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  <p:sldId id="331" r:id="rId12"/>
    <p:sldId id="334" r:id="rId13"/>
    <p:sldId id="335" r:id="rId14"/>
    <p:sldId id="333" r:id="rId15"/>
    <p:sldId id="332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  <p14:sldId id="331"/>
            <p14:sldId id="334"/>
            <p14:sldId id="335"/>
            <p14:sldId id="333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84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88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E5FFFF"/>
    <a:srgbClr val="636FB4"/>
    <a:srgbClr val="7D466A"/>
    <a:srgbClr val="3C5F99"/>
    <a:srgbClr val="429023"/>
    <a:srgbClr val="40BFFF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0812" autoAdjust="0"/>
  </p:normalViewPr>
  <p:slideViewPr>
    <p:cSldViewPr snapToGrid="0" snapToObjects="1">
      <p:cViewPr varScale="1">
        <p:scale>
          <a:sx n="118" d="100"/>
          <a:sy n="118" d="100"/>
        </p:scale>
        <p:origin x="1016" y="272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699"/>
        <p:guide pos="374"/>
        <p:guide pos="5488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2/14/19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3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7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Useful</a:t>
            </a:r>
            <a:r>
              <a:rPr lang="en-US" sz="4400" baseline="0" dirty="0"/>
              <a:t> to see GBIF in its different modalities:</a:t>
            </a:r>
          </a:p>
          <a:p>
            <a:pPr marL="114300" indent="-114300"/>
            <a:r>
              <a:rPr lang="en-US" sz="4400" baseline="0" dirty="0"/>
              <a:t>A window on biodiversity</a:t>
            </a:r>
          </a:p>
          <a:p>
            <a:pPr marL="114300" indent="-114300"/>
            <a:r>
              <a:rPr lang="en-US" sz="4400" baseline="0" dirty="0"/>
              <a:t>An informatics infrastructure </a:t>
            </a:r>
            <a:r>
              <a:rPr lang="en-US" sz="4400" baseline="0" dirty="0" err="1"/>
              <a:t>focuseD</a:t>
            </a:r>
            <a:r>
              <a:rPr lang="en-US" sz="4400" baseline="0" dirty="0"/>
              <a:t> on tools and standards in service to science and society</a:t>
            </a:r>
          </a:p>
          <a:p>
            <a:pPr marL="114300" indent="-114300"/>
            <a:r>
              <a:rPr lang="en-US" sz="4400" baseline="0" dirty="0"/>
              <a:t>A global network on bioinformatics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9499980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86-018-0715-9" TargetMode="External"/><Relationship Id="rId3" Type="http://schemas.openxmlformats.org/officeDocument/2006/relationships/hyperlink" Target="https://doi.org/10.1017/S0950268818003102" TargetMode="External"/><Relationship Id="rId7" Type="http://schemas.openxmlformats.org/officeDocument/2006/relationships/hyperlink" Target="https://doi.org/10.1007/s11367-018-1560-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j.ecolind.2018.11.004" TargetMode="External"/><Relationship Id="rId5" Type="http://schemas.openxmlformats.org/officeDocument/2006/relationships/hyperlink" Target="https://doi.org/10.1093/molbev/msy104" TargetMode="External"/><Relationship Id="rId4" Type="http://schemas.openxmlformats.org/officeDocument/2006/relationships/hyperlink" Target="https://doi.org/10.1098/rstb.2017.0389" TargetMode="External"/><Relationship Id="rId9" Type="http://schemas.openxmlformats.org/officeDocument/2006/relationships/hyperlink" Target="https://doi.org/10.1016/j.ijpara.2018.09.00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8/rstb.2017.0390" TargetMode="External"/><Relationship Id="rId3" Type="http://schemas.openxmlformats.org/officeDocument/2006/relationships/hyperlink" Target="https://doi.org/10.1098/rstb.2017.0405" TargetMode="External"/><Relationship Id="rId7" Type="http://schemas.openxmlformats.org/officeDocument/2006/relationships/hyperlink" Target="https://doi.org/10.1098/rstb.2017.04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639/0007-2745-121.4.480" TargetMode="External"/><Relationship Id="rId5" Type="http://schemas.openxmlformats.org/officeDocument/2006/relationships/hyperlink" Target="https://doi.org/10.1038/s41467-018-07217-7" TargetMode="External"/><Relationship Id="rId4" Type="http://schemas.openxmlformats.org/officeDocument/2006/relationships/hyperlink" Target="https://doi.org/10.1016/j.ecolind.2018.11.016" TargetMode="External"/><Relationship Id="rId9" Type="http://schemas.openxmlformats.org/officeDocument/2006/relationships/hyperlink" Target="https://doi.org/10.1038/s41559-018-0709-x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0584-018-2338-4" TargetMode="External"/><Relationship Id="rId3" Type="http://schemas.openxmlformats.org/officeDocument/2006/relationships/hyperlink" Target="https://doi.org/10.1038/s41893-018-0175-0" TargetMode="External"/><Relationship Id="rId7" Type="http://schemas.openxmlformats.org/officeDocument/2006/relationships/hyperlink" Target="https://doi.org/10.1038/s41477-018-0298-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risa.13230" TargetMode="External"/><Relationship Id="rId5" Type="http://schemas.openxmlformats.org/officeDocument/2006/relationships/hyperlink" Target="https://doi.org/10.1111/1755-0998.12948" TargetMode="External"/><Relationship Id="rId4" Type="http://schemas.openxmlformats.org/officeDocument/2006/relationships/hyperlink" Target="https://doi.org/10.1038/s41598-018-35068-1" TargetMode="External"/><Relationship Id="rId9" Type="http://schemas.openxmlformats.org/officeDocument/2006/relationships/hyperlink" Target="https://doi.org/10.1038/s41559-018-0697-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8/1748-9326/aaf5db" TargetMode="External"/><Relationship Id="rId3" Type="http://schemas.openxmlformats.org/officeDocument/2006/relationships/hyperlink" Target="https://doi.org/10.1007/978-3-319-76445-0_10" TargetMode="External"/><Relationship Id="rId7" Type="http://schemas.openxmlformats.org/officeDocument/2006/relationships/hyperlink" Target="https://doi.org/10.1111/1365-2664.1331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j.gecco.2018.e00497" TargetMode="External"/><Relationship Id="rId5" Type="http://schemas.openxmlformats.org/officeDocument/2006/relationships/hyperlink" Target="https://doi.org/10.3897/phytokeys.113.30439" TargetMode="External"/><Relationship Id="rId4" Type="http://schemas.openxmlformats.org/officeDocument/2006/relationships/hyperlink" Target="https://doi.org/10.1016/j.mran.2018.12.00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tbed.13094" TargetMode="External"/><Relationship Id="rId7" Type="http://schemas.openxmlformats.org/officeDocument/2006/relationships/hyperlink" Target="https://doi.org/10.3390/insects904018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3897/bdj.6.e26826" TargetMode="External"/><Relationship Id="rId5" Type="http://schemas.openxmlformats.org/officeDocument/2006/relationships/hyperlink" Target="https://doi.org/10.1073/pnas.1804098115" TargetMode="External"/><Relationship Id="rId4" Type="http://schemas.openxmlformats.org/officeDocument/2006/relationships/hyperlink" Target="https://doi.org/10.1016/j.dib.2018.11.1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531-018-1679-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tgis.12496" TargetMode="External"/><Relationship Id="rId5" Type="http://schemas.openxmlformats.org/officeDocument/2006/relationships/hyperlink" Target="https://doi.org/10.1086/701125" TargetMode="External"/><Relationship Id="rId4" Type="http://schemas.openxmlformats.org/officeDocument/2006/relationships/hyperlink" Target="https://doi.org/10.3897/jor.27.237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bif.org/the-gbif-ne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analytics/glob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3E9034"/>
                </a:solidFill>
              </a:rPr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63634" y="5595507"/>
            <a:ext cx="7284131" cy="1198284"/>
          </a:xfrm>
        </p:spPr>
        <p:txBody>
          <a:bodyPr/>
          <a:lstStyle/>
          <a:p>
            <a:r>
              <a:rPr lang="en-US" sz="800" b="0" i="0" dirty="0" err="1">
                <a:solidFill>
                  <a:schemeClr val="tx1"/>
                </a:solidFill>
              </a:rPr>
              <a:t>Trichia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decipiens</a:t>
            </a:r>
            <a:r>
              <a:rPr lang="en-US" sz="800" b="0" dirty="0">
                <a:solidFill>
                  <a:schemeClr val="tx1"/>
                </a:solidFill>
              </a:rPr>
              <a:t>, </a:t>
            </a:r>
            <a:r>
              <a:rPr lang="en-US" sz="800" b="0" dirty="0" err="1">
                <a:solidFill>
                  <a:schemeClr val="tx1"/>
                </a:solidFill>
              </a:rPr>
              <a:t>Tangancícuaro</a:t>
            </a:r>
            <a:r>
              <a:rPr lang="en-US" sz="800" b="0" dirty="0">
                <a:solidFill>
                  <a:schemeClr val="tx1"/>
                </a:solidFill>
              </a:rPr>
              <a:t>, Michoacán, México, 4 December 2018.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Ricardo Arredondo Torres CC </a:t>
            </a:r>
            <a:r>
              <a:rPr lang="mr-IN" sz="800" b="0" dirty="0">
                <a:solidFill>
                  <a:schemeClr val="tx1"/>
                </a:solidFill>
              </a:rPr>
              <a:t>BY-</a:t>
            </a:r>
            <a:r>
              <a:rPr lang="en-US" sz="800" b="0" dirty="0">
                <a:solidFill>
                  <a:schemeClr val="tx1"/>
                </a:solidFill>
              </a:rPr>
              <a:t>NC</a:t>
            </a:r>
            <a:r>
              <a:rPr lang="mr-IN" sz="800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4</a:t>
            </a:r>
            <a:r>
              <a:rPr lang="mr-IN" sz="800" b="0" dirty="0">
                <a:solidFill>
                  <a:schemeClr val="tx1"/>
                </a:solidFill>
              </a:rPr>
              <a:t>.0</a:t>
            </a:r>
            <a:r>
              <a:rPr lang="en-US" sz="800" b="0" dirty="0">
                <a:solidFill>
                  <a:schemeClr val="tx1"/>
                </a:solidFill>
              </a:rPr>
              <a:t> via </a:t>
            </a:r>
            <a:r>
              <a:rPr lang="en-US" sz="800" b="0" dirty="0" err="1">
                <a:solidFill>
                  <a:schemeClr val="tx1"/>
                </a:solidFill>
              </a:rPr>
              <a:t>iNaturalist</a:t>
            </a:r>
            <a:r>
              <a:rPr lang="en-US" sz="800" b="0" dirty="0">
                <a:solidFill>
                  <a:schemeClr val="tx1"/>
                </a:solidFill>
              </a:rPr>
              <a:t> research-grade observations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https://www.gbif.org/occurrence/1949998045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842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January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526"/>
            <a:ext cx="9144000" cy="5143499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712574" y="1781008"/>
            <a:ext cx="1367848" cy="1367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569040"/>
              </p:ext>
            </p:extLst>
          </p:nvPr>
        </p:nvGraphicFramePr>
        <p:xfrm>
          <a:off x="4624237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2722528"/>
              </p:ext>
            </p:extLst>
          </p:nvPr>
        </p:nvGraphicFramePr>
        <p:xfrm>
          <a:off x="520156" y="2836173"/>
          <a:ext cx="3806517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1999446424"/>
                    </a:ext>
                  </a:extLst>
                </a:gridCol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France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region</a:t>
            </a:r>
            <a:br>
              <a:rPr lang="en-US" b="1" dirty="0"/>
            </a:br>
            <a:r>
              <a:rPr lang="en-US" sz="2000" i="1" dirty="0"/>
              <a:t>2018 Totals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8DBDE-8AB6-9240-97B3-0526836A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76" y="685800"/>
            <a:ext cx="3570286" cy="35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November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047953"/>
              </p:ext>
            </p:extLst>
          </p:nvPr>
        </p:nvGraphicFramePr>
        <p:xfrm>
          <a:off x="3829050" y="488714"/>
          <a:ext cx="4854870" cy="612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Alaniz AJ, Carvajal MA,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Bacigalupo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Cattan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PE (2018) Global spatial assessment of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Aedes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aegypti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and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Culex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quinquefasciatus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 scenario of Zika virus exposure.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Epidemiology and Infection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147: e52.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doi:10.1017/S0950268818003102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Chile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Bartomeus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I,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Stavert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JR, Ward D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Aguado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O (2018) Historical collections as a tool for assessing the global pollination crisis.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Philosophical Transactions of the Royal Society B: Biological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374(1763): 20170389.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doi:10.1098/rstb.2017.0389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Spain, New Zealand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Byrne 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Chapleau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 &amp; Aris-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Brosou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 (2018) How the Central American Seaway and an Ancient Northern Passage Affected Flatfish Diversification. Molecular Biology and Evolution 35 (8): 1982–1989.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doi:10.1093/molbev/msy104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Crespo-Mendes N, Laurent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Bruun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HH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Hauschild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MZ (2018) Relationships between plant species richness and soil pH at the level of biome and ecoregion in Brazil.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Ecological Indicators 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98: 266-275.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doi/10.1016/j.ecolind.2018.11.004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Denmark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Crespo-Mendes N, Laurent A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Hauschild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MZ (2018) Effect factors of terrestrial acidification in Brazil for use in Life Cycle Impact Assessment.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The International Journal of Life Cycle Assessment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doi:10.1007/s11367-018-1560-7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Denmark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592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Fadrique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B,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Báez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S, Duque,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Á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et al. (2018) Widespread but heterogeneous responses of Andean forests to climate change.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564: 207–212.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doi:10.1038/s41586-018-0715-9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Ecuador, Colombia, Argentina, Peru, United Kingdom, Netherlands, Germany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6874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Hewitt TL, Wood CL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Foighil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DÓ (2018) Ecological correlates and phylogenetic signal of host use in North American unionid mussels. International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for Parasitology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49(1): 71-81.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9"/>
                        </a:rPr>
                        <a:t>doi:10.1016/j.ijpara.2018.09.006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17540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November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304169"/>
              </p:ext>
            </p:extLst>
          </p:nvPr>
        </p:nvGraphicFramePr>
        <p:xfrm>
          <a:off x="3829050" y="488714"/>
          <a:ext cx="4854870" cy="631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Kharouba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HM, Lewthwaite JMM,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Guralnick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R, Kerr JT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Vellend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(2018) Using insect natural history collections to study global change impacts: challenges and opportunities.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Philosophical Transactions of the Royal Society B: Biological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374(1763): 20170405.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doi:10.1098/rstb.2017.0405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Canada,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Khoury CK,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Amariles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D, Soto JS et al. (2018) Comprehensiveness of conservation of useful wild plants: An operational indicator for biodiversity and sustainable development targets.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Ecological Indicators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98: 420-429.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doi:10.1016/j.ecolind.2018.11.016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u="none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Colombia, United States, Ireland, Germany, Peru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Menegotto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 &amp; Rangel TF (2018) Mapping knowledge gaps in marine diversity reveals a latitudinal gradient of missing species richness.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 Communications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9: 4713.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doi:10.1038/s41467-018-07217-7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de Menezes AA, da Silva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Cáceres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ME, Bastos CJP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Lücking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(2018) The latitudinal diversity gradient of epiphytic lichens in the Brazilian Atlantic Forest: does Rapoport's rule apply?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The Bryologist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121(4): 480-498.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doi:10.1639/0007-2745-121.4.480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Brazil, Germany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Nic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Lughadha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E, Walker BE,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Canteiro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 et al. (2018) The use and misuse of herbarium specimens in evaluating plant extinction risks.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Philosophical Transactions of the Royal Society B: Biological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374(1763): 20170402.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doi:10.1098/rstb.2017.0402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Perez TM, Valverde-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Barrantes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O, Bravo C et al. (2018) Botanic gardens are an untapped resource for studying the functional ecology of tropical plants.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Philosophical Transactions of the Royal Society B: Biological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374(1763): 20170390.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doi:10.1098/rstb.2017.0390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USA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Smith JR,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Letten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AD,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PJ et al. (2018) A global test of ecoregions.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 Ecology &amp; Evolution</a:t>
                      </a:r>
                      <a:r>
                        <a:rPr lang="en-US" sz="1200" i="0" dirty="0">
                          <a:latin typeface="Arial Narrow"/>
                          <a:cs typeface="Arial Narrow"/>
                        </a:rPr>
                        <a:t> 2: 1889-1896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9"/>
                        </a:rPr>
                        <a:t>doi:10.1038/s41559-018-0709-x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New Zealand, Canada, Switzerland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77168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298939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November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3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492721"/>
              </p:ext>
            </p:extLst>
          </p:nvPr>
        </p:nvGraphicFramePr>
        <p:xfrm>
          <a:off x="3829050" y="488714"/>
          <a:ext cx="4854870" cy="594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lnR>
                      <a:noFill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Strand J, Soares-Filho B, Costa MH et al. (2018) Spatially explicit valuation of the Brazilian Amazon Forest’s Ecosystem Services.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 Sustainability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1: 657-664.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doi:10.1038/s41893-018-0175-0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Brazil, Netherlands</a:t>
                      </a:r>
                    </a:p>
                  </a:txBody>
                  <a:tcPr marL="72000" marR="108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lnR>
                      <a:noFill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Strona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G &amp; Bradshaw CJA (2018) Co-extinctions annihilate planetary life during extreme environmental change.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8: 16724.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doi:10.1038/s41598-018-35068-1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Italy, Australia</a:t>
                      </a:r>
                    </a:p>
                  </a:txBody>
                  <a:tcPr marL="72000" marR="108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lnR>
                      <a:noFill/>
                    </a:lnR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Suchan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T, Talavera G,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Sáez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Ronikier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&amp; Vila R (2018) Pollen metabarcoding as a tool for tracking long-distance insect migrations.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Molecular Ecology Resources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19(1): 149-162.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doi:10.1111/1755-0998.12948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Poland, Spain</a:t>
                      </a:r>
                    </a:p>
                  </a:txBody>
                  <a:tcPr marL="72000" marR="108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West AM,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Jarnevich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CS, Young NE &amp; Fuller PL (2018) Evaluating Potential Distribution of High-Risk Aquatic Invasive Species in the Water Garden and Aquarium Trade at a Global Scale Based on Current Established Populations.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Risk Analysis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doi:10.1111/risa.13230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lnR>
                      <a:noFill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Wyse SV, Dickie JB &amp; Willis KJ (2018) Seed banking not an option for many threatened plants.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 Plants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4: 848-850.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doi:10.1038/s41477-018-0298-3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New Zealand, United Kingdom</a:t>
                      </a:r>
                    </a:p>
                  </a:txBody>
                  <a:tcPr marL="72000" marR="108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lnR>
                      <a:noFill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Zacarias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D &amp; Loyola R (2018) Climate change impacts on the distribution of venomous snakes and snakebite risk in Mozambique.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Climatic Change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152(1): 195-207.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  <a:hlinkClick r:id="rId8"/>
                        </a:rPr>
                        <a:t>doi:10.1007/s10584-018-2338-4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Author country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: Brazil, Portugal, Mozambique</a:t>
                      </a:r>
                    </a:p>
                  </a:txBody>
                  <a:tcPr marL="72000" marR="108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43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Zarrillo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S, Gaikwad N,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Lanaud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C et al. (2018) The use and domestication of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Theobroma cacao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during the mid-Holocene in the upper Amazon.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Nature Ecology &amp; Evolution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2: 1879-1888.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  <a:hlinkClick r:id="rId9"/>
                        </a:rPr>
                        <a:t>doi:10.1038/s41559-018-0697-x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Author country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: Canada, United States, France, Ecuador</a:t>
                      </a:r>
                    </a:p>
                  </a:txBody>
                  <a:tcPr marL="72000" marR="108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698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538682"/>
            <a:ext cx="8248944" cy="423525"/>
          </a:xfrm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28390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December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926042"/>
              </p:ext>
            </p:extLst>
          </p:nvPr>
        </p:nvGraphicFramePr>
        <p:xfrm>
          <a:off x="3829050" y="488714"/>
          <a:ext cx="4890077" cy="580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Botella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Joly A, Bonnet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Monestiez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 &amp; Munoz F (2018) A Deep Learning Approach to Species Distribution Modelling, in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Multimedia Tools and Applications for Environmental &amp; Biodiversity Informatics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169-199.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doi:10.1007/978-3-319-76445-0_10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Estrada-Peña A, Adkin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Bertolini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 et al. (2018) Evaluating a mixed abiotic-biotic model for the distribution and host contact rates of an arthropod vector of pathogens: an example with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Ixodes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ricinus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(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Ixodidae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Microbial Risk Analysis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doi:10.1016/j.mran.2018.12.001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Spain, United Kingdom, Italy, France, Switzerland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Goyder DJ, Barker N, Bester SP, Frisby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Janks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&amp; Gonçalves FMP (2018) The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Cuito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catchment of the Okavango system: a vascular plant checklist for the Angolan headwaters.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PhytoKeys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113: 1-31.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doi:10.3897/phytokeys.113.30439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Angola, South Africa,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Guerra 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Baquero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RA, Gutiérrez-Arellano D &amp; Nicola GG (2018) Is the nature 2000 network effective to prevent the biological invasions?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Global Ecology and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16: e00497.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doi:10.1016/j.gecco.2018.e00497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Spain,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5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Hanson JO, Fuller RA &amp; Rhodes JR (2018) Conventional methods for enhancing connectivity in conservation planning do not always maintain gene flow.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Applied Ecology.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doi:10.1111/1365-2664.13315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Hardisty AR, Belbin 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Hobern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 et al. (2018) Research infrastructure challenges in preparing essential biodiversity variables data products for alien invasive species.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Environmental Research Letters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14: 025005.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doi:10.1088/1748-9326/aaf5db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Australia, Denmark, Netherlands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582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523463"/>
            <a:ext cx="8039099" cy="334537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December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370342"/>
              </p:ext>
            </p:extLst>
          </p:nvPr>
        </p:nvGraphicFramePr>
        <p:xfrm>
          <a:off x="3829050" y="488714"/>
          <a:ext cx="4864395" cy="419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Joka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FR, Van Gils H, Huang LY &amp; Wang XL (2019) High probability areas for ASF infection in China along the Russian and Korean borders. Transboundary and Emerging Diseases.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doi:10.1111/tbed.13094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China,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Khoury CK,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Amariles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D, Soto JS et al. (2018) Data for the calculation of an indicator of the comprehensiveness of conservation of useful wild plants.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Data in Brief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22: 90-97.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doi:10.1016/j.dib.2018.11.125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Colombia, United States, Germany, Peru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Pelletier TA, Carstens BC, Tank DC, Sullivan J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Espíndola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 (2018) Predicting plant conservation priorities on a global scale.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Proceedings of the National Academy of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115(51): 13027-13032.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doi:10.1073/pnas.1804098115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Peterson AT,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Asase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Canhos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D, de Souza S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Wieczorek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 (2018) Data Leakage and Loss in Biodiversity Informatics.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Data Journal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6: 326826.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doi:10.3897/bdj.6.e26826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Ghana, Brazil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Prudic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K, Oliver J, Brown B &amp; Long E (2018) Comparisons of Citizen Science Data-Gathering Approaches to Evaluate Urban Butterfly Diversity.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Insects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9(4): 186.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doi:10.3390/insects9040186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19196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3596AC4-3402-9540-9394-73F616CB7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75" y="6523463"/>
            <a:ext cx="8039099" cy="334537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December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3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163329"/>
              </p:ext>
            </p:extLst>
          </p:nvPr>
        </p:nvGraphicFramePr>
        <p:xfrm>
          <a:off x="3829050" y="488714"/>
          <a:ext cx="4864395" cy="31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Rathore P, Roy A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Karnatak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 (2018) Assessing the vulnerability of Oak (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Quercus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 forest ecosystems under projected climate and land use land cover changes in Western Himalaya.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doi:10.1007/s10531-018-1679-7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India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Riede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 (2018) Acoustic profiling of Orthoptera: present state and future needs.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Orthoptera Research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27(2): 203-215.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doi:10.3897/jor.27.23700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Germany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Skeels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 &amp; Cardillo M (2018) Reconstructing the Geography of Speciation from Contemporary Biodiversity Data.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The American Naturalist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193(2): 240-255.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doi:10.1086/701125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Vilches-Blázquez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LM &amp; Saavedra J (2018) A framework for connecting two interoperability universes: OGC Web Feature Services and Linked Data.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Transactions in GIS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23(1): 22-47.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doi:10.1111/tgis.12496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Colombia, Spain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19196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E18C11D-511F-FC41-AAA6-AEB2CBB3D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75" y="6523463"/>
            <a:ext cx="8039099" cy="334537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</p:spTree>
    <p:extLst>
      <p:ext uri="{BB962C8B-B14F-4D97-AF65-F5344CB8AC3E}">
        <p14:creationId xmlns:p14="http://schemas.microsoft.com/office/powerpoint/2010/main" val="47461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59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1,069,725,852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 31  December  2018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41,962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1,328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 dirty="0">
                <a:solidFill>
                  <a:srgbClr val="E8E8E8"/>
                </a:solidFill>
              </a:rPr>
              <a:t>38</a:t>
            </a:r>
            <a:endParaRPr lang="en-US" dirty="0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79.8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154,498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downloaded per month (2018)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(2018)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6" y="1285748"/>
            <a:ext cx="8195727" cy="4772282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2000" i="1" dirty="0"/>
              <a:t>2018 Totals</a:t>
            </a:r>
            <a:endParaRPr lang="en-US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187950"/>
              </p:ext>
            </p:extLst>
          </p:nvPr>
        </p:nvGraphicFramePr>
        <p:xfrm>
          <a:off x="3613075" y="2091255"/>
          <a:ext cx="519638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2017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222,860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12.02%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2.65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118,302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6.38%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110,825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3.04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84,490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4.56%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2.80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80,583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4.35%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73,829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67,359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2.67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66,932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3.48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59,535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3.08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48,010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2.59%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4.32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9" y="3845564"/>
            <a:ext cx="3013656" cy="1987658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621904697"/>
              </p:ext>
            </p:extLst>
          </p:nvPr>
        </p:nvGraphicFramePr>
        <p:xfrm>
          <a:off x="457197" y="2819400"/>
          <a:ext cx="3724509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10/18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Netherlands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29,531,297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23,784,903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3656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14,675,581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14,284,814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13,811,002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9563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10,950,300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47576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9,262,582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577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6,251,581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08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5,345,044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4,025,780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1"/>
            <a:ext cx="3182052" cy="1228028"/>
          </a:xfrm>
        </p:spPr>
        <p:txBody>
          <a:bodyPr/>
          <a:lstStyle/>
          <a:p>
            <a:r>
              <a:rPr lang="en-US" b="1" dirty="0"/>
              <a:t>Occurrence records published during 2018, by country</a:t>
            </a:r>
            <a:endParaRPr lang="en-US" sz="20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97F2DF-5B6E-4442-911F-800B43C17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4734" y="999637"/>
            <a:ext cx="4402065" cy="44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country</a:t>
            </a:r>
            <a:br>
              <a:rPr lang="en-US" b="1" dirty="0"/>
            </a:br>
            <a:r>
              <a:rPr lang="en-US" sz="1800" i="1" dirty="0">
                <a:latin typeface="Arial Narrow"/>
                <a:cs typeface="Arial Narrow"/>
              </a:rPr>
              <a:t>31 Dec 2018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26065094"/>
              </p:ext>
            </p:extLst>
          </p:nvPr>
        </p:nvGraphicFramePr>
        <p:xfrm>
          <a:off x="457200" y="2819400"/>
          <a:ext cx="3628235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Occurrences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4/18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352,100,560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83,530,234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81,863,095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75,144,489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65,025,972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54,719,920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057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46,343,030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42,392,979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29,137,586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27,925,477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D279FE-01B8-A045-B7D0-ADE07C864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95872" y="999631"/>
            <a:ext cx="4390927" cy="43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853307" y="260334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13440483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05/18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20,454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19,555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12,331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Israel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10,131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6,374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6,240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0498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6,223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5,258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4,224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Chile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3,165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country, 2018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3969CAA-BD57-C849-B32D-AD5A972A0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9857" y="782638"/>
            <a:ext cx="4401474" cy="43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31  December 2018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ADB7-7461-7647-8B58-9D10D878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7" y="1418222"/>
            <a:ext cx="8664365" cy="51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18086</TotalTime>
  <Words>2526</Words>
  <Application>Microsoft Macintosh PowerPoint</Application>
  <PresentationFormat>On-screen Show (4:3)</PresentationFormat>
  <Paragraphs>418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Arial Narrow</vt:lpstr>
      <vt:lpstr>Modern Swiss</vt:lpstr>
      <vt:lpstr>Overview</vt:lpstr>
      <vt:lpstr>PowerPoint Presentation</vt:lpstr>
      <vt:lpstr>Current network</vt:lpstr>
      <vt:lpstr>GBIF.org Web traffic  2018 Totals</vt:lpstr>
      <vt:lpstr>Data published through GBIF.org</vt:lpstr>
      <vt:lpstr>Occurrence records published during 2018, by country</vt:lpstr>
      <vt:lpstr>Total number of occurrence records published by country 31 Dec 2018</vt:lpstr>
      <vt:lpstr>Data download requests by country, 2018</vt:lpstr>
      <vt:lpstr> data access and use</vt:lpstr>
      <vt:lpstr>Peer-reviewed uses, by country and region 2018 Totals</vt:lpstr>
      <vt:lpstr>Featured research November 2018 1 / 3</vt:lpstr>
      <vt:lpstr>Featured research November 2018 2 / 3</vt:lpstr>
      <vt:lpstr>Featured research November 2018 3 / 3</vt:lpstr>
      <vt:lpstr>Featured research December 2018 1 / 3</vt:lpstr>
      <vt:lpstr>Featured research December 2018 2 / 3</vt:lpstr>
      <vt:lpstr>Featured research December 2018 3 / 3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720</cp:revision>
  <cp:lastPrinted>2016-09-24T08:43:58Z</cp:lastPrinted>
  <dcterms:created xsi:type="dcterms:W3CDTF">2014-02-07T03:47:22Z</dcterms:created>
  <dcterms:modified xsi:type="dcterms:W3CDTF">2019-02-14T08:57:40Z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