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3" r:id="rId2"/>
    <p:sldId id="330" r:id="rId3"/>
    <p:sldId id="325" r:id="rId4"/>
    <p:sldId id="327" r:id="rId5"/>
    <p:sldId id="329" r:id="rId6"/>
    <p:sldId id="314" r:id="rId7"/>
    <p:sldId id="321" r:id="rId8"/>
    <p:sldId id="315" r:id="rId9"/>
    <p:sldId id="306" r:id="rId10"/>
    <p:sldId id="322" r:id="rId11"/>
    <p:sldId id="331" r:id="rId12"/>
    <p:sldId id="3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313"/>
            <p14:sldId id="330"/>
            <p14:sldId id="325"/>
            <p14:sldId id="327"/>
            <p14:sldId id="329"/>
            <p14:sldId id="314"/>
            <p14:sldId id="321"/>
            <p14:sldId id="315"/>
            <p14:sldId id="306"/>
            <p14:sldId id="322"/>
            <p14:sldId id="331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6">
          <p15:clr>
            <a:srgbClr val="A4A3A4"/>
          </p15:clr>
        </p15:guide>
        <p15:guide id="2" orient="horz" pos="652">
          <p15:clr>
            <a:srgbClr val="A4A3A4"/>
          </p15:clr>
        </p15:guide>
        <p15:guide id="3" orient="horz" pos="422">
          <p15:clr>
            <a:srgbClr val="A4A3A4"/>
          </p15:clr>
        </p15:guide>
        <p15:guide id="4" orient="horz" pos="812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orient="horz" pos="3087">
          <p15:clr>
            <a:srgbClr val="A4A3A4"/>
          </p15:clr>
        </p15:guide>
        <p15:guide id="7" orient="horz" pos="2184">
          <p15:clr>
            <a:srgbClr val="A4A3A4"/>
          </p15:clr>
        </p15:guide>
        <p15:guide id="8" orient="horz" pos="493">
          <p15:clr>
            <a:srgbClr val="A4A3A4"/>
          </p15:clr>
        </p15:guide>
        <p15:guide id="9" pos="2699" userDrawn="1">
          <p15:clr>
            <a:srgbClr val="A4A3A4"/>
          </p15:clr>
        </p15:guide>
        <p15:guide id="10" pos="374">
          <p15:clr>
            <a:srgbClr val="A4A3A4"/>
          </p15:clr>
        </p15:guide>
        <p15:guide id="11" pos="5488" userDrawn="1">
          <p15:clr>
            <a:srgbClr val="A4A3A4"/>
          </p15:clr>
        </p15:guide>
        <p15:guide id="12" pos="2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FB4"/>
    <a:srgbClr val="E5FFFF"/>
    <a:srgbClr val="006747"/>
    <a:srgbClr val="7D466A"/>
    <a:srgbClr val="3C5F99"/>
    <a:srgbClr val="429023"/>
    <a:srgbClr val="40BFFF"/>
    <a:srgbClr val="000090"/>
    <a:srgbClr val="509E2F"/>
    <a:srgbClr val="175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2" autoAdjust="0"/>
    <p:restoredTop sz="90679" autoAdjust="0"/>
  </p:normalViewPr>
  <p:slideViewPr>
    <p:cSldViewPr snapToGrid="0" snapToObjects="1">
      <p:cViewPr varScale="1">
        <p:scale>
          <a:sx n="114" d="100"/>
          <a:sy n="114" d="100"/>
        </p:scale>
        <p:origin x="1176" y="240"/>
      </p:cViewPr>
      <p:guideLst>
        <p:guide orient="horz" pos="3966"/>
        <p:guide orient="horz" pos="652"/>
        <p:guide orient="horz" pos="422"/>
        <p:guide orient="horz" pos="812"/>
        <p:guide orient="horz" pos="1776"/>
        <p:guide orient="horz" pos="3087"/>
        <p:guide orient="horz" pos="2184"/>
        <p:guide orient="horz" pos="493"/>
        <p:guide pos="2699"/>
        <p:guide pos="374"/>
        <p:guide pos="5488"/>
        <p:guide pos="2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3232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>
                <a:latin typeface="Arial"/>
              </a:rPr>
              <a:t>3/24/19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8272A57C-5FAA-4E66-BDD9-A79C3D547D7C}" type="datetimeFigureOut">
              <a:rPr lang="en-US" smtClean="0"/>
              <a:pPr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F19303DE-3E45-4DD3-9505-92EF4803E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Useful</a:t>
            </a:r>
            <a:r>
              <a:rPr lang="en-US" sz="4400" baseline="0" dirty="0"/>
              <a:t> to see GBIF in its different modalities:</a:t>
            </a:r>
          </a:p>
          <a:p>
            <a:pPr marL="114300" indent="-114300"/>
            <a:r>
              <a:rPr lang="en-US" sz="4400" baseline="0" dirty="0"/>
              <a:t>A window on biodiversity</a:t>
            </a:r>
          </a:p>
          <a:p>
            <a:pPr marL="114300" indent="-114300"/>
            <a:r>
              <a:rPr lang="en-US" sz="4400" baseline="0" dirty="0"/>
              <a:t>An informatics infrastructure </a:t>
            </a:r>
            <a:r>
              <a:rPr lang="en-US" sz="4400" baseline="0" dirty="0" err="1"/>
              <a:t>focuseD</a:t>
            </a:r>
            <a:r>
              <a:rPr lang="en-US" sz="4400" baseline="0" dirty="0"/>
              <a:t> on tools and standards in service to science and society</a:t>
            </a:r>
          </a:p>
          <a:p>
            <a:pPr marL="114300" indent="-114300"/>
            <a:r>
              <a:rPr lang="en-US" sz="4400" baseline="0" dirty="0"/>
              <a:t>A global network on bioinformatics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0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4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1703287"/>
          </a:xfrm>
        </p:spPr>
        <p:txBody>
          <a:bodyPr>
            <a:spAutoFit/>
          </a:bodyPr>
          <a:lstStyle>
            <a:lvl1pPr>
              <a:defRPr sz="5800" b="0" i="0" kern="100" spc="-2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IF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>
              <a:defRPr b="1">
                <a:solidFill>
                  <a:srgbClr val="FDB002"/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2600"/>
            <a:ext cx="5562600" cy="7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Arial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lang="en-US" sz="900" b="0" i="0" kern="1200" dirty="0">
                <a:solidFill>
                  <a:schemeClr val="bg2"/>
                </a:solidFill>
                <a:latin typeface="Arial Narrow"/>
                <a:ea typeface="+mn-ea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900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58560" y="639771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 flipH="1">
            <a:off x="8444512" y="6397715"/>
            <a:ext cx="45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63" r:id="rId5"/>
    <p:sldLayoutId id="2147483656" r:id="rId6"/>
    <p:sldLayoutId id="2147483658" r:id="rId7"/>
    <p:sldLayoutId id="2147483650" r:id="rId8"/>
    <p:sldLayoutId id="2147483657" r:id="rId9"/>
    <p:sldLayoutId id="2147483659" r:id="rId10"/>
    <p:sldLayoutId id="2147483654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0" i="0" kern="1200" spc="-15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1" kern="1200">
          <a:solidFill>
            <a:srgbClr val="D66F27"/>
          </a:solidFill>
          <a:latin typeface="Arial Narrow"/>
          <a:ea typeface="+mn-ea"/>
          <a:cs typeface="Arial Narrow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i="0" kern="1200">
          <a:solidFill>
            <a:schemeClr val="accent2"/>
          </a:solidFill>
          <a:latin typeface="Arial"/>
          <a:ea typeface="+mn-ea"/>
          <a:cs typeface="Arial"/>
        </a:defRPr>
      </a:lvl2pPr>
      <a:lvl3pPr marL="285750" indent="-28575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65113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Arial"/>
          <a:ea typeface="+mn-ea"/>
          <a:cs typeface="Arial"/>
        </a:defRPr>
      </a:lvl4pPr>
      <a:lvl5pPr marL="449263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/>
          <a:ea typeface="+mn-ea"/>
          <a:cs typeface="Arial"/>
        </a:defRPr>
      </a:lvl5pPr>
      <a:lvl6pPr marL="622300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Arial Narrow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Arial Narrow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bif.org/occurrence/19814384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2041-210X.13152" TargetMode="External"/><Relationship Id="rId3" Type="http://schemas.openxmlformats.org/officeDocument/2006/relationships/hyperlink" Target="https://doi.org/10.1007/s10707-019-00342-5" TargetMode="External"/><Relationship Id="rId7" Type="http://schemas.openxmlformats.org/officeDocument/2006/relationships/hyperlink" Target="https://doi.org/10.1016/j.funeco.2018.11.0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j.compag.2018.12.038" TargetMode="External"/><Relationship Id="rId5" Type="http://schemas.openxmlformats.org/officeDocument/2006/relationships/hyperlink" Target="https://doi.org/10.1016/j.cub.2018.12.036" TargetMode="External"/><Relationship Id="rId4" Type="http://schemas.openxmlformats.org/officeDocument/2006/relationships/hyperlink" Target="https://doi.org/10.1016/j.rser.2019.01.02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eb.12888" TargetMode="External"/><Relationship Id="rId7" Type="http://schemas.openxmlformats.org/officeDocument/2006/relationships/hyperlink" Target="https://doi.org/10.1038/s41559-018-0787-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07/s13213-019-1446-3" TargetMode="External"/><Relationship Id="rId5" Type="http://schemas.openxmlformats.org/officeDocument/2006/relationships/hyperlink" Target="https://doi.org/10.1371/journal.pbio.3000146" TargetMode="External"/><Relationship Id="rId4" Type="http://schemas.openxmlformats.org/officeDocument/2006/relationships/hyperlink" Target="https://doi.org/10.1111/geb.128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bif.org/the-gbif-netwo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analytics/globa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coun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94927" y="358924"/>
            <a:ext cx="4891874" cy="82142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3E9034"/>
                </a:solidFill>
              </a:rPr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63634" y="5595507"/>
            <a:ext cx="7284131" cy="1198284"/>
          </a:xfrm>
        </p:spPr>
        <p:txBody>
          <a:bodyPr/>
          <a:lstStyle/>
          <a:p>
            <a:r>
              <a:rPr lang="en-US" sz="800" b="0" i="0" dirty="0" err="1">
                <a:solidFill>
                  <a:schemeClr val="tx1"/>
                </a:solidFill>
              </a:rPr>
              <a:t>Histia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i="0" dirty="0" err="1">
                <a:solidFill>
                  <a:schemeClr val="tx1"/>
                </a:solidFill>
              </a:rPr>
              <a:t>flabellicornis</a:t>
            </a:r>
            <a:r>
              <a:rPr lang="en-US" sz="800" b="0" i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subsp. </a:t>
            </a:r>
            <a:r>
              <a:rPr lang="en-US" sz="800" b="0" i="0" dirty="0">
                <a:solidFill>
                  <a:schemeClr val="tx1"/>
                </a:solidFill>
              </a:rPr>
              <a:t>ultima </a:t>
            </a:r>
            <a:r>
              <a:rPr lang="en-US" sz="800" b="0" dirty="0">
                <a:solidFill>
                  <a:schemeClr val="tx1"/>
                </a:solidFill>
              </a:rPr>
              <a:t>larva, Wooden Gate Park, </a:t>
            </a:r>
            <a:r>
              <a:rPr lang="en-US" sz="800" b="0" dirty="0" err="1">
                <a:solidFill>
                  <a:schemeClr val="tx1"/>
                </a:solidFill>
              </a:rPr>
              <a:t>Wenshan</a:t>
            </a:r>
            <a:r>
              <a:rPr lang="en-US" sz="800" b="0" dirty="0">
                <a:solidFill>
                  <a:schemeClr val="tx1"/>
                </a:solidFill>
              </a:rPr>
              <a:t> District, Taipei, Taiwan, 6 January 2019. </a:t>
            </a:r>
            <a:br>
              <a:rPr lang="en-US" sz="800" b="0" dirty="0">
                <a:solidFill>
                  <a:schemeClr val="tx1"/>
                </a:solidFill>
              </a:rPr>
            </a:br>
            <a:r>
              <a:rPr lang="en-US" sz="800" b="0" dirty="0">
                <a:solidFill>
                  <a:schemeClr val="tx1"/>
                </a:solidFill>
              </a:rPr>
              <a:t>Photo by TwMoth215089 via Taiwan Moth Occurrence Data Collected From Social Network </a:t>
            </a:r>
            <a:r>
              <a:rPr lang="en-US" sz="800" b="0" dirty="0">
                <a:solidFill>
                  <a:schemeClr val="tx1"/>
                </a:solidFill>
                <a:hlinkClick r:id="rId3"/>
              </a:rPr>
              <a:t>https://www.gbif.org/occurrence/1981438452</a:t>
            </a:r>
            <a:r>
              <a:rPr lang="en-US" sz="800" b="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842" y="5771440"/>
            <a:ext cx="1497013" cy="1022351"/>
          </a:xfrm>
        </p:spPr>
        <p:txBody>
          <a:bodyPr/>
          <a:lstStyle/>
          <a:p>
            <a:pPr algn="l"/>
            <a:r>
              <a:rPr lang="en-US" sz="1600" b="0" dirty="0">
                <a:solidFill>
                  <a:srgbClr val="000000"/>
                </a:solidFill>
              </a:rPr>
              <a:t>March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15" y="188886"/>
            <a:ext cx="3211984" cy="97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6094"/>
          <a:stretch/>
        </p:blipFill>
        <p:spPr>
          <a:xfrm>
            <a:off x="0" y="1180353"/>
            <a:ext cx="9144000" cy="5220447"/>
          </a:xfrm>
          <a:prstGeom prst="rect">
            <a:avLst/>
          </a:prstGeom>
          <a:ln w="12700" cmpd="sng">
            <a:noFill/>
          </a:ln>
        </p:spPr>
      </p:pic>
    </p:spTree>
    <p:extLst>
      <p:ext uri="{BB962C8B-B14F-4D97-AF65-F5344CB8AC3E}">
        <p14:creationId xmlns:p14="http://schemas.microsoft.com/office/powerpoint/2010/main" val="118355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ECB44856-BC19-4C4B-8E92-FC70D23F8732}"/>
              </a:ext>
            </a:extLst>
          </p:cNvPr>
          <p:cNvSpPr/>
          <p:nvPr/>
        </p:nvSpPr>
        <p:spPr>
          <a:xfrm>
            <a:off x="5712574" y="1781008"/>
            <a:ext cx="1367848" cy="13678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82201477"/>
              </p:ext>
            </p:extLst>
          </p:nvPr>
        </p:nvGraphicFramePr>
        <p:xfrm>
          <a:off x="4624237" y="4315582"/>
          <a:ext cx="3544525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021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lang="en-US" sz="1400" b="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# of papers by region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Europe &amp; Central 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Latin 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America &amp; the Caribbean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North</a:t>
                      </a:r>
                      <a:r>
                        <a:rPr lang="en-US" sz="1600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600" dirty="0">
                          <a:latin typeface="Arial Narrow"/>
                          <a:cs typeface="Arial Narrow"/>
                        </a:rPr>
                        <a:t>America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Asia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Oceania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666203228"/>
              </p:ext>
            </p:extLst>
          </p:nvPr>
        </p:nvGraphicFramePr>
        <p:xfrm>
          <a:off x="520156" y="2285994"/>
          <a:ext cx="3806517" cy="4335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1999446424"/>
                    </a:ext>
                  </a:extLst>
                </a:gridCol>
              </a:tblGrid>
              <a:tr h="38242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Total # of peer-reviewed papers by 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1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Finland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Italy</a:t>
                      </a:r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44186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/>
              <a:t>Peer-reviewed uses, by country and region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28  Feb 2019</a:t>
            </a:r>
            <a:endParaRPr lang="en-US" i="1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 rot="16200000">
            <a:off x="-3246037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7DC213-A69C-A54F-A614-1EA59B395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77" y="685707"/>
            <a:ext cx="3577285" cy="35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January 2019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87873"/>
              </p:ext>
            </p:extLst>
          </p:nvPr>
        </p:nvGraphicFramePr>
        <p:xfrm>
          <a:off x="3829050" y="488714"/>
          <a:ext cx="4854870" cy="525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Beilschmidt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Mattig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Fober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 &amp; Seeger B (2019) An efficient aggregation and overlap removal algorithm for circle maps. </a:t>
                      </a:r>
                      <a:r>
                        <a:rPr lang="en-US" sz="1200" i="1" dirty="0" err="1">
                          <a:latin typeface="Arial Narrow"/>
                          <a:cs typeface="Arial Narrow"/>
                        </a:rPr>
                        <a:t>GeoInformatica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doi:10.1007/s10707-019-00342-5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Germany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Jiang D, Wang Q, Ding F, Fu J &amp; Hao M (2019) Potential marginal land resources of cassava worldwide: A data-driven analysis. Renewable and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Sustainable Energy Reviews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104: 167-173.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doi:10.1016/j.rser.2019.01.024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Liu X, Blackburn TM, Song T, Li X, Huang C &amp; Li Y (2019) Risks of Biological Invasion on the Belt and Road.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Current Biology 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39(3): 499-505.e4.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doi:10.1016/j.cub.2018.12.036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China, United Kingdom, South Africa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Saleem G, Akhtar M, Ahmed N &amp; Qureshi WS (2019) Automated analysis of visual leaf shape features for plant classification.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Computers and Electronics in Agriculture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157: 270-280.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doi:10.1016/j.compag.2018.12.038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Pakistan, Australia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Shchepin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ON,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Schnittler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Erastova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DA et al. (2019) Community of dark-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spored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myxomycetes in ground litter and soil of taiga forest (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Nizhne-Svirskiy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Reserve, Russia) revealed by DNA metabarcoding.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Fungal Ecology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39: 80-93.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doi:10.1016/j.funeco.2018.11.006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Russia, Germany, New Zealand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592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Zizka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A, Silvestro D,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Andermann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T et al. (2019)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CoordinateCleaner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standardized cleaning of occurrence records from biological collection databases.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Methods in Ecology and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8"/>
                        </a:rPr>
                        <a:t>doi:10.1111/2041-210X.13152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Sweden, Germany, Switzerland, Norway</a:t>
                      </a:r>
                    </a:p>
                  </a:txBody>
                  <a:tcPr marL="72000" marR="108000" marT="72000" marB="7200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68740"/>
                  </a:ext>
                </a:extLst>
              </a:tr>
            </a:tbl>
          </a:graphicData>
        </a:graphic>
      </p:graphicFrame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1077212-C969-674B-897F-4F218ECCE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975" y="6523463"/>
            <a:ext cx="8039099" cy="334537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</p:spTree>
    <p:extLst>
      <p:ext uri="{BB962C8B-B14F-4D97-AF65-F5344CB8AC3E}">
        <p14:creationId xmlns:p14="http://schemas.microsoft.com/office/powerpoint/2010/main" val="30539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Featured research</a:t>
            </a:r>
            <a:br>
              <a:rPr lang="en-US" b="1" dirty="0"/>
            </a:br>
            <a:r>
              <a:rPr lang="en-US" sz="2000" i="1" dirty="0">
                <a:latin typeface="Arial Narrow"/>
                <a:cs typeface="Arial Narrow"/>
              </a:rPr>
              <a:t>February 2019</a:t>
            </a:r>
            <a:endParaRPr lang="en-US" sz="2000" i="1" dirty="0">
              <a:solidFill>
                <a:srgbClr val="FDB00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374487"/>
              </p:ext>
            </p:extLst>
          </p:nvPr>
        </p:nvGraphicFramePr>
        <p:xfrm>
          <a:off x="3829050" y="488714"/>
          <a:ext cx="4890077" cy="456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Daru BH, le Roux PC,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Gopalraj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J, Park DS, Holt BG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Greve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(2019) Spatial overlaps between the global protected areas network and terrestrial hotspots of evolutionary diversity.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3"/>
                        </a:rPr>
                        <a:t>doi:10.1111/geb.12888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States, South Africa, United Kingdom, Denmark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Guo W-Y, van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Kleunen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M, Pierce S et al. (2019) Domestic gardens play a dominant role in selecting alien species with adaptive strategies that facilitate naturalization.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Global Ecology and Biogeography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4"/>
                        </a:rPr>
                        <a:t>doi:10.1111/geb.12882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Czechia, Denmark, Germany, China, United Kingdom, Italy, Austria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Mittermeier JC, Roll U, Matthews TJ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Grenyer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R (2019) A season for all things: Phenological imprints in Wikipedia usage and their relevance to conservation.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PLOS Biology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17(3): e3000146.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5"/>
                        </a:rPr>
                        <a:t>doi:10.1371/journal.pbio.3000146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United Kingdom, Israel, Portugal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Piñar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G,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Poyntner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C,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Tafer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H &amp;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Sterflinger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K (2019) A time travel story: metagenomic analyses decipher the unknown geographical shift and the storage history of possibly smuggled antique marble statues.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Annals of Microbiology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6"/>
                        </a:rPr>
                        <a:t>doi:10.1007/s13213-019-1446-3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country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Austria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latin typeface="Arial Narrow"/>
                        <a:cs typeface="Arial Narrow"/>
                      </a:endParaRPr>
                    </a:p>
                  </a:txBody>
                  <a:tcPr marL="72000" marR="108000" marT="72000" marB="72000">
                    <a:solidFill>
                      <a:srgbClr val="636FB4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 Narrow"/>
                          <a:cs typeface="Arial Narrow"/>
                        </a:rPr>
                        <a:t>Rice A,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Šmarda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P, </a:t>
                      </a:r>
                      <a:r>
                        <a:rPr lang="en-US" sz="1200" dirty="0" err="1">
                          <a:latin typeface="Arial Narrow"/>
                          <a:cs typeface="Arial Narrow"/>
                        </a:rPr>
                        <a:t>Novosolov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M et al. (2019) The global biogeography of polyploid plants.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Nature Ecology &amp; Evolution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3: 265-273. </a:t>
                      </a:r>
                      <a:r>
                        <a:rPr lang="en-US" sz="1200" dirty="0">
                          <a:latin typeface="Arial Narrow"/>
                          <a:cs typeface="Arial Narrow"/>
                          <a:hlinkClick r:id="rId7"/>
                        </a:rPr>
                        <a:t>doi:10.1038/s41559-018-0787-9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200" i="1" dirty="0">
                          <a:latin typeface="Arial Narrow"/>
                          <a:cs typeface="Arial Narrow"/>
                        </a:rPr>
                        <a:t>Author countries</a:t>
                      </a:r>
                      <a:r>
                        <a:rPr lang="en-US" sz="1200" dirty="0">
                          <a:latin typeface="Arial Narrow"/>
                          <a:cs typeface="Arial Narrow"/>
                        </a:rPr>
                        <a:t>: Israel, Czechia</a:t>
                      </a:r>
                    </a:p>
                  </a:txBody>
                  <a:tcPr marL="72000" marR="108000" marT="72000" marB="72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975" y="6523463"/>
            <a:ext cx="8039099" cy="334537"/>
          </a:xfrm>
          <a:noFill/>
        </p:spPr>
        <p:txBody>
          <a:bodyPr/>
          <a:lstStyle/>
          <a:p>
            <a:pPr algn="r"/>
            <a:r>
              <a:rPr lang="en-US" sz="1100" dirty="0">
                <a:solidFill>
                  <a:srgbClr val="175CA1"/>
                </a:solidFill>
              </a:rPr>
              <a:t>https://</a:t>
            </a:r>
            <a:r>
              <a:rPr lang="en-US" sz="1100" dirty="0" err="1">
                <a:solidFill>
                  <a:srgbClr val="175CA1"/>
                </a:solidFill>
              </a:rPr>
              <a:t>www.gbif.org</a:t>
            </a:r>
            <a:r>
              <a:rPr lang="en-US" sz="1100" dirty="0">
                <a:solidFill>
                  <a:srgbClr val="175CA1"/>
                </a:solidFill>
              </a:rPr>
              <a:t>/resource/</a:t>
            </a:r>
            <a:r>
              <a:rPr lang="en-US" sz="1100" dirty="0" err="1">
                <a:solidFill>
                  <a:srgbClr val="175CA1"/>
                </a:solidFill>
              </a:rPr>
              <a:t>search?contentType</a:t>
            </a:r>
            <a:r>
              <a:rPr lang="en-US" sz="1100" dirty="0">
                <a:solidFill>
                  <a:srgbClr val="175CA1"/>
                </a:solidFill>
              </a:rPr>
              <a:t>=literature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11379" y="3739850"/>
            <a:ext cx="2258786" cy="2433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0" i="1" kern="1200">
                <a:solidFill>
                  <a:srgbClr val="D66F27"/>
                </a:solidFill>
                <a:latin typeface="Arial Narrow"/>
                <a:ea typeface="+mn-ea"/>
                <a:cs typeface="Arial Narrow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285750" indent="-2857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65113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449263" indent="-17145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622300" indent="-173038" algn="l" defTabSz="914400" rtl="0" eaLnBrk="1" latinLnBrk="0" hangingPunct="1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​"/>
              <a:defRPr sz="1500" i="1" kern="1200" baseline="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8pPr>
            <a:lvl9pPr marL="344488" indent="-1730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Arial Narrow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Invasive alien species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Impact of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Species conservation and protected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Biodiversity and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Food, farming and biofuels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Ecosystem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Advancing biodiversity science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i="0">
                <a:solidFill>
                  <a:schemeClr val="tx1"/>
                </a:solidFill>
              </a:rPr>
              <a:t>Data papers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2365" y="3739850"/>
            <a:ext cx="368300" cy="177800"/>
          </a:xfrm>
          <a:prstGeom prst="rect">
            <a:avLst/>
          </a:prstGeom>
          <a:solidFill>
            <a:srgbClr val="D66F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65" y="5995915"/>
            <a:ext cx="368300" cy="177800"/>
          </a:xfrm>
          <a:prstGeom prst="rect">
            <a:avLst/>
          </a:prstGeom>
          <a:solidFill>
            <a:srgbClr val="0067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365" y="5713906"/>
            <a:ext cx="368300" cy="177800"/>
          </a:xfrm>
          <a:prstGeom prst="rect">
            <a:avLst/>
          </a:prstGeom>
          <a:solidFill>
            <a:srgbClr val="E5FFFF"/>
          </a:solidFill>
          <a:ln w="3175" cmpd="sng">
            <a:solidFill>
              <a:srgbClr val="40B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rgbClr val="E5FFFF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365" y="5431898"/>
            <a:ext cx="368300" cy="177800"/>
          </a:xfrm>
          <a:prstGeom prst="rect">
            <a:avLst/>
          </a:prstGeom>
          <a:solidFill>
            <a:srgbClr val="636F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5" y="5149890"/>
            <a:ext cx="368300" cy="177800"/>
          </a:xfrm>
          <a:prstGeom prst="rect">
            <a:avLst/>
          </a:prstGeom>
          <a:solidFill>
            <a:srgbClr val="40B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365" y="4867882"/>
            <a:ext cx="368300" cy="177800"/>
          </a:xfrm>
          <a:prstGeom prst="rect">
            <a:avLst/>
          </a:prstGeom>
          <a:solidFill>
            <a:srgbClr val="509E2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365" y="4585874"/>
            <a:ext cx="368300" cy="177800"/>
          </a:xfrm>
          <a:prstGeom prst="rect">
            <a:avLst/>
          </a:prstGeom>
          <a:solidFill>
            <a:srgbClr val="7D46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2365" y="4303866"/>
            <a:ext cx="368300" cy="177800"/>
          </a:xfrm>
          <a:prstGeom prst="rect">
            <a:avLst/>
          </a:prstGeom>
          <a:solidFill>
            <a:srgbClr val="175CA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2365" y="4021858"/>
            <a:ext cx="368300" cy="177800"/>
          </a:xfrm>
          <a:prstGeom prst="rect">
            <a:avLst/>
          </a:prstGeom>
          <a:solidFill>
            <a:srgbClr val="FDB00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</p:spTree>
    <p:extLst>
      <p:ext uri="{BB962C8B-B14F-4D97-AF65-F5344CB8AC3E}">
        <p14:creationId xmlns:p14="http://schemas.microsoft.com/office/powerpoint/2010/main" val="30759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58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/>
          <a:lstStyle/>
          <a:p>
            <a:r>
              <a:rPr lang="fi-FI" sz="6000" dirty="0">
                <a:solidFill>
                  <a:schemeClr val="bg1"/>
                </a:solidFill>
              </a:rPr>
              <a:t>1,083,206,502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 1  March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21,396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1857408" cy="1083733"/>
          </a:xfrm>
        </p:spPr>
        <p:txBody>
          <a:bodyPr/>
          <a:lstStyle/>
          <a:p>
            <a:r>
              <a:rPr lang="en-US" sz="6000" dirty="0">
                <a:solidFill>
                  <a:srgbClr val="FFFFFF"/>
                </a:solidFill>
              </a:rPr>
              <a:t>1,358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/>
          <a:lstStyle/>
          <a:p>
            <a:r>
              <a:rPr lang="en-US" sz="6000" dirty="0">
                <a:solidFill>
                  <a:srgbClr val="E8E8E8"/>
                </a:solidFill>
              </a:rPr>
              <a:t>38</a:t>
            </a:r>
            <a:endParaRPr lang="en-US" dirty="0">
              <a:solidFill>
                <a:srgbClr val="E8E8E8"/>
              </a:solidFill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36.9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</a:rPr>
              <a:t>154,586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278088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month (Jan-Feb 2019)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0" y="5426572"/>
            <a:ext cx="3321673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(Jan-Feb 2019)</a:t>
            </a:r>
          </a:p>
        </p:txBody>
      </p:sp>
    </p:spTree>
    <p:extLst>
      <p:ext uri="{BB962C8B-B14F-4D97-AF65-F5344CB8AC3E}">
        <p14:creationId xmlns:p14="http://schemas.microsoft.com/office/powerpoint/2010/main" val="384207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Current network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7" y="1285748"/>
            <a:ext cx="8180085" cy="4772282"/>
          </a:xfrm>
          <a:ln w="76200">
            <a:noFill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730485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4"/>
              </a:rPr>
              <a:t>https://www.gbif.org/the-gbif-network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0530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 b="1" dirty="0" err="1"/>
              <a:t>GBIF.org</a:t>
            </a:r>
            <a:r>
              <a:rPr lang="en-US" b="1" dirty="0"/>
              <a:t> Web traffic </a:t>
            </a:r>
            <a:br>
              <a:rPr lang="en-US" b="1" dirty="0"/>
            </a:br>
            <a:r>
              <a:rPr lang="en-US" sz="2000" i="1" dirty="0"/>
              <a:t>year-to-date 2019</a:t>
            </a:r>
            <a:endParaRPr lang="en-US" i="1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55299"/>
              </p:ext>
            </p:extLst>
          </p:nvPr>
        </p:nvGraphicFramePr>
        <p:xfrm>
          <a:off x="3613075" y="2091255"/>
          <a:ext cx="5196388" cy="417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02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Country/Territory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% Total Sessions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>
                          <a:latin typeface="Arial Narrow"/>
                          <a:cs typeface="Arial Narrow"/>
                        </a:rPr>
                        <a:t>Pages / Session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24,592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13.65%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2.54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15,924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8.84%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2.75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India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9,296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5.16%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8,861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4.92%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2.60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7,259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4.03%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6,592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3.66%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2.77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6,577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3.65%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3.18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6,326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3.51%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3.24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6,026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3.35%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3.38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021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4,745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2.63%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/>
                          <a:cs typeface="Arial Narrow"/>
                        </a:rPr>
                        <a:t>3.71</a:t>
                      </a:r>
                    </a:p>
                  </a:txBody>
                  <a:tcPr marL="91770" marR="91770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9" y="3922530"/>
            <a:ext cx="3013656" cy="1833726"/>
          </a:xfr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737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767256" cy="1228028"/>
          </a:xfrm>
        </p:spPr>
        <p:txBody>
          <a:bodyPr/>
          <a:lstStyle/>
          <a:p>
            <a:r>
              <a:rPr lang="en-US" b="1"/>
              <a:t>Data published through GBIF.org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6" y="1169160"/>
            <a:ext cx="7000268" cy="5250201"/>
          </a:xfrm>
        </p:spPr>
      </p:pic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1301263" y="6407150"/>
            <a:ext cx="6531546" cy="450850"/>
          </a:xfrm>
        </p:spPr>
        <p:txBody>
          <a:bodyPr/>
          <a:lstStyle/>
          <a:p>
            <a:pPr algn="r"/>
            <a:r>
              <a:rPr lang="en-US">
                <a:latin typeface="Arial Narrow"/>
                <a:hlinkClick r:id="rId3"/>
              </a:rPr>
              <a:t>www.gbif.org/analytics/global</a:t>
            </a:r>
            <a:endParaRPr lang="en-US">
              <a:latin typeface="Arial Narrow"/>
            </a:endParaRPr>
          </a:p>
        </p:txBody>
      </p:sp>
      <p:sp>
        <p:nvSpPr>
          <p:cNvPr id="2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3576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981500890"/>
              </p:ext>
            </p:extLst>
          </p:nvPr>
        </p:nvGraphicFramePr>
        <p:xfrm>
          <a:off x="457197" y="2819400"/>
          <a:ext cx="3724509" cy="3687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82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New records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Finland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6,153,680</a:t>
                      </a:r>
                      <a:endParaRPr lang="en-GB" sz="1600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4,636,311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656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2,660,699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2,554,748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2,150,940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9563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South Africa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622,924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47576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618,689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577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509,184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00813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Portugal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336,209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582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297,383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>
              <a:spcAft>
                <a:spcPts val="0"/>
              </a:spcAft>
            </a:pPr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6790" y="696210"/>
            <a:ext cx="3182052" cy="1372619"/>
          </a:xfrm>
        </p:spPr>
        <p:txBody>
          <a:bodyPr/>
          <a:lstStyle/>
          <a:p>
            <a:r>
              <a:rPr lang="en-US" b="1" dirty="0"/>
              <a:t>Occurrence records published during 2019, by country</a:t>
            </a:r>
            <a:br>
              <a:rPr lang="en-US" sz="2000" b="1" dirty="0"/>
            </a:br>
            <a:r>
              <a:rPr lang="en-US" sz="2000" i="1" dirty="0">
                <a:latin typeface="Arial Narrow"/>
                <a:cs typeface="Arial Narrow"/>
              </a:rPr>
              <a:t>28  Feb 2019</a:t>
            </a:r>
            <a:endParaRPr lang="en-US" sz="20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26A4E-2F5F-2141-ACCF-43883BC4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94" y="999636"/>
            <a:ext cx="4408705" cy="44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524390"/>
          </a:xfrm>
        </p:spPr>
        <p:txBody>
          <a:bodyPr/>
          <a:lstStyle/>
          <a:p>
            <a:r>
              <a:rPr lang="en-US" b="1" dirty="0"/>
              <a:t>Total number of occurrence records published by country</a:t>
            </a:r>
            <a:br>
              <a:rPr lang="en-US" b="1" dirty="0"/>
            </a:br>
            <a:r>
              <a:rPr lang="en-US" sz="1800" i="1" dirty="0">
                <a:latin typeface="Arial Narrow"/>
                <a:cs typeface="Arial Narrow"/>
              </a:rPr>
              <a:t>28  Feb 2019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01262" y="6407149"/>
            <a:ext cx="6738787" cy="450850"/>
          </a:xfrm>
        </p:spPr>
        <p:txBody>
          <a:bodyPr/>
          <a:lstStyle/>
          <a:p>
            <a:pPr algn="r"/>
            <a:r>
              <a:rPr lang="en-US">
                <a:hlinkClick r:id="rId3"/>
              </a:rPr>
              <a:t>http://www.gbif.org/country</a:t>
            </a:r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availability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116289806"/>
              </p:ext>
            </p:extLst>
          </p:nvPr>
        </p:nvGraphicFramePr>
        <p:xfrm>
          <a:off x="441960" y="2948820"/>
          <a:ext cx="3775710" cy="368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954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Occurrences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2018 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 Narrow"/>
                          <a:cs typeface="Arial Narrow"/>
                        </a:rPr>
                        <a:t>United</a:t>
                      </a:r>
                      <a:r>
                        <a:rPr lang="en-US" sz="1600" baseline="0">
                          <a:latin typeface="Arial Narrow"/>
                          <a:cs typeface="Arial Narrow"/>
                        </a:rPr>
                        <a:t> States</a:t>
                      </a:r>
                      <a:endParaRPr lang="en-US" sz="16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356,132,096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83,483,848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82,367,144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Australia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75,147,260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65,072,532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Netherlands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57,380,619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0570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46,484,330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42,974,349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Norway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31,690,344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30,037,523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C5682D3-4CEA-A546-85D4-028631912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23" y="1034772"/>
            <a:ext cx="4356576" cy="43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853307" y="2603346"/>
            <a:ext cx="1455349" cy="14553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66769471"/>
              </p:ext>
            </p:extLst>
          </p:nvPr>
        </p:nvGraphicFramePr>
        <p:xfrm>
          <a:off x="461161" y="2832457"/>
          <a:ext cx="3637378" cy="3686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3">
                <a:tc>
                  <a:txBody>
                    <a:bodyPr/>
                    <a:lstStyle/>
                    <a:p>
                      <a:pPr algn="r"/>
                      <a:endParaRPr lang="en-US" sz="140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i="1">
                          <a:latin typeface="Arial Narrow"/>
                          <a:cs typeface="Arial Narrow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>
                          <a:latin typeface="Arial Narrow"/>
                          <a:cs typeface="Arial Narrow"/>
                        </a:rPr>
                        <a:t>Downloads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2018</a:t>
                      </a:r>
                      <a:r>
                        <a:rPr lang="en-US" sz="1300" i="1" baseline="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300" i="1" dirty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3,052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2,694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1,501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1,456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Spain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1,413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Colombia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1,400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04984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/>
                          <a:cs typeface="Arial Narrow"/>
                        </a:rPr>
                        <a:t>Brazil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1,217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Arial Narrow"/>
                          <a:cs typeface="Arial Narrow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Chile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1,151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Belgium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696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/>
                          <a:cs typeface="Arial Narrow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444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 Narrow"/>
                          <a:cs typeface="Arial Narrow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 by country, 2019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 rot="16200000">
            <a:off x="-3236630" y="3179409"/>
            <a:ext cx="6844412" cy="5127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0" i="0" kern="1200" spc="-15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data access and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4C724-0A19-F042-82F6-6B0961087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85" y="782638"/>
            <a:ext cx="4399946" cy="43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246037" y="3179409"/>
            <a:ext cx="6844412" cy="512767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DB002">
                    <a:alpha val="32000"/>
                  </a:srgbClr>
                </a:solidFill>
              </a:rPr>
              <a:t> data access and use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457200" y="685800"/>
            <a:ext cx="8197333" cy="41433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tx2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latin typeface="Arial"/>
                <a:cs typeface="Arial"/>
              </a:rPr>
            </a:br>
            <a:r>
              <a:rPr lang="en-US" sz="1800" i="1" dirty="0">
                <a:latin typeface="Arial Narrow"/>
                <a:cs typeface="Arial Narrow"/>
              </a:rPr>
              <a:t>28  February 2019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ADB7-7461-7647-8B58-9D10D878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3" y="1475372"/>
            <a:ext cx="8473707" cy="51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0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Custom 1">
      <a:dk1>
        <a:srgbClr val="231F20"/>
      </a:dk1>
      <a:lt1>
        <a:srgbClr val="FFFFFF"/>
      </a:lt1>
      <a:dk2>
        <a:srgbClr val="3A3533"/>
      </a:dk2>
      <a:lt2>
        <a:srgbClr val="E8E8E8"/>
      </a:lt2>
      <a:accent1>
        <a:srgbClr val="3E9034"/>
      </a:accent1>
      <a:accent2>
        <a:srgbClr val="175C99"/>
      </a:accent2>
      <a:accent3>
        <a:srgbClr val="40BFFF"/>
      </a:accent3>
      <a:accent4>
        <a:srgbClr val="7E466A"/>
      </a:accent4>
      <a:accent5>
        <a:srgbClr val="FDB002"/>
      </a:accent5>
      <a:accent6>
        <a:srgbClr val="D66F27"/>
      </a:accent6>
      <a:hlink>
        <a:srgbClr val="3C5F99"/>
      </a:hlink>
      <a:folHlink>
        <a:srgbClr val="636FB4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18648</TotalTime>
  <Words>1194</Words>
  <Application>Microsoft Macintosh PowerPoint</Application>
  <PresentationFormat>On-screen Show (4:3)</PresentationFormat>
  <Paragraphs>347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Narrow</vt:lpstr>
      <vt:lpstr>Modern Swiss</vt:lpstr>
      <vt:lpstr>Overview</vt:lpstr>
      <vt:lpstr>PowerPoint Presentation</vt:lpstr>
      <vt:lpstr>Current network</vt:lpstr>
      <vt:lpstr>GBIF.org Web traffic  year-to-date 2019</vt:lpstr>
      <vt:lpstr>Data published through GBIF.org</vt:lpstr>
      <vt:lpstr>Occurrence records published during 2019, by country 28  Feb 2019</vt:lpstr>
      <vt:lpstr>Total number of occurrence records published by country 28  Feb 2019</vt:lpstr>
      <vt:lpstr>Data download requests by country, 2019</vt:lpstr>
      <vt:lpstr> data access and use</vt:lpstr>
      <vt:lpstr>Peer-reviewed uses, by country and region 28  Feb 2019</vt:lpstr>
      <vt:lpstr>Featured research January 2019</vt:lpstr>
      <vt:lpstr>Featured research February 2019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GBIF Secretariat</dc:creator>
  <cp:keywords/>
  <dc:description/>
  <cp:lastModifiedBy>Kyle Copas</cp:lastModifiedBy>
  <cp:revision>734</cp:revision>
  <cp:lastPrinted>2016-09-24T08:43:58Z</cp:lastPrinted>
  <dcterms:created xsi:type="dcterms:W3CDTF">2014-02-07T03:47:22Z</dcterms:created>
  <dcterms:modified xsi:type="dcterms:W3CDTF">2019-03-24T16:36:55Z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