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58" r:id="rId5"/>
    <p:sldId id="458" r:id="rId6"/>
    <p:sldId id="472" r:id="rId7"/>
    <p:sldId id="398" r:id="rId8"/>
    <p:sldId id="473" r:id="rId9"/>
    <p:sldId id="457" r:id="rId10"/>
    <p:sldId id="456" r:id="rId11"/>
    <p:sldId id="467" r:id="rId12"/>
    <p:sldId id="429" r:id="rId13"/>
    <p:sldId id="464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s Nikou" initials="MN" lastIdx="1" clrIdx="0">
    <p:extLst>
      <p:ext uri="{19B8F6BF-5375-455C-9EA6-DF929625EA0E}">
        <p15:presenceInfo xmlns:p15="http://schemas.microsoft.com/office/powerpoint/2012/main" userId="S::mahdis.nikou@brightcarbon.com::d5834665-7bc3-47f1-85ef-fc6fca3117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72037" autoAdjust="0"/>
  </p:normalViewPr>
  <p:slideViewPr>
    <p:cSldViewPr snapToGrid="0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accent1"/>
                </a:solidFill>
                <a:latin typeface="Roboto Regular" panose="02000000000000000000" pitchFamily="2" charset="0"/>
                <a:ea typeface="+mn-ea"/>
                <a:cs typeface="+mn-cs"/>
              </a:rPr>
              <a:t>Occurrences published in 2021</a:t>
            </a:r>
          </a:p>
        </c:rich>
      </c:tx>
      <c:layout>
        <c:manualLayout>
          <c:xMode val="edge"/>
          <c:yMode val="edge"/>
          <c:x val="0.21581283832015669"/>
          <c:y val="4.1012549799872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06709489504833"/>
          <c:y val="0.17433805199672789"/>
          <c:w val="0.67461085714882441"/>
          <c:h val="0.76926969202844797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2-E942-8B30-6227BC884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2-E942-8B30-6227BC884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2-E942-8B30-6227BC884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2-E942-8B30-6227BC884E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2-E942-8B30-6227BC884E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B2-E942-8B30-6227BC884E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B2-E942-8B30-6227BC884E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B2-E942-8B30-6227BC884E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B2-E942-8B30-6227BC884E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B2-E942-8B30-6227BC884E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B2-E942-8B30-6227BC884E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3127BA-CE4F-6F46-B070-DFCB55F000BA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B2-E942-8B30-6227BC884EA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2E5AF5-0A4C-BE42-8DD5-D5764C6C4F45}" type="CELLRANGE">
                      <a:rPr lang="en-US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DK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2-E942-8B30-6227BC884EAF}"/>
                </c:ext>
              </c:extLst>
            </c:dLbl>
            <c:dLbl>
              <c:idx val="2"/>
              <c:layout>
                <c:manualLayout>
                  <c:x val="-2.1774647486459815E-2"/>
                  <c:y val="2.563284362492005E-3"/>
                </c:manualLayout>
              </c:layout>
              <c:tx>
                <c:rich>
                  <a:bodyPr/>
                  <a:lstStyle/>
                  <a:p>
                    <a:fld id="{D6F73208-5647-4041-A7AA-EFBA52FD648E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FB2-E942-8B30-6227BC884EAF}"/>
                </c:ext>
              </c:extLst>
            </c:dLbl>
            <c:dLbl>
              <c:idx val="3"/>
              <c:layout>
                <c:manualLayout>
                  <c:x val="-3.0484506481043797E-2"/>
                  <c:y val="-7.6898530874760142E-3"/>
                </c:manualLayout>
              </c:layout>
              <c:tx>
                <c:rich>
                  <a:bodyPr/>
                  <a:lstStyle/>
                  <a:p>
                    <a:fld id="{CA458F9A-FB81-6D45-A5C1-F8535D58FA33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FB2-E942-8B30-6227BC884EAF}"/>
                </c:ext>
              </c:extLst>
            </c:dLbl>
            <c:dLbl>
              <c:idx val="4"/>
              <c:layout>
                <c:manualLayout>
                  <c:x val="-3.4839435978335768E-2"/>
                  <c:y val="-2.563284362492005E-3"/>
                </c:manualLayout>
              </c:layout>
              <c:tx>
                <c:rich>
                  <a:bodyPr/>
                  <a:lstStyle/>
                  <a:p>
                    <a:fld id="{20841CAB-9E6A-5740-9667-5A01128B1404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FB2-E942-8B30-6227BC884EAF}"/>
                </c:ext>
              </c:extLst>
            </c:dLbl>
            <c:dLbl>
              <c:idx val="5"/>
              <c:layout>
                <c:manualLayout>
                  <c:x val="-3.7016900726981751E-2"/>
                  <c:y val="-1.2816421812460071E-2"/>
                </c:manualLayout>
              </c:layout>
              <c:tx>
                <c:rich>
                  <a:bodyPr/>
                  <a:lstStyle/>
                  <a:p>
                    <a:fld id="{948898D8-62A8-4B48-BE1A-FC5DACA50150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FB2-E942-8B30-6227BC884EAF}"/>
                </c:ext>
              </c:extLst>
            </c:dLbl>
            <c:dLbl>
              <c:idx val="6"/>
              <c:layout>
                <c:manualLayout>
                  <c:x val="-3.9194365475627782E-2"/>
                  <c:y val="-1.025313744996802E-2"/>
                </c:manualLayout>
              </c:layout>
              <c:tx>
                <c:rich>
                  <a:bodyPr/>
                  <a:lstStyle/>
                  <a:p>
                    <a:fld id="{3EFAAF7E-C31C-F140-BC5B-18A953A0D1D4}" type="CELLRANGE">
                      <a:rPr lang="en-US" dirty="0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FB2-E942-8B30-6227BC884EAF}"/>
                </c:ext>
              </c:extLst>
            </c:dLbl>
            <c:dLbl>
              <c:idx val="7"/>
              <c:layout>
                <c:manualLayout>
                  <c:x val="-3.2661971229689786E-2"/>
                  <c:y val="-1.7942990537444033E-2"/>
                </c:manualLayout>
              </c:layout>
              <c:tx>
                <c:rich>
                  <a:bodyPr/>
                  <a:lstStyle/>
                  <a:p>
                    <a:fld id="{AC515097-E1AC-AB4C-A879-EEEF5F84BCA5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FB2-E942-8B30-6227BC884EAF}"/>
                </c:ext>
              </c:extLst>
            </c:dLbl>
            <c:dLbl>
              <c:idx val="8"/>
              <c:layout>
                <c:manualLayout>
                  <c:x val="-3.483943597833581E-2"/>
                  <c:y val="-2.5632843624920049E-2"/>
                </c:manualLayout>
              </c:layout>
              <c:tx>
                <c:rich>
                  <a:bodyPr/>
                  <a:lstStyle/>
                  <a:p>
                    <a:fld id="{B96CB538-296F-7549-AEC8-5F2714D446BC}" type="CELLRANGE">
                      <a:rPr lang="en-US" dirty="0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FB2-E942-8B30-6227BC884EAF}"/>
                </c:ext>
              </c:extLst>
            </c:dLbl>
            <c:dLbl>
              <c:idx val="9"/>
              <c:layout>
                <c:manualLayout>
                  <c:x val="-2.1774647486459894E-2"/>
                  <c:y val="-2.5632843624920049E-2"/>
                </c:manualLayout>
              </c:layout>
              <c:tx>
                <c:rich>
                  <a:bodyPr/>
                  <a:lstStyle/>
                  <a:p>
                    <a:fld id="{5860D6B8-4157-8947-ACB9-10C3439BAEDB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FB2-E942-8B30-6227BC884E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35709DA-F484-F840-8282-B0D53D69D8F5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FB2-E942-8B30-6227BC884E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CA</c:v>
                </c:pt>
                <c:pt idx="2">
                  <c:v>GB</c:v>
                </c:pt>
                <c:pt idx="3">
                  <c:v>AU</c:v>
                </c:pt>
                <c:pt idx="4">
                  <c:v>IN</c:v>
                </c:pt>
                <c:pt idx="5">
                  <c:v>SE</c:v>
                </c:pt>
                <c:pt idx="6">
                  <c:v>ZA</c:v>
                </c:pt>
                <c:pt idx="7">
                  <c:v>ES</c:v>
                </c:pt>
                <c:pt idx="8">
                  <c:v>CH</c:v>
                </c:pt>
                <c:pt idx="9">
                  <c:v>NO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123949249</c:v>
                </c:pt>
                <c:pt idx="1">
                  <c:v>24721754</c:v>
                </c:pt>
                <c:pt idx="2">
                  <c:v>24058962</c:v>
                </c:pt>
                <c:pt idx="3">
                  <c:v>14152637</c:v>
                </c:pt>
                <c:pt idx="4">
                  <c:v>5849494</c:v>
                </c:pt>
                <c:pt idx="5">
                  <c:v>4263134</c:v>
                </c:pt>
                <c:pt idx="6">
                  <c:v>4104573</c:v>
                </c:pt>
                <c:pt idx="7">
                  <c:v>4075780</c:v>
                </c:pt>
                <c:pt idx="8">
                  <c:v>3829111</c:v>
                </c:pt>
                <c:pt idx="9">
                  <c:v>3469498</c:v>
                </c:pt>
                <c:pt idx="10">
                  <c:v>40095779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CA</c:v>
                  </c:pt>
                  <c:pt idx="2">
                    <c:v>GB</c:v>
                  </c:pt>
                  <c:pt idx="3">
                    <c:v>AU</c:v>
                  </c:pt>
                  <c:pt idx="4">
                    <c:v>IN</c:v>
                  </c:pt>
                  <c:pt idx="5">
                    <c:v>SE</c:v>
                  </c:pt>
                  <c:pt idx="6">
                    <c:v>ZA</c:v>
                  </c:pt>
                  <c:pt idx="7">
                    <c:v>ES</c:v>
                  </c:pt>
                  <c:pt idx="8">
                    <c:v>CH</c:v>
                  </c:pt>
                  <c:pt idx="9">
                    <c:v>NO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3FB2-E942-8B30-6227BC884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Download requests </a:t>
            </a:r>
            <a:b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</a:b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by country,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island or territory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23246313069971564"/>
          <c:y val="4.441641377149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17510248146624699"/>
          <c:y val="0.19229831239915821"/>
          <c:w val="0.65000929008001618"/>
          <c:h val="0.75642278366116844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2-9340-B78C-7D6B33AF21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2-9340-B78C-7D6B33AF21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2-9340-B78C-7D6B33AF21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32-9340-B78C-7D6B33AF21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32-9340-B78C-7D6B33AF21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32-9340-B78C-7D6B33AF21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32-9340-B78C-7D6B33AF21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32-9340-B78C-7D6B33AF21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32-9340-B78C-7D6B33AF21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32-9340-B78C-7D6B33AF21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32-9340-B78C-7D6B33AF21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D2221D-9401-3F4E-828B-D64B180FDE5F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32-9340-B78C-7D6B33AF2193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FC1F35-BBF6-954A-925F-4E065B770854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DK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32-9340-B78C-7D6B33AF21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B771EF-3A40-3E45-8C47-8AF019378206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932-9340-B78C-7D6B33AF21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4CD122-2632-ED4E-B30F-8177395FCAE2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932-9340-B78C-7D6B33AF21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A50C9B-D8C8-1441-9F53-94C88372AD2E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932-9340-B78C-7D6B33AF21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B000F3-E882-8044-B231-06247596893D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932-9340-B78C-7D6B33AF2193}"/>
                </c:ext>
              </c:extLst>
            </c:dLbl>
            <c:dLbl>
              <c:idx val="6"/>
              <c:layout>
                <c:manualLayout>
                  <c:x val="-6.6097511003674224E-3"/>
                  <c:y val="2.4877924319199326E-2"/>
                </c:manualLayout>
              </c:layout>
              <c:tx>
                <c:rich>
                  <a:bodyPr/>
                  <a:lstStyle/>
                  <a:p>
                    <a:fld id="{A509E630-24C4-F741-8F78-803590C55105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932-9340-B78C-7D6B33AF2193}"/>
                </c:ext>
              </c:extLst>
            </c:dLbl>
            <c:dLbl>
              <c:idx val="7"/>
              <c:layout>
                <c:manualLayout>
                  <c:x val="-1.7626002934313125E-2"/>
                  <c:y val="2.4877924319199326E-2"/>
                </c:manualLayout>
              </c:layout>
              <c:tx>
                <c:rich>
                  <a:bodyPr/>
                  <a:lstStyle/>
                  <a:p>
                    <a:fld id="{9C0D6565-8443-704B-923C-EB15520C47F3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932-9340-B78C-7D6B33AF2193}"/>
                </c:ext>
              </c:extLst>
            </c:dLbl>
            <c:dLbl>
              <c:idx val="8"/>
              <c:layout>
                <c:manualLayout>
                  <c:x val="-2.864225476825883E-2"/>
                  <c:y val="2.176818377929951E-2"/>
                </c:manualLayout>
              </c:layout>
              <c:tx>
                <c:rich>
                  <a:bodyPr/>
                  <a:lstStyle/>
                  <a:p>
                    <a:fld id="{788887AE-498C-3144-93A0-F4507EE271F3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932-9340-B78C-7D6B33AF2193}"/>
                </c:ext>
              </c:extLst>
            </c:dLbl>
            <c:dLbl>
              <c:idx val="9"/>
              <c:layout>
                <c:manualLayout>
                  <c:x val="-2.2032503667891407E-2"/>
                  <c:y val="1.243896215959972E-2"/>
                </c:manualLayout>
              </c:layout>
              <c:tx>
                <c:rich>
                  <a:bodyPr/>
                  <a:lstStyle/>
                  <a:p>
                    <a:fld id="{0EE1940A-B954-3F43-A5F3-5BE7A2E43395}" type="CELLRANGE">
                      <a:rPr lang="en-US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A932-9340-B78C-7D6B33AF219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69DE341-92AC-D44B-B489-4587B7364660}" type="CELLRANGE">
                      <a:rPr lang="en-DK"/>
                      <a:pPr/>
                      <a:t>[CELLRANGE]</a:t>
                    </a:fld>
                    <a:endParaRPr lang="en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932-9340-B78C-7D6B33AF2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CN</c:v>
                </c:pt>
                <c:pt idx="1">
                  <c:v>US</c:v>
                </c:pt>
                <c:pt idx="2">
                  <c:v>MX</c:v>
                </c:pt>
                <c:pt idx="3">
                  <c:v>BR</c:v>
                </c:pt>
                <c:pt idx="4">
                  <c:v>CO</c:v>
                </c:pt>
                <c:pt idx="5">
                  <c:v>GB</c:v>
                </c:pt>
                <c:pt idx="6">
                  <c:v>ES</c:v>
                </c:pt>
                <c:pt idx="7">
                  <c:v>NL</c:v>
                </c:pt>
                <c:pt idx="8">
                  <c:v>NO</c:v>
                </c:pt>
                <c:pt idx="9">
                  <c:v>CA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32414</c:v>
                </c:pt>
                <c:pt idx="1">
                  <c:v>30847</c:v>
                </c:pt>
                <c:pt idx="2">
                  <c:v>16352</c:v>
                </c:pt>
                <c:pt idx="3">
                  <c:v>13669</c:v>
                </c:pt>
                <c:pt idx="4">
                  <c:v>12597</c:v>
                </c:pt>
                <c:pt idx="5">
                  <c:v>8803</c:v>
                </c:pt>
                <c:pt idx="6">
                  <c:v>7400</c:v>
                </c:pt>
                <c:pt idx="7">
                  <c:v>4431</c:v>
                </c:pt>
                <c:pt idx="8">
                  <c:v>4111</c:v>
                </c:pt>
                <c:pt idx="9">
                  <c:v>3833</c:v>
                </c:pt>
                <c:pt idx="10">
                  <c:v>59162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CN</c:v>
                  </c:pt>
                  <c:pt idx="1">
                    <c:v>US</c:v>
                  </c:pt>
                  <c:pt idx="2">
                    <c:v>MX</c:v>
                  </c:pt>
                  <c:pt idx="3">
                    <c:v>BR</c:v>
                  </c:pt>
                  <c:pt idx="4">
                    <c:v>CO</c:v>
                  </c:pt>
                  <c:pt idx="5">
                    <c:v>GB</c:v>
                  </c:pt>
                  <c:pt idx="6">
                    <c:v>ES</c:v>
                  </c:pt>
                  <c:pt idx="7">
                    <c:v>NL</c:v>
                  </c:pt>
                  <c:pt idx="8">
                    <c:v>NO</c:v>
                  </c:pt>
                  <c:pt idx="9">
                    <c:v>CA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A932-9340-B78C-7D6B33AF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88142959283496E-2"/>
          <c:y val="5.3701255648460823E-2"/>
          <c:w val="0.92423237738636044"/>
          <c:h val="0.760804146730722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Year-to-date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3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D-B541-ADA3-43985089C9F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Annual total (with projection for 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b="0" i="0" dirty="0">
                        <a:latin typeface="Roboto Regular" panose="02000000000000000000" pitchFamily="2" charset="0"/>
                      </a:rPr>
                      <a:t>987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D4D-B541-ADA3-43985089C9F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1,240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B9-A845-BB62-91234DA4C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52</c:v>
                </c:pt>
                <c:pt idx="1">
                  <c:v>89</c:v>
                </c:pt>
                <c:pt idx="2">
                  <c:v>148</c:v>
                </c:pt>
                <c:pt idx="3">
                  <c:v>169</c:v>
                </c:pt>
                <c:pt idx="4">
                  <c:v>229</c:v>
                </c:pt>
                <c:pt idx="5">
                  <c:v>249</c:v>
                </c:pt>
                <c:pt idx="6">
                  <c:v>350</c:v>
                </c:pt>
                <c:pt idx="7">
                  <c:v>407</c:v>
                </c:pt>
                <c:pt idx="8">
                  <c:v>428</c:v>
                </c:pt>
                <c:pt idx="9">
                  <c:v>696</c:v>
                </c:pt>
                <c:pt idx="10">
                  <c:v>676</c:v>
                </c:pt>
                <c:pt idx="11">
                  <c:v>743</c:v>
                </c:pt>
                <c:pt idx="12" formatCode="0">
                  <c:v>987</c:v>
                </c:pt>
                <c:pt idx="13" formatCode="0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7AF-AE4D-FD68784C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214557215"/>
        <c:axId val="1910228511"/>
      </c:barChart>
      <c:catAx>
        <c:axId val="1214557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910228511"/>
        <c:crosses val="autoZero"/>
        <c:auto val="1"/>
        <c:lblAlgn val="ctr"/>
        <c:lblOffset val="100"/>
        <c:noMultiLvlLbl val="0"/>
      </c:catAx>
      <c:valAx>
        <c:axId val="1910228511"/>
        <c:scaling>
          <c:orientation val="minMax"/>
          <c:max val="1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25000"/>
                <a:lumOff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1455721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uses by region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33548824946259542"/>
          <c:y val="3.713527851458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24417427024731264"/>
          <c:y val="0.12563566490528205"/>
          <c:w val="0.72129792724300701"/>
          <c:h val="0.74265774138975338"/>
        </c:manualLayout>
      </c:layout>
      <c:barChart>
        <c:barDir val="bar"/>
        <c:grouping val="clustered"/>
        <c:varyColors val="0"/>
        <c:ser>
          <c:idx val="1"/>
          <c:order val="0"/>
          <c:tx>
            <c:v>2020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General</c:formatCode>
                <c:ptCount val="6"/>
                <c:pt idx="0">
                  <c:v>82</c:v>
                </c:pt>
                <c:pt idx="1">
                  <c:v>102</c:v>
                </c:pt>
                <c:pt idx="2">
                  <c:v>332</c:v>
                </c:pt>
                <c:pt idx="3">
                  <c:v>381</c:v>
                </c:pt>
                <c:pt idx="4">
                  <c:v>324</c:v>
                </c:pt>
                <c:pt idx="5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91-E746-AFD5-62465138245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5-4A24-AD4E-5FDC8D101E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5-4A24-AD4E-5FDC8D101EF6}"/>
              </c:ext>
            </c:extLst>
          </c:dPt>
          <c:dLbls>
            <c:spPr>
              <a:solidFill>
                <a:srgbClr val="FFFFFF">
                  <a:alpha val="0"/>
                </a:srgbClr>
              </a:solidFill>
              <a:ln w="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Oceania</c:v>
                </c:pt>
                <c:pt idx="1">
                  <c:v>Africa</c:v>
                </c:pt>
                <c:pt idx="2">
                  <c:v>North America</c:v>
                </c:pt>
                <c:pt idx="3">
                  <c:v>Latin America</c:v>
                </c:pt>
                <c:pt idx="4">
                  <c:v>Asia</c:v>
                </c:pt>
                <c:pt idx="5">
                  <c:v>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</c:v>
                </c:pt>
                <c:pt idx="1">
                  <c:v>96</c:v>
                </c:pt>
                <c:pt idx="2">
                  <c:v>292</c:v>
                </c:pt>
                <c:pt idx="3">
                  <c:v>318</c:v>
                </c:pt>
                <c:pt idx="4">
                  <c:v>318</c:v>
                </c:pt>
                <c:pt idx="5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761-9FD3-825DF19BF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567007"/>
        <c:axId val="385326399"/>
      </c:barChart>
      <c:valAx>
        <c:axId val="38532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385567007"/>
        <c:crosses val="autoZero"/>
        <c:crossBetween val="between"/>
      </c:valAx>
      <c:catAx>
        <c:axId val="38556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DK"/>
          </a:p>
        </c:txPr>
        <c:crossAx val="385326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E1AB9-7886-4482-8595-88931F0C1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B9A8-8493-4582-A93D-3051DEFA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DB69-C6C7-4597-9C06-3C2A2F02C5F6}" type="datetimeFigureOut">
              <a:rPr lang="en-GB" smtClean="0">
                <a:latin typeface="Arial Regular"/>
              </a:rPr>
              <a:t>09/10/2021</a:t>
            </a:fld>
            <a:endParaRPr lang="en-GB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423C-6429-4385-A65E-1E14F6624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D81B-DE1C-45DD-A06A-129227D529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20A1-2C06-4FBE-8EDF-A6F5E44A7D41}" type="slidenum">
              <a:rPr lang="en-GB" smtClean="0">
                <a:latin typeface="Arial Regular"/>
              </a:rPr>
              <a:t>‹#›</a:t>
            </a:fld>
            <a:endParaRPr lang="en-GB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17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D08ECCEA-2969-42E4-A1A0-9C247F9CF1CC}" type="datetimeFigureOut">
              <a:rPr lang="en-GB" smtClean="0"/>
              <a:pPr/>
              <a:t>09/10/2021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B5EE77-8CAC-4815-8642-F6182C0468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7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en-US" sz="1200" kern="1200" dirty="0">
                <a:solidFill>
                  <a:schemeClr val="accent1"/>
                </a:solidFill>
                <a:ea typeface="+mn-ea"/>
                <a:cs typeface="+mn-cs"/>
              </a:rPr>
              <a:t>Frequently used slide, redone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copy and paste these to your slides and never make any changes to them directly in the toolkit.</a:t>
            </a: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000" b="1" dirty="0"/>
              <a:t>Useful</a:t>
            </a:r>
            <a:r>
              <a:rPr lang="en-US" sz="1000" b="1" baseline="0" dirty="0"/>
              <a:t> to see GBIF in its different modalities:</a:t>
            </a:r>
          </a:p>
          <a:p>
            <a:pPr marL="114300" indent="-114300"/>
            <a:r>
              <a:rPr lang="en-US" sz="1000" baseline="0" dirty="0"/>
              <a:t>A window on biodiversity</a:t>
            </a:r>
          </a:p>
          <a:p>
            <a:pPr marL="114300" indent="-114300"/>
            <a:r>
              <a:rPr lang="en-US" sz="1000" baseline="0" dirty="0"/>
              <a:t>An informatics infrastructure </a:t>
            </a:r>
            <a:r>
              <a:rPr lang="en-US" sz="1000" baseline="0" dirty="0" err="1"/>
              <a:t>focuseD</a:t>
            </a:r>
            <a:r>
              <a:rPr lang="en-US" sz="1000" baseline="0" dirty="0"/>
              <a:t> on tools and standards in service to science and society</a:t>
            </a:r>
          </a:p>
          <a:p>
            <a:pPr marL="114300" indent="-114300"/>
            <a:r>
              <a:rPr lang="en-US" sz="1000" baseline="0" dirty="0"/>
              <a:t>A global network on bioinformatics</a:t>
            </a:r>
            <a:endParaRPr lang="en-US" sz="1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5543D-6901-4CE6-9450-DAFF7E06A6C2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map is fully editable. This map is a grouped element of all the countries in the world. All the countries are named correctly and can be accessed and selected via the </a:t>
            </a:r>
            <a:r>
              <a:rPr lang="en-GB" b="1" dirty="0"/>
              <a:t>Selection Pane. </a:t>
            </a:r>
          </a:p>
          <a:p>
            <a:r>
              <a:rPr lang="en-GB" b="1" dirty="0"/>
              <a:t>There are ways you can edit and make changes to the map. But please remember to always make a copy of the map on your slide and never make changes to the toolkit version.</a:t>
            </a:r>
          </a:p>
          <a:p>
            <a:endParaRPr lang="en-GB" b="1" dirty="0"/>
          </a:p>
          <a:p>
            <a:r>
              <a:rPr lang="en-GB" b="0" dirty="0"/>
              <a:t>Please take a look at the next few slides to find out different ways of editing this map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1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3 slides are showcasing PPT standard or Live charts.</a:t>
            </a:r>
          </a:p>
          <a:p>
            <a:endParaRPr lang="en-US" dirty="0"/>
          </a:p>
          <a:p>
            <a:r>
              <a:rPr lang="en-US" dirty="0"/>
              <a:t>To create a chart simply click on the Insert tap on the ribbon &gt; Click on Chart &gt; chose a chart of your choice (in this example I chose, Bar) &gt; add in your data in the automatically opened Excel sheet and see your chart changing and adopting to the new information you have entered in the data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8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gbif.org/strategic-plan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Title Slid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2D2F0F8-1B30-4F0C-B578-CE37EAE830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06208-5374-479B-86A2-0A1BA411F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5651" r="68419" b="26791"/>
          <a:stretch/>
        </p:blipFill>
        <p:spPr>
          <a:xfrm rot="5400000">
            <a:off x="2507759" y="1248665"/>
            <a:ext cx="2201995" cy="6723554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DAD04-F15A-4F02-8214-2D3BDF65042D}"/>
              </a:ext>
            </a:extLst>
          </p:cNvPr>
          <p:cNvSpPr>
            <a:spLocks/>
          </p:cNvSpPr>
          <p:nvPr userDrawn="1"/>
        </p:nvSpPr>
        <p:spPr>
          <a:xfrm>
            <a:off x="248024" y="3509444"/>
            <a:ext cx="10545333" cy="2201995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94B06-8BB5-4686-85F5-7375651565B8}"/>
              </a:ext>
            </a:extLst>
          </p:cNvPr>
          <p:cNvSpPr>
            <a:spLocks/>
          </p:cNvSpPr>
          <p:nvPr userDrawn="1"/>
        </p:nvSpPr>
        <p:spPr>
          <a:xfrm>
            <a:off x="6970535" y="3509444"/>
            <a:ext cx="3817266" cy="22019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E383F-57D4-46F6-A43A-1664B80BC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56" y="3803788"/>
            <a:ext cx="5902154" cy="1168267"/>
          </a:xfrm>
        </p:spPr>
        <p:txBody>
          <a:bodyPr wrap="square" lIns="72000" tIns="72000" rIns="72000" bIns="72000">
            <a:normAutofit/>
          </a:bodyPr>
          <a:lstStyle>
            <a:lvl1pPr>
              <a:defRPr lang="en-GB" sz="2400" cap="none" dirty="0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17B4F6E-45BB-45A8-8DDB-A90D94D56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56" y="5083771"/>
            <a:ext cx="5902154" cy="3416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800" b="0" i="0" dirty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C3AE03-5897-4026-8D48-249E121EFC38}"/>
              </a:ext>
            </a:extLst>
          </p:cNvPr>
          <p:cNvSpPr/>
          <p:nvPr userDrawn="1"/>
        </p:nvSpPr>
        <p:spPr>
          <a:xfrm rot="5400000">
            <a:off x="496259" y="1412461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36310C-B8B2-41C2-AB15-D6A4CE0C5CB1}"/>
              </a:ext>
            </a:extLst>
          </p:cNvPr>
          <p:cNvSpPr/>
          <p:nvPr userDrawn="1"/>
        </p:nvSpPr>
        <p:spPr>
          <a:xfrm rot="5400000">
            <a:off x="11431047" y="5488617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4B9E9F-4C89-CA4B-8ABB-14BDE5A4FE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43" y="4096091"/>
            <a:ext cx="3371850" cy="1028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AC7DB-F00C-2347-B1C4-98E274724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50" y="6249570"/>
            <a:ext cx="4634651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5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7631108-919C-4247-AF2F-AE1E76F42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49DBC-A649-A647-8B5F-94C10F89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0FCC175-F746-FF46-BFB1-53770E219BF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46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4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4293BC4-5535-41C1-AC3A-1196BD4A8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7C0880-3B14-264D-BBE1-9EAB9018E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0F133C-5E17-4646-B074-4AA7511791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832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2B7111-31F7-9248-9141-CCB1ABDFC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914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225D9E-8F9E-F640-831E-8FA10D9768B7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168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249C0-DDFD-4642-8A57-7A35FF042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14433" r="-1" b="6722"/>
          <a:stretch/>
        </p:blipFill>
        <p:spPr>
          <a:xfrm>
            <a:off x="-1" y="1196975"/>
            <a:ext cx="12191999" cy="494794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2DBF88-2368-4A3B-82DF-CF8A0138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A1B332-4319-7947-B61E-1898FCBEC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995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1CA3E-8E07-43D1-8EFE-5A36C3D085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1196975"/>
            <a:ext cx="2828925" cy="2060575"/>
          </a:xfrm>
        </p:spPr>
        <p:txBody>
          <a:bodyPr lIns="72000" tIns="36000" rIns="72000" bIns="540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000" b="0" i="0" kern="1200">
                <a:solidFill>
                  <a:schemeClr val="accent5"/>
                </a:solidFill>
                <a:latin typeface="Roboto Regular" panose="020000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27F4A-37F9-4E2F-BF81-BF014B1B01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8867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5E619A7-232C-48C7-9183-7D00B13B30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14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15425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558FF-EE5B-4B3D-B05F-C9F6432A95BB}"/>
              </a:ext>
            </a:extLst>
          </p:cNvPr>
          <p:cNvCxnSpPr/>
          <p:nvPr userDrawn="1"/>
        </p:nvCxnSpPr>
        <p:spPr>
          <a:xfrm>
            <a:off x="255588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/>
          <p:nvPr userDrawn="1"/>
        </p:nvCxnSpPr>
        <p:spPr>
          <a:xfrm>
            <a:off x="3208631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lvl="1"/>
            <a:r>
              <a:rPr lang="en-US" dirty="0"/>
              <a:t>No more than one level of bullets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664D0D7-33C0-4B88-8F9F-A5D5FE9D0D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410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A3F3FD0-EF89-4528-ACF3-A63E5401BD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738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98D0F0B-7E6C-4F63-8798-3D5CBC5E8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0663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3F57-0C53-4BA3-BF63-B299459852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0684C8-547B-9740-AE0C-88E374075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243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0D20C7-121D-4310-81B9-FB5410C64F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588" y="1196975"/>
            <a:ext cx="2828925" cy="20605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mtClean="0"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mtClean="0"/>
            </a:lvl2pPr>
            <a:lvl3pPr marL="914400" indent="0">
              <a:buNone/>
              <a:defRPr lang="en-US" smtClean="0"/>
            </a:lvl3pPr>
            <a:lvl4pPr marL="1371600" indent="0">
              <a:buNone/>
              <a:defRPr lang="en-US" smtClean="0"/>
            </a:lvl4pPr>
            <a:lvl5pPr marL="1828800" indent="0">
              <a:buNone/>
              <a:defRPr lang="en-GB"/>
            </a:lvl5pPr>
          </a:lstStyle>
          <a:p>
            <a:pPr marL="228600" lvl="0" indent="-22860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1910" y="3543301"/>
            <a:ext cx="5773155" cy="2434751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>
            <a:cxnSpLocks/>
          </p:cNvCxnSpPr>
          <p:nvPr userDrawn="1"/>
        </p:nvCxnSpPr>
        <p:spPr>
          <a:xfrm>
            <a:off x="255116" y="3371850"/>
            <a:ext cx="5782912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5783262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5E342A90-2B0C-4D2D-9B9C-009582D023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786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3DCAF20-12EC-4E48-A318-966FD4F44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141" y="1196975"/>
            <a:ext cx="2821166" cy="2060575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81568C63-A0DB-4C5A-A0E0-E6D10894D6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661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E8464-B86E-4C9D-B421-A0484BF6F4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DBDE1F-803C-DC49-957D-FDCD61C4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544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5AFE449E-4CA6-4C84-B3E6-911EEBC61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723" t="49808" r="55140" b="26791"/>
          <a:stretch/>
        </p:blipFill>
        <p:spPr>
          <a:xfrm>
            <a:off x="-1089" y="3242989"/>
            <a:ext cx="671046" cy="2938251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BBAC8-B41E-4852-A76C-8393CCE606D6}"/>
              </a:ext>
            </a:extLst>
          </p:cNvPr>
          <p:cNvSpPr/>
          <p:nvPr userDrawn="1"/>
        </p:nvSpPr>
        <p:spPr>
          <a:xfrm>
            <a:off x="1" y="3242989"/>
            <a:ext cx="669956" cy="2938251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823FF-C76F-426C-B219-0D5A62ED4409}"/>
              </a:ext>
            </a:extLst>
          </p:cNvPr>
          <p:cNvSpPr/>
          <p:nvPr userDrawn="1"/>
        </p:nvSpPr>
        <p:spPr>
          <a:xfrm>
            <a:off x="-1089" y="0"/>
            <a:ext cx="12192000" cy="338088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B465-F32F-4A1E-9FF1-38C701C3E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910" y="3966126"/>
            <a:ext cx="3314607" cy="14974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C48D1-169F-4171-9F3B-117E71D96B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242988"/>
          </a:xfrm>
          <a:solidFill>
            <a:schemeClr val="bg1"/>
          </a:solidFill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044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10B970-E066-44AB-A67C-39DA5EF06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2657" y="3601054"/>
            <a:ext cx="7091693" cy="23744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C97990-E2EB-4972-AF10-931AA8229B85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4F98-7BC8-479A-987A-7A53E35D3F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AE4987-2832-7B40-AA74-356CAA8F5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9281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8A53C-1623-41B1-A78C-2E884C0E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53149" cy="20772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405875D-D49D-4AD7-8174-3D34B708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722" t="23515" r="58386" b="26791"/>
          <a:stretch/>
        </p:blipFill>
        <p:spPr>
          <a:xfrm>
            <a:off x="11944848" y="-9905"/>
            <a:ext cx="24715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6DA249-6B49-4AFB-88FC-DF2A8E6FCC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3150" y="-23"/>
            <a:ext cx="5791699" cy="6157911"/>
          </a:xfrm>
          <a:noFill/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BA76B2-A261-4CFB-B331-B23667791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153149" cy="2077234"/>
          </a:xfrm>
          <a:solidFill>
            <a:schemeClr val="accent6">
              <a:alpha val="90000"/>
            </a:schemeClr>
          </a:solidFill>
        </p:spPr>
        <p:txBody>
          <a:bodyPr lIns="252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FDF242F-295C-4FF5-9972-CDB685E9D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2459251"/>
            <a:ext cx="5791699" cy="3525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DD3C3-8D84-4DD3-AFE3-61EFAC4BA2BC}"/>
              </a:ext>
            </a:extLst>
          </p:cNvPr>
          <p:cNvSpPr/>
          <p:nvPr userDrawn="1"/>
        </p:nvSpPr>
        <p:spPr>
          <a:xfrm>
            <a:off x="11944849" y="0"/>
            <a:ext cx="247151" cy="6172177"/>
          </a:xfrm>
          <a:prstGeom prst="rect">
            <a:avLst/>
          </a:prstGeom>
          <a:solidFill>
            <a:schemeClr val="accent2">
              <a:alpha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11F9C1-FF36-4D57-816E-51C14F2A17D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D3A7FC-7004-4EDF-B945-941D9B897FEC}"/>
              </a:ext>
            </a:extLst>
          </p:cNvPr>
          <p:cNvCxnSpPr>
            <a:cxnSpLocks/>
          </p:cNvCxnSpPr>
          <p:nvPr userDrawn="1"/>
        </p:nvCxnSpPr>
        <p:spPr>
          <a:xfrm>
            <a:off x="255116" y="2282410"/>
            <a:ext cx="5400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BBC9-1DB9-416F-9CE8-14E3BD2E2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3B1C7E-E3CF-E549-B99E-07D0B30D7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1429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CDBE537-51F7-4EC9-9101-387FDCD79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t="2168" b="10242"/>
          <a:stretch/>
        </p:blipFill>
        <p:spPr>
          <a:xfrm>
            <a:off x="0" y="0"/>
            <a:ext cx="12192000" cy="6144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0B1DF2-6B2F-44E9-8DDE-3377012C0598}"/>
              </a:ext>
            </a:extLst>
          </p:cNvPr>
          <p:cNvSpPr/>
          <p:nvPr userDrawn="1"/>
        </p:nvSpPr>
        <p:spPr>
          <a:xfrm>
            <a:off x="0" y="1"/>
            <a:ext cx="12192000" cy="6170764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ADF31-0F0D-4FB7-B0B5-8F9F65D489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5954069" cy="2891204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D9AE41-C612-42EC-BB6B-5748264397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830" y="1196974"/>
            <a:ext cx="4140169" cy="4959501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>
              <a:defRPr lang="en-GB" sz="1800" dirty="0" smtClean="0">
                <a:solidFill>
                  <a:schemeClr val="accent3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SzTx/>
              <a:buNone/>
              <a:tabLst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6894B16-CA31-47EB-9725-FBE926B2E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063" y="4270858"/>
            <a:ext cx="7567078" cy="171401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4988" indent="-220663">
              <a:tabLst/>
              <a:defRPr>
                <a:solidFill>
                  <a:schemeClr val="bg1"/>
                </a:solidFill>
              </a:defRPr>
            </a:lvl2pPr>
            <a:lvl3pPr marL="896938" indent="-233363"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09315D-DD79-4C71-B820-DDC4FB173F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54069" y="2657574"/>
            <a:ext cx="2097762" cy="0"/>
          </a:xfrm>
          <a:prstGeom prst="line">
            <a:avLst/>
          </a:prstGeom>
          <a:ln w="50800" cap="rnd">
            <a:noFill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C8B4B-CCA6-4005-BD62-D6F3A543A7D2}"/>
              </a:ext>
            </a:extLst>
          </p:cNvPr>
          <p:cNvSpPr/>
          <p:nvPr userDrawn="1"/>
        </p:nvSpPr>
        <p:spPr>
          <a:xfrm>
            <a:off x="0" y="0"/>
            <a:ext cx="12192000" cy="11969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3176F-79D3-4D19-BA43-24BDC581D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E6FA7-120E-46D9-BD74-557674CA7DF6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9B4C1-1C8A-4B36-B634-0AC0F7B1B3C6}"/>
              </a:ext>
            </a:extLst>
          </p:cNvPr>
          <p:cNvSpPr/>
          <p:nvPr userDrawn="1"/>
        </p:nvSpPr>
        <p:spPr>
          <a:xfrm>
            <a:off x="5954069" y="1200150"/>
            <a:ext cx="2097761" cy="2886512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EA53C-E0E8-492D-B0E5-297095B3D97F}"/>
              </a:ext>
            </a:extLst>
          </p:cNvPr>
          <p:cNvGrpSpPr/>
          <p:nvPr userDrawn="1"/>
        </p:nvGrpSpPr>
        <p:grpSpPr>
          <a:xfrm>
            <a:off x="6588979" y="2232611"/>
            <a:ext cx="827940" cy="827940"/>
            <a:chOff x="5581650" y="2971800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E61BF8-915F-412E-9F29-0E9519A5F0A6}"/>
                </a:ext>
              </a:extLst>
            </p:cNvPr>
            <p:cNvSpPr/>
            <p:nvPr/>
          </p:nvSpPr>
          <p:spPr>
            <a:xfrm>
              <a:off x="5581650" y="2971800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1E40EF2-0035-4453-A843-2640E4BA36C2}"/>
                </a:ext>
              </a:extLst>
            </p:cNvPr>
            <p:cNvSpPr/>
            <p:nvPr/>
          </p:nvSpPr>
          <p:spPr>
            <a:xfrm>
              <a:off x="5887234" y="3237710"/>
              <a:ext cx="366712" cy="366712"/>
            </a:xfrm>
            <a:prstGeom prst="chevron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solidFill>
                  <a:schemeClr val="tx1"/>
                </a:solidFill>
                <a:latin typeface="Roboto Regular" panose="02000000000000000000" pitchFamily="2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14E4C-144A-4D32-B7F0-FFC2D43135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E1854-FBA5-274E-A1CD-C6635A85C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3097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4D631C-F528-4017-A823-9E589D63C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4638675"/>
          </a:xfrm>
          <a:solidFill>
            <a:schemeClr val="accent5"/>
          </a:solidFill>
        </p:spPr>
        <p:txBody>
          <a:bodyPr lIns="72000" tIns="72000" rIns="72000" bIns="1188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A8C21B7-E564-EE45-B783-27DEF01DCE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4590FE-688C-7142-BFA1-5FC7A7AF9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430D2387-F954-4A2C-88B8-507D18391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44" y="0"/>
            <a:ext cx="9502556" cy="61714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FC5FA6-FB14-41F8-8E84-91BD865C1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58386" b="26791"/>
          <a:stretch>
            <a:fillRect/>
          </a:stretch>
        </p:blipFill>
        <p:spPr>
          <a:xfrm>
            <a:off x="-9000" y="-9905"/>
            <a:ext cx="336722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6368-131B-48BE-9A12-9B68EDC7FB60}"/>
              </a:ext>
            </a:extLst>
          </p:cNvPr>
          <p:cNvSpPr>
            <a:spLocks/>
          </p:cNvSpPr>
          <p:nvPr userDrawn="1"/>
        </p:nvSpPr>
        <p:spPr>
          <a:xfrm>
            <a:off x="-9000" y="-9905"/>
            <a:ext cx="3367222" cy="6189599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8418E-7E2D-4E92-BBA4-F18DEB98FA2C}"/>
              </a:ext>
            </a:extLst>
          </p:cNvPr>
          <p:cNvCxnSpPr>
            <a:cxnSpLocks/>
          </p:cNvCxnSpPr>
          <p:nvPr userDrawn="1"/>
        </p:nvCxnSpPr>
        <p:spPr>
          <a:xfrm>
            <a:off x="1599406" y="480060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32066-BE40-4CD2-A9E7-CD765E8CC3C7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8B5170-A24A-4849-B001-DF69C8235B22}"/>
              </a:ext>
            </a:extLst>
          </p:cNvPr>
          <p:cNvCxnSpPr>
            <a:cxnSpLocks/>
          </p:cNvCxnSpPr>
          <p:nvPr userDrawn="1"/>
        </p:nvCxnSpPr>
        <p:spPr>
          <a:xfrm>
            <a:off x="1675606" y="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A4D443-2F68-4815-9D10-563F6EDAC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381" y="1561031"/>
            <a:ext cx="2838450" cy="9842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>
                <a:solidFill>
                  <a:schemeClr val="accent6"/>
                </a:solidFill>
              </a:defRPr>
            </a:lvl1pPr>
          </a:lstStyle>
          <a:p>
            <a:pPr marL="0" lvl="0" algn="ctr"/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7CD1-F001-4A83-8843-963B6EB7C1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63" y="647700"/>
            <a:ext cx="5968728" cy="3746499"/>
          </a:xfrm>
          <a:solidFill>
            <a:schemeClr val="accent5"/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indent="0" algn="ctr">
              <a:buNone/>
              <a:defRPr lang="en-GB" sz="1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EB3395-28CD-4E27-92F2-1A06D2CB5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2715677"/>
            <a:ext cx="2836862" cy="1914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F11469-3826-4D0E-9D4D-4D2BC7EC03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6761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F3A92-BF9B-4478-8B0F-FBE87955A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06500"/>
            <a:ext cx="3628654" cy="4956167"/>
          </a:xfrm>
          <a:solidFill>
            <a:schemeClr val="accent4"/>
          </a:solidFill>
        </p:spPr>
        <p:txBody>
          <a:bodyPr vert="horz" lIns="360000" tIns="360000" rIns="360000" bIns="360000" rtlCol="0">
            <a:normAutofit/>
          </a:bodyPr>
          <a:lstStyle>
            <a:lvl1pPr marL="0" indent="0">
              <a:buNone/>
              <a:defRPr lang="en-US" dirty="0" smtClean="0">
                <a:solidFill>
                  <a:schemeClr val="bg1"/>
                </a:solidFill>
              </a:defRPr>
            </a:lvl1pPr>
            <a:lvl2pPr marL="685800" indent="-419100">
              <a:buFont typeface="Arial" panose="020B0604020202020204" pitchFamily="34" charset="0"/>
              <a:buChar char="•"/>
              <a:tabLst/>
              <a:defRPr lang="en-US" dirty="0" smtClean="0">
                <a:solidFill>
                  <a:schemeClr val="bg1"/>
                </a:solidFill>
              </a:defRPr>
            </a:lvl2pPr>
            <a:lvl3pPr marL="9144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137160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1828800" indent="0">
              <a:buNone/>
              <a:defRPr lang="en-GB" dirty="0">
                <a:solidFill>
                  <a:schemeClr val="bg1"/>
                </a:solidFill>
              </a:defRPr>
            </a:lvl5pPr>
          </a:lstStyle>
          <a:p>
            <a:pPr marL="228600" lvl="0" indent="-228600"/>
            <a:r>
              <a:rPr lang="en-US" dirty="0"/>
              <a:t>Enter text styles</a:t>
            </a:r>
          </a:p>
          <a:p>
            <a:pPr marL="685800" lvl="1" indent="-22860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E9CE-91FA-4E87-9316-6908A24C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52A5A-8B34-4C63-A06D-50FA57A93E46}"/>
              </a:ext>
            </a:extLst>
          </p:cNvPr>
          <p:cNvGrpSpPr/>
          <p:nvPr userDrawn="1"/>
        </p:nvGrpSpPr>
        <p:grpSpPr>
          <a:xfrm>
            <a:off x="3659958" y="1196974"/>
            <a:ext cx="8532042" cy="4965701"/>
            <a:chOff x="3659958" y="1196974"/>
            <a:chExt cx="8532042" cy="4965701"/>
          </a:xfrm>
          <a:effectLst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11DD13-7097-41D6-8FF0-2EAB32893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3659958" y="1196974"/>
              <a:ext cx="8532041" cy="49657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2847E2-3C94-4547-B0CC-65034C4B1059}"/>
                </a:ext>
              </a:extLst>
            </p:cNvPr>
            <p:cNvSpPr/>
            <p:nvPr userDrawn="1"/>
          </p:nvSpPr>
          <p:spPr>
            <a:xfrm>
              <a:off x="3659959" y="1196975"/>
              <a:ext cx="8532041" cy="4965700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29439-E3B1-47B3-8964-D7BB0852372B}"/>
              </a:ext>
            </a:extLst>
          </p:cNvPr>
          <p:cNvGrpSpPr/>
          <p:nvPr userDrawn="1"/>
        </p:nvGrpSpPr>
        <p:grpSpPr>
          <a:xfrm>
            <a:off x="4041838" y="1447028"/>
            <a:ext cx="7768282" cy="4465594"/>
            <a:chOff x="4041838" y="1447028"/>
            <a:chExt cx="7768282" cy="44655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F3D083-A721-4707-8E3C-F0476802E466}"/>
                </a:ext>
              </a:extLst>
            </p:cNvPr>
            <p:cNvSpPr/>
            <p:nvPr/>
          </p:nvSpPr>
          <p:spPr>
            <a:xfrm>
              <a:off x="4754836" y="1447028"/>
              <a:ext cx="6341328" cy="4360427"/>
            </a:xfrm>
            <a:custGeom>
              <a:avLst/>
              <a:gdLst>
                <a:gd name="connsiteX0" fmla="*/ 7066271 w 7220884"/>
                <a:gd name="connsiteY0" fmla="*/ 4965229 h 4965228"/>
                <a:gd name="connsiteX1" fmla="*/ 137437 w 7220884"/>
                <a:gd name="connsiteY1" fmla="*/ 4965229 h 4965228"/>
                <a:gd name="connsiteX2" fmla="*/ 0 w 7220884"/>
                <a:gd name="connsiteY2" fmla="*/ 4827792 h 4965228"/>
                <a:gd name="connsiteX3" fmla="*/ 0 w 7220884"/>
                <a:gd name="connsiteY3" fmla="*/ 268109 h 4965228"/>
                <a:gd name="connsiteX4" fmla="*/ 268132 w 7220884"/>
                <a:gd name="connsiteY4" fmla="*/ 0 h 4965228"/>
                <a:gd name="connsiteX5" fmla="*/ 6959050 w 7220884"/>
                <a:gd name="connsiteY5" fmla="*/ 0 h 4965228"/>
                <a:gd name="connsiteX6" fmla="*/ 7220884 w 7220884"/>
                <a:gd name="connsiteY6" fmla="*/ 261835 h 4965228"/>
                <a:gd name="connsiteX7" fmla="*/ 7220884 w 7220884"/>
                <a:gd name="connsiteY7" fmla="*/ 4810615 h 4965228"/>
                <a:gd name="connsiteX8" fmla="*/ 7066271 w 7220884"/>
                <a:gd name="connsiteY8" fmla="*/ 4965229 h 496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884" h="4965228">
                  <a:moveTo>
                    <a:pt x="7066271" y="4965229"/>
                  </a:moveTo>
                  <a:lnTo>
                    <a:pt x="137437" y="4965229"/>
                  </a:lnTo>
                  <a:cubicBezTo>
                    <a:pt x="61543" y="4965229"/>
                    <a:pt x="0" y="4903708"/>
                    <a:pt x="0" y="4827792"/>
                  </a:cubicBezTo>
                  <a:lnTo>
                    <a:pt x="0" y="268109"/>
                  </a:lnTo>
                  <a:cubicBezTo>
                    <a:pt x="0" y="120037"/>
                    <a:pt x="120060" y="0"/>
                    <a:pt x="268132" y="0"/>
                  </a:cubicBezTo>
                  <a:lnTo>
                    <a:pt x="6959050" y="0"/>
                  </a:lnTo>
                  <a:cubicBezTo>
                    <a:pt x="7103651" y="0"/>
                    <a:pt x="7220884" y="117234"/>
                    <a:pt x="7220884" y="261835"/>
                  </a:cubicBezTo>
                  <a:lnTo>
                    <a:pt x="7220884" y="4810615"/>
                  </a:lnTo>
                  <a:cubicBezTo>
                    <a:pt x="7220862" y="4895987"/>
                    <a:pt x="7151643" y="4965229"/>
                    <a:pt x="7066271" y="4965229"/>
                  </a:cubicBezTo>
                  <a:close/>
                </a:path>
              </a:pathLst>
            </a:custGeom>
            <a:solidFill>
              <a:srgbClr val="D0D0D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CCBA0C-0AC3-4308-ABF6-CE40C9671BEE}"/>
                </a:ext>
              </a:extLst>
            </p:cNvPr>
            <p:cNvSpPr/>
            <p:nvPr/>
          </p:nvSpPr>
          <p:spPr>
            <a:xfrm>
              <a:off x="4774415" y="1468795"/>
              <a:ext cx="6294296" cy="4338660"/>
            </a:xfrm>
            <a:custGeom>
              <a:avLst/>
              <a:gdLst>
                <a:gd name="connsiteX0" fmla="*/ 7013650 w 7167328"/>
                <a:gd name="connsiteY0" fmla="*/ 4940442 h 4940442"/>
                <a:gd name="connsiteX1" fmla="*/ 136569 w 7167328"/>
                <a:gd name="connsiteY1" fmla="*/ 4940442 h 4940442"/>
                <a:gd name="connsiteX2" fmla="*/ 0 w 7167328"/>
                <a:gd name="connsiteY2" fmla="*/ 4803873 h 4940442"/>
                <a:gd name="connsiteX3" fmla="*/ 0 w 7167328"/>
                <a:gd name="connsiteY3" fmla="*/ 231464 h 4940442"/>
                <a:gd name="connsiteX4" fmla="*/ 231464 w 7167328"/>
                <a:gd name="connsiteY4" fmla="*/ 0 h 4940442"/>
                <a:gd name="connsiteX5" fmla="*/ 6935865 w 7167328"/>
                <a:gd name="connsiteY5" fmla="*/ 0 h 4940442"/>
                <a:gd name="connsiteX6" fmla="*/ 7167329 w 7167328"/>
                <a:gd name="connsiteY6" fmla="*/ 231464 h 4940442"/>
                <a:gd name="connsiteX7" fmla="*/ 7167329 w 7167328"/>
                <a:gd name="connsiteY7" fmla="*/ 4786786 h 4940442"/>
                <a:gd name="connsiteX8" fmla="*/ 7013650 w 7167328"/>
                <a:gd name="connsiteY8" fmla="*/ 4940442 h 49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7328" h="4940442">
                  <a:moveTo>
                    <a:pt x="7013650" y="4940442"/>
                  </a:moveTo>
                  <a:lnTo>
                    <a:pt x="136569" y="4940442"/>
                  </a:lnTo>
                  <a:cubicBezTo>
                    <a:pt x="61142" y="4940442"/>
                    <a:pt x="0" y="4879300"/>
                    <a:pt x="0" y="4803873"/>
                  </a:cubicBezTo>
                  <a:lnTo>
                    <a:pt x="0" y="231464"/>
                  </a:lnTo>
                  <a:cubicBezTo>
                    <a:pt x="0" y="103639"/>
                    <a:pt x="103617" y="0"/>
                    <a:pt x="231464" y="0"/>
                  </a:cubicBezTo>
                  <a:lnTo>
                    <a:pt x="6935865" y="0"/>
                  </a:lnTo>
                  <a:cubicBezTo>
                    <a:pt x="7063690" y="0"/>
                    <a:pt x="7167329" y="103617"/>
                    <a:pt x="7167329" y="231464"/>
                  </a:cubicBezTo>
                  <a:lnTo>
                    <a:pt x="7167329" y="4786786"/>
                  </a:lnTo>
                  <a:cubicBezTo>
                    <a:pt x="7167307" y="4871646"/>
                    <a:pt x="7098511" y="4940442"/>
                    <a:pt x="7013650" y="4940442"/>
                  </a:cubicBez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366A17-8452-47BB-8F77-8ABCB92DBE23}"/>
                </a:ext>
              </a:extLst>
            </p:cNvPr>
            <p:cNvSpPr/>
            <p:nvPr/>
          </p:nvSpPr>
          <p:spPr>
            <a:xfrm>
              <a:off x="4805697" y="1506037"/>
              <a:ext cx="6231711" cy="4077260"/>
            </a:xfrm>
            <a:custGeom>
              <a:avLst/>
              <a:gdLst>
                <a:gd name="connsiteX0" fmla="*/ 7096063 w 7096062"/>
                <a:gd name="connsiteY0" fmla="*/ 4642786 h 4642785"/>
                <a:gd name="connsiteX1" fmla="*/ 0 w 7096062"/>
                <a:gd name="connsiteY1" fmla="*/ 4642786 h 4642785"/>
                <a:gd name="connsiteX2" fmla="*/ 0 w 7096062"/>
                <a:gd name="connsiteY2" fmla="*/ 190769 h 4642785"/>
                <a:gd name="connsiteX3" fmla="*/ 190769 w 7096062"/>
                <a:gd name="connsiteY3" fmla="*/ 0 h 4642785"/>
                <a:gd name="connsiteX4" fmla="*/ 6905272 w 7096062"/>
                <a:gd name="connsiteY4" fmla="*/ 0 h 4642785"/>
                <a:gd name="connsiteX5" fmla="*/ 7096041 w 7096062"/>
                <a:gd name="connsiteY5" fmla="*/ 190769 h 4642785"/>
                <a:gd name="connsiteX6" fmla="*/ 7096041 w 7096062"/>
                <a:gd name="connsiteY6" fmla="*/ 4642786 h 46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062" h="4642785">
                  <a:moveTo>
                    <a:pt x="7096063" y="4642786"/>
                  </a:moveTo>
                  <a:lnTo>
                    <a:pt x="0" y="4642786"/>
                  </a:lnTo>
                  <a:lnTo>
                    <a:pt x="0" y="190769"/>
                  </a:lnTo>
                  <a:cubicBezTo>
                    <a:pt x="0" y="85417"/>
                    <a:pt x="85417" y="0"/>
                    <a:pt x="190769" y="0"/>
                  </a:cubicBezTo>
                  <a:lnTo>
                    <a:pt x="6905272" y="0"/>
                  </a:lnTo>
                  <a:cubicBezTo>
                    <a:pt x="7010624" y="0"/>
                    <a:pt x="7096041" y="85417"/>
                    <a:pt x="7096041" y="190769"/>
                  </a:cubicBezTo>
                  <a:lnTo>
                    <a:pt x="7096041" y="4642786"/>
                  </a:lnTo>
                  <a:close/>
                </a:path>
              </a:pathLst>
            </a:custGeom>
            <a:solidFill>
              <a:schemeClr val="accent6"/>
            </a:solidFill>
            <a:ln w="50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A2D9B-7EE2-4586-BF17-AA6BE3356587}"/>
                </a:ext>
              </a:extLst>
            </p:cNvPr>
            <p:cNvSpPr/>
            <p:nvPr/>
          </p:nvSpPr>
          <p:spPr>
            <a:xfrm>
              <a:off x="4041838" y="5753467"/>
              <a:ext cx="7768263" cy="45448"/>
            </a:xfrm>
            <a:custGeom>
              <a:avLst/>
              <a:gdLst>
                <a:gd name="connsiteX0" fmla="*/ 0 w 8845737"/>
                <a:gd name="connsiteY0" fmla="*/ 0 h 51752"/>
                <a:gd name="connsiteX1" fmla="*/ 8845737 w 8845737"/>
                <a:gd name="connsiteY1" fmla="*/ 0 h 51752"/>
                <a:gd name="connsiteX2" fmla="*/ 8845737 w 8845737"/>
                <a:gd name="connsiteY2" fmla="*/ 51753 h 51752"/>
                <a:gd name="connsiteX3" fmla="*/ 0 w 8845737"/>
                <a:gd name="connsiteY3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737" h="51752">
                  <a:moveTo>
                    <a:pt x="0" y="0"/>
                  </a:moveTo>
                  <a:lnTo>
                    <a:pt x="8845737" y="0"/>
                  </a:lnTo>
                  <a:lnTo>
                    <a:pt x="8845737" y="51753"/>
                  </a:lnTo>
                  <a:lnTo>
                    <a:pt x="0" y="517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B4D2A-5F7F-4D95-BCFA-06174E46550C}"/>
                </a:ext>
              </a:extLst>
            </p:cNvPr>
            <p:cNvSpPr/>
            <p:nvPr/>
          </p:nvSpPr>
          <p:spPr>
            <a:xfrm>
              <a:off x="4041838" y="5798915"/>
              <a:ext cx="7768282" cy="113707"/>
            </a:xfrm>
            <a:custGeom>
              <a:avLst/>
              <a:gdLst>
                <a:gd name="connsiteX0" fmla="*/ 0 w 8845759"/>
                <a:gd name="connsiteY0" fmla="*/ 0 h 129478"/>
                <a:gd name="connsiteX1" fmla="*/ 1325506 w 8845759"/>
                <a:gd name="connsiteY1" fmla="*/ 126156 h 129478"/>
                <a:gd name="connsiteX2" fmla="*/ 7494378 w 8845759"/>
                <a:gd name="connsiteY2" fmla="*/ 129026 h 129478"/>
                <a:gd name="connsiteX3" fmla="*/ 8845760 w 8845759"/>
                <a:gd name="connsiteY3" fmla="*/ 0 h 129478"/>
                <a:gd name="connsiteX4" fmla="*/ 0 w 8845759"/>
                <a:gd name="connsiteY4" fmla="*/ 0 h 12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5759" h="129478">
                  <a:moveTo>
                    <a:pt x="0" y="0"/>
                  </a:moveTo>
                  <a:cubicBezTo>
                    <a:pt x="0" y="0"/>
                    <a:pt x="211328" y="124710"/>
                    <a:pt x="1325506" y="126156"/>
                  </a:cubicBezTo>
                  <a:lnTo>
                    <a:pt x="7494378" y="129026"/>
                  </a:lnTo>
                  <a:cubicBezTo>
                    <a:pt x="7494378" y="129026"/>
                    <a:pt x="8509344" y="144112"/>
                    <a:pt x="884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C1514C-EE58-40D6-AC08-78C523270EE2}"/>
                </a:ext>
              </a:extLst>
            </p:cNvPr>
            <p:cNvSpPr/>
            <p:nvPr/>
          </p:nvSpPr>
          <p:spPr>
            <a:xfrm>
              <a:off x="7188038" y="5753486"/>
              <a:ext cx="1478402" cy="62800"/>
            </a:xfrm>
            <a:custGeom>
              <a:avLst/>
              <a:gdLst>
                <a:gd name="connsiteX0" fmla="*/ 1643120 w 1683459"/>
                <a:gd name="connsiteY0" fmla="*/ 71511 h 71510"/>
                <a:gd name="connsiteX1" fmla="*/ 40339 w 1683459"/>
                <a:gd name="connsiteY1" fmla="*/ 71511 h 71510"/>
                <a:gd name="connsiteX2" fmla="*/ 0 w 1683459"/>
                <a:gd name="connsiteY2" fmla="*/ 31172 h 71510"/>
                <a:gd name="connsiteX3" fmla="*/ 0 w 1683459"/>
                <a:gd name="connsiteY3" fmla="*/ 0 h 71510"/>
                <a:gd name="connsiteX4" fmla="*/ 1683459 w 1683459"/>
                <a:gd name="connsiteY4" fmla="*/ 0 h 71510"/>
                <a:gd name="connsiteX5" fmla="*/ 1683459 w 1683459"/>
                <a:gd name="connsiteY5" fmla="*/ 31172 h 71510"/>
                <a:gd name="connsiteX6" fmla="*/ 1643120 w 1683459"/>
                <a:gd name="connsiteY6" fmla="*/ 71511 h 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459" h="71510">
                  <a:moveTo>
                    <a:pt x="1643120" y="71511"/>
                  </a:moveTo>
                  <a:lnTo>
                    <a:pt x="40339" y="71511"/>
                  </a:lnTo>
                  <a:cubicBezTo>
                    <a:pt x="18067" y="71511"/>
                    <a:pt x="0" y="53444"/>
                    <a:pt x="0" y="31172"/>
                  </a:cubicBezTo>
                  <a:lnTo>
                    <a:pt x="0" y="0"/>
                  </a:lnTo>
                  <a:lnTo>
                    <a:pt x="1683459" y="0"/>
                  </a:lnTo>
                  <a:lnTo>
                    <a:pt x="1683459" y="31172"/>
                  </a:lnTo>
                  <a:cubicBezTo>
                    <a:pt x="1683459" y="53444"/>
                    <a:pt x="1665392" y="71511"/>
                    <a:pt x="1643120" y="71511"/>
                  </a:cubicBezTo>
                  <a:close/>
                </a:path>
              </a:pathLst>
            </a:custGeom>
            <a:solidFill>
              <a:schemeClr val="bg1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FD7E25-D836-44B9-BAA0-02779A284CB0}"/>
                </a:ext>
              </a:extLst>
            </p:cNvPr>
            <p:cNvSpPr/>
            <p:nvPr/>
          </p:nvSpPr>
          <p:spPr>
            <a:xfrm>
              <a:off x="6939319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8C189F-968C-4D7B-8212-B37CE90EE42E}"/>
                </a:ext>
              </a:extLst>
            </p:cNvPr>
            <p:cNvSpPr/>
            <p:nvPr/>
          </p:nvSpPr>
          <p:spPr>
            <a:xfrm>
              <a:off x="8848236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31B7152-84DB-42A7-B20E-EF4E19F62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5697" y="1506037"/>
            <a:ext cx="6231711" cy="4099998"/>
          </a:xfrm>
          <a:prstGeom prst="round2SameRect">
            <a:avLst>
              <a:gd name="adj1" fmla="val 4344"/>
              <a:gd name="adj2" fmla="val 0"/>
            </a:avLst>
          </a:prstGeom>
          <a:solidFill>
            <a:schemeClr val="bg1"/>
          </a:solidFill>
        </p:spPr>
        <p:txBody>
          <a:bodyPr bIns="57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844BD4-56A5-4C77-9AAE-4AAD3F473EF5}"/>
              </a:ext>
            </a:extLst>
          </p:cNvPr>
          <p:cNvCxnSpPr/>
          <p:nvPr userDrawn="1"/>
        </p:nvCxnSpPr>
        <p:spPr>
          <a:xfrm>
            <a:off x="3642945" y="1192212"/>
            <a:ext cx="0" cy="4979988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60CCE7-0625-45ED-B5ED-CA4D818675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69A83E-814D-4FF1-BACB-24E3B05B3430}"/>
              </a:ext>
            </a:extLst>
          </p:cNvPr>
          <p:cNvCxnSpPr>
            <a:cxnSpLocks/>
          </p:cNvCxnSpPr>
          <p:nvPr userDrawn="1"/>
        </p:nvCxnSpPr>
        <p:spPr>
          <a:xfrm>
            <a:off x="0" y="1192212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E228-7556-4858-86A6-3625173986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856FC7-1C17-9A43-8246-8652F165B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234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33D84-D3DD-4354-B355-8BFE4E295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if/as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93818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E95B8-C107-448D-8639-B2BDC809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740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7E0C5-235F-4BE6-A9CF-B304D3997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any additional text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1756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8E829-0A31-4984-8E82-588BEC8C6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24378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49708-2A64-4BEB-AACB-89D287DC6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81519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377D-0CB5-46D4-91F2-D1D9FD5487D2}"/>
              </a:ext>
            </a:extLst>
          </p:cNvPr>
          <p:cNvGrpSpPr/>
          <p:nvPr userDrawn="1"/>
        </p:nvGrpSpPr>
        <p:grpSpPr>
          <a:xfrm>
            <a:off x="0" y="-33780"/>
            <a:ext cx="12192209" cy="6909525"/>
            <a:chOff x="0" y="-33780"/>
            <a:chExt cx="12192209" cy="69095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BDF563-C2E5-45BC-9179-C26645373868}"/>
                </a:ext>
              </a:extLst>
            </p:cNvPr>
            <p:cNvSpPr/>
            <p:nvPr userDrawn="1"/>
          </p:nvSpPr>
          <p:spPr>
            <a:xfrm>
              <a:off x="1238924" y="-33780"/>
              <a:ext cx="5811678" cy="2039559"/>
            </a:xfrm>
            <a:custGeom>
              <a:avLst/>
              <a:gdLst>
                <a:gd name="connsiteX0" fmla="*/ 5805818 w 5811678"/>
                <a:gd name="connsiteY0" fmla="*/ 0 h 2039559"/>
                <a:gd name="connsiteX1" fmla="*/ 5811678 w 5811678"/>
                <a:gd name="connsiteY1" fmla="*/ 0 h 2039559"/>
                <a:gd name="connsiteX2" fmla="*/ 5805248 w 5811678"/>
                <a:gd name="connsiteY2" fmla="*/ 28902 h 2039559"/>
                <a:gd name="connsiteX3" fmla="*/ 5638243 w 5811678"/>
                <a:gd name="connsiteY3" fmla="*/ 1991279 h 2039559"/>
                <a:gd name="connsiteX4" fmla="*/ 2006007 w 5811678"/>
                <a:gd name="connsiteY4" fmla="*/ 2039559 h 2039559"/>
                <a:gd name="connsiteX5" fmla="*/ 0 w 5811678"/>
                <a:gd name="connsiteY5" fmla="*/ 103438 h 2039559"/>
                <a:gd name="connsiteX6" fmla="*/ 344217 w 5811678"/>
                <a:gd name="connsiteY6" fmla="*/ 40514 h 2039559"/>
                <a:gd name="connsiteX7" fmla="*/ 421738 w 5811678"/>
                <a:gd name="connsiteY7" fmla="*/ 23514 h 2039559"/>
                <a:gd name="connsiteX8" fmla="*/ 5805818 w 5811678"/>
                <a:gd name="connsiteY8" fmla="*/ 23514 h 20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678" h="2039559">
                  <a:moveTo>
                    <a:pt x="5805818" y="0"/>
                  </a:moveTo>
                  <a:lnTo>
                    <a:pt x="5811678" y="0"/>
                  </a:lnTo>
                  <a:lnTo>
                    <a:pt x="5805248" y="28902"/>
                  </a:lnTo>
                  <a:cubicBezTo>
                    <a:pt x="5682984" y="681346"/>
                    <a:pt x="5627896" y="1338512"/>
                    <a:pt x="5638243" y="1991279"/>
                  </a:cubicBezTo>
                  <a:cubicBezTo>
                    <a:pt x="4421213" y="1779781"/>
                    <a:pt x="3190392" y="1804612"/>
                    <a:pt x="2006007" y="2039559"/>
                  </a:cubicBezTo>
                  <a:cubicBezTo>
                    <a:pt x="1440479" y="1314029"/>
                    <a:pt x="770586" y="658848"/>
                    <a:pt x="0" y="103438"/>
                  </a:cubicBezTo>
                  <a:cubicBezTo>
                    <a:pt x="115146" y="84472"/>
                    <a:pt x="229903" y="63491"/>
                    <a:pt x="344217" y="40514"/>
                  </a:cubicBezTo>
                  <a:lnTo>
                    <a:pt x="421738" y="23514"/>
                  </a:lnTo>
                  <a:lnTo>
                    <a:pt x="5805818" y="23514"/>
                  </a:ln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CDE52D-633D-4221-8295-14FBE4670A09}"/>
                </a:ext>
              </a:extLst>
            </p:cNvPr>
            <p:cNvSpPr/>
            <p:nvPr userDrawn="1"/>
          </p:nvSpPr>
          <p:spPr>
            <a:xfrm>
              <a:off x="6875931" y="23828"/>
              <a:ext cx="2415051" cy="2398506"/>
            </a:xfrm>
            <a:custGeom>
              <a:avLst/>
              <a:gdLst>
                <a:gd name="connsiteX0" fmla="*/ 163597 w 2415051"/>
                <a:gd name="connsiteY0" fmla="*/ 0 h 2398506"/>
                <a:gd name="connsiteX1" fmla="*/ 840978 w 2415051"/>
                <a:gd name="connsiteY1" fmla="*/ 0 h 2398506"/>
                <a:gd name="connsiteX2" fmla="*/ 1014804 w 2415051"/>
                <a:gd name="connsiteY2" fmla="*/ 202118 h 2398506"/>
                <a:gd name="connsiteX3" fmla="*/ 2415051 w 2415051"/>
                <a:gd name="connsiteY3" fmla="*/ 1492743 h 2398506"/>
                <a:gd name="connsiteX4" fmla="*/ 1718030 w 2415051"/>
                <a:gd name="connsiteY4" fmla="*/ 2398506 h 2398506"/>
                <a:gd name="connsiteX5" fmla="*/ 1226 w 2415051"/>
                <a:gd name="connsiteY5" fmla="*/ 1934129 h 2398506"/>
                <a:gd name="connsiteX6" fmla="*/ 89102 w 2415051"/>
                <a:gd name="connsiteY6" fmla="*/ 461406 h 239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051" h="2398506">
                  <a:moveTo>
                    <a:pt x="163597" y="0"/>
                  </a:moveTo>
                  <a:lnTo>
                    <a:pt x="840978" y="0"/>
                  </a:lnTo>
                  <a:lnTo>
                    <a:pt x="1014804" y="202118"/>
                  </a:lnTo>
                  <a:cubicBezTo>
                    <a:pt x="1434006" y="671180"/>
                    <a:pt x="1901540" y="1104232"/>
                    <a:pt x="2415051" y="1492743"/>
                  </a:cubicBezTo>
                  <a:cubicBezTo>
                    <a:pt x="2198037" y="1810909"/>
                    <a:pt x="1965850" y="2112522"/>
                    <a:pt x="1718030" y="2398506"/>
                  </a:cubicBezTo>
                  <a:cubicBezTo>
                    <a:pt x="1152966" y="2190223"/>
                    <a:pt x="579164" y="2034821"/>
                    <a:pt x="1226" y="1934129"/>
                  </a:cubicBezTo>
                  <a:cubicBezTo>
                    <a:pt x="-6534" y="1444293"/>
                    <a:pt x="22513" y="952131"/>
                    <a:pt x="89102" y="461406"/>
                  </a:cubicBezTo>
                  <a:close/>
                </a:path>
              </a:pathLst>
            </a:custGeom>
            <a:solidFill>
              <a:srgbClr val="7BB45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6168E-64B5-481C-813C-59CDD0EE3719}"/>
                </a:ext>
              </a:extLst>
            </p:cNvPr>
            <p:cNvSpPr/>
            <p:nvPr userDrawn="1"/>
          </p:nvSpPr>
          <p:spPr>
            <a:xfrm>
              <a:off x="9290988" y="3231"/>
              <a:ext cx="2901013" cy="3033189"/>
            </a:xfrm>
            <a:custGeom>
              <a:avLst/>
              <a:gdLst>
                <a:gd name="connsiteX0" fmla="*/ 851567 w 2901013"/>
                <a:gd name="connsiteY0" fmla="*/ 0 h 3033189"/>
                <a:gd name="connsiteX1" fmla="*/ 2901013 w 2901013"/>
                <a:gd name="connsiteY1" fmla="*/ 0 h 3033189"/>
                <a:gd name="connsiteX2" fmla="*/ 2901013 w 2901013"/>
                <a:gd name="connsiteY2" fmla="*/ 3033189 h 3033189"/>
                <a:gd name="connsiteX3" fmla="*/ 2677682 w 2901013"/>
                <a:gd name="connsiteY3" fmla="*/ 2958364 h 3033189"/>
                <a:gd name="connsiteX4" fmla="*/ 1452436 w 2901013"/>
                <a:gd name="connsiteY4" fmla="*/ 2429680 h 3033189"/>
                <a:gd name="connsiteX5" fmla="*/ 0 w 2901013"/>
                <a:gd name="connsiteY5" fmla="*/ 1513341 h 3033189"/>
                <a:gd name="connsiteX6" fmla="*/ 633111 w 2901013"/>
                <a:gd name="connsiteY6" fmla="*/ 455854 h 3033189"/>
                <a:gd name="connsiteX7" fmla="*/ 765349 w 2901013"/>
                <a:gd name="connsiteY7" fmla="*/ 188400 h 30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013" h="3033189">
                  <a:moveTo>
                    <a:pt x="851567" y="0"/>
                  </a:moveTo>
                  <a:lnTo>
                    <a:pt x="2901013" y="0"/>
                  </a:lnTo>
                  <a:lnTo>
                    <a:pt x="2901013" y="3033189"/>
                  </a:lnTo>
                  <a:lnTo>
                    <a:pt x="2677682" y="2958364"/>
                  </a:lnTo>
                  <a:cubicBezTo>
                    <a:pt x="2263366" y="2811868"/>
                    <a:pt x="1854050" y="2636119"/>
                    <a:pt x="1452436" y="2429680"/>
                  </a:cubicBezTo>
                  <a:cubicBezTo>
                    <a:pt x="933344" y="2163009"/>
                    <a:pt x="450123" y="1854498"/>
                    <a:pt x="0" y="1513341"/>
                  </a:cubicBezTo>
                  <a:cubicBezTo>
                    <a:pt x="228508" y="1177707"/>
                    <a:pt x="441844" y="825973"/>
                    <a:pt x="633111" y="455854"/>
                  </a:cubicBezTo>
                  <a:cubicBezTo>
                    <a:pt x="678686" y="367060"/>
                    <a:pt x="722760" y="277900"/>
                    <a:pt x="765349" y="18840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EF7B63-8BE6-4F4C-8A79-74FBDAD5EB62}"/>
                </a:ext>
              </a:extLst>
            </p:cNvPr>
            <p:cNvSpPr/>
            <p:nvPr userDrawn="1"/>
          </p:nvSpPr>
          <p:spPr>
            <a:xfrm>
              <a:off x="7696224" y="0"/>
              <a:ext cx="2446605" cy="1516572"/>
            </a:xfrm>
            <a:custGeom>
              <a:avLst/>
              <a:gdLst>
                <a:gd name="connsiteX0" fmla="*/ 0 w 2446605"/>
                <a:gd name="connsiteY0" fmla="*/ 0 h 1516572"/>
                <a:gd name="connsiteX1" fmla="*/ 2446605 w 2446605"/>
                <a:gd name="connsiteY1" fmla="*/ 0 h 1516572"/>
                <a:gd name="connsiteX2" fmla="*/ 2227875 w 2446605"/>
                <a:gd name="connsiteY2" fmla="*/ 459544 h 1516572"/>
                <a:gd name="connsiteX3" fmla="*/ 1594764 w 2446605"/>
                <a:gd name="connsiteY3" fmla="*/ 1516572 h 1516572"/>
                <a:gd name="connsiteX4" fmla="*/ 194313 w 2446605"/>
                <a:gd name="connsiteY4" fmla="*/ 225946 h 15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605" h="1516572">
                  <a:moveTo>
                    <a:pt x="0" y="0"/>
                  </a:moveTo>
                  <a:lnTo>
                    <a:pt x="2446605" y="0"/>
                  </a:lnTo>
                  <a:lnTo>
                    <a:pt x="2227875" y="459544"/>
                  </a:lnTo>
                  <a:cubicBezTo>
                    <a:pt x="2036150" y="829668"/>
                    <a:pt x="1823272" y="1181396"/>
                    <a:pt x="1594764" y="1516572"/>
                  </a:cubicBezTo>
                  <a:cubicBezTo>
                    <a:pt x="1081250" y="1128061"/>
                    <a:pt x="613535" y="695008"/>
                    <a:pt x="194313" y="225946"/>
                  </a:cubicBezTo>
                  <a:close/>
                </a:path>
              </a:pathLst>
            </a:custGeom>
            <a:solidFill>
              <a:srgbClr val="4DA32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FE30B6-30EF-4CC6-9B8D-F2187B10FEE2}"/>
                </a:ext>
              </a:extLst>
            </p:cNvPr>
            <p:cNvSpPr/>
            <p:nvPr userDrawn="1"/>
          </p:nvSpPr>
          <p:spPr>
            <a:xfrm>
              <a:off x="4875293" y="3833388"/>
              <a:ext cx="3379827" cy="3027843"/>
            </a:xfrm>
            <a:custGeom>
              <a:avLst/>
              <a:gdLst>
                <a:gd name="connsiteX0" fmla="*/ 2211065 w 3379827"/>
                <a:gd name="connsiteY0" fmla="*/ 0 h 3027843"/>
                <a:gd name="connsiteX1" fmla="*/ 3213913 w 3379827"/>
                <a:gd name="connsiteY1" fmla="*/ 2736946 h 3027843"/>
                <a:gd name="connsiteX2" fmla="*/ 3379827 w 3379827"/>
                <a:gd name="connsiteY2" fmla="*/ 3027843 h 3027843"/>
                <a:gd name="connsiteX3" fmla="*/ 2179338 w 3379827"/>
                <a:gd name="connsiteY3" fmla="*/ 3027843 h 3027843"/>
                <a:gd name="connsiteX4" fmla="*/ 1871061 w 3379827"/>
                <a:gd name="connsiteY4" fmla="*/ 2986653 h 3027843"/>
                <a:gd name="connsiteX5" fmla="*/ 332879 w 3379827"/>
                <a:gd name="connsiteY5" fmla="*/ 2620727 h 3027843"/>
                <a:gd name="connsiteX6" fmla="*/ 0 w 3379827"/>
                <a:gd name="connsiteY6" fmla="*/ 1257491 h 3027843"/>
                <a:gd name="connsiteX7" fmla="*/ 2211065 w 3379827"/>
                <a:gd name="connsiteY7" fmla="*/ 0 h 30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827" h="3027843">
                  <a:moveTo>
                    <a:pt x="2211065" y="0"/>
                  </a:moveTo>
                  <a:cubicBezTo>
                    <a:pt x="2408999" y="955073"/>
                    <a:pt x="2747389" y="1877757"/>
                    <a:pt x="3213913" y="2736946"/>
                  </a:cubicBezTo>
                  <a:lnTo>
                    <a:pt x="3379827" y="3027843"/>
                  </a:lnTo>
                  <a:lnTo>
                    <a:pt x="2179338" y="3027843"/>
                  </a:lnTo>
                  <a:lnTo>
                    <a:pt x="1871061" y="2986653"/>
                  </a:lnTo>
                  <a:cubicBezTo>
                    <a:pt x="1354732" y="2907169"/>
                    <a:pt x="840472" y="2785788"/>
                    <a:pt x="332879" y="2620727"/>
                  </a:cubicBezTo>
                  <a:cubicBezTo>
                    <a:pt x="253338" y="2159111"/>
                    <a:pt x="142533" y="1703013"/>
                    <a:pt x="0" y="1257491"/>
                  </a:cubicBezTo>
                  <a:cubicBezTo>
                    <a:pt x="783918" y="934725"/>
                    <a:pt x="1528298" y="515409"/>
                    <a:pt x="2211065" y="0"/>
                  </a:cubicBez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5AEC23-67F0-42E4-ACC6-19CFD240E545}"/>
                </a:ext>
              </a:extLst>
            </p:cNvPr>
            <p:cNvSpPr/>
            <p:nvPr userDrawn="1"/>
          </p:nvSpPr>
          <p:spPr>
            <a:xfrm>
              <a:off x="7085439" y="2422334"/>
              <a:ext cx="5106770" cy="4453411"/>
            </a:xfrm>
            <a:custGeom>
              <a:avLst/>
              <a:gdLst>
                <a:gd name="connsiteX0" fmla="*/ 1508526 w 5106770"/>
                <a:gd name="connsiteY0" fmla="*/ 0 h 4453411"/>
                <a:gd name="connsiteX1" fmla="*/ 2626703 w 5106770"/>
                <a:gd name="connsiteY1" fmla="*/ 487822 h 4453411"/>
                <a:gd name="connsiteX2" fmla="*/ 4828625 w 5106770"/>
                <a:gd name="connsiteY2" fmla="*/ 2029284 h 4453411"/>
                <a:gd name="connsiteX3" fmla="*/ 5106770 w 5106770"/>
                <a:gd name="connsiteY3" fmla="*/ 2301454 h 4453411"/>
                <a:gd name="connsiteX4" fmla="*/ 5106561 w 5106770"/>
                <a:gd name="connsiteY4" fmla="*/ 2301454 h 4453411"/>
                <a:gd name="connsiteX5" fmla="*/ 5106561 w 5106770"/>
                <a:gd name="connsiteY5" fmla="*/ 3701023 h 4453411"/>
                <a:gd name="connsiteX6" fmla="*/ 5023648 w 5106770"/>
                <a:gd name="connsiteY6" fmla="*/ 3737215 h 4453411"/>
                <a:gd name="connsiteX7" fmla="*/ 2677688 w 5106770"/>
                <a:gd name="connsiteY7" fmla="*/ 4397416 h 4453411"/>
                <a:gd name="connsiteX8" fmla="*/ 2240943 w 5106770"/>
                <a:gd name="connsiteY8" fmla="*/ 4453411 h 4453411"/>
                <a:gd name="connsiteX9" fmla="*/ 1177043 w 5106770"/>
                <a:gd name="connsiteY9" fmla="*/ 4453411 h 4453411"/>
                <a:gd name="connsiteX10" fmla="*/ 1002995 w 5106770"/>
                <a:gd name="connsiteY10" fmla="*/ 4148156 h 4453411"/>
                <a:gd name="connsiteX11" fmla="*/ 0 w 5106770"/>
                <a:gd name="connsiteY11" fmla="*/ 1411054 h 4453411"/>
                <a:gd name="connsiteX12" fmla="*/ 1508526 w 5106770"/>
                <a:gd name="connsiteY12" fmla="*/ 0 h 44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6770" h="4453411">
                  <a:moveTo>
                    <a:pt x="1508526" y="0"/>
                  </a:moveTo>
                  <a:cubicBezTo>
                    <a:pt x="1886465" y="138392"/>
                    <a:pt x="2259804" y="299316"/>
                    <a:pt x="2626703" y="487822"/>
                  </a:cubicBezTo>
                  <a:cubicBezTo>
                    <a:pt x="3447118" y="909381"/>
                    <a:pt x="4183299" y="1430797"/>
                    <a:pt x="4828625" y="2029284"/>
                  </a:cubicBezTo>
                  <a:lnTo>
                    <a:pt x="5106770" y="2301454"/>
                  </a:lnTo>
                  <a:lnTo>
                    <a:pt x="5106561" y="2301454"/>
                  </a:lnTo>
                  <a:lnTo>
                    <a:pt x="5106561" y="3701023"/>
                  </a:lnTo>
                  <a:lnTo>
                    <a:pt x="5023648" y="3737215"/>
                  </a:lnTo>
                  <a:cubicBezTo>
                    <a:pt x="4272443" y="4051740"/>
                    <a:pt x="3484134" y="4273813"/>
                    <a:pt x="2677688" y="4397416"/>
                  </a:cubicBezTo>
                  <a:lnTo>
                    <a:pt x="2240943" y="4453411"/>
                  </a:lnTo>
                  <a:lnTo>
                    <a:pt x="1177043" y="4453411"/>
                  </a:lnTo>
                  <a:lnTo>
                    <a:pt x="1002995" y="4148156"/>
                  </a:lnTo>
                  <a:cubicBezTo>
                    <a:pt x="536775" y="3289266"/>
                    <a:pt x="198336" y="2366528"/>
                    <a:pt x="0" y="1411054"/>
                  </a:cubicBezTo>
                  <a:cubicBezTo>
                    <a:pt x="545756" y="1000016"/>
                    <a:pt x="1051511" y="526443"/>
                    <a:pt x="1508526" y="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FB2EBA-67FF-4E6D-8802-C69D4BFB6C14}"/>
                </a:ext>
              </a:extLst>
            </p:cNvPr>
            <p:cNvGrpSpPr/>
            <p:nvPr userDrawn="1"/>
          </p:nvGrpSpPr>
          <p:grpSpPr>
            <a:xfrm>
              <a:off x="0" y="69653"/>
              <a:ext cx="12192000" cy="6764518"/>
              <a:chOff x="0" y="69653"/>
              <a:chExt cx="12192000" cy="67645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A46B033-747C-4DFA-9FC1-54E65CF1D028}"/>
                  </a:ext>
                </a:extLst>
              </p:cNvPr>
              <p:cNvSpPr/>
              <p:nvPr userDrawn="1"/>
            </p:nvSpPr>
            <p:spPr>
              <a:xfrm>
                <a:off x="0" y="2495510"/>
                <a:ext cx="386036" cy="771665"/>
              </a:xfrm>
              <a:custGeom>
                <a:avLst/>
                <a:gdLst>
                  <a:gd name="connsiteX0" fmla="*/ 0 w 386036"/>
                  <a:gd name="connsiteY0" fmla="*/ 0 h 771665"/>
                  <a:gd name="connsiteX1" fmla="*/ 97102 w 386036"/>
                  <a:gd name="connsiteY1" fmla="*/ 149054 h 771665"/>
                  <a:gd name="connsiteX2" fmla="*/ 386036 w 386036"/>
                  <a:gd name="connsiteY2" fmla="*/ 547984 h 771665"/>
                  <a:gd name="connsiteX3" fmla="*/ 20320 w 386036"/>
                  <a:gd name="connsiteY3" fmla="*/ 758739 h 771665"/>
                  <a:gd name="connsiteX4" fmla="*/ 0 w 386036"/>
                  <a:gd name="connsiteY4" fmla="*/ 771665 h 77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36" h="771665">
                    <a:moveTo>
                      <a:pt x="0" y="0"/>
                    </a:moveTo>
                    <a:lnTo>
                      <a:pt x="97102" y="149054"/>
                    </a:lnTo>
                    <a:cubicBezTo>
                      <a:pt x="189941" y="284157"/>
                      <a:pt x="286264" y="417177"/>
                      <a:pt x="386036" y="547984"/>
                    </a:cubicBezTo>
                    <a:cubicBezTo>
                      <a:pt x="262701" y="615455"/>
                      <a:pt x="140774" y="685743"/>
                      <a:pt x="20320" y="758739"/>
                    </a:cubicBezTo>
                    <a:lnTo>
                      <a:pt x="0" y="771665"/>
                    </a:ln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1DA04A4-4607-419C-B3D8-6FBA6766DFA9}"/>
                  </a:ext>
                </a:extLst>
              </p:cNvPr>
              <p:cNvSpPr/>
              <p:nvPr userDrawn="1"/>
            </p:nvSpPr>
            <p:spPr>
              <a:xfrm>
                <a:off x="0" y="5596173"/>
                <a:ext cx="5262325" cy="1237998"/>
              </a:xfrm>
              <a:custGeom>
                <a:avLst/>
                <a:gdLst>
                  <a:gd name="connsiteX0" fmla="*/ 3284010 w 5262325"/>
                  <a:gd name="connsiteY0" fmla="*/ 0 h 1237998"/>
                  <a:gd name="connsiteX1" fmla="*/ 3729533 w 5262325"/>
                  <a:gd name="connsiteY1" fmla="*/ 243684 h 1237998"/>
                  <a:gd name="connsiteX2" fmla="*/ 5207716 w 5262325"/>
                  <a:gd name="connsiteY2" fmla="*/ 857483 h 1237998"/>
                  <a:gd name="connsiteX3" fmla="*/ 5262325 w 5262325"/>
                  <a:gd name="connsiteY3" fmla="*/ 1237998 h 1237998"/>
                  <a:gd name="connsiteX4" fmla="*/ 0 w 5262325"/>
                  <a:gd name="connsiteY4" fmla="*/ 1237998 h 1237998"/>
                  <a:gd name="connsiteX5" fmla="*/ 0 w 5262325"/>
                  <a:gd name="connsiteY5" fmla="*/ 185769 h 1237998"/>
                  <a:gd name="connsiteX6" fmla="*/ 270259 w 5262325"/>
                  <a:gd name="connsiteY6" fmla="*/ 215046 h 1237998"/>
                  <a:gd name="connsiteX7" fmla="*/ 3284010 w 5262325"/>
                  <a:gd name="connsiteY7" fmla="*/ 0 h 123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325" h="1237998">
                    <a:moveTo>
                      <a:pt x="3284010" y="0"/>
                    </a:moveTo>
                    <a:cubicBezTo>
                      <a:pt x="3429300" y="83677"/>
                      <a:pt x="3577809" y="165520"/>
                      <a:pt x="3729533" y="243684"/>
                    </a:cubicBezTo>
                    <a:cubicBezTo>
                      <a:pt x="4212759" y="491959"/>
                      <a:pt x="4707021" y="695641"/>
                      <a:pt x="5207716" y="857483"/>
                    </a:cubicBezTo>
                    <a:lnTo>
                      <a:pt x="5262325" y="1237998"/>
                    </a:lnTo>
                    <a:lnTo>
                      <a:pt x="0" y="1237998"/>
                    </a:lnTo>
                    <a:lnTo>
                      <a:pt x="0" y="185769"/>
                    </a:lnTo>
                    <a:lnTo>
                      <a:pt x="270259" y="215046"/>
                    </a:lnTo>
                    <a:cubicBezTo>
                      <a:pt x="1286740" y="298540"/>
                      <a:pt x="2302963" y="223108"/>
                      <a:pt x="3284010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5FBD6-1932-4D8A-864F-71B660300C9A}"/>
                  </a:ext>
                </a:extLst>
              </p:cNvPr>
              <p:cNvSpPr/>
              <p:nvPr/>
            </p:nvSpPr>
            <p:spPr>
              <a:xfrm>
                <a:off x="25041" y="3043030"/>
                <a:ext cx="3258506" cy="2801597"/>
              </a:xfrm>
              <a:custGeom>
                <a:avLst/>
                <a:gdLst>
                  <a:gd name="connsiteX0" fmla="*/ 360995 w 3258506"/>
                  <a:gd name="connsiteY0" fmla="*/ 0 h 2801597"/>
                  <a:gd name="connsiteX1" fmla="*/ 3258506 w 3258506"/>
                  <a:gd name="connsiteY1" fmla="*/ 2553598 h 2801597"/>
                  <a:gd name="connsiteX2" fmla="*/ 245210 w 3258506"/>
                  <a:gd name="connsiteY2" fmla="*/ 2768581 h 2801597"/>
                  <a:gd name="connsiteX3" fmla="*/ 0 w 3258506"/>
                  <a:gd name="connsiteY3" fmla="*/ 2742040 h 2801597"/>
                  <a:gd name="connsiteX4" fmla="*/ 0 w 3258506"/>
                  <a:gd name="connsiteY4" fmla="*/ 208300 h 280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506" h="2801597">
                    <a:moveTo>
                      <a:pt x="360995" y="0"/>
                    </a:moveTo>
                    <a:cubicBezTo>
                      <a:pt x="1130201" y="1007831"/>
                      <a:pt x="2102630" y="1882787"/>
                      <a:pt x="3258506" y="2553598"/>
                    </a:cubicBezTo>
                    <a:cubicBezTo>
                      <a:pt x="2277802" y="2776362"/>
                      <a:pt x="1261668" y="2851966"/>
                      <a:pt x="245210" y="2768581"/>
                    </a:cubicBezTo>
                    <a:lnTo>
                      <a:pt x="0" y="2742040"/>
                    </a:lnTo>
                    <a:lnTo>
                      <a:pt x="0" y="208300"/>
                    </a:lnTo>
                    <a:close/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A36405C-0DD2-4895-988D-42CFC5E3B16D}"/>
                  </a:ext>
                </a:extLst>
              </p:cNvPr>
              <p:cNvSpPr/>
              <p:nvPr/>
            </p:nvSpPr>
            <p:spPr>
              <a:xfrm>
                <a:off x="8593966" y="1516572"/>
                <a:ext cx="3598034" cy="3207216"/>
              </a:xfrm>
              <a:custGeom>
                <a:avLst/>
                <a:gdLst>
                  <a:gd name="connsiteX0" fmla="*/ 697021 w 3598034"/>
                  <a:gd name="connsiteY0" fmla="*/ 0 h 3207216"/>
                  <a:gd name="connsiteX1" fmla="*/ 2149457 w 3598034"/>
                  <a:gd name="connsiteY1" fmla="*/ 916797 h 3207216"/>
                  <a:gd name="connsiteX2" fmla="*/ 3374359 w 3598034"/>
                  <a:gd name="connsiteY2" fmla="*/ 1445308 h 3207216"/>
                  <a:gd name="connsiteX3" fmla="*/ 3598034 w 3598034"/>
                  <a:gd name="connsiteY3" fmla="*/ 1520221 h 3207216"/>
                  <a:gd name="connsiteX4" fmla="*/ 3598034 w 3598034"/>
                  <a:gd name="connsiteY4" fmla="*/ 3207216 h 3207216"/>
                  <a:gd name="connsiteX5" fmla="*/ 3319985 w 3598034"/>
                  <a:gd name="connsiteY5" fmla="*/ 2935157 h 3207216"/>
                  <a:gd name="connsiteX6" fmla="*/ 1117718 w 3598034"/>
                  <a:gd name="connsiteY6" fmla="*/ 1393585 h 3207216"/>
                  <a:gd name="connsiteX7" fmla="*/ 0 w 3598034"/>
                  <a:gd name="connsiteY7" fmla="*/ 905758 h 3207216"/>
                  <a:gd name="connsiteX8" fmla="*/ 697021 w 3598034"/>
                  <a:gd name="connsiteY8" fmla="*/ 0 h 32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34" h="3207216">
                    <a:moveTo>
                      <a:pt x="697021" y="0"/>
                    </a:moveTo>
                    <a:cubicBezTo>
                      <a:pt x="1147144" y="340694"/>
                      <a:pt x="1630829" y="649664"/>
                      <a:pt x="2149457" y="916797"/>
                    </a:cubicBezTo>
                    <a:cubicBezTo>
                      <a:pt x="2550841" y="1123236"/>
                      <a:pt x="2960042" y="1298870"/>
                      <a:pt x="3374359" y="1445308"/>
                    </a:cubicBezTo>
                    <a:lnTo>
                      <a:pt x="3598034" y="1520221"/>
                    </a:lnTo>
                    <a:lnTo>
                      <a:pt x="3598034" y="3207216"/>
                    </a:lnTo>
                    <a:lnTo>
                      <a:pt x="3319985" y="2935157"/>
                    </a:lnTo>
                    <a:cubicBezTo>
                      <a:pt x="2674529" y="2336558"/>
                      <a:pt x="1938419" y="1815143"/>
                      <a:pt x="1117718" y="1393585"/>
                    </a:cubicBezTo>
                    <a:cubicBezTo>
                      <a:pt x="751273" y="1205074"/>
                      <a:pt x="377475" y="1044154"/>
                      <a:pt x="0" y="905758"/>
                    </a:cubicBezTo>
                    <a:cubicBezTo>
                      <a:pt x="247821" y="619779"/>
                      <a:pt x="480007" y="318166"/>
                      <a:pt x="697021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258E70E-5D7C-4D33-AFAE-C86622C87E22}"/>
                  </a:ext>
                </a:extLst>
              </p:cNvPr>
              <p:cNvSpPr/>
              <p:nvPr/>
            </p:nvSpPr>
            <p:spPr>
              <a:xfrm>
                <a:off x="3244926" y="1813358"/>
                <a:ext cx="3840972" cy="3277515"/>
              </a:xfrm>
              <a:custGeom>
                <a:avLst/>
                <a:gdLst>
                  <a:gd name="connsiteX0" fmla="*/ 0 w 795718"/>
                  <a:gd name="connsiteY0" fmla="*/ 39862 h 678989"/>
                  <a:gd name="connsiteX1" fmla="*/ 337661 w 795718"/>
                  <a:gd name="connsiteY1" fmla="*/ 678990 h 678989"/>
                  <a:gd name="connsiteX2" fmla="*/ 795719 w 795718"/>
                  <a:gd name="connsiteY2" fmla="*/ 418481 h 678989"/>
                  <a:gd name="connsiteX3" fmla="*/ 752475 w 795718"/>
                  <a:gd name="connsiteY3" fmla="*/ 29956 h 678989"/>
                  <a:gd name="connsiteX4" fmla="*/ 0 w 795718"/>
                  <a:gd name="connsiteY4" fmla="*/ 39862 h 678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718" h="678989">
                    <a:moveTo>
                      <a:pt x="0" y="39862"/>
                    </a:moveTo>
                    <a:cubicBezTo>
                      <a:pt x="150019" y="232553"/>
                      <a:pt x="264033" y="449151"/>
                      <a:pt x="337661" y="678990"/>
                    </a:cubicBezTo>
                    <a:cubicBezTo>
                      <a:pt x="499967" y="612029"/>
                      <a:pt x="654272" y="525161"/>
                      <a:pt x="795719" y="418481"/>
                    </a:cubicBezTo>
                    <a:cubicBezTo>
                      <a:pt x="769144" y="291322"/>
                      <a:pt x="754475" y="161020"/>
                      <a:pt x="752475" y="29956"/>
                    </a:cubicBezTo>
                    <a:cubicBezTo>
                      <a:pt x="500348" y="-13859"/>
                      <a:pt x="245364" y="-8811"/>
                      <a:pt x="0" y="39862"/>
                    </a:cubicBezTo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1FB3C-6FDE-44BB-8689-222B4FD6F017}"/>
                  </a:ext>
                </a:extLst>
              </p:cNvPr>
              <p:cNvSpPr/>
              <p:nvPr/>
            </p:nvSpPr>
            <p:spPr>
              <a:xfrm>
                <a:off x="6877157" y="1957957"/>
                <a:ext cx="1716804" cy="1875426"/>
              </a:xfrm>
              <a:custGeom>
                <a:avLst/>
                <a:gdLst>
                  <a:gd name="connsiteX0" fmla="*/ 43243 w 355663"/>
                  <a:gd name="connsiteY0" fmla="*/ 388525 h 388524"/>
                  <a:gd name="connsiteX1" fmla="*/ 355663 w 355663"/>
                  <a:gd name="connsiteY1" fmla="*/ 96202 h 388524"/>
                  <a:gd name="connsiteX2" fmla="*/ 0 w 355663"/>
                  <a:gd name="connsiteY2" fmla="*/ 0 h 388524"/>
                  <a:gd name="connsiteX3" fmla="*/ 43243 w 355663"/>
                  <a:gd name="connsiteY3" fmla="*/ 388525 h 3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63" h="388524">
                    <a:moveTo>
                      <a:pt x="43243" y="388525"/>
                    </a:moveTo>
                    <a:cubicBezTo>
                      <a:pt x="156305" y="303371"/>
                      <a:pt x="260985" y="205264"/>
                      <a:pt x="355663" y="96202"/>
                    </a:cubicBezTo>
                    <a:cubicBezTo>
                      <a:pt x="238601" y="53054"/>
                      <a:pt x="119729" y="20860"/>
                      <a:pt x="0" y="0"/>
                    </a:cubicBezTo>
                    <a:cubicBezTo>
                      <a:pt x="2000" y="131064"/>
                      <a:pt x="16669" y="261271"/>
                      <a:pt x="43243" y="388525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FDA44-F0F6-4D3F-A241-5F19BD6D02C3}"/>
                  </a:ext>
                </a:extLst>
              </p:cNvPr>
              <p:cNvSpPr/>
              <p:nvPr/>
            </p:nvSpPr>
            <p:spPr>
              <a:xfrm>
                <a:off x="0" y="69653"/>
                <a:ext cx="3244926" cy="2973377"/>
              </a:xfrm>
              <a:custGeom>
                <a:avLst/>
                <a:gdLst>
                  <a:gd name="connsiteX0" fmla="*/ 1238919 w 3244926"/>
                  <a:gd name="connsiteY0" fmla="*/ 0 h 2973377"/>
                  <a:gd name="connsiteX1" fmla="*/ 3244926 w 3244926"/>
                  <a:gd name="connsiteY1" fmla="*/ 1936121 h 2973377"/>
                  <a:gd name="connsiteX2" fmla="*/ 386495 w 3244926"/>
                  <a:gd name="connsiteY2" fmla="*/ 2973377 h 2973377"/>
                  <a:gd name="connsiteX3" fmla="*/ 97496 w 3244926"/>
                  <a:gd name="connsiteY3" fmla="*/ 2574642 h 2973377"/>
                  <a:gd name="connsiteX4" fmla="*/ 0 w 3244926"/>
                  <a:gd name="connsiteY4" fmla="*/ 2425036 h 2973377"/>
                  <a:gd name="connsiteX5" fmla="*/ 0 w 3244926"/>
                  <a:gd name="connsiteY5" fmla="*/ 122910 h 2973377"/>
                  <a:gd name="connsiteX6" fmla="*/ 226923 w 3244926"/>
                  <a:gd name="connsiteY6" fmla="*/ 113083 h 2973377"/>
                  <a:gd name="connsiteX7" fmla="*/ 1238919 w 3244926"/>
                  <a:gd name="connsiteY7" fmla="*/ 0 h 29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4926" h="2973377">
                    <a:moveTo>
                      <a:pt x="1238919" y="0"/>
                    </a:moveTo>
                    <a:cubicBezTo>
                      <a:pt x="2009046" y="555410"/>
                      <a:pt x="2679403" y="1210591"/>
                      <a:pt x="3244926" y="1936121"/>
                    </a:cubicBezTo>
                    <a:cubicBezTo>
                      <a:pt x="2246291" y="2134744"/>
                      <a:pt x="1280760" y="2482794"/>
                      <a:pt x="386495" y="2973377"/>
                    </a:cubicBezTo>
                    <a:cubicBezTo>
                      <a:pt x="286724" y="2842685"/>
                      <a:pt x="190372" y="2709723"/>
                      <a:pt x="97496" y="2574642"/>
                    </a:cubicBezTo>
                    <a:lnTo>
                      <a:pt x="0" y="2425036"/>
                    </a:lnTo>
                    <a:lnTo>
                      <a:pt x="0" y="122910"/>
                    </a:lnTo>
                    <a:lnTo>
                      <a:pt x="226923" y="113083"/>
                    </a:lnTo>
                    <a:cubicBezTo>
                      <a:pt x="566583" y="92588"/>
                      <a:pt x="904433" y="54829"/>
                      <a:pt x="1238919" y="0"/>
                    </a:cubicBezTo>
                    <a:close/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E0CA05E-D909-45ED-B448-043D452446F2}"/>
                  </a:ext>
                </a:extLst>
              </p:cNvPr>
              <p:cNvSpPr/>
              <p:nvPr/>
            </p:nvSpPr>
            <p:spPr>
              <a:xfrm>
                <a:off x="3284006" y="5090420"/>
                <a:ext cx="1924164" cy="1363237"/>
              </a:xfrm>
              <a:custGeom>
                <a:avLst/>
                <a:gdLst>
                  <a:gd name="connsiteX0" fmla="*/ 0 w 398621"/>
                  <a:gd name="connsiteY0" fmla="*/ 104775 h 282416"/>
                  <a:gd name="connsiteX1" fmla="*/ 92297 w 398621"/>
                  <a:gd name="connsiteY1" fmla="*/ 155258 h 282416"/>
                  <a:gd name="connsiteX2" fmla="*/ 398621 w 398621"/>
                  <a:gd name="connsiteY2" fmla="*/ 282416 h 282416"/>
                  <a:gd name="connsiteX3" fmla="*/ 329660 w 398621"/>
                  <a:gd name="connsiteY3" fmla="*/ 0 h 282416"/>
                  <a:gd name="connsiteX4" fmla="*/ 0 w 398621"/>
                  <a:gd name="connsiteY4" fmla="*/ 104775 h 28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1" h="282416">
                    <a:moveTo>
                      <a:pt x="0" y="104775"/>
                    </a:moveTo>
                    <a:cubicBezTo>
                      <a:pt x="30099" y="122206"/>
                      <a:pt x="60865" y="139160"/>
                      <a:pt x="92297" y="155258"/>
                    </a:cubicBezTo>
                    <a:cubicBezTo>
                      <a:pt x="192405" y="206692"/>
                      <a:pt x="294894" y="248793"/>
                      <a:pt x="398621" y="282416"/>
                    </a:cubicBezTo>
                    <a:cubicBezTo>
                      <a:pt x="382238" y="186785"/>
                      <a:pt x="359188" y="92297"/>
                      <a:pt x="329660" y="0"/>
                    </a:cubicBezTo>
                    <a:cubicBezTo>
                      <a:pt x="222790" y="44005"/>
                      <a:pt x="112586" y="79153"/>
                      <a:pt x="0" y="104775"/>
                    </a:cubicBezTo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54DF548-0029-4508-8884-F7C93E79099A}"/>
                  </a:ext>
                </a:extLst>
              </p:cNvPr>
              <p:cNvSpPr/>
              <p:nvPr/>
            </p:nvSpPr>
            <p:spPr>
              <a:xfrm>
                <a:off x="386037" y="2005774"/>
                <a:ext cx="4488796" cy="3590395"/>
              </a:xfrm>
              <a:custGeom>
                <a:avLst/>
                <a:gdLst>
                  <a:gd name="connsiteX0" fmla="*/ 929926 w 929925"/>
                  <a:gd name="connsiteY0" fmla="*/ 639128 h 743807"/>
                  <a:gd name="connsiteX1" fmla="*/ 592265 w 929925"/>
                  <a:gd name="connsiteY1" fmla="*/ 0 h 743807"/>
                  <a:gd name="connsiteX2" fmla="*/ 0 w 929925"/>
                  <a:gd name="connsiteY2" fmla="*/ 214884 h 743807"/>
                  <a:gd name="connsiteX3" fmla="*/ 600266 w 929925"/>
                  <a:gd name="connsiteY3" fmla="*/ 743807 h 743807"/>
                  <a:gd name="connsiteX4" fmla="*/ 929926 w 929925"/>
                  <a:gd name="connsiteY4" fmla="*/ 639128 h 74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925" h="743807">
                    <a:moveTo>
                      <a:pt x="929926" y="639128"/>
                    </a:moveTo>
                    <a:cubicBezTo>
                      <a:pt x="856298" y="409289"/>
                      <a:pt x="742283" y="192691"/>
                      <a:pt x="592265" y="0"/>
                    </a:cubicBezTo>
                    <a:cubicBezTo>
                      <a:pt x="385286" y="41148"/>
                      <a:pt x="185357" y="113252"/>
                      <a:pt x="0" y="214884"/>
                    </a:cubicBezTo>
                    <a:cubicBezTo>
                      <a:pt x="159353" y="423672"/>
                      <a:pt x="360807" y="604837"/>
                      <a:pt x="600266" y="743807"/>
                    </a:cubicBezTo>
                    <a:cubicBezTo>
                      <a:pt x="712946" y="718185"/>
                      <a:pt x="823151" y="683038"/>
                      <a:pt x="929926" y="639128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93EA9-9735-F644-AC05-10A0A8DA8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001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1B218EF-6870-4F71-BB91-D235A81E9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48268D4-EF57-5141-AB2C-A5D252E90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6157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AC61F8-343F-4548-8A0A-405B40EE5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6CED6C-815B-8042-A513-9CCAFD9C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390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8256E-4E56-498D-A749-D36F1AC8B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2384425"/>
          </a:xfrm>
          <a:solidFill>
            <a:schemeClr val="accent5"/>
          </a:solidFill>
        </p:spPr>
        <p:txBody>
          <a:bodyPr lIns="72000" tIns="72000" rIns="7200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4A1EBB-4EB3-4ADE-90F7-FEA1D5434E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5082" y="3371850"/>
            <a:ext cx="4763057" cy="2495550"/>
          </a:xfrm>
          <a:solidFill>
            <a:schemeClr val="accent5"/>
          </a:solidFill>
        </p:spPr>
        <p:txBody>
          <a:bodyPr vert="horz" lIns="72000" tIns="72000" rIns="72000" bIns="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E4F25D-EF02-2C4E-A2F4-16117D8576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9EED9D-905A-B04E-961A-976FE66E46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CDF118-0575-488E-8A1E-03BA6D226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35B83C8-673F-B143-B113-945E12242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1513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86C8FB8-665F-4503-BF3A-6432C721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944F8D7-0D41-824A-9BCB-9F74AAB7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7985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7FDCE0B-EB6C-4681-9518-F12884F3F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B145133-EEC2-144D-A111-FEB09376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786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6FC0D-FBB4-40E0-82DF-6A47C4AD79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7998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BBC92C0-DB52-4B61-9AA8-1D5F7F3F8CA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23752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0F1796C-A283-4A7D-ABFB-072DB9034AE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39506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A7B143-302E-48D2-986B-F40D72CD1A4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55260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07998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E591DDA-544A-40D4-8278-D51C1412DE0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23752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B22EF5C-18F2-4AD6-A573-C49B9A2B8F5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39506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77BF268-B397-4577-84EE-675184E23E6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955260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B11B35A3-BED9-426D-AF85-BBA99DA5623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998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ABED3F8-F263-448A-A3DA-1C672646D14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323752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C309FFED-7768-465E-BF00-A87E31DEC7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39506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63C9354-0EB3-4187-A32B-E26422210D1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955260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457201"/>
            <a:ext cx="11123614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1642724" y="742951"/>
            <a:ext cx="389331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417463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7660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1372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489" y="457201"/>
            <a:ext cx="9659857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0928346" y="742951"/>
            <a:ext cx="110370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1177954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5890D-11C3-4833-898D-9F3725B9943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71372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908A6068-ABBC-45E3-BB6E-C5C055EC366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354284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DDF4C12-4169-4B59-B570-274183D87D2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354284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882C2D4F-812A-4D49-8801-81990C54955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7196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95B6267F-9B93-46A2-BFED-EB4753109A5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137196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91B0D7F-3137-4720-A640-2C14BC6372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920108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F919C86-3A5B-4EB9-B53B-48B35748CE8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920108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D82F9ED-C792-44B5-B8FB-F2E689F3AC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71372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35EC3AE4-5DA7-4BB6-A8EE-FF23E7BF484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571372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EDB1C4F4-ECE6-4863-AF66-9B33983BF0F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54284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4695329D-011F-4836-84DE-C7EED3FC037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354284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37BDA77B-0368-45D9-A77E-53341A5ECEE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37196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F964AB33-A84C-4B6C-B4E9-A5ACBBD4425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137196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F9B1206F-67C7-40AA-B568-D023DC2F049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20108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72F13910-D7EA-4AF8-8D1A-E7A66520BF6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920108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6938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CDEB7-CE12-4B6A-BE02-44E988CF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2D960-8E40-4617-ADFC-8C03EB9F11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97BCECE-4FCE-422C-AB25-B6AAA5A67F90}"/>
              </a:ext>
            </a:extLst>
          </p:cNvPr>
          <p:cNvSpPr/>
          <p:nvPr userDrawn="1"/>
        </p:nvSpPr>
        <p:spPr>
          <a:xfrm>
            <a:off x="643865" y="0"/>
            <a:ext cx="10904270" cy="6858000"/>
          </a:xfrm>
          <a:prstGeom prst="parallelogram">
            <a:avLst/>
          </a:prstGeom>
          <a:solidFill>
            <a:schemeClr val="accent5">
              <a:alpha val="91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E96DAD2-6527-49B9-B7F7-607D60231D2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62200" y="1485106"/>
            <a:ext cx="7467600" cy="3887787"/>
          </a:xfrm>
          <a:solidFill>
            <a:schemeClr val="bg1"/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here to add testimonial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07763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858B3-5795-774F-8A9E-68374A3A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16305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4E8CD13-C3B2-B344-85E1-C19696041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13496"/>
            <a:ext cx="4229100" cy="6162067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9A7CE-9B32-584A-9CB9-C034ECA6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16" y="514350"/>
            <a:ext cx="2829397" cy="16002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279470-FA44-1F40-96EF-D62F3A665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6" y="6330935"/>
            <a:ext cx="5792788" cy="365125"/>
          </a:xfrm>
        </p:spPr>
        <p:txBody>
          <a:bodyPr/>
          <a:lstStyle/>
          <a:p>
            <a:r>
              <a:rPr lang="da-DK">
                <a:hlinkClick r:id="rId4"/>
              </a:rPr>
              <a:t>https://www.gbif.org/strategic-plan</a:t>
            </a:r>
            <a:r>
              <a:rPr lang="da-DK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7CAE8-A0ED-A544-B0C2-D95B567822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3496"/>
            <a:ext cx="5196662" cy="1232413"/>
            <a:chOff x="2766238" y="13496"/>
            <a:chExt cx="5196662" cy="12324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CAB54-C4DC-734E-B94E-6178EE407E83}"/>
                </a:ext>
              </a:extLst>
            </p:cNvPr>
            <p:cNvSpPr/>
            <p:nvPr/>
          </p:nvSpPr>
          <p:spPr>
            <a:xfrm>
              <a:off x="3198813" y="1349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Empower global network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Ensure that governments, researchers and users are equipped and supported to share, improve and use data through the GBIF network, regardless of geography, language or institutional affiliation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B9A868-3FDD-1744-A54E-18254D60F390}"/>
                </a:ext>
              </a:extLst>
            </p:cNvPr>
            <p:cNvSpPr/>
            <p:nvPr/>
          </p:nvSpPr>
          <p:spPr>
            <a:xfrm>
              <a:off x="2766238" y="195455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68297-EA9D-B54E-A39F-B146737C52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245909"/>
            <a:ext cx="5196662" cy="1232413"/>
            <a:chOff x="2766238" y="1245909"/>
            <a:chExt cx="5196662" cy="1232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BBCFC-F5EE-D54F-A4B0-10E6967409A9}"/>
                </a:ext>
              </a:extLst>
            </p:cNvPr>
            <p:cNvSpPr/>
            <p:nvPr/>
          </p:nvSpPr>
          <p:spPr>
            <a:xfrm>
              <a:off x="3198813" y="1245909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Enhance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Biodiversity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Information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Infrastructure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Provide leadership, expertise and tools to support the integration of all biodiversity information as an interconnected digital knowledgebase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82612B-849C-AA42-8941-389FC77320B9}"/>
                </a:ext>
              </a:extLst>
            </p:cNvPr>
            <p:cNvSpPr/>
            <p:nvPr/>
          </p:nvSpPr>
          <p:spPr>
            <a:xfrm>
              <a:off x="2766238" y="1427868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6E699A-6AAF-9C46-902F-0474D316BE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2478323"/>
            <a:ext cx="5196662" cy="1232413"/>
            <a:chOff x="2766238" y="2478323"/>
            <a:chExt cx="5196662" cy="12324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E29B54-9574-A64E-9576-4BAA33FA4CBC}"/>
                </a:ext>
              </a:extLst>
            </p:cNvPr>
            <p:cNvSpPr/>
            <p:nvPr/>
          </p:nvSpPr>
          <p:spPr>
            <a:xfrm>
              <a:off x="3198813" y="2478323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Fill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gaps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Prioritize and promote mobilization of new data resources that combine with existing resources to maximize the coverage, completeness and resolution of GBIF-mediated data, particularly with respect to taxonomy, geography</a:t>
              </a:r>
              <a:br>
                <a:rPr lang="en-GB" sz="1200" b="0" i="0" dirty="0">
                  <a:latin typeface="Roboto Regular" panose="02000000000000000000" pitchFamily="2" charset="0"/>
                </a:rPr>
              </a:br>
              <a:r>
                <a:rPr lang="en-GB" sz="1200" b="0" i="0" dirty="0">
                  <a:latin typeface="Roboto Regular" panose="02000000000000000000" pitchFamily="2" charset="0"/>
                </a:rPr>
                <a:t>and time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602862-CC9A-BF4E-91D1-94657877B43F}"/>
                </a:ext>
              </a:extLst>
            </p:cNvPr>
            <p:cNvSpPr/>
            <p:nvPr/>
          </p:nvSpPr>
          <p:spPr>
            <a:xfrm>
              <a:off x="2766238" y="2660281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3509CC-C847-1542-8FC9-7C51D5BFA0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3710736"/>
            <a:ext cx="5196662" cy="1232413"/>
            <a:chOff x="2766238" y="3710736"/>
            <a:chExt cx="5196662" cy="12324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78E5E6-40FE-0B42-8434-4DB26F69F70D}"/>
                </a:ext>
              </a:extLst>
            </p:cNvPr>
            <p:cNvSpPr/>
            <p:nvPr/>
          </p:nvSpPr>
          <p:spPr>
            <a:xfrm>
              <a:off x="3198813" y="371073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Improve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Quality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all data within the GBIF network are of the highest-possible quality and associated with clear indicators enabling users to assess their origin, relevance and usefulness for any application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09C37B-4763-C044-94ED-2ED2D298BE42}"/>
                </a:ext>
              </a:extLst>
            </p:cNvPr>
            <p:cNvSpPr/>
            <p:nvPr/>
          </p:nvSpPr>
          <p:spPr>
            <a:xfrm>
              <a:off x="2766238" y="3892694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0F414-CF96-DC42-B330-34C5362E9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4943150"/>
            <a:ext cx="5196662" cy="1232413"/>
            <a:chOff x="2766238" y="4943150"/>
            <a:chExt cx="5196662" cy="12324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C4A902-B4E9-F54F-B439-1147BB2A6A73}"/>
                </a:ext>
              </a:extLst>
            </p:cNvPr>
            <p:cNvSpPr/>
            <p:nvPr/>
          </p:nvSpPr>
          <p:spPr>
            <a:xfrm>
              <a:off x="3198813" y="4943150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Deliver relevant data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GBIF delivers data in the form and completeness required to meet the highest-priority needs of science and, through science, society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120668-7B2E-6B44-95F2-0600E9423A24}"/>
                </a:ext>
              </a:extLst>
            </p:cNvPr>
            <p:cNvSpPr/>
            <p:nvPr/>
          </p:nvSpPr>
          <p:spPr>
            <a:xfrm>
              <a:off x="2766238" y="5125107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05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40B0D3D-0106-D14A-BBCA-03378AB70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44D23-D5DF-3543-AB15-C4935E62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65" y="457201"/>
            <a:ext cx="11701463" cy="558799"/>
          </a:xfrm>
        </p:spPr>
        <p:txBody>
          <a:bodyPr/>
          <a:lstStyle/>
          <a:p>
            <a:r>
              <a:rPr lang="en-US" dirty="0" err="1"/>
              <a:t>TimELINE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722C74-0806-9041-957C-0A2A7C348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9" y="6332538"/>
            <a:ext cx="578326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3207-A5EC-CA4B-9A14-19919E7E49F8}"/>
              </a:ext>
            </a:extLst>
          </p:cNvPr>
          <p:cNvSpPr/>
          <p:nvPr userDrawn="1"/>
        </p:nvSpPr>
        <p:spPr>
          <a:xfrm>
            <a:off x="255959" y="2380094"/>
            <a:ext cx="9380105" cy="66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2A41-6616-614E-92EC-921CBE057C9D}"/>
              </a:ext>
            </a:extLst>
          </p:cNvPr>
          <p:cNvSpPr/>
          <p:nvPr userDrawn="1"/>
        </p:nvSpPr>
        <p:spPr>
          <a:xfrm>
            <a:off x="6270078" y="4536993"/>
            <a:ext cx="5674272" cy="662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October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March 2023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15C42-BB6D-8547-A658-3C018748A9D7}"/>
              </a:ext>
            </a:extLst>
          </p:cNvPr>
          <p:cNvSpPr/>
          <p:nvPr userDrawn="1"/>
        </p:nvSpPr>
        <p:spPr>
          <a:xfrm>
            <a:off x="4365993" y="3818026"/>
            <a:ext cx="6432211" cy="6623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December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AB7B7-F3D4-F04B-99C0-165301F4A32A}"/>
              </a:ext>
            </a:extLst>
          </p:cNvPr>
          <p:cNvSpPr/>
          <p:nvPr userDrawn="1"/>
        </p:nvSpPr>
        <p:spPr>
          <a:xfrm>
            <a:off x="4365993" y="3099060"/>
            <a:ext cx="4902269" cy="662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October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43EC0-066D-2948-859A-EEE513684501}"/>
              </a:ext>
            </a:extLst>
          </p:cNvPr>
          <p:cNvSpPr/>
          <p:nvPr userDrawn="1"/>
        </p:nvSpPr>
        <p:spPr>
          <a:xfrm>
            <a:off x="252350" y="1661128"/>
            <a:ext cx="4868617" cy="662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2021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2628C-1066-FB4D-BF54-585CDA60C4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47650" y="1197996"/>
            <a:ext cx="7535" cy="4786879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A49FED-EB95-1C4C-A50D-2C0D3CF23EB1}"/>
              </a:ext>
            </a:extLst>
          </p:cNvPr>
          <p:cNvSpPr txBox="1"/>
          <p:nvPr userDrawn="1"/>
        </p:nvSpPr>
        <p:spPr>
          <a:xfrm>
            <a:off x="255185" y="1085869"/>
            <a:ext cx="169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JUNE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CCB9E-9C03-0843-9EF7-A9DEB4BB0E9A}"/>
              </a:ext>
            </a:extLst>
          </p:cNvPr>
          <p:cNvSpPr txBox="1"/>
          <p:nvPr userDrawn="1"/>
        </p:nvSpPr>
        <p:spPr>
          <a:xfrm>
            <a:off x="10145171" y="1079698"/>
            <a:ext cx="17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MARCH 2023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45437-8643-2949-B27C-A626DA7A9200}"/>
              </a:ext>
            </a:extLst>
          </p:cNvPr>
          <p:cNvCxnSpPr>
            <a:cxnSpLocks/>
          </p:cNvCxnSpPr>
          <p:nvPr userDrawn="1"/>
        </p:nvCxnSpPr>
        <p:spPr>
          <a:xfrm>
            <a:off x="11944349" y="1195683"/>
            <a:ext cx="9054" cy="4789192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67B223-F763-9A40-B440-BA5D01D4C74F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0237A-72DC-5A44-99F4-B4E1B60E7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3A5-6311-4777-92BD-AC8940BF1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2" y="438936"/>
            <a:ext cx="11698287" cy="608029"/>
          </a:xfrm>
        </p:spPr>
        <p:txBody>
          <a:bodyPr/>
          <a:lstStyle/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C616-EBE9-4F3B-BF65-2DD223CA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4" y="1206500"/>
            <a:ext cx="579278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82C-BA0A-4739-B806-65C9BA5E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064" y="2227261"/>
            <a:ext cx="580184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93469-9A18-44FC-8130-D57BE37C1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500"/>
            <a:ext cx="57721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976E7-EE39-424B-8E00-78B1644AC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7261"/>
            <a:ext cx="577215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7BD64-C006-46A8-970F-FC5AB17611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4DE2CBC-2CC3-420D-AA40-6DA43A278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B1CE2F-D166-A74A-B061-D6247EE66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78388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87E-B1E7-469D-9541-68A8CD87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C4BC-75C4-4C16-B705-4C1DB9D9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16" y="1196975"/>
            <a:ext cx="5764684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BA9F1-786C-4D83-B2D0-4ECA70433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96975"/>
            <a:ext cx="5764683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5A62D-55A5-4C2A-A5FA-58D73710621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6D5D8B3-7463-4AFC-B990-724156906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F65647-BABC-9642-AF67-EDB6BEECF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37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52BBC5-169E-4214-99CF-56ADEEFC3C49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67C9EF-E4ED-49C9-9B07-5FC1BAEF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37FC-8055-4F1D-9CE3-E2DC332B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8B3A27A-FCF7-451B-B768-EA3905646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352300-3E9B-CC4E-9134-D3B7F9FA3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85479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8B1-A1AF-4B75-B96A-04232738A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1196975"/>
            <a:ext cx="11689234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CED14-4054-4CC8-B680-F8F6BE8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16" y="4268771"/>
            <a:ext cx="11689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9A7D2-2013-40CF-9FD9-EC93123931C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2033BEB-E621-4FF6-B733-B1BB1AF52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39CD5E-C5EA-774E-BA63-B72B7B07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408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767D-669F-4985-B98F-DC507BD41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51DE-221D-4233-A526-8B9F83A0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72167"/>
            <a:ext cx="6172200" cy="5512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5799-0A1F-4C59-BA8A-6A3DABEC4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1BF7B-28D8-4A1F-9B8C-0A12090F469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BF86D83-6518-4E3A-B8CD-C72CC799B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25C6C-9D80-804A-95BB-078AA7A83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7933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4A5F-C873-4F0E-9E5A-34F86096C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0EBD-89E2-4A9E-9565-654DD7C1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049" y="457200"/>
            <a:ext cx="6210799" cy="5528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16C3-064B-42A2-A420-78C79A2E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95847F-362D-4D61-A38C-6A82B96E85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23C35D5-1A59-4590-B12B-E560F860A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738EAB-E660-A942-828A-BE78F23F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30158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468C-0714-4D52-8AD3-B0C6BE38D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65166-0DAE-481F-B34C-6F174BF3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8B7EC-3349-4097-AC88-57E06D08EFA3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1D6BD3-B4FD-45AC-AA08-CE4585D60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7C1A8-772D-4846-9554-3594B1A9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8843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8B0D2-1361-4912-BBDB-ECD9D09F3B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94082" y="457200"/>
            <a:ext cx="2628900" cy="552767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7A9A-51FB-431E-B074-D0E2E14A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8132" y="457200"/>
            <a:ext cx="8733468" cy="54917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3A77-D752-4C5F-B2CC-9BAB2496327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CE58F1F-0073-4782-8430-46DA8586E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56DBC-378E-0147-8B32-3AED3A927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4738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A6C26A-D9FA-4497-85CF-8D5EBF757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C636BE-A3B9-4548-9A69-D280FD79A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3805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A17-2164-4288-8485-0D10B88BC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06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FD7E1B-960B-458C-9508-276EFBF693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9"/>
            <a:ext cx="12192000" cy="4956478"/>
          </a:xfrm>
        </p:spPr>
        <p:txBody>
          <a:bodyPr bIns="6840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on the icon to add a full-bleed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A704BF-5712-444E-9E37-B36ED59A8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21706C-032B-4751-A724-3E0D09465A2B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2A0F8-ECBE-4B95-BE20-E1D67660C9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0D7CAC-A703-E846-A4AA-C55AFA0CC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6318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2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90D2786-22D9-45E9-B091-F760CF8F3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3824D8-BB6B-294D-87FA-8CD9C0992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7194-4690-AB42-BF2B-CCC4DAC9F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4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6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0C8F501-708C-4890-BEE6-6054BB493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660AD-23E9-CA43-8B79-AD592EE99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3A5709-3018-5B49-9F8D-9FB2D03C86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58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2F13A-DD10-4365-A083-4B841851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5" y="457201"/>
            <a:ext cx="11701463" cy="558799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170D6-189B-4FC0-BD94-9368A28C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10" y="1206013"/>
            <a:ext cx="11698287" cy="478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1516-66F7-40A5-BCB3-0905494D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116" y="6330935"/>
            <a:ext cx="873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2511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2" r:id="rId4"/>
    <p:sldLayoutId id="2147483666" r:id="rId5"/>
    <p:sldLayoutId id="2147483717" r:id="rId6"/>
    <p:sldLayoutId id="214748371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4" r:id="rId13"/>
    <p:sldLayoutId id="2147483721" r:id="rId14"/>
    <p:sldLayoutId id="2147483715" r:id="rId15"/>
    <p:sldLayoutId id="2147483716" r:id="rId16"/>
    <p:sldLayoutId id="2147483704" r:id="rId17"/>
    <p:sldLayoutId id="2147483703" r:id="rId18"/>
    <p:sldLayoutId id="2147483707" r:id="rId19"/>
    <p:sldLayoutId id="2147483678" r:id="rId20"/>
    <p:sldLayoutId id="2147483705" r:id="rId21"/>
    <p:sldLayoutId id="2147483684" r:id="rId22"/>
    <p:sldLayoutId id="2147483699" r:id="rId23"/>
    <p:sldLayoutId id="2147483700" r:id="rId24"/>
    <p:sldLayoutId id="2147483701" r:id="rId25"/>
    <p:sldLayoutId id="2147483702" r:id="rId26"/>
    <p:sldLayoutId id="2147483688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68" r:id="rId33"/>
    <p:sldLayoutId id="2147483714" r:id="rId34"/>
    <p:sldLayoutId id="2147483713" r:id="rId35"/>
    <p:sldLayoutId id="2147483722" r:id="rId36"/>
    <p:sldLayoutId id="2147483723" r:id="rId37"/>
    <p:sldLayoutId id="2147483665" r:id="rId38"/>
    <p:sldLayoutId id="2147483664" r:id="rId39"/>
    <p:sldLayoutId id="2147483663" r:id="rId40"/>
    <p:sldLayoutId id="2147483669" r:id="rId41"/>
    <p:sldLayoutId id="2147483670" r:id="rId42"/>
    <p:sldLayoutId id="2147483671" r:id="rId43"/>
    <p:sldLayoutId id="2147483672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4A3A4"/>
          </p15:clr>
        </p15:guide>
        <p15:guide id="2" pos="7680">
          <p15:clr>
            <a:srgbClr val="A4A3A4"/>
          </p15:clr>
        </p15:guide>
        <p15:guide id="3" pos="143" userDrawn="1">
          <p15:clr>
            <a:srgbClr val="F26B43"/>
          </p15:clr>
        </p15:guide>
        <p15:guide id="4" pos="1943">
          <p15:clr>
            <a:srgbClr val="A4A3A4"/>
          </p15:clr>
        </p15:guide>
        <p15:guide id="5" pos="2015">
          <p15:clr>
            <a:srgbClr val="A4A3A4"/>
          </p15:clr>
        </p15:guide>
        <p15:guide id="6" pos="3804">
          <p15:clr>
            <a:srgbClr val="A4A3A4"/>
          </p15:clr>
        </p15:guide>
        <p15:guide id="7" pos="3876">
          <p15:clr>
            <a:srgbClr val="A4A3A4"/>
          </p15:clr>
        </p15:guide>
        <p15:guide id="8" pos="5664">
          <p15:clr>
            <a:srgbClr val="A4A3A4"/>
          </p15:clr>
        </p15:guide>
        <p15:guide id="9" pos="5736">
          <p15:clr>
            <a:srgbClr val="A4A3A4"/>
          </p15:clr>
        </p15:guide>
        <p15:guide id="10" pos="7514" userDrawn="1">
          <p15:clr>
            <a:srgbClr val="F26B43"/>
          </p15:clr>
        </p15:guide>
        <p15:guide id="11" orient="horz">
          <p15:clr>
            <a:srgbClr val="A4A3A4"/>
          </p15:clr>
        </p15:guide>
        <p15:guide id="12" orient="horz" pos="4320">
          <p15:clr>
            <a:srgbClr val="A4A3A4"/>
          </p15:clr>
        </p15:guide>
        <p15:guide id="13" orient="horz" pos="278" userDrawn="1">
          <p15:clr>
            <a:srgbClr val="A4A3A4"/>
          </p15:clr>
        </p15:guide>
        <p15:guide id="14" orient="horz" pos="2052">
          <p15:clr>
            <a:srgbClr val="A4A3A4"/>
          </p15:clr>
        </p15:guide>
        <p15:guide id="15" orient="horz" pos="2124">
          <p15:clr>
            <a:srgbClr val="A4A3A4"/>
          </p15:clr>
        </p15:guide>
        <p15:guide id="18" orient="horz" pos="754" userDrawn="1">
          <p15:clr>
            <a:srgbClr val="F26B43"/>
          </p15:clr>
        </p15:guide>
        <p15:guide id="20" orient="horz" pos="3770" userDrawn="1">
          <p15:clr>
            <a:srgbClr val="F26B43"/>
          </p15:clr>
        </p15:guide>
        <p15:guide id="21" orient="horz" pos="6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5CFA-CC1E-4631-AA41-251C5CC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solidFill>
                  <a:srgbClr val="221F20"/>
                </a:solidFill>
              </a:rPr>
              <a:t>BY THE NUMBERS</a:t>
            </a:r>
            <a:r>
              <a:rPr lang="en-US" kern="100" dirty="0">
                <a:solidFill>
                  <a:srgbClr val="221F20"/>
                </a:solidFill>
              </a:rPr>
              <a:t> | 1 October 2021 </a:t>
            </a:r>
            <a:endParaRPr lang="en-US" b="1" kern="100" dirty="0">
              <a:solidFill>
                <a:srgbClr val="221F2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6094E6-A99B-4F43-B099-FB60E4048DE1}"/>
              </a:ext>
            </a:extLst>
          </p:cNvPr>
          <p:cNvGrpSpPr>
            <a:grpSpLocks noChangeAspect="1"/>
          </p:cNvGrpSpPr>
          <p:nvPr/>
        </p:nvGrpSpPr>
        <p:grpSpPr>
          <a:xfrm>
            <a:off x="255588" y="3249042"/>
            <a:ext cx="2828925" cy="1068292"/>
            <a:chOff x="255588" y="3249042"/>
            <a:chExt cx="2828925" cy="1068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5434A2-062A-489B-8727-D215FB2AB2FE}"/>
                </a:ext>
              </a:extLst>
            </p:cNvPr>
            <p:cNvSpPr/>
            <p:nvPr/>
          </p:nvSpPr>
          <p:spPr>
            <a:xfrm>
              <a:off x="255588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61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614C0E-8562-41B3-924C-ABAEF9B4D881}"/>
                </a:ext>
              </a:extLst>
            </p:cNvPr>
            <p:cNvSpPr/>
            <p:nvPr/>
          </p:nvSpPr>
          <p:spPr>
            <a:xfrm>
              <a:off x="512783" y="3504499"/>
              <a:ext cx="1645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Country Participants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96ECE-3FF1-4E5F-9B72-C0B1C0E8A807}"/>
              </a:ext>
            </a:extLst>
          </p:cNvPr>
          <p:cNvGrpSpPr>
            <a:grpSpLocks noChangeAspect="1"/>
          </p:cNvGrpSpPr>
          <p:nvPr/>
        </p:nvGrpSpPr>
        <p:grpSpPr>
          <a:xfrm>
            <a:off x="3211513" y="3249042"/>
            <a:ext cx="2828925" cy="1068292"/>
            <a:chOff x="3211513" y="3249042"/>
            <a:chExt cx="2828925" cy="1068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C38E25-5E86-456A-B035-3CF1A658A388}"/>
                </a:ext>
              </a:extLst>
            </p:cNvPr>
            <p:cNvSpPr/>
            <p:nvPr/>
          </p:nvSpPr>
          <p:spPr>
            <a:xfrm>
              <a:off x="3211513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40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6EB9CB-0B1D-47E7-9875-FBE3D2BA9143}"/>
                </a:ext>
              </a:extLst>
            </p:cNvPr>
            <p:cNvSpPr/>
            <p:nvPr/>
          </p:nvSpPr>
          <p:spPr>
            <a:xfrm>
              <a:off x="3456354" y="3504499"/>
              <a:ext cx="1501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Organizational Participants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D8DC59-B723-46FE-8F5E-1F9544EA7A86}"/>
              </a:ext>
            </a:extLst>
          </p:cNvPr>
          <p:cNvGrpSpPr>
            <a:grpSpLocks noChangeAspect="1"/>
          </p:cNvGrpSpPr>
          <p:nvPr/>
        </p:nvGrpSpPr>
        <p:grpSpPr>
          <a:xfrm>
            <a:off x="9105900" y="2818923"/>
            <a:ext cx="2834803" cy="3174623"/>
            <a:chOff x="9105900" y="2818923"/>
            <a:chExt cx="2834803" cy="3174623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71BD6D3-6469-4ABA-B34E-5224031A5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 rot="10800000">
              <a:off x="9113373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5FB710-99E3-42AD-9321-D2958D9D4974}"/>
                </a:ext>
              </a:extLst>
            </p:cNvPr>
            <p:cNvSpPr/>
            <p:nvPr/>
          </p:nvSpPr>
          <p:spPr>
            <a:xfrm>
              <a:off x="9105900" y="2818923"/>
              <a:ext cx="2833688" cy="3165952"/>
            </a:xfrm>
            <a:prstGeom prst="rect">
              <a:avLst/>
            </a:prstGeom>
            <a:solidFill>
              <a:srgbClr val="125C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2000" tIns="72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s-IS" sz="4800" b="1" dirty="0">
                  <a:solidFill>
                    <a:schemeClr val="bg2"/>
                  </a:solidFill>
                  <a:latin typeface="Roboto Bold"/>
                </a:rPr>
                <a:t>6,283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D33040-A8C6-4B34-84F1-83D32C183C27}"/>
                </a:ext>
              </a:extLst>
            </p:cNvPr>
            <p:cNvSpPr/>
            <p:nvPr/>
          </p:nvSpPr>
          <p:spPr>
            <a:xfrm rot="10800000">
              <a:off x="9105900" y="4578128"/>
              <a:ext cx="1955800" cy="1415418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101461-AC56-4AAF-9DC5-73C4B8B89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088" y="3037560"/>
              <a:ext cx="247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Peer-review papers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using data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Regular" panose="02000000000000000000" pitchFamily="2" charset="0"/>
              </a:endParaRPr>
            </a:p>
          </p:txBody>
        </p:sp>
        <p:grpSp>
          <p:nvGrpSpPr>
            <p:cNvPr id="39" name="Graphic 33">
              <a:extLst>
                <a:ext uri="{FF2B5EF4-FFF2-40B4-BE49-F238E27FC236}">
                  <a16:creationId xmlns:a16="http://schemas.microsoft.com/office/drawing/2014/main" id="{72416DE0-000A-471A-BAF0-0ECFFF3ACF8F}"/>
                </a:ext>
              </a:extLst>
            </p:cNvPr>
            <p:cNvGrpSpPr/>
            <p:nvPr/>
          </p:nvGrpSpPr>
          <p:grpSpPr>
            <a:xfrm>
              <a:off x="9586878" y="4905376"/>
              <a:ext cx="627672" cy="849630"/>
              <a:chOff x="4600575" y="1404937"/>
              <a:chExt cx="2991992" cy="4050030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B01DCE-458D-47EB-84DC-CA4FD75E274E}"/>
                  </a:ext>
                </a:extLst>
              </p:cNvPr>
              <p:cNvSpPr/>
              <p:nvPr/>
            </p:nvSpPr>
            <p:spPr>
              <a:xfrm>
                <a:off x="5071586" y="1404937"/>
                <a:ext cx="2520981" cy="3558635"/>
              </a:xfrm>
              <a:custGeom>
                <a:avLst/>
                <a:gdLst>
                  <a:gd name="connsiteX0" fmla="*/ 2520982 w 2520981"/>
                  <a:gd name="connsiteY0" fmla="*/ 152876 h 3558635"/>
                  <a:gd name="connsiteX1" fmla="*/ 2520982 w 2520981"/>
                  <a:gd name="connsiteY1" fmla="*/ 3405759 h 3558635"/>
                  <a:gd name="connsiteX2" fmla="*/ 2368201 w 2520981"/>
                  <a:gd name="connsiteY2" fmla="*/ 3558635 h 3558635"/>
                  <a:gd name="connsiteX3" fmla="*/ 2171510 w 2520981"/>
                  <a:gd name="connsiteY3" fmla="*/ 3558635 h 3558635"/>
                  <a:gd name="connsiteX4" fmla="*/ 2171510 w 2520981"/>
                  <a:gd name="connsiteY4" fmla="*/ 909066 h 3558635"/>
                  <a:gd name="connsiteX5" fmla="*/ 2171414 w 2520981"/>
                  <a:gd name="connsiteY5" fmla="*/ 907161 h 3558635"/>
                  <a:gd name="connsiteX6" fmla="*/ 2171129 w 2520981"/>
                  <a:gd name="connsiteY6" fmla="*/ 903065 h 3558635"/>
                  <a:gd name="connsiteX7" fmla="*/ 2171129 w 2520981"/>
                  <a:gd name="connsiteY7" fmla="*/ 902875 h 3558635"/>
                  <a:gd name="connsiteX8" fmla="*/ 2171033 w 2520981"/>
                  <a:gd name="connsiteY8" fmla="*/ 902399 h 3558635"/>
                  <a:gd name="connsiteX9" fmla="*/ 2170271 w 2520981"/>
                  <a:gd name="connsiteY9" fmla="*/ 896684 h 3558635"/>
                  <a:gd name="connsiteX10" fmla="*/ 2168461 w 2520981"/>
                  <a:gd name="connsiteY10" fmla="*/ 889826 h 3558635"/>
                  <a:gd name="connsiteX11" fmla="*/ 2166938 w 2520981"/>
                  <a:gd name="connsiteY11" fmla="*/ 885825 h 3558635"/>
                  <a:gd name="connsiteX12" fmla="*/ 2166652 w 2520981"/>
                  <a:gd name="connsiteY12" fmla="*/ 885158 h 3558635"/>
                  <a:gd name="connsiteX13" fmla="*/ 2165509 w 2520981"/>
                  <a:gd name="connsiteY13" fmla="*/ 882872 h 3558635"/>
                  <a:gd name="connsiteX14" fmla="*/ 2163604 w 2520981"/>
                  <a:gd name="connsiteY14" fmla="*/ 878967 h 3558635"/>
                  <a:gd name="connsiteX15" fmla="*/ 2161318 w 2520981"/>
                  <a:gd name="connsiteY15" fmla="*/ 875443 h 3558635"/>
                  <a:gd name="connsiteX16" fmla="*/ 2160937 w 2520981"/>
                  <a:gd name="connsiteY16" fmla="*/ 874871 h 3558635"/>
                  <a:gd name="connsiteX17" fmla="*/ 2159318 w 2520981"/>
                  <a:gd name="connsiteY17" fmla="*/ 872681 h 3558635"/>
                  <a:gd name="connsiteX18" fmla="*/ 2157413 w 2520981"/>
                  <a:gd name="connsiteY18" fmla="*/ 870299 h 3558635"/>
                  <a:gd name="connsiteX19" fmla="*/ 2155698 w 2520981"/>
                  <a:gd name="connsiteY19" fmla="*/ 868299 h 3558635"/>
                  <a:gd name="connsiteX20" fmla="*/ 2153793 w 2520981"/>
                  <a:gd name="connsiteY20" fmla="*/ 866299 h 3558635"/>
                  <a:gd name="connsiteX21" fmla="*/ 2153698 w 2520981"/>
                  <a:gd name="connsiteY21" fmla="*/ 866204 h 3558635"/>
                  <a:gd name="connsiteX22" fmla="*/ 2153126 w 2520981"/>
                  <a:gd name="connsiteY22" fmla="*/ 865537 h 3558635"/>
                  <a:gd name="connsiteX23" fmla="*/ 2152936 w 2520981"/>
                  <a:gd name="connsiteY23" fmla="*/ 865346 h 3558635"/>
                  <a:gd name="connsiteX24" fmla="*/ 2151698 w 2520981"/>
                  <a:gd name="connsiteY24" fmla="*/ 864108 h 3558635"/>
                  <a:gd name="connsiteX25" fmla="*/ 1632204 w 2520981"/>
                  <a:gd name="connsiteY25" fmla="*/ 385667 h 3558635"/>
                  <a:gd name="connsiteX26" fmla="*/ 1629632 w 2520981"/>
                  <a:gd name="connsiteY26" fmla="*/ 383667 h 3558635"/>
                  <a:gd name="connsiteX27" fmla="*/ 1625346 w 2520981"/>
                  <a:gd name="connsiteY27" fmla="*/ 380333 h 3558635"/>
                  <a:gd name="connsiteX28" fmla="*/ 1624394 w 2520981"/>
                  <a:gd name="connsiteY28" fmla="*/ 379667 h 3558635"/>
                  <a:gd name="connsiteX29" fmla="*/ 1620679 w 2520981"/>
                  <a:gd name="connsiteY29" fmla="*/ 377381 h 3558635"/>
                  <a:gd name="connsiteX30" fmla="*/ 1619536 w 2520981"/>
                  <a:gd name="connsiteY30" fmla="*/ 376714 h 3558635"/>
                  <a:gd name="connsiteX31" fmla="*/ 1614678 w 2520981"/>
                  <a:gd name="connsiteY31" fmla="*/ 374523 h 3558635"/>
                  <a:gd name="connsiteX32" fmla="*/ 1610106 w 2520981"/>
                  <a:gd name="connsiteY32" fmla="*/ 372809 h 3558635"/>
                  <a:gd name="connsiteX33" fmla="*/ 1603153 w 2520981"/>
                  <a:gd name="connsiteY33" fmla="*/ 370904 h 3558635"/>
                  <a:gd name="connsiteX34" fmla="*/ 1592866 w 2520981"/>
                  <a:gd name="connsiteY34" fmla="*/ 369761 h 3558635"/>
                  <a:gd name="connsiteX35" fmla="*/ 1589437 w 2520981"/>
                  <a:gd name="connsiteY35" fmla="*/ 369665 h 3558635"/>
                  <a:gd name="connsiteX36" fmla="*/ 0 w 2520981"/>
                  <a:gd name="connsiteY36" fmla="*/ 369665 h 3558635"/>
                  <a:gd name="connsiteX37" fmla="*/ 0 w 2520981"/>
                  <a:gd name="connsiteY37" fmla="*/ 152495 h 3558635"/>
                  <a:gd name="connsiteX38" fmla="*/ 152781 w 2520981"/>
                  <a:gd name="connsiteY38" fmla="*/ 0 h 3558635"/>
                  <a:gd name="connsiteX39" fmla="*/ 2368201 w 2520981"/>
                  <a:gd name="connsiteY39" fmla="*/ 0 h 3558635"/>
                  <a:gd name="connsiteX40" fmla="*/ 2520982 w 2520981"/>
                  <a:gd name="connsiteY40" fmla="*/ 152876 h 355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0981" h="3558635">
                    <a:moveTo>
                      <a:pt x="2520982" y="152876"/>
                    </a:moveTo>
                    <a:lnTo>
                      <a:pt x="2520982" y="3405759"/>
                    </a:lnTo>
                    <a:cubicBezTo>
                      <a:pt x="2520982" y="3490151"/>
                      <a:pt x="2452402" y="3558635"/>
                      <a:pt x="2368201" y="3558635"/>
                    </a:cubicBezTo>
                    <a:lnTo>
                      <a:pt x="2171510" y="3558635"/>
                    </a:lnTo>
                    <a:lnTo>
                      <a:pt x="2171510" y="909066"/>
                    </a:lnTo>
                    <a:cubicBezTo>
                      <a:pt x="2171510" y="908399"/>
                      <a:pt x="2171414" y="907828"/>
                      <a:pt x="2171414" y="907161"/>
                    </a:cubicBezTo>
                    <a:cubicBezTo>
                      <a:pt x="2171414" y="905732"/>
                      <a:pt x="2171319" y="904399"/>
                      <a:pt x="2171129" y="903065"/>
                    </a:cubicBezTo>
                    <a:cubicBezTo>
                      <a:pt x="2171129" y="902970"/>
                      <a:pt x="2171129" y="902970"/>
                      <a:pt x="2171129" y="902875"/>
                    </a:cubicBezTo>
                    <a:cubicBezTo>
                      <a:pt x="2171129" y="902684"/>
                      <a:pt x="2171129" y="902589"/>
                      <a:pt x="2171033" y="902399"/>
                    </a:cubicBezTo>
                    <a:cubicBezTo>
                      <a:pt x="2170938" y="900494"/>
                      <a:pt x="2170557" y="898588"/>
                      <a:pt x="2170271" y="896684"/>
                    </a:cubicBezTo>
                    <a:cubicBezTo>
                      <a:pt x="2169795" y="894398"/>
                      <a:pt x="2169224" y="892112"/>
                      <a:pt x="2168461" y="889826"/>
                    </a:cubicBezTo>
                    <a:cubicBezTo>
                      <a:pt x="2167985" y="888587"/>
                      <a:pt x="2167604" y="887159"/>
                      <a:pt x="2166938" y="885825"/>
                    </a:cubicBezTo>
                    <a:cubicBezTo>
                      <a:pt x="2166938" y="885635"/>
                      <a:pt x="2166842" y="885349"/>
                      <a:pt x="2166652" y="885158"/>
                    </a:cubicBezTo>
                    <a:cubicBezTo>
                      <a:pt x="2166271" y="884492"/>
                      <a:pt x="2165985" y="883634"/>
                      <a:pt x="2165509" y="882872"/>
                    </a:cubicBezTo>
                    <a:cubicBezTo>
                      <a:pt x="2164937" y="881444"/>
                      <a:pt x="2164366" y="880205"/>
                      <a:pt x="2163604" y="878967"/>
                    </a:cubicBezTo>
                    <a:cubicBezTo>
                      <a:pt x="2162937" y="877729"/>
                      <a:pt x="2162175" y="876586"/>
                      <a:pt x="2161318" y="875443"/>
                    </a:cubicBezTo>
                    <a:cubicBezTo>
                      <a:pt x="2161318" y="875252"/>
                      <a:pt x="2161127" y="875062"/>
                      <a:pt x="2160937" y="874871"/>
                    </a:cubicBezTo>
                    <a:cubicBezTo>
                      <a:pt x="2160461" y="874109"/>
                      <a:pt x="2159984" y="873252"/>
                      <a:pt x="2159318" y="872681"/>
                    </a:cubicBezTo>
                    <a:cubicBezTo>
                      <a:pt x="2158841" y="871919"/>
                      <a:pt x="2158175" y="871061"/>
                      <a:pt x="2157413" y="870299"/>
                    </a:cubicBezTo>
                    <a:cubicBezTo>
                      <a:pt x="2156841" y="869633"/>
                      <a:pt x="2156365" y="868966"/>
                      <a:pt x="2155698" y="868299"/>
                    </a:cubicBezTo>
                    <a:cubicBezTo>
                      <a:pt x="2155127" y="867632"/>
                      <a:pt x="2154555" y="866965"/>
                      <a:pt x="2153793" y="866299"/>
                    </a:cubicBezTo>
                    <a:lnTo>
                      <a:pt x="2153698" y="866204"/>
                    </a:lnTo>
                    <a:cubicBezTo>
                      <a:pt x="2153698" y="866013"/>
                      <a:pt x="2153412" y="865727"/>
                      <a:pt x="2153126" y="865537"/>
                    </a:cubicBezTo>
                    <a:cubicBezTo>
                      <a:pt x="2153126" y="865442"/>
                      <a:pt x="2153031" y="865346"/>
                      <a:pt x="2152936" y="865346"/>
                    </a:cubicBezTo>
                    <a:cubicBezTo>
                      <a:pt x="2152555" y="864870"/>
                      <a:pt x="2152174" y="864489"/>
                      <a:pt x="2151698" y="864108"/>
                    </a:cubicBezTo>
                    <a:lnTo>
                      <a:pt x="1632204" y="385667"/>
                    </a:lnTo>
                    <a:cubicBezTo>
                      <a:pt x="1631442" y="384905"/>
                      <a:pt x="1630490" y="384143"/>
                      <a:pt x="1629632" y="383667"/>
                    </a:cubicBezTo>
                    <a:cubicBezTo>
                      <a:pt x="1628299" y="382524"/>
                      <a:pt x="1626870" y="381381"/>
                      <a:pt x="1625346" y="380333"/>
                    </a:cubicBezTo>
                    <a:cubicBezTo>
                      <a:pt x="1624965" y="379952"/>
                      <a:pt x="1624679" y="379857"/>
                      <a:pt x="1624394" y="379667"/>
                    </a:cubicBezTo>
                    <a:cubicBezTo>
                      <a:pt x="1623155" y="378905"/>
                      <a:pt x="1621917" y="378047"/>
                      <a:pt x="1620679" y="377381"/>
                    </a:cubicBezTo>
                    <a:cubicBezTo>
                      <a:pt x="1620298" y="377095"/>
                      <a:pt x="1619917" y="376809"/>
                      <a:pt x="1619536" y="376714"/>
                    </a:cubicBezTo>
                    <a:cubicBezTo>
                      <a:pt x="1617917" y="376047"/>
                      <a:pt x="1616392" y="375190"/>
                      <a:pt x="1614678" y="374523"/>
                    </a:cubicBezTo>
                    <a:cubicBezTo>
                      <a:pt x="1613154" y="373856"/>
                      <a:pt x="1611725" y="373285"/>
                      <a:pt x="1610106" y="372809"/>
                    </a:cubicBezTo>
                    <a:cubicBezTo>
                      <a:pt x="1607915" y="372047"/>
                      <a:pt x="1605534" y="371380"/>
                      <a:pt x="1603153" y="370904"/>
                    </a:cubicBezTo>
                    <a:cubicBezTo>
                      <a:pt x="1599819" y="370237"/>
                      <a:pt x="1596295" y="369856"/>
                      <a:pt x="1592866" y="369761"/>
                    </a:cubicBezTo>
                    <a:cubicBezTo>
                      <a:pt x="1591628" y="369761"/>
                      <a:pt x="1590484" y="369665"/>
                      <a:pt x="1589437" y="369665"/>
                    </a:cubicBezTo>
                    <a:lnTo>
                      <a:pt x="0" y="369665"/>
                    </a:lnTo>
                    <a:lnTo>
                      <a:pt x="0" y="152495"/>
                    </a:lnTo>
                    <a:cubicBezTo>
                      <a:pt x="0" y="68580"/>
                      <a:pt x="68485" y="0"/>
                      <a:pt x="152781" y="0"/>
                    </a:cubicBezTo>
                    <a:lnTo>
                      <a:pt x="2368201" y="0"/>
                    </a:lnTo>
                    <a:cubicBezTo>
                      <a:pt x="2452402" y="0"/>
                      <a:pt x="2520982" y="68580"/>
                      <a:pt x="2520982" y="1528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9E50E5-E02E-46EC-A07B-02DCDB436F3A}"/>
                  </a:ext>
                </a:extLst>
              </p:cNvPr>
              <p:cNvSpPr/>
              <p:nvPr/>
            </p:nvSpPr>
            <p:spPr>
              <a:xfrm>
                <a:off x="6723697" y="1974150"/>
                <a:ext cx="302990" cy="279177"/>
              </a:xfrm>
              <a:custGeom>
                <a:avLst/>
                <a:gdLst>
                  <a:gd name="connsiteX0" fmla="*/ 302990 w 302990"/>
                  <a:gd name="connsiteY0" fmla="*/ 279178 h 279177"/>
                  <a:gd name="connsiteX1" fmla="*/ 0 w 302990"/>
                  <a:gd name="connsiteY1" fmla="*/ 279178 h 279177"/>
                  <a:gd name="connsiteX2" fmla="*/ 0 w 302990"/>
                  <a:gd name="connsiteY2" fmla="*/ 0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90" h="279177">
                    <a:moveTo>
                      <a:pt x="302990" y="279178"/>
                    </a:moveTo>
                    <a:lnTo>
                      <a:pt x="0" y="2791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77BE76-20F8-4328-9262-F70C645CC9B8}"/>
                  </a:ext>
                </a:extLst>
              </p:cNvPr>
              <p:cNvSpPr/>
              <p:nvPr/>
            </p:nvSpPr>
            <p:spPr>
              <a:xfrm>
                <a:off x="4600575" y="1896522"/>
                <a:ext cx="2520981" cy="3558444"/>
              </a:xfrm>
              <a:custGeom>
                <a:avLst/>
                <a:gdLst>
                  <a:gd name="connsiteX0" fmla="*/ 2062258 w 2520981"/>
                  <a:gd name="connsiteY0" fmla="*/ 478346 h 3558444"/>
                  <a:gd name="connsiteX1" fmla="*/ 2001488 w 2520981"/>
                  <a:gd name="connsiteY1" fmla="*/ 417481 h 3558444"/>
                  <a:gd name="connsiteX2" fmla="*/ 2001488 w 2520981"/>
                  <a:gd name="connsiteY2" fmla="*/ 0 h 3558444"/>
                  <a:gd name="connsiteX3" fmla="*/ 152781 w 2520981"/>
                  <a:gd name="connsiteY3" fmla="*/ 0 h 3558444"/>
                  <a:gd name="connsiteX4" fmla="*/ 0 w 2520981"/>
                  <a:gd name="connsiteY4" fmla="*/ 152686 h 3558444"/>
                  <a:gd name="connsiteX5" fmla="*/ 0 w 2520981"/>
                  <a:gd name="connsiteY5" fmla="*/ 3405664 h 3558444"/>
                  <a:gd name="connsiteX6" fmla="*/ 152781 w 2520981"/>
                  <a:gd name="connsiteY6" fmla="*/ 3558445 h 3558444"/>
                  <a:gd name="connsiteX7" fmla="*/ 2368201 w 2520981"/>
                  <a:gd name="connsiteY7" fmla="*/ 3558445 h 3558444"/>
                  <a:gd name="connsiteX8" fmla="*/ 2520982 w 2520981"/>
                  <a:gd name="connsiteY8" fmla="*/ 3405664 h 3558444"/>
                  <a:gd name="connsiteX9" fmla="*/ 2520982 w 2520981"/>
                  <a:gd name="connsiteY9" fmla="*/ 478346 h 3558444"/>
                  <a:gd name="connsiteX10" fmla="*/ 2062258 w 2520981"/>
                  <a:gd name="connsiteY10" fmla="*/ 478346 h 3558444"/>
                  <a:gd name="connsiteX11" fmla="*/ 329851 w 2520981"/>
                  <a:gd name="connsiteY11" fmla="*/ 798290 h 3558444"/>
                  <a:gd name="connsiteX12" fmla="*/ 1518476 w 2520981"/>
                  <a:gd name="connsiteY12" fmla="*/ 798290 h 3558444"/>
                  <a:gd name="connsiteX13" fmla="*/ 1579340 w 2520981"/>
                  <a:gd name="connsiteY13" fmla="*/ 859155 h 3558444"/>
                  <a:gd name="connsiteX14" fmla="*/ 1518476 w 2520981"/>
                  <a:gd name="connsiteY14" fmla="*/ 919925 h 3558444"/>
                  <a:gd name="connsiteX15" fmla="*/ 329851 w 2520981"/>
                  <a:gd name="connsiteY15" fmla="*/ 919925 h 3558444"/>
                  <a:gd name="connsiteX16" fmla="*/ 269081 w 2520981"/>
                  <a:gd name="connsiteY16" fmla="*/ 859155 h 3558444"/>
                  <a:gd name="connsiteX17" fmla="*/ 329851 w 2520981"/>
                  <a:gd name="connsiteY17" fmla="*/ 798290 h 3558444"/>
                  <a:gd name="connsiteX18" fmla="*/ 2183987 w 2520981"/>
                  <a:gd name="connsiteY18" fmla="*/ 2691194 h 3558444"/>
                  <a:gd name="connsiteX19" fmla="*/ 329851 w 2520981"/>
                  <a:gd name="connsiteY19" fmla="*/ 2691194 h 3558444"/>
                  <a:gd name="connsiteX20" fmla="*/ 269081 w 2520981"/>
                  <a:gd name="connsiteY20" fmla="*/ 2630424 h 3558444"/>
                  <a:gd name="connsiteX21" fmla="*/ 329851 w 2520981"/>
                  <a:gd name="connsiteY21" fmla="*/ 2569559 h 3558444"/>
                  <a:gd name="connsiteX22" fmla="*/ 2183987 w 2520981"/>
                  <a:gd name="connsiteY22" fmla="*/ 2569559 h 3558444"/>
                  <a:gd name="connsiteX23" fmla="*/ 2244852 w 2520981"/>
                  <a:gd name="connsiteY23" fmla="*/ 2630424 h 3558444"/>
                  <a:gd name="connsiteX24" fmla="*/ 2183987 w 2520981"/>
                  <a:gd name="connsiteY24" fmla="*/ 2691194 h 3558444"/>
                  <a:gd name="connsiteX25" fmla="*/ 2183987 w 2520981"/>
                  <a:gd name="connsiteY25" fmla="*/ 2107597 h 3558444"/>
                  <a:gd name="connsiteX26" fmla="*/ 329851 w 2520981"/>
                  <a:gd name="connsiteY26" fmla="*/ 2107597 h 3558444"/>
                  <a:gd name="connsiteX27" fmla="*/ 269081 w 2520981"/>
                  <a:gd name="connsiteY27" fmla="*/ 2046827 h 3558444"/>
                  <a:gd name="connsiteX28" fmla="*/ 329851 w 2520981"/>
                  <a:gd name="connsiteY28" fmla="*/ 1985962 h 3558444"/>
                  <a:gd name="connsiteX29" fmla="*/ 2183987 w 2520981"/>
                  <a:gd name="connsiteY29" fmla="*/ 1985962 h 3558444"/>
                  <a:gd name="connsiteX30" fmla="*/ 2244852 w 2520981"/>
                  <a:gd name="connsiteY30" fmla="*/ 2046827 h 3558444"/>
                  <a:gd name="connsiteX31" fmla="*/ 2183987 w 2520981"/>
                  <a:gd name="connsiteY31" fmla="*/ 2107597 h 3558444"/>
                  <a:gd name="connsiteX32" fmla="*/ 2183987 w 2520981"/>
                  <a:gd name="connsiteY32" fmla="*/ 1483043 h 3558444"/>
                  <a:gd name="connsiteX33" fmla="*/ 329851 w 2520981"/>
                  <a:gd name="connsiteY33" fmla="*/ 1483043 h 3558444"/>
                  <a:gd name="connsiteX34" fmla="*/ 269081 w 2520981"/>
                  <a:gd name="connsiteY34" fmla="*/ 1422273 h 3558444"/>
                  <a:gd name="connsiteX35" fmla="*/ 329851 w 2520981"/>
                  <a:gd name="connsiteY35" fmla="*/ 1361408 h 3558444"/>
                  <a:gd name="connsiteX36" fmla="*/ 2183987 w 2520981"/>
                  <a:gd name="connsiteY36" fmla="*/ 1361408 h 3558444"/>
                  <a:gd name="connsiteX37" fmla="*/ 2244852 w 2520981"/>
                  <a:gd name="connsiteY37" fmla="*/ 1422273 h 3558444"/>
                  <a:gd name="connsiteX38" fmla="*/ 2183987 w 2520981"/>
                  <a:gd name="connsiteY38" fmla="*/ 1483043 h 355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20981" h="3558444">
                    <a:moveTo>
                      <a:pt x="2062258" y="478346"/>
                    </a:moveTo>
                    <a:cubicBezTo>
                      <a:pt x="2028730" y="478346"/>
                      <a:pt x="2001488" y="451104"/>
                      <a:pt x="2001488" y="417481"/>
                    </a:cubicBezTo>
                    <a:lnTo>
                      <a:pt x="2001488" y="0"/>
                    </a:lnTo>
                    <a:lnTo>
                      <a:pt x="152781" y="0"/>
                    </a:lnTo>
                    <a:cubicBezTo>
                      <a:pt x="68580" y="0"/>
                      <a:pt x="0" y="68390"/>
                      <a:pt x="0" y="152686"/>
                    </a:cubicBezTo>
                    <a:lnTo>
                      <a:pt x="0" y="3405664"/>
                    </a:lnTo>
                    <a:cubicBezTo>
                      <a:pt x="0" y="3489865"/>
                      <a:pt x="68580" y="3558445"/>
                      <a:pt x="152781" y="3558445"/>
                    </a:cubicBezTo>
                    <a:lnTo>
                      <a:pt x="2368201" y="3558445"/>
                    </a:lnTo>
                    <a:cubicBezTo>
                      <a:pt x="2452497" y="3558445"/>
                      <a:pt x="2520982" y="3489865"/>
                      <a:pt x="2520982" y="3405664"/>
                    </a:cubicBezTo>
                    <a:lnTo>
                      <a:pt x="2520982" y="478346"/>
                    </a:lnTo>
                    <a:lnTo>
                      <a:pt x="2062258" y="478346"/>
                    </a:lnTo>
                    <a:close/>
                    <a:moveTo>
                      <a:pt x="329851" y="798290"/>
                    </a:moveTo>
                    <a:lnTo>
                      <a:pt x="1518476" y="798290"/>
                    </a:lnTo>
                    <a:cubicBezTo>
                      <a:pt x="1552004" y="798290"/>
                      <a:pt x="1579340" y="825532"/>
                      <a:pt x="1579340" y="859155"/>
                    </a:cubicBezTo>
                    <a:cubicBezTo>
                      <a:pt x="1579340" y="892683"/>
                      <a:pt x="1552099" y="919925"/>
                      <a:pt x="1518476" y="919925"/>
                    </a:cubicBezTo>
                    <a:lnTo>
                      <a:pt x="329851" y="919925"/>
                    </a:lnTo>
                    <a:cubicBezTo>
                      <a:pt x="296323" y="919925"/>
                      <a:pt x="269081" y="892778"/>
                      <a:pt x="269081" y="859155"/>
                    </a:cubicBezTo>
                    <a:cubicBezTo>
                      <a:pt x="269081" y="825627"/>
                      <a:pt x="296228" y="798290"/>
                      <a:pt x="329851" y="798290"/>
                    </a:cubicBezTo>
                    <a:close/>
                    <a:moveTo>
                      <a:pt x="2183987" y="2691194"/>
                    </a:moveTo>
                    <a:lnTo>
                      <a:pt x="329851" y="2691194"/>
                    </a:lnTo>
                    <a:cubicBezTo>
                      <a:pt x="296323" y="2691194"/>
                      <a:pt x="269081" y="2664047"/>
                      <a:pt x="269081" y="2630424"/>
                    </a:cubicBezTo>
                    <a:cubicBezTo>
                      <a:pt x="269081" y="2596896"/>
                      <a:pt x="296228" y="2569559"/>
                      <a:pt x="329851" y="2569559"/>
                    </a:cubicBezTo>
                    <a:lnTo>
                      <a:pt x="2183987" y="2569559"/>
                    </a:lnTo>
                    <a:cubicBezTo>
                      <a:pt x="2217515" y="2569559"/>
                      <a:pt x="2244852" y="2596801"/>
                      <a:pt x="2244852" y="2630424"/>
                    </a:cubicBezTo>
                    <a:cubicBezTo>
                      <a:pt x="2244852" y="2664047"/>
                      <a:pt x="2217611" y="2691194"/>
                      <a:pt x="2183987" y="2691194"/>
                    </a:cubicBezTo>
                    <a:close/>
                    <a:moveTo>
                      <a:pt x="2183987" y="2107597"/>
                    </a:moveTo>
                    <a:lnTo>
                      <a:pt x="329851" y="2107597"/>
                    </a:lnTo>
                    <a:cubicBezTo>
                      <a:pt x="296323" y="2107597"/>
                      <a:pt x="269081" y="2080451"/>
                      <a:pt x="269081" y="2046827"/>
                    </a:cubicBezTo>
                    <a:cubicBezTo>
                      <a:pt x="269081" y="2013204"/>
                      <a:pt x="296228" y="1985962"/>
                      <a:pt x="329851" y="1985962"/>
                    </a:cubicBezTo>
                    <a:lnTo>
                      <a:pt x="2183987" y="1985962"/>
                    </a:lnTo>
                    <a:cubicBezTo>
                      <a:pt x="2217515" y="1985962"/>
                      <a:pt x="2244852" y="2013204"/>
                      <a:pt x="2244852" y="2046827"/>
                    </a:cubicBezTo>
                    <a:cubicBezTo>
                      <a:pt x="2244852" y="2080451"/>
                      <a:pt x="2217611" y="2107597"/>
                      <a:pt x="2183987" y="2107597"/>
                    </a:cubicBezTo>
                    <a:close/>
                    <a:moveTo>
                      <a:pt x="2183987" y="1483043"/>
                    </a:moveTo>
                    <a:lnTo>
                      <a:pt x="329851" y="1483043"/>
                    </a:lnTo>
                    <a:cubicBezTo>
                      <a:pt x="296323" y="1483043"/>
                      <a:pt x="269081" y="1455896"/>
                      <a:pt x="269081" y="1422273"/>
                    </a:cubicBezTo>
                    <a:cubicBezTo>
                      <a:pt x="269081" y="1388745"/>
                      <a:pt x="296228" y="1361408"/>
                      <a:pt x="329851" y="1361408"/>
                    </a:cubicBezTo>
                    <a:lnTo>
                      <a:pt x="2183987" y="1361408"/>
                    </a:lnTo>
                    <a:cubicBezTo>
                      <a:pt x="2217515" y="1361408"/>
                      <a:pt x="2244852" y="1388650"/>
                      <a:pt x="2244852" y="1422273"/>
                    </a:cubicBezTo>
                    <a:cubicBezTo>
                      <a:pt x="2244852" y="1455801"/>
                      <a:pt x="2217611" y="1483043"/>
                      <a:pt x="2183987" y="1483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D1C6E6-AB96-4C40-B67C-83CE99261C6D}"/>
              </a:ext>
            </a:extLst>
          </p:cNvPr>
          <p:cNvGrpSpPr>
            <a:grpSpLocks noChangeAspect="1"/>
          </p:cNvGrpSpPr>
          <p:nvPr/>
        </p:nvGrpSpPr>
        <p:grpSpPr>
          <a:xfrm>
            <a:off x="255262" y="1206373"/>
            <a:ext cx="5791199" cy="1928369"/>
            <a:chOff x="255262" y="1206373"/>
            <a:chExt cx="5791199" cy="19283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B2CD3-8692-4BC3-A272-20372DAD34D8}"/>
                </a:ext>
              </a:extLst>
            </p:cNvPr>
            <p:cNvGrpSpPr/>
            <p:nvPr/>
          </p:nvGrpSpPr>
          <p:grpSpPr>
            <a:xfrm>
              <a:off x="255262" y="1206373"/>
              <a:ext cx="5791199" cy="1928369"/>
              <a:chOff x="255262" y="1206373"/>
              <a:chExt cx="5791199" cy="1928369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8DB6DE76-B4B0-4C6D-BA2F-022395E57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5832" t="23515" r="67863" b="26791"/>
              <a:stretch>
                <a:fillRect/>
              </a:stretch>
            </p:blipFill>
            <p:spPr>
              <a:xfrm rot="5400000">
                <a:off x="2186677" y="-725042"/>
                <a:ext cx="1928369" cy="5791199"/>
              </a:xfrm>
              <a:custGeom>
                <a:avLst/>
                <a:gdLst>
                  <a:gd name="connsiteX0" fmla="*/ 0 w 1893988"/>
                  <a:gd name="connsiteY0" fmla="*/ 5791199 h 5791199"/>
                  <a:gd name="connsiteX1" fmla="*/ 0 w 1893988"/>
                  <a:gd name="connsiteY1" fmla="*/ 0 h 5791199"/>
                  <a:gd name="connsiteX2" fmla="*/ 1893988 w 1893988"/>
                  <a:gd name="connsiteY2" fmla="*/ 0 h 5791199"/>
                  <a:gd name="connsiteX3" fmla="*/ 1893988 w 1893988"/>
                  <a:gd name="connsiteY3" fmla="*/ 5791199 h 579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988" h="5791199">
                    <a:moveTo>
                      <a:pt x="0" y="5791199"/>
                    </a:moveTo>
                    <a:lnTo>
                      <a:pt x="0" y="0"/>
                    </a:lnTo>
                    <a:lnTo>
                      <a:pt x="1893988" y="0"/>
                    </a:lnTo>
                    <a:lnTo>
                      <a:pt x="1893988" y="5791199"/>
                    </a:lnTo>
                    <a:close/>
                  </a:path>
                </a:pathLst>
              </a:cu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80D8BC-1ACE-4A98-8DD0-D9FCFA66BBBA}"/>
                  </a:ext>
                </a:extLst>
              </p:cNvPr>
              <p:cNvSpPr/>
              <p:nvPr/>
            </p:nvSpPr>
            <p:spPr>
              <a:xfrm>
                <a:off x="255588" y="1210691"/>
                <a:ext cx="5783262" cy="1924050"/>
              </a:xfrm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72000" rIns="72000" bIns="180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4800" b="1" dirty="0">
                    <a:solidFill>
                      <a:srgbClr val="221F20"/>
                    </a:solidFill>
                    <a:latin typeface="+mj-lt"/>
                  </a:rPr>
                  <a:t>1,896,782,131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E86B9A-5AD3-4BF2-B96C-4F8E7B7FDB61}"/>
                  </a:ext>
                </a:extLst>
              </p:cNvPr>
              <p:cNvSpPr/>
              <p:nvPr/>
            </p:nvSpPr>
            <p:spPr>
              <a:xfrm>
                <a:off x="448983" y="1775230"/>
                <a:ext cx="27270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Regular" panose="02000000000000000000" pitchFamily="2" charset="0"/>
                    <a:ea typeface="+mn-ea"/>
                    <a:cs typeface="+mn-cs"/>
                  </a:rPr>
                  <a:t>Species occurrence records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B0D10B-3548-4CA3-AEDA-9D682BA5C36C}"/>
                  </a:ext>
                </a:extLst>
              </p:cNvPr>
              <p:cNvSpPr/>
              <p:nvPr/>
            </p:nvSpPr>
            <p:spPr>
              <a:xfrm>
                <a:off x="4166224" y="1210692"/>
                <a:ext cx="1767990" cy="1149641"/>
              </a:xfrm>
              <a:custGeom>
                <a:avLst/>
                <a:gdLst>
                  <a:gd name="connsiteX0" fmla="*/ 45118 w 1767990"/>
                  <a:gd name="connsiteY0" fmla="*/ 0 h 1149641"/>
                  <a:gd name="connsiteX1" fmla="*/ 1722872 w 1767990"/>
                  <a:gd name="connsiteY1" fmla="*/ 0 h 1149641"/>
                  <a:gd name="connsiteX2" fmla="*/ 1750031 w 1767990"/>
                  <a:gd name="connsiteY2" fmla="*/ 87490 h 1149641"/>
                  <a:gd name="connsiteX3" fmla="*/ 1767990 w 1767990"/>
                  <a:gd name="connsiteY3" fmla="*/ 265646 h 1149641"/>
                  <a:gd name="connsiteX4" fmla="*/ 883995 w 1767990"/>
                  <a:gd name="connsiteY4" fmla="*/ 1149641 h 1149641"/>
                  <a:gd name="connsiteX5" fmla="*/ 0 w 1767990"/>
                  <a:gd name="connsiteY5" fmla="*/ 265646 h 1149641"/>
                  <a:gd name="connsiteX6" fmla="*/ 17960 w 1767990"/>
                  <a:gd name="connsiteY6" fmla="*/ 87490 h 1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7990" h="1149641">
                    <a:moveTo>
                      <a:pt x="45118" y="0"/>
                    </a:moveTo>
                    <a:lnTo>
                      <a:pt x="1722872" y="0"/>
                    </a:lnTo>
                    <a:lnTo>
                      <a:pt x="1750031" y="87490"/>
                    </a:lnTo>
                    <a:cubicBezTo>
                      <a:pt x="1761806" y="145036"/>
                      <a:pt x="1767990" y="204619"/>
                      <a:pt x="1767990" y="265646"/>
                    </a:cubicBezTo>
                    <a:cubicBezTo>
                      <a:pt x="1767990" y="753863"/>
                      <a:pt x="1372212" y="1149641"/>
                      <a:pt x="883995" y="1149641"/>
                    </a:cubicBezTo>
                    <a:cubicBezTo>
                      <a:pt x="395778" y="1149641"/>
                      <a:pt x="0" y="753863"/>
                      <a:pt x="0" y="265646"/>
                    </a:cubicBezTo>
                    <a:cubicBezTo>
                      <a:pt x="0" y="204619"/>
                      <a:pt x="6184" y="145036"/>
                      <a:pt x="17960" y="8749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53">
              <a:extLst>
                <a:ext uri="{FF2B5EF4-FFF2-40B4-BE49-F238E27FC236}">
                  <a16:creationId xmlns:a16="http://schemas.microsoft.com/office/drawing/2014/main" id="{E9E1C0D5-CD0F-4FF4-BBB4-E7A91DC18911}"/>
                </a:ext>
              </a:extLst>
            </p:cNvPr>
            <p:cNvGrpSpPr/>
            <p:nvPr/>
          </p:nvGrpSpPr>
          <p:grpSpPr>
            <a:xfrm>
              <a:off x="4785400" y="1319962"/>
              <a:ext cx="529637" cy="883932"/>
              <a:chOff x="4764739" y="1247773"/>
              <a:chExt cx="572547" cy="955547"/>
            </a:xfrm>
            <a:solidFill>
              <a:srgbClr val="FFFFFF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9552AE-F76A-4DD4-B3E3-BA481F53B4FE}"/>
                  </a:ext>
                </a:extLst>
              </p:cNvPr>
              <p:cNvSpPr/>
              <p:nvPr/>
            </p:nvSpPr>
            <p:spPr>
              <a:xfrm>
                <a:off x="4764739" y="1962148"/>
                <a:ext cx="571690" cy="241172"/>
              </a:xfrm>
              <a:custGeom>
                <a:avLst/>
                <a:gdLst>
                  <a:gd name="connsiteX0" fmla="*/ 407194 w 571690"/>
                  <a:gd name="connsiteY0" fmla="*/ 286 h 241172"/>
                  <a:gd name="connsiteX1" fmla="*/ 361855 w 571690"/>
                  <a:gd name="connsiteY1" fmla="*/ 51530 h 241172"/>
                  <a:gd name="connsiteX2" fmla="*/ 514636 w 571690"/>
                  <a:gd name="connsiteY2" fmla="*/ 115824 h 241172"/>
                  <a:gd name="connsiteX3" fmla="*/ 285941 w 571690"/>
                  <a:gd name="connsiteY3" fmla="*/ 184023 h 241172"/>
                  <a:gd name="connsiteX4" fmla="*/ 57150 w 571690"/>
                  <a:gd name="connsiteY4" fmla="*/ 115824 h 241172"/>
                  <a:gd name="connsiteX5" fmla="*/ 211455 w 571690"/>
                  <a:gd name="connsiteY5" fmla="*/ 51340 h 241172"/>
                  <a:gd name="connsiteX6" fmla="*/ 166116 w 571690"/>
                  <a:gd name="connsiteY6" fmla="*/ 0 h 241172"/>
                  <a:gd name="connsiteX7" fmla="*/ 0 w 571690"/>
                  <a:gd name="connsiteY7" fmla="*/ 115824 h 241172"/>
                  <a:gd name="connsiteX8" fmla="*/ 285845 w 571690"/>
                  <a:gd name="connsiteY8" fmla="*/ 241173 h 241172"/>
                  <a:gd name="connsiteX9" fmla="*/ 571691 w 571690"/>
                  <a:gd name="connsiteY9" fmla="*/ 115824 h 241172"/>
                  <a:gd name="connsiteX10" fmla="*/ 407194 w 571690"/>
                  <a:gd name="connsiteY10" fmla="*/ 286 h 24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690" h="241172">
                    <a:moveTo>
                      <a:pt x="407194" y="286"/>
                    </a:moveTo>
                    <a:cubicBezTo>
                      <a:pt x="390049" y="20383"/>
                      <a:pt x="374618" y="37624"/>
                      <a:pt x="361855" y="51530"/>
                    </a:cubicBezTo>
                    <a:cubicBezTo>
                      <a:pt x="450818" y="60865"/>
                      <a:pt x="514636" y="86106"/>
                      <a:pt x="514636" y="115824"/>
                    </a:cubicBezTo>
                    <a:cubicBezTo>
                      <a:pt x="514636" y="153448"/>
                      <a:pt x="412242" y="184023"/>
                      <a:pt x="285941" y="184023"/>
                    </a:cubicBezTo>
                    <a:cubicBezTo>
                      <a:pt x="159639" y="184023"/>
                      <a:pt x="57150" y="153448"/>
                      <a:pt x="57150" y="115824"/>
                    </a:cubicBezTo>
                    <a:cubicBezTo>
                      <a:pt x="57150" y="85915"/>
                      <a:pt x="121730" y="60579"/>
                      <a:pt x="211455" y="51340"/>
                    </a:cubicBezTo>
                    <a:cubicBezTo>
                      <a:pt x="198692" y="37433"/>
                      <a:pt x="183261" y="20098"/>
                      <a:pt x="166116" y="0"/>
                    </a:cubicBezTo>
                    <a:cubicBezTo>
                      <a:pt x="86868" y="13049"/>
                      <a:pt x="0" y="43720"/>
                      <a:pt x="0" y="115824"/>
                    </a:cubicBezTo>
                    <a:cubicBezTo>
                      <a:pt x="0" y="235077"/>
                      <a:pt x="238125" y="241173"/>
                      <a:pt x="285845" y="241173"/>
                    </a:cubicBezTo>
                    <a:cubicBezTo>
                      <a:pt x="333566" y="241173"/>
                      <a:pt x="571691" y="235172"/>
                      <a:pt x="571691" y="115824"/>
                    </a:cubicBezTo>
                    <a:cubicBezTo>
                      <a:pt x="571786" y="44196"/>
                      <a:pt x="486061" y="13430"/>
                      <a:pt x="407194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018D70-47A4-4591-8496-FE7285D75C0F}"/>
                  </a:ext>
                </a:extLst>
              </p:cNvPr>
              <p:cNvSpPr/>
              <p:nvPr/>
            </p:nvSpPr>
            <p:spPr>
              <a:xfrm>
                <a:off x="4765786" y="1247773"/>
                <a:ext cx="571500" cy="762000"/>
              </a:xfrm>
              <a:custGeom>
                <a:avLst/>
                <a:gdLst>
                  <a:gd name="connsiteX0" fmla="*/ 95 w 571500"/>
                  <a:gd name="connsiteY0" fmla="*/ 285750 h 762000"/>
                  <a:gd name="connsiteX1" fmla="*/ 29623 w 571500"/>
                  <a:gd name="connsiteY1" fmla="*/ 406908 h 762000"/>
                  <a:gd name="connsiteX2" fmla="*/ 285655 w 571500"/>
                  <a:gd name="connsiteY2" fmla="*/ 762000 h 762000"/>
                  <a:gd name="connsiteX3" fmla="*/ 541401 w 571500"/>
                  <a:gd name="connsiteY3" fmla="*/ 407861 h 762000"/>
                  <a:gd name="connsiteX4" fmla="*/ 571500 w 571500"/>
                  <a:gd name="connsiteY4" fmla="*/ 281845 h 762000"/>
                  <a:gd name="connsiteX5" fmla="*/ 571310 w 571500"/>
                  <a:gd name="connsiteY5" fmla="*/ 275463 h 762000"/>
                  <a:gd name="connsiteX6" fmla="*/ 571214 w 571500"/>
                  <a:gd name="connsiteY6" fmla="*/ 270510 h 762000"/>
                  <a:gd name="connsiteX7" fmla="*/ 285750 w 571500"/>
                  <a:gd name="connsiteY7" fmla="*/ 0 h 762000"/>
                  <a:gd name="connsiteX8" fmla="*/ 0 w 571500"/>
                  <a:gd name="connsiteY8" fmla="*/ 281845 h 762000"/>
                  <a:gd name="connsiteX9" fmla="*/ 0 w 571500"/>
                  <a:gd name="connsiteY9" fmla="*/ 283369 h 762000"/>
                  <a:gd name="connsiteX10" fmla="*/ 0 w 571500"/>
                  <a:gd name="connsiteY10" fmla="*/ 283464 h 762000"/>
                  <a:gd name="connsiteX11" fmla="*/ 95 w 571500"/>
                  <a:gd name="connsiteY11" fmla="*/ 285750 h 762000"/>
                  <a:gd name="connsiteX12" fmla="*/ 285750 w 571500"/>
                  <a:gd name="connsiteY12" fmla="*/ 199168 h 762000"/>
                  <a:gd name="connsiteX13" fmla="*/ 369761 w 571500"/>
                  <a:gd name="connsiteY13" fmla="*/ 281845 h 762000"/>
                  <a:gd name="connsiteX14" fmla="*/ 285750 w 571500"/>
                  <a:gd name="connsiteY14" fmla="*/ 364522 h 762000"/>
                  <a:gd name="connsiteX15" fmla="*/ 201740 w 571500"/>
                  <a:gd name="connsiteY15" fmla="*/ 281845 h 762000"/>
                  <a:gd name="connsiteX16" fmla="*/ 285750 w 571500"/>
                  <a:gd name="connsiteY16" fmla="*/ 19916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0" h="762000">
                    <a:moveTo>
                      <a:pt x="95" y="285750"/>
                    </a:moveTo>
                    <a:cubicBezTo>
                      <a:pt x="667" y="329279"/>
                      <a:pt x="11240" y="370332"/>
                      <a:pt x="29623" y="406908"/>
                    </a:cubicBezTo>
                    <a:cubicBezTo>
                      <a:pt x="102680" y="578834"/>
                      <a:pt x="285655" y="762000"/>
                      <a:pt x="285655" y="762000"/>
                    </a:cubicBezTo>
                    <a:cubicBezTo>
                      <a:pt x="285655" y="762000"/>
                      <a:pt x="468154" y="579787"/>
                      <a:pt x="541401" y="407861"/>
                    </a:cubicBezTo>
                    <a:cubicBezTo>
                      <a:pt x="560642" y="369951"/>
                      <a:pt x="571500" y="327184"/>
                      <a:pt x="571500" y="281845"/>
                    </a:cubicBezTo>
                    <a:cubicBezTo>
                      <a:pt x="571500" y="279749"/>
                      <a:pt x="571405" y="277654"/>
                      <a:pt x="571310" y="275463"/>
                    </a:cubicBezTo>
                    <a:cubicBezTo>
                      <a:pt x="571405" y="266319"/>
                      <a:pt x="571691" y="265367"/>
                      <a:pt x="571214" y="270510"/>
                    </a:cubicBezTo>
                    <a:cubicBezTo>
                      <a:pt x="565214" y="120110"/>
                      <a:pt x="439769" y="0"/>
                      <a:pt x="285750" y="0"/>
                    </a:cubicBezTo>
                    <a:cubicBezTo>
                      <a:pt x="127921" y="0"/>
                      <a:pt x="0" y="126206"/>
                      <a:pt x="0" y="281845"/>
                    </a:cubicBezTo>
                    <a:cubicBezTo>
                      <a:pt x="0" y="282321"/>
                      <a:pt x="0" y="282893"/>
                      <a:pt x="0" y="283369"/>
                    </a:cubicBezTo>
                    <a:cubicBezTo>
                      <a:pt x="0" y="283369"/>
                      <a:pt x="0" y="283464"/>
                      <a:pt x="0" y="283464"/>
                    </a:cubicBezTo>
                    <a:cubicBezTo>
                      <a:pt x="0" y="284226"/>
                      <a:pt x="95" y="284988"/>
                      <a:pt x="95" y="285750"/>
                    </a:cubicBezTo>
                    <a:close/>
                    <a:moveTo>
                      <a:pt x="285750" y="199168"/>
                    </a:moveTo>
                    <a:cubicBezTo>
                      <a:pt x="332137" y="199168"/>
                      <a:pt x="369761" y="236220"/>
                      <a:pt x="369761" y="281845"/>
                    </a:cubicBezTo>
                    <a:cubicBezTo>
                      <a:pt x="369761" y="327565"/>
                      <a:pt x="332137" y="364522"/>
                      <a:pt x="285750" y="364522"/>
                    </a:cubicBezTo>
                    <a:cubicBezTo>
                      <a:pt x="239363" y="364522"/>
                      <a:pt x="201740" y="327470"/>
                      <a:pt x="201740" y="281845"/>
                    </a:cubicBezTo>
                    <a:cubicBezTo>
                      <a:pt x="201740" y="236220"/>
                      <a:pt x="239363" y="199168"/>
                      <a:pt x="285750" y="199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98E78-3980-443C-8C24-7C9BF4498D6C}"/>
              </a:ext>
            </a:extLst>
          </p:cNvPr>
          <p:cNvGrpSpPr>
            <a:grpSpLocks noChangeAspect="1"/>
          </p:cNvGrpSpPr>
          <p:nvPr/>
        </p:nvGrpSpPr>
        <p:grpSpPr>
          <a:xfrm>
            <a:off x="6153149" y="1206373"/>
            <a:ext cx="5817155" cy="1509464"/>
            <a:chOff x="6153150" y="1206373"/>
            <a:chExt cx="5791200" cy="1502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D13FD6-8D44-43CE-857A-6C2AA04B9077}"/>
                </a:ext>
              </a:extLst>
            </p:cNvPr>
            <p:cNvSpPr/>
            <p:nvPr/>
          </p:nvSpPr>
          <p:spPr>
            <a:xfrm>
              <a:off x="6153150" y="1210691"/>
              <a:ext cx="5791200" cy="14984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62,406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288246-D42E-411C-A82C-681B16776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344" y="1515348"/>
              <a:ext cx="9941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5D655C-C5D9-4A05-AA54-27782EA25E8D}"/>
                </a:ext>
              </a:extLst>
            </p:cNvPr>
            <p:cNvSpPr/>
            <p:nvPr/>
          </p:nvSpPr>
          <p:spPr>
            <a:xfrm rot="10800000">
              <a:off x="9844850" y="1206373"/>
              <a:ext cx="1557718" cy="1272356"/>
            </a:xfrm>
            <a:custGeom>
              <a:avLst/>
              <a:gdLst>
                <a:gd name="connsiteX0" fmla="*/ 749206 w 1498412"/>
                <a:gd name="connsiteY0" fmla="*/ 0 h 1223915"/>
                <a:gd name="connsiteX1" fmla="*/ 1498412 w 1498412"/>
                <a:gd name="connsiteY1" fmla="*/ 749206 h 1223915"/>
                <a:gd name="connsiteX2" fmla="*/ 1370459 w 1498412"/>
                <a:gd name="connsiteY2" fmla="*/ 1168094 h 1223915"/>
                <a:gd name="connsiteX3" fmla="*/ 1324403 w 1498412"/>
                <a:gd name="connsiteY3" fmla="*/ 1223915 h 1223915"/>
                <a:gd name="connsiteX4" fmla="*/ 174009 w 1498412"/>
                <a:gd name="connsiteY4" fmla="*/ 1223915 h 1223915"/>
                <a:gd name="connsiteX5" fmla="*/ 127953 w 1498412"/>
                <a:gd name="connsiteY5" fmla="*/ 1168094 h 1223915"/>
                <a:gd name="connsiteX6" fmla="*/ 0 w 1498412"/>
                <a:gd name="connsiteY6" fmla="*/ 749206 h 1223915"/>
                <a:gd name="connsiteX7" fmla="*/ 749206 w 1498412"/>
                <a:gd name="connsiteY7" fmla="*/ 0 h 12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8412" h="1223915">
                  <a:moveTo>
                    <a:pt x="749206" y="0"/>
                  </a:moveTo>
                  <a:cubicBezTo>
                    <a:pt x="1162981" y="0"/>
                    <a:pt x="1498412" y="335431"/>
                    <a:pt x="1498412" y="749206"/>
                  </a:cubicBezTo>
                  <a:cubicBezTo>
                    <a:pt x="1498412" y="904372"/>
                    <a:pt x="1451242" y="1048520"/>
                    <a:pt x="1370459" y="1168094"/>
                  </a:cubicBezTo>
                  <a:lnTo>
                    <a:pt x="1324403" y="1223915"/>
                  </a:lnTo>
                  <a:lnTo>
                    <a:pt x="174009" y="1223915"/>
                  </a:lnTo>
                  <a:lnTo>
                    <a:pt x="127953" y="1168094"/>
                  </a:lnTo>
                  <a:cubicBezTo>
                    <a:pt x="47170" y="1048520"/>
                    <a:pt x="0" y="904372"/>
                    <a:pt x="0" y="749206"/>
                  </a:cubicBezTo>
                  <a:cubicBezTo>
                    <a:pt x="0" y="335431"/>
                    <a:pt x="335431" y="0"/>
                    <a:pt x="749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Graphic 60">
              <a:extLst>
                <a:ext uri="{FF2B5EF4-FFF2-40B4-BE49-F238E27FC236}">
                  <a16:creationId xmlns:a16="http://schemas.microsoft.com/office/drawing/2014/main" id="{8DFA97B9-DAEF-45A3-B9BA-2EEAE5EF3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8421" y="1403244"/>
              <a:ext cx="793718" cy="793718"/>
            </a:xfrm>
            <a:custGeom>
              <a:avLst/>
              <a:gdLst>
                <a:gd name="connsiteX0" fmla="*/ 595313 w 793718"/>
                <a:gd name="connsiteY0" fmla="*/ 297656 h 793718"/>
                <a:gd name="connsiteX1" fmla="*/ 793718 w 793718"/>
                <a:gd name="connsiteY1" fmla="*/ 198406 h 793718"/>
                <a:gd name="connsiteX2" fmla="*/ 396907 w 793718"/>
                <a:gd name="connsiteY2" fmla="*/ 0 h 793718"/>
                <a:gd name="connsiteX3" fmla="*/ 0 w 793718"/>
                <a:gd name="connsiteY3" fmla="*/ 198406 h 793718"/>
                <a:gd name="connsiteX4" fmla="*/ 198406 w 793718"/>
                <a:gd name="connsiteY4" fmla="*/ 297656 h 793718"/>
                <a:gd name="connsiteX5" fmla="*/ 0 w 793718"/>
                <a:gd name="connsiteY5" fmla="*/ 396907 h 793718"/>
                <a:gd name="connsiteX6" fmla="*/ 198406 w 793718"/>
                <a:gd name="connsiteY6" fmla="*/ 496157 h 793718"/>
                <a:gd name="connsiteX7" fmla="*/ 0 w 793718"/>
                <a:gd name="connsiteY7" fmla="*/ 595313 h 793718"/>
                <a:gd name="connsiteX8" fmla="*/ 396907 w 793718"/>
                <a:gd name="connsiteY8" fmla="*/ 793718 h 793718"/>
                <a:gd name="connsiteX9" fmla="*/ 793718 w 793718"/>
                <a:gd name="connsiteY9" fmla="*/ 595313 h 793718"/>
                <a:gd name="connsiteX10" fmla="*/ 595313 w 793718"/>
                <a:gd name="connsiteY10" fmla="*/ 496062 h 793718"/>
                <a:gd name="connsiteX11" fmla="*/ 793718 w 793718"/>
                <a:gd name="connsiteY11" fmla="*/ 396812 h 793718"/>
                <a:gd name="connsiteX12" fmla="*/ 595313 w 793718"/>
                <a:gd name="connsiteY12" fmla="*/ 297656 h 793718"/>
                <a:gd name="connsiteX13" fmla="*/ 142018 w 793718"/>
                <a:gd name="connsiteY13" fmla="*/ 396907 h 793718"/>
                <a:gd name="connsiteX14" fmla="*/ 269462 w 793718"/>
                <a:gd name="connsiteY14" fmla="*/ 333185 h 793718"/>
                <a:gd name="connsiteX15" fmla="*/ 396907 w 793718"/>
                <a:gd name="connsiteY15" fmla="*/ 396907 h 793718"/>
                <a:gd name="connsiteX16" fmla="*/ 524351 w 793718"/>
                <a:gd name="connsiteY16" fmla="*/ 333185 h 793718"/>
                <a:gd name="connsiteX17" fmla="*/ 651796 w 793718"/>
                <a:gd name="connsiteY17" fmla="*/ 396907 h 793718"/>
                <a:gd name="connsiteX18" fmla="*/ 396907 w 793718"/>
                <a:gd name="connsiteY18" fmla="*/ 524161 h 793718"/>
                <a:gd name="connsiteX19" fmla="*/ 142018 w 793718"/>
                <a:gd name="connsiteY19" fmla="*/ 396907 h 793718"/>
                <a:gd name="connsiteX20" fmla="*/ 525018 w 793718"/>
                <a:gd name="connsiteY20" fmla="*/ 531971 h 793718"/>
                <a:gd name="connsiteX21" fmla="*/ 651796 w 793718"/>
                <a:gd name="connsiteY21" fmla="*/ 595313 h 793718"/>
                <a:gd name="connsiteX22" fmla="*/ 396907 w 793718"/>
                <a:gd name="connsiteY22" fmla="*/ 722757 h 793718"/>
                <a:gd name="connsiteX23" fmla="*/ 142018 w 793718"/>
                <a:gd name="connsiteY23" fmla="*/ 595313 h 793718"/>
                <a:gd name="connsiteX24" fmla="*/ 269462 w 793718"/>
                <a:gd name="connsiteY24" fmla="*/ 531590 h 793718"/>
                <a:gd name="connsiteX25" fmla="*/ 396907 w 793718"/>
                <a:gd name="connsiteY25" fmla="*/ 595313 h 793718"/>
                <a:gd name="connsiteX26" fmla="*/ 525018 w 793718"/>
                <a:gd name="connsiteY26" fmla="*/ 531971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718" h="793718">
                  <a:moveTo>
                    <a:pt x="595313" y="297656"/>
                  </a:moveTo>
                  <a:lnTo>
                    <a:pt x="793718" y="198406"/>
                  </a:lnTo>
                  <a:lnTo>
                    <a:pt x="396907" y="0"/>
                  </a:lnTo>
                  <a:lnTo>
                    <a:pt x="0" y="198406"/>
                  </a:lnTo>
                  <a:lnTo>
                    <a:pt x="198406" y="297656"/>
                  </a:lnTo>
                  <a:lnTo>
                    <a:pt x="0" y="396907"/>
                  </a:lnTo>
                  <a:lnTo>
                    <a:pt x="198406" y="496157"/>
                  </a:lnTo>
                  <a:lnTo>
                    <a:pt x="0" y="595313"/>
                  </a:lnTo>
                  <a:lnTo>
                    <a:pt x="396907" y="793718"/>
                  </a:lnTo>
                  <a:lnTo>
                    <a:pt x="793718" y="595313"/>
                  </a:lnTo>
                  <a:lnTo>
                    <a:pt x="595313" y="496062"/>
                  </a:lnTo>
                  <a:lnTo>
                    <a:pt x="793718" y="396812"/>
                  </a:lnTo>
                  <a:lnTo>
                    <a:pt x="595313" y="297656"/>
                  </a:lnTo>
                  <a:close/>
                  <a:moveTo>
                    <a:pt x="142018" y="396907"/>
                  </a:moveTo>
                  <a:lnTo>
                    <a:pt x="269462" y="333185"/>
                  </a:lnTo>
                  <a:lnTo>
                    <a:pt x="396907" y="396907"/>
                  </a:lnTo>
                  <a:lnTo>
                    <a:pt x="524351" y="333185"/>
                  </a:lnTo>
                  <a:lnTo>
                    <a:pt x="651796" y="396907"/>
                  </a:lnTo>
                  <a:lnTo>
                    <a:pt x="396907" y="524161"/>
                  </a:lnTo>
                  <a:lnTo>
                    <a:pt x="142018" y="396907"/>
                  </a:lnTo>
                  <a:close/>
                  <a:moveTo>
                    <a:pt x="525018" y="531971"/>
                  </a:moveTo>
                  <a:lnTo>
                    <a:pt x="651796" y="595313"/>
                  </a:lnTo>
                  <a:lnTo>
                    <a:pt x="396907" y="722757"/>
                  </a:lnTo>
                  <a:lnTo>
                    <a:pt x="142018" y="595313"/>
                  </a:lnTo>
                  <a:lnTo>
                    <a:pt x="269462" y="531590"/>
                  </a:lnTo>
                  <a:lnTo>
                    <a:pt x="396907" y="595313"/>
                  </a:lnTo>
                  <a:lnTo>
                    <a:pt x="525018" y="53197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7B43FF-CF89-4541-A111-E80A9E11F97F}"/>
              </a:ext>
            </a:extLst>
          </p:cNvPr>
          <p:cNvGrpSpPr>
            <a:grpSpLocks noChangeAspect="1"/>
          </p:cNvGrpSpPr>
          <p:nvPr/>
        </p:nvGrpSpPr>
        <p:grpSpPr>
          <a:xfrm>
            <a:off x="6164264" y="2818923"/>
            <a:ext cx="2827335" cy="3165952"/>
            <a:chOff x="6164264" y="2818923"/>
            <a:chExt cx="2827335" cy="316595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6F2852-A0B7-4888-929E-B8F14A85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>
              <a:off x="6164264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D559A5-923E-4AF7-AD95-53612588A0DB}"/>
                </a:ext>
              </a:extLst>
            </p:cNvPr>
            <p:cNvSpPr/>
            <p:nvPr/>
          </p:nvSpPr>
          <p:spPr>
            <a:xfrm>
              <a:off x="6164264" y="2818923"/>
              <a:ext cx="2827330" cy="3165952"/>
            </a:xfrm>
            <a:prstGeom prst="rect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1,744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1F4AA1-16BB-4371-8EFB-E30E0B7E7144}"/>
                </a:ext>
              </a:extLst>
            </p:cNvPr>
            <p:cNvSpPr/>
            <p:nvPr/>
          </p:nvSpPr>
          <p:spPr>
            <a:xfrm>
              <a:off x="6796560" y="4573450"/>
              <a:ext cx="19588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Data-publishing</a:t>
              </a:r>
              <a:b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</a:b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institutions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DB8BCB-66E8-46FA-AF40-3F196FDBEFF5}"/>
                </a:ext>
              </a:extLst>
            </p:cNvPr>
            <p:cNvSpPr/>
            <p:nvPr/>
          </p:nvSpPr>
          <p:spPr>
            <a:xfrm>
              <a:off x="7032512" y="2818923"/>
              <a:ext cx="1959087" cy="1417797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65" name="Graphic 63">
              <a:extLst>
                <a:ext uri="{FF2B5EF4-FFF2-40B4-BE49-F238E27FC236}">
                  <a16:creationId xmlns:a16="http://schemas.microsoft.com/office/drawing/2014/main" id="{598E292C-4972-43E9-9425-FEE695F3964F}"/>
                </a:ext>
              </a:extLst>
            </p:cNvPr>
            <p:cNvGrpSpPr/>
            <p:nvPr/>
          </p:nvGrpSpPr>
          <p:grpSpPr>
            <a:xfrm>
              <a:off x="7819974" y="3024187"/>
              <a:ext cx="785526" cy="805148"/>
              <a:chOff x="7763468" y="3024187"/>
              <a:chExt cx="785526" cy="805148"/>
            </a:xfrm>
            <a:solidFill>
              <a:schemeClr val="bg1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51AC01-D086-4880-8C36-297389A6B4DB}"/>
                  </a:ext>
                </a:extLst>
              </p:cNvPr>
              <p:cNvSpPr/>
              <p:nvPr/>
            </p:nvSpPr>
            <p:spPr>
              <a:xfrm>
                <a:off x="8193236" y="3309175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3 w 92392"/>
                  <a:gd name="connsiteY1" fmla="*/ 0 h 342328"/>
                  <a:gd name="connsiteX2" fmla="*/ 92393 w 92392"/>
                  <a:gd name="connsiteY2" fmla="*/ 342329 h 342328"/>
                  <a:gd name="connsiteX3" fmla="*/ 0 w 92392"/>
                  <a:gd name="connsiteY3" fmla="*/ 342329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3" y="0"/>
                    </a:lnTo>
                    <a:lnTo>
                      <a:pt x="92393" y="342329"/>
                    </a:lnTo>
                    <a:lnTo>
                      <a:pt x="0" y="3423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307345-8597-4404-B67C-4CB1A7D217CA}"/>
                  </a:ext>
                </a:extLst>
              </p:cNvPr>
              <p:cNvSpPr/>
              <p:nvPr/>
            </p:nvSpPr>
            <p:spPr>
              <a:xfrm>
                <a:off x="7860527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2DAE3A-E858-44AA-AA21-E7CAB9417662}"/>
                  </a:ext>
                </a:extLst>
              </p:cNvPr>
              <p:cNvSpPr/>
              <p:nvPr/>
            </p:nvSpPr>
            <p:spPr>
              <a:xfrm>
                <a:off x="8026834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AC5CDE3-1C4D-41B4-B14B-D4272339010D}"/>
                  </a:ext>
                </a:extLst>
              </p:cNvPr>
              <p:cNvSpPr/>
              <p:nvPr/>
            </p:nvSpPr>
            <p:spPr>
              <a:xfrm>
                <a:off x="8359542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9D42329-3484-43A3-AF25-19A35D7AF253}"/>
                  </a:ext>
                </a:extLst>
              </p:cNvPr>
              <p:cNvSpPr/>
              <p:nvPr/>
            </p:nvSpPr>
            <p:spPr>
              <a:xfrm>
                <a:off x="7763468" y="3024187"/>
                <a:ext cx="785526" cy="159829"/>
              </a:xfrm>
              <a:custGeom>
                <a:avLst/>
                <a:gdLst>
                  <a:gd name="connsiteX0" fmla="*/ 392716 w 785526"/>
                  <a:gd name="connsiteY0" fmla="*/ 0 h 159829"/>
                  <a:gd name="connsiteX1" fmla="*/ 0 w 785526"/>
                  <a:gd name="connsiteY1" fmla="*/ 159830 h 159829"/>
                  <a:gd name="connsiteX2" fmla="*/ 785527 w 785526"/>
                  <a:gd name="connsiteY2" fmla="*/ 159830 h 1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26" h="159829">
                    <a:moveTo>
                      <a:pt x="392716" y="0"/>
                    </a:moveTo>
                    <a:lnTo>
                      <a:pt x="0" y="159830"/>
                    </a:lnTo>
                    <a:lnTo>
                      <a:pt x="785527" y="159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ABE0CF6-5535-46D8-859B-E17C08A60B76}"/>
                  </a:ext>
                </a:extLst>
              </p:cNvPr>
              <p:cNvSpPr/>
              <p:nvPr/>
            </p:nvSpPr>
            <p:spPr>
              <a:xfrm>
                <a:off x="7816522" y="3696175"/>
                <a:ext cx="679418" cy="49720"/>
              </a:xfrm>
              <a:custGeom>
                <a:avLst/>
                <a:gdLst>
                  <a:gd name="connsiteX0" fmla="*/ 0 w 679418"/>
                  <a:gd name="connsiteY0" fmla="*/ 0 h 49720"/>
                  <a:gd name="connsiteX1" fmla="*/ 679418 w 679418"/>
                  <a:gd name="connsiteY1" fmla="*/ 0 h 49720"/>
                  <a:gd name="connsiteX2" fmla="*/ 679418 w 679418"/>
                  <a:gd name="connsiteY2" fmla="*/ 49721 h 49720"/>
                  <a:gd name="connsiteX3" fmla="*/ 0 w 679418"/>
                  <a:gd name="connsiteY3" fmla="*/ 49721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418" h="49720">
                    <a:moveTo>
                      <a:pt x="0" y="0"/>
                    </a:moveTo>
                    <a:lnTo>
                      <a:pt x="679418" y="0"/>
                    </a:lnTo>
                    <a:lnTo>
                      <a:pt x="679418" y="49721"/>
                    </a:lnTo>
                    <a:lnTo>
                      <a:pt x="0" y="497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FEBB80C-C8CE-4EBB-86D1-DB1E562CEF67}"/>
                  </a:ext>
                </a:extLst>
              </p:cNvPr>
              <p:cNvSpPr/>
              <p:nvPr/>
            </p:nvSpPr>
            <p:spPr>
              <a:xfrm>
                <a:off x="7763468" y="3220402"/>
                <a:ext cx="785526" cy="40481"/>
              </a:xfrm>
              <a:custGeom>
                <a:avLst/>
                <a:gdLst>
                  <a:gd name="connsiteX0" fmla="*/ 0 w 785526"/>
                  <a:gd name="connsiteY0" fmla="*/ 0 h 40481"/>
                  <a:gd name="connsiteX1" fmla="*/ 785527 w 785526"/>
                  <a:gd name="connsiteY1" fmla="*/ 0 h 40481"/>
                  <a:gd name="connsiteX2" fmla="*/ 785527 w 785526"/>
                  <a:gd name="connsiteY2" fmla="*/ 40481 h 40481"/>
                  <a:gd name="connsiteX3" fmla="*/ 0 w 785526"/>
                  <a:gd name="connsiteY3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526" h="40481">
                    <a:moveTo>
                      <a:pt x="0" y="0"/>
                    </a:moveTo>
                    <a:lnTo>
                      <a:pt x="785527" y="0"/>
                    </a:lnTo>
                    <a:lnTo>
                      <a:pt x="785527" y="40481"/>
                    </a:lnTo>
                    <a:lnTo>
                      <a:pt x="0" y="40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B5532C-2932-4109-BF26-3E70EE22A708}"/>
                  </a:ext>
                </a:extLst>
              </p:cNvPr>
              <p:cNvSpPr/>
              <p:nvPr/>
            </p:nvSpPr>
            <p:spPr>
              <a:xfrm>
                <a:off x="7771373" y="3779614"/>
                <a:ext cx="769620" cy="49720"/>
              </a:xfrm>
              <a:custGeom>
                <a:avLst/>
                <a:gdLst>
                  <a:gd name="connsiteX0" fmla="*/ 0 w 769620"/>
                  <a:gd name="connsiteY0" fmla="*/ 0 h 49720"/>
                  <a:gd name="connsiteX1" fmla="*/ 769620 w 769620"/>
                  <a:gd name="connsiteY1" fmla="*/ 0 h 49720"/>
                  <a:gd name="connsiteX2" fmla="*/ 769620 w 769620"/>
                  <a:gd name="connsiteY2" fmla="*/ 49720 h 49720"/>
                  <a:gd name="connsiteX3" fmla="*/ 0 w 769620"/>
                  <a:gd name="connsiteY3" fmla="*/ 49720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620" h="49720">
                    <a:moveTo>
                      <a:pt x="0" y="0"/>
                    </a:moveTo>
                    <a:lnTo>
                      <a:pt x="769620" y="0"/>
                    </a:lnTo>
                    <a:lnTo>
                      <a:pt x="769620" y="49720"/>
                    </a:lnTo>
                    <a:lnTo>
                      <a:pt x="0" y="49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0108C3-EC4F-478E-8E7E-6B202B4858E7}"/>
              </a:ext>
            </a:extLst>
          </p:cNvPr>
          <p:cNvGrpSpPr>
            <a:grpSpLocks noChangeAspect="1"/>
          </p:cNvGrpSpPr>
          <p:nvPr/>
        </p:nvGrpSpPr>
        <p:grpSpPr>
          <a:xfrm>
            <a:off x="251619" y="4486464"/>
            <a:ext cx="6011005" cy="1498411"/>
            <a:chOff x="251619" y="4486464"/>
            <a:chExt cx="6011005" cy="14984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CA7A4E-E900-4AFD-8FA5-FD32A707FCFF}"/>
                </a:ext>
              </a:extLst>
            </p:cNvPr>
            <p:cNvGrpSpPr/>
            <p:nvPr/>
          </p:nvGrpSpPr>
          <p:grpSpPr>
            <a:xfrm>
              <a:off x="251619" y="4486464"/>
              <a:ext cx="6011005" cy="1498411"/>
              <a:chOff x="251619" y="4486464"/>
              <a:chExt cx="6011005" cy="149841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4678BC-0DC3-442F-8512-B7B807AF8FAC}"/>
                  </a:ext>
                </a:extLst>
              </p:cNvPr>
              <p:cNvSpPr/>
              <p:nvPr/>
            </p:nvSpPr>
            <p:spPr>
              <a:xfrm>
                <a:off x="251619" y="4486464"/>
                <a:ext cx="5791200" cy="14984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72000" tIns="72000" rIns="72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chemeClr val="bg1"/>
                    </a:solidFill>
                    <a:latin typeface="Roboto Bold"/>
                  </a:rPr>
                  <a:t>83.4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Bold"/>
                    <a:ea typeface="+mn-ea"/>
                    <a:cs typeface="+mn-cs"/>
                  </a:rPr>
                  <a:t> billion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32CEE52-413F-4FBD-8F76-CFDFF369CBD9}"/>
                  </a:ext>
                </a:extLst>
              </p:cNvPr>
              <p:cNvSpPr/>
              <p:nvPr/>
            </p:nvSpPr>
            <p:spPr>
              <a:xfrm>
                <a:off x="2008933" y="4700362"/>
                <a:ext cx="4253691" cy="33855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Avg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 records downloaded per month</a:t>
                </a: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 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(2021)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4AC696-DA2C-4BE4-A1B5-E346042D10EC}"/>
                  </a:ext>
                </a:extLst>
              </p:cNvPr>
              <p:cNvSpPr/>
              <p:nvPr/>
            </p:nvSpPr>
            <p:spPr>
              <a:xfrm>
                <a:off x="346269" y="4760960"/>
                <a:ext cx="1498412" cy="1223915"/>
              </a:xfrm>
              <a:custGeom>
                <a:avLst/>
                <a:gdLst>
                  <a:gd name="connsiteX0" fmla="*/ 749206 w 1498412"/>
                  <a:gd name="connsiteY0" fmla="*/ 0 h 1223915"/>
                  <a:gd name="connsiteX1" fmla="*/ 1498412 w 1498412"/>
                  <a:gd name="connsiteY1" fmla="*/ 749206 h 1223915"/>
                  <a:gd name="connsiteX2" fmla="*/ 1370459 w 1498412"/>
                  <a:gd name="connsiteY2" fmla="*/ 1168094 h 1223915"/>
                  <a:gd name="connsiteX3" fmla="*/ 1324403 w 1498412"/>
                  <a:gd name="connsiteY3" fmla="*/ 1223915 h 1223915"/>
                  <a:gd name="connsiteX4" fmla="*/ 174009 w 1498412"/>
                  <a:gd name="connsiteY4" fmla="*/ 1223915 h 1223915"/>
                  <a:gd name="connsiteX5" fmla="*/ 127953 w 1498412"/>
                  <a:gd name="connsiteY5" fmla="*/ 1168094 h 1223915"/>
                  <a:gd name="connsiteX6" fmla="*/ 0 w 1498412"/>
                  <a:gd name="connsiteY6" fmla="*/ 749206 h 1223915"/>
                  <a:gd name="connsiteX7" fmla="*/ 749206 w 1498412"/>
                  <a:gd name="connsiteY7" fmla="*/ 0 h 12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412" h="1223915">
                    <a:moveTo>
                      <a:pt x="749206" y="0"/>
                    </a:moveTo>
                    <a:cubicBezTo>
                      <a:pt x="1162981" y="0"/>
                      <a:pt x="1498412" y="335431"/>
                      <a:pt x="1498412" y="749206"/>
                    </a:cubicBezTo>
                    <a:cubicBezTo>
                      <a:pt x="1498412" y="904372"/>
                      <a:pt x="1451242" y="1048520"/>
                      <a:pt x="1370459" y="1168094"/>
                    </a:cubicBezTo>
                    <a:lnTo>
                      <a:pt x="1324403" y="1223915"/>
                    </a:lnTo>
                    <a:lnTo>
                      <a:pt x="174009" y="1223915"/>
                    </a:lnTo>
                    <a:lnTo>
                      <a:pt x="127953" y="1168094"/>
                    </a:lnTo>
                    <a:cubicBezTo>
                      <a:pt x="47170" y="1048520"/>
                      <a:pt x="0" y="904372"/>
                      <a:pt x="0" y="749206"/>
                    </a:cubicBezTo>
                    <a:cubicBezTo>
                      <a:pt x="0" y="335431"/>
                      <a:pt x="335431" y="0"/>
                      <a:pt x="7492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0A9B2C4-829A-405E-97DB-3E029529EC34}"/>
                </a:ext>
              </a:extLst>
            </p:cNvPr>
            <p:cNvGrpSpPr/>
            <p:nvPr/>
          </p:nvGrpSpPr>
          <p:grpSpPr>
            <a:xfrm>
              <a:off x="771736" y="5110797"/>
              <a:ext cx="647480" cy="660396"/>
              <a:chOff x="704760" y="5042485"/>
              <a:chExt cx="781431" cy="79702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D351E-A324-4A31-87D9-CC2E0C42680B}"/>
                  </a:ext>
                </a:extLst>
              </p:cNvPr>
              <p:cNvSpPr/>
              <p:nvPr/>
            </p:nvSpPr>
            <p:spPr>
              <a:xfrm>
                <a:off x="881481" y="5042485"/>
                <a:ext cx="427975" cy="582009"/>
              </a:xfrm>
              <a:custGeom>
                <a:avLst/>
                <a:gdLst>
                  <a:gd name="connsiteX0" fmla="*/ 19248 w 31352"/>
                  <a:gd name="connsiteY0" fmla="*/ 40481 h 42636"/>
                  <a:gd name="connsiteX1" fmla="*/ 30392 w 31352"/>
                  <a:gd name="connsiteY1" fmla="*/ 24575 h 42636"/>
                  <a:gd name="connsiteX2" fmla="*/ 27725 w 31352"/>
                  <a:gd name="connsiteY2" fmla="*/ 19431 h 42636"/>
                  <a:gd name="connsiteX3" fmla="*/ 23153 w 31352"/>
                  <a:gd name="connsiteY3" fmla="*/ 19431 h 42636"/>
                  <a:gd name="connsiteX4" fmla="*/ 23153 w 31352"/>
                  <a:gd name="connsiteY4" fmla="*/ 4858 h 42636"/>
                  <a:gd name="connsiteX5" fmla="*/ 18296 w 31352"/>
                  <a:gd name="connsiteY5" fmla="*/ 0 h 42636"/>
                  <a:gd name="connsiteX6" fmla="*/ 13152 w 31352"/>
                  <a:gd name="connsiteY6" fmla="*/ 0 h 42636"/>
                  <a:gd name="connsiteX7" fmla="*/ 8294 w 31352"/>
                  <a:gd name="connsiteY7" fmla="*/ 4858 h 42636"/>
                  <a:gd name="connsiteX8" fmla="*/ 8294 w 31352"/>
                  <a:gd name="connsiteY8" fmla="*/ 19526 h 42636"/>
                  <a:gd name="connsiteX9" fmla="*/ 3627 w 31352"/>
                  <a:gd name="connsiteY9" fmla="*/ 19526 h 42636"/>
                  <a:gd name="connsiteX10" fmla="*/ 960 w 31352"/>
                  <a:gd name="connsiteY10" fmla="*/ 24670 h 42636"/>
                  <a:gd name="connsiteX11" fmla="*/ 12104 w 31352"/>
                  <a:gd name="connsiteY11" fmla="*/ 40577 h 42636"/>
                  <a:gd name="connsiteX12" fmla="*/ 19248 w 31352"/>
                  <a:gd name="connsiteY12" fmla="*/ 40481 h 4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52" h="42636">
                    <a:moveTo>
                      <a:pt x="19248" y="40481"/>
                    </a:moveTo>
                    <a:lnTo>
                      <a:pt x="30392" y="24575"/>
                    </a:lnTo>
                    <a:cubicBezTo>
                      <a:pt x="32393" y="21812"/>
                      <a:pt x="31154" y="19431"/>
                      <a:pt x="27725" y="19431"/>
                    </a:cubicBezTo>
                    <a:lnTo>
                      <a:pt x="23153" y="19431"/>
                    </a:lnTo>
                    <a:lnTo>
                      <a:pt x="23153" y="4858"/>
                    </a:lnTo>
                    <a:cubicBezTo>
                      <a:pt x="23153" y="2191"/>
                      <a:pt x="20963" y="0"/>
                      <a:pt x="18296" y="0"/>
                    </a:cubicBezTo>
                    <a:lnTo>
                      <a:pt x="13152" y="0"/>
                    </a:lnTo>
                    <a:cubicBezTo>
                      <a:pt x="10485" y="0"/>
                      <a:pt x="8294" y="2191"/>
                      <a:pt x="8294" y="4858"/>
                    </a:cubicBezTo>
                    <a:lnTo>
                      <a:pt x="8294" y="19526"/>
                    </a:lnTo>
                    <a:lnTo>
                      <a:pt x="3627" y="19526"/>
                    </a:lnTo>
                    <a:cubicBezTo>
                      <a:pt x="198" y="19526"/>
                      <a:pt x="-1040" y="21812"/>
                      <a:pt x="960" y="24670"/>
                    </a:cubicBezTo>
                    <a:lnTo>
                      <a:pt x="12104" y="40577"/>
                    </a:lnTo>
                    <a:cubicBezTo>
                      <a:pt x="14105" y="43339"/>
                      <a:pt x="17343" y="43339"/>
                      <a:pt x="19248" y="404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0C5B336-7B2E-4AC6-AE27-7D232C3A033F}"/>
                  </a:ext>
                </a:extLst>
              </p:cNvPr>
              <p:cNvSpPr/>
              <p:nvPr/>
            </p:nvSpPr>
            <p:spPr>
              <a:xfrm>
                <a:off x="704760" y="5585972"/>
                <a:ext cx="781431" cy="253533"/>
              </a:xfrm>
              <a:custGeom>
                <a:avLst/>
                <a:gdLst>
                  <a:gd name="connsiteX0" fmla="*/ 54293 w 57245"/>
                  <a:gd name="connsiteY0" fmla="*/ 18574 h 18573"/>
                  <a:gd name="connsiteX1" fmla="*/ 57245 w 57245"/>
                  <a:gd name="connsiteY1" fmla="*/ 15621 h 18573"/>
                  <a:gd name="connsiteX2" fmla="*/ 57245 w 57245"/>
                  <a:gd name="connsiteY2" fmla="*/ 2953 h 18573"/>
                  <a:gd name="connsiteX3" fmla="*/ 54293 w 57245"/>
                  <a:gd name="connsiteY3" fmla="*/ 0 h 18573"/>
                  <a:gd name="connsiteX4" fmla="*/ 51911 w 57245"/>
                  <a:gd name="connsiteY4" fmla="*/ 0 h 18573"/>
                  <a:gd name="connsiteX5" fmla="*/ 48959 w 57245"/>
                  <a:gd name="connsiteY5" fmla="*/ 2953 h 18573"/>
                  <a:gd name="connsiteX6" fmla="*/ 48959 w 57245"/>
                  <a:gd name="connsiteY6" fmla="*/ 6953 h 18573"/>
                  <a:gd name="connsiteX7" fmla="*/ 46006 w 57245"/>
                  <a:gd name="connsiteY7" fmla="*/ 9906 h 18573"/>
                  <a:gd name="connsiteX8" fmla="*/ 11335 w 57245"/>
                  <a:gd name="connsiteY8" fmla="*/ 9906 h 18573"/>
                  <a:gd name="connsiteX9" fmla="*/ 8382 w 57245"/>
                  <a:gd name="connsiteY9" fmla="*/ 6953 h 18573"/>
                  <a:gd name="connsiteX10" fmla="*/ 8382 w 57245"/>
                  <a:gd name="connsiteY10" fmla="*/ 2953 h 18573"/>
                  <a:gd name="connsiteX11" fmla="*/ 5429 w 57245"/>
                  <a:gd name="connsiteY11" fmla="*/ 0 h 18573"/>
                  <a:gd name="connsiteX12" fmla="*/ 2953 w 57245"/>
                  <a:gd name="connsiteY12" fmla="*/ 0 h 18573"/>
                  <a:gd name="connsiteX13" fmla="*/ 0 w 57245"/>
                  <a:gd name="connsiteY13" fmla="*/ 2953 h 18573"/>
                  <a:gd name="connsiteX14" fmla="*/ 0 w 57245"/>
                  <a:gd name="connsiteY14" fmla="*/ 15526 h 18573"/>
                  <a:gd name="connsiteX15" fmla="*/ 2953 w 57245"/>
                  <a:gd name="connsiteY15" fmla="*/ 18479 h 18573"/>
                  <a:gd name="connsiteX16" fmla="*/ 54293 w 57245"/>
                  <a:gd name="connsiteY16" fmla="*/ 18479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45" h="18573">
                    <a:moveTo>
                      <a:pt x="54293" y="18574"/>
                    </a:moveTo>
                    <a:cubicBezTo>
                      <a:pt x="55912" y="18574"/>
                      <a:pt x="57245" y="17240"/>
                      <a:pt x="57245" y="15621"/>
                    </a:cubicBezTo>
                    <a:lnTo>
                      <a:pt x="57245" y="2953"/>
                    </a:lnTo>
                    <a:cubicBezTo>
                      <a:pt x="57245" y="1334"/>
                      <a:pt x="55912" y="0"/>
                      <a:pt x="54293" y="0"/>
                    </a:cubicBezTo>
                    <a:lnTo>
                      <a:pt x="51911" y="0"/>
                    </a:lnTo>
                    <a:cubicBezTo>
                      <a:pt x="50292" y="0"/>
                      <a:pt x="48959" y="1334"/>
                      <a:pt x="48959" y="2953"/>
                    </a:cubicBezTo>
                    <a:lnTo>
                      <a:pt x="48959" y="6953"/>
                    </a:lnTo>
                    <a:cubicBezTo>
                      <a:pt x="48959" y="8573"/>
                      <a:pt x="47625" y="9906"/>
                      <a:pt x="46006" y="9906"/>
                    </a:cubicBezTo>
                    <a:lnTo>
                      <a:pt x="11335" y="9906"/>
                    </a:lnTo>
                    <a:cubicBezTo>
                      <a:pt x="9716" y="9906"/>
                      <a:pt x="8382" y="8573"/>
                      <a:pt x="8382" y="6953"/>
                    </a:cubicBezTo>
                    <a:lnTo>
                      <a:pt x="8382" y="2953"/>
                    </a:lnTo>
                    <a:cubicBezTo>
                      <a:pt x="8382" y="1334"/>
                      <a:pt x="7049" y="0"/>
                      <a:pt x="5429" y="0"/>
                    </a:cubicBezTo>
                    <a:lnTo>
                      <a:pt x="2953" y="0"/>
                    </a:lnTo>
                    <a:cubicBezTo>
                      <a:pt x="1334" y="0"/>
                      <a:pt x="0" y="1334"/>
                      <a:pt x="0" y="2953"/>
                    </a:cubicBezTo>
                    <a:lnTo>
                      <a:pt x="0" y="15526"/>
                    </a:lnTo>
                    <a:cubicBezTo>
                      <a:pt x="0" y="17145"/>
                      <a:pt x="1334" y="18479"/>
                      <a:pt x="2953" y="18479"/>
                    </a:cubicBezTo>
                    <a:lnTo>
                      <a:pt x="54293" y="18479"/>
                    </a:ln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 in peer-reviewed journals</a:t>
            </a:r>
            <a:r>
              <a:rPr lang="en-US" sz="1800" cap="none" dirty="0">
                <a:latin typeface="Roboto Regular"/>
              </a:rPr>
              <a:t>  </a:t>
            </a:r>
            <a:r>
              <a:rPr lang="en-GB" sz="1800" cap="none" dirty="0">
                <a:latin typeface="Roboto Regular"/>
              </a:rPr>
              <a:t>Year-to-date, 30 Sept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cap="none" dirty="0">
              <a:latin typeface="Roboto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/resource/</a:t>
            </a:r>
            <a:r>
              <a:rPr lang="en-GB" dirty="0" err="1">
                <a:solidFill>
                  <a:schemeClr val="accent2"/>
                </a:solidFill>
              </a:rPr>
              <a:t>search?contentType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literature&amp;literatureType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journal&amp;relevance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GBIF_USED&amp;peerReview</a:t>
            </a:r>
            <a:r>
              <a:rPr lang="en-GB" dirty="0">
                <a:solidFill>
                  <a:schemeClr val="accent2"/>
                </a:solidFill>
              </a:rPr>
              <a:t>=true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0E0432-B131-4964-AD37-0A9FEAC1D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266768"/>
              </p:ext>
            </p:extLst>
          </p:nvPr>
        </p:nvGraphicFramePr>
        <p:xfrm>
          <a:off x="6038852" y="1196975"/>
          <a:ext cx="5914538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39A530-F769-AD4B-8965-89F000617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503073"/>
              </p:ext>
            </p:extLst>
          </p:nvPr>
        </p:nvGraphicFramePr>
        <p:xfrm>
          <a:off x="385949" y="1853897"/>
          <a:ext cx="5459622" cy="3855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0834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923309">
                  <a:extLst>
                    <a:ext uri="{9D8B030D-6E8A-4147-A177-3AD203B41FA5}">
                      <a16:colId xmlns:a16="http://schemas.microsoft.com/office/drawing/2014/main" val="1870108572"/>
                    </a:ext>
                  </a:extLst>
                </a:gridCol>
                <a:gridCol w="160137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83447">
                  <a:extLst>
                    <a:ext uri="{9D8B030D-6E8A-4147-A177-3AD203B41FA5}">
                      <a16:colId xmlns:a16="http://schemas.microsoft.com/office/drawing/2014/main" val="197047752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931455659"/>
                    </a:ext>
                  </a:extLst>
                </a:gridCol>
                <a:gridCol w="1075426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1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5D57A3-0210-2C49-A6F5-2BE6F807F978}"/>
              </a:ext>
            </a:extLst>
          </p:cNvPr>
          <p:cNvSpPr txBox="1"/>
          <p:nvPr/>
        </p:nvSpPr>
        <p:spPr>
          <a:xfrm>
            <a:off x="1064559" y="1305781"/>
            <a:ext cx="4102401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 uses by country</a:t>
            </a:r>
          </a:p>
        </p:txBody>
      </p:sp>
    </p:spTree>
    <p:extLst>
      <p:ext uri="{BB962C8B-B14F-4D97-AF65-F5344CB8AC3E}">
        <p14:creationId xmlns:p14="http://schemas.microsoft.com/office/powerpoint/2010/main" val="1222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83B4E23-68EF-EF4B-B6A2-B276E22C7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B751A4B-DD06-E54E-AD40-0C0175D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Species occurrence records</a:t>
            </a:r>
            <a:br>
              <a:rPr lang="en-GB" b="1" dirty="0"/>
            </a:br>
            <a:r>
              <a:rPr lang="en-GB" b="1" dirty="0"/>
              <a:t>with </a:t>
            </a:r>
            <a:r>
              <a:rPr lang="en-GB" b="1" dirty="0" err="1"/>
              <a:t>MultiMedia</a:t>
            </a:r>
            <a:r>
              <a:rPr lang="en-GB" b="1" dirty="0"/>
              <a:t> evidence</a:t>
            </a:r>
            <a:br>
              <a:rPr lang="en-GB" dirty="0"/>
            </a:br>
            <a:r>
              <a:rPr lang="en-GB" sz="1800" i="1" cap="none" dirty="0">
                <a:latin typeface="Roboto Condensed Light"/>
              </a:rPr>
              <a:t>Year-to-date, 30 Sept 2021</a:t>
            </a:r>
            <a:endParaRPr lang="en-GB" i="1" dirty="0">
              <a:latin typeface="Roboto Condensed Ligh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338890-C704-A540-875B-92753B239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87.1</a:t>
            </a:r>
            <a:r>
              <a:rPr lang="en-GB" sz="2000" b="1" dirty="0">
                <a:latin typeface="Roboto Regular"/>
              </a:rPr>
              <a:t> million records with taxonomically identified images</a:t>
            </a:r>
            <a:endParaRPr lang="en-GB" sz="2000" i="1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42.4 million human observations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41.4 million specimens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1.7 million fossil specimens</a:t>
            </a:r>
            <a:endParaRPr lang="en-US" sz="1800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1.4 million material samples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785,473</a:t>
            </a:r>
            <a:r>
              <a:rPr lang="en-GB" sz="2000" b="1" dirty="0">
                <a:latin typeface="Roboto Regular"/>
              </a:rPr>
              <a:t> audio files</a:t>
            </a:r>
            <a:endParaRPr lang="en-GB" sz="2000" i="1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2,781</a:t>
            </a:r>
            <a:r>
              <a:rPr lang="en-GB" sz="2000" b="1" dirty="0">
                <a:latin typeface="Roboto Regular"/>
              </a:rPr>
              <a:t> videos</a:t>
            </a:r>
            <a:endParaRPr lang="en-GB" sz="2000" i="1" dirty="0">
              <a:latin typeface="Roboto Regular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6DFB1C3-A23A-E14C-B40D-6753BB7A8B1D}"/>
              </a:ext>
            </a:extLst>
          </p:cNvPr>
          <p:cNvSpPr txBox="1">
            <a:spLocks/>
          </p:cNvSpPr>
          <p:nvPr/>
        </p:nvSpPr>
        <p:spPr>
          <a:xfrm>
            <a:off x="255116" y="6330935"/>
            <a:ext cx="5792788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</a:t>
            </a:r>
            <a:r>
              <a:rPr lang="en-US" sz="12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www.gbif.org</a:t>
            </a: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/occurrence/gallery</a:t>
            </a:r>
          </a:p>
        </p:txBody>
      </p:sp>
    </p:spTree>
    <p:extLst>
      <p:ext uri="{BB962C8B-B14F-4D97-AF65-F5344CB8AC3E}">
        <p14:creationId xmlns:p14="http://schemas.microsoft.com/office/powerpoint/2010/main" val="2528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2989A-D674-7148-A65C-0959C174136F}"/>
              </a:ext>
            </a:extLst>
          </p:cNvPr>
          <p:cNvSpPr/>
          <p:nvPr/>
        </p:nvSpPr>
        <p:spPr>
          <a:xfrm>
            <a:off x="10706100" y="6153457"/>
            <a:ext cx="1485900" cy="70454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B047F7-C4B6-1741-9E53-99AE9BBD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the GBIF Network</a:t>
            </a:r>
            <a:r>
              <a:rPr lang="en-GB" sz="1600" cap="none" dirty="0">
                <a:latin typeface="+mn-lt"/>
              </a:rPr>
              <a:t>  30 Sept 2021</a:t>
            </a:r>
            <a:endParaRPr lang="en-GB" sz="1600" dirty="0">
              <a:latin typeface="+mn-lt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F4156A-5628-A54D-9547-F0A7917655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978"/>
            <a:ext cx="12192000" cy="56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566-63F8-417F-A440-352684CF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GBIF Participant countries</a:t>
            </a:r>
            <a:r>
              <a:rPr lang="en-GB" sz="1800" cap="none" dirty="0">
                <a:latin typeface="Roboto Regular"/>
              </a:rPr>
              <a:t> 30 Sept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FE7B5-EF1A-49EC-8E20-E4CB18D58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/the-</a:t>
            </a:r>
            <a:r>
              <a:rPr lang="en-GB" dirty="0" err="1">
                <a:solidFill>
                  <a:schemeClr val="accent2"/>
                </a:solidFill>
              </a:rPr>
              <a:t>gbif</a:t>
            </a:r>
            <a:r>
              <a:rPr lang="en-GB" dirty="0">
                <a:solidFill>
                  <a:schemeClr val="accent2"/>
                </a:solidFill>
              </a:rPr>
              <a:t>-network</a:t>
            </a:r>
            <a:r>
              <a:rPr lang="en-GB" dirty="0"/>
              <a:t>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775312-F906-4B9D-B415-8431D90A7B06}"/>
              </a:ext>
            </a:extLst>
          </p:cNvPr>
          <p:cNvGrpSpPr>
            <a:grpSpLocks noChangeAspect="1"/>
          </p:cNvGrpSpPr>
          <p:nvPr/>
        </p:nvGrpSpPr>
        <p:grpSpPr>
          <a:xfrm>
            <a:off x="1272551" y="1347906"/>
            <a:ext cx="9532597" cy="4651123"/>
            <a:chOff x="1051184" y="1201524"/>
            <a:chExt cx="9845416" cy="4803753"/>
          </a:xfrm>
          <a:solidFill>
            <a:schemeClr val="bg1"/>
          </a:solidFill>
        </p:grpSpPr>
        <p:sp>
          <p:nvSpPr>
            <p:cNvPr id="183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14FA9009-4A55-4305-AE07-5DFA88A96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4496" y="4577795"/>
              <a:ext cx="246660" cy="24666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4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5320A18-F730-4DFF-BF5B-F2088C372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4782" y="4308394"/>
              <a:ext cx="372615" cy="356870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5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C184CA31-DAFF-493B-B2F3-7E70A7ED1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3796" y="3328750"/>
              <a:ext cx="327131" cy="223919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6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7517C5E8-E38B-4A4E-9DA3-9998935A4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17363"/>
              <a:ext cx="267653" cy="22916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7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AD6E85BC-4C7B-41AA-9852-17AF4E20D4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44176"/>
              <a:ext cx="19244" cy="4198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8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B1AF841-E640-4CB5-842E-B35D649FD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0692" y="2377096"/>
              <a:ext cx="530058" cy="29739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2EF1C998-1908-44D2-9149-AE9A19957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8771124" y="3171307"/>
              <a:ext cx="271151" cy="533557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82470A6-823F-43B3-B9FB-317F1E9961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51883" y="3575411"/>
              <a:ext cx="426844" cy="416348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1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33A2707C-783A-494B-85B4-9ED14FD717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1184" y="1523407"/>
              <a:ext cx="1374999" cy="594783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2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9F011C1F-0A21-49D2-BEC6-6687C13E80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50356" y="2238897"/>
              <a:ext cx="1752862" cy="869434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3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0AD962CE-1678-4907-A845-410588B2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0426" y="5100856"/>
              <a:ext cx="164440" cy="17143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3D1184F2-4C79-4B3B-BE50-AC1A90BED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2347" y="1852287"/>
              <a:ext cx="258905" cy="369117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5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FEC72C3-6CA9-4A5E-978E-30A60A797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949" y="3057599"/>
              <a:ext cx="150445" cy="14344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3D6F1CC-E34A-4BDB-8373-EE51D434D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6296" y="2137434"/>
              <a:ext cx="500318" cy="279898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BFE8CD7E-2726-4FD2-AE68-ECC8019A90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1442" y="3864055"/>
              <a:ext cx="174936" cy="20642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8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C8ED13-625D-4420-B9E8-BAB4F491C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0220" y="2473312"/>
              <a:ext cx="451336" cy="271152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9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B47542C-3015-4637-AA1A-35756F4316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9509" y="2494304"/>
              <a:ext cx="594783" cy="22741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0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FD94F-A86C-4488-ACE0-2EFB0C03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1697" y="2669241"/>
              <a:ext cx="122455" cy="255407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1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BA7AC7C7-9111-4B14-8BBF-2FAF46DB5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288" y="3615645"/>
              <a:ext cx="62977" cy="18018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2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0956B88-964E-4482-BBC3-F78FA0044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39921" y="3278019"/>
              <a:ext cx="276399" cy="53180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3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AB76469-5F71-4B7C-831F-1004441B86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9692" y="4051238"/>
              <a:ext cx="342875" cy="38835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4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4612A9-5DFE-4668-A930-BAF7D07F25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6804" y="2538037"/>
              <a:ext cx="246660" cy="15569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5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36EE7695-D2AA-4FB4-9281-18F1C2182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315175" y="3101333"/>
              <a:ext cx="54231" cy="120706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6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FA203F7-09B4-4295-B3B4-17BE60E53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665742"/>
              <a:ext cx="201178" cy="1854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0E0EE69-F321-4DDC-9278-CF5BEF0D9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293127"/>
              <a:ext cx="129453" cy="71725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6D724627-A880-41F2-AE79-71923C845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30158" y="1589882"/>
              <a:ext cx="309638" cy="44258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9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20D567-2A9B-4AD4-B76D-0D2CBC8E2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685" y="4941663"/>
              <a:ext cx="45484" cy="59479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0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415EE27-6E4E-4289-B0A2-844827EAC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9460" y="3799329"/>
              <a:ext cx="131203" cy="15044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1" name="Sudan">
              <a:extLst>
                <a:ext uri="{FF2B5EF4-FFF2-40B4-BE49-F238E27FC236}">
                  <a16:creationId xmlns:a16="http://schemas.microsoft.com/office/drawing/2014/main" id="{B3454A29-89E2-4C4A-A06B-0F9BD4AC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443" y="3178734"/>
              <a:ext cx="534523" cy="524395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2" name="South Sudan">
              <a:extLst>
                <a:ext uri="{FF2B5EF4-FFF2-40B4-BE49-F238E27FC236}">
                  <a16:creationId xmlns:a16="http://schemas.microsoft.com/office/drawing/2014/main" id="{2067394F-7A89-40B2-879F-1989B582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713" y="3569216"/>
              <a:ext cx="384857" cy="321840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D0F75568-0397-4ED1-8160-A88421EBAFB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8114" y="3668126"/>
              <a:ext cx="76971" cy="136450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EA55BBD-4833-400A-968B-D0C7B193E1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7123" y="2438324"/>
              <a:ext cx="391857" cy="276399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5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0826BBB-75D0-47CA-ADCF-F96D20CB8F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3560" y="3580659"/>
              <a:ext cx="320134" cy="495071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6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8095B73-B7BD-4571-A694-E58D0F16EA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5474" y="4255912"/>
              <a:ext cx="166190" cy="15569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193E034-6A6D-433C-AA6B-72CB0A6D6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636" y="2324616"/>
              <a:ext cx="94465" cy="54231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D8AADD9-E521-4C7E-A262-785B9CB5B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5850" y="2233648"/>
              <a:ext cx="159193" cy="64727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9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7F7FA159-B3F1-40B4-8803-7CD78FCA3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8688" y="3650633"/>
              <a:ext cx="92716" cy="12070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0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657E4725-2561-48F7-8BF4-3DCC55BD2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7079" y="2352606"/>
              <a:ext cx="122455" cy="13425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1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D507DF72-DF56-4AE9-8491-9DAFC8D22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5973" y="3407472"/>
              <a:ext cx="185433" cy="164440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2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C28AA3-55F4-4B19-B025-4F4B7AADB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54673"/>
              <a:ext cx="664758" cy="570292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3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CFE58853-B438-444F-8410-DF17B7F287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5201" y="4051238"/>
              <a:ext cx="66476" cy="6647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A2F397E-919D-43A0-8E14-1588FE3E9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91001" y="1903020"/>
              <a:ext cx="134701" cy="53530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54AEE8DF-68F7-4B10-BFDD-E8579167CD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59324" y="1240010"/>
              <a:ext cx="4048026" cy="128928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BB76BC-C3E9-4D71-90C9-EEE602DFD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2279132"/>
              <a:ext cx="274650" cy="164440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7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0A3F7737-6D2F-498C-AC44-38C246DD3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5208" y="3068095"/>
              <a:ext cx="29740" cy="64727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8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B38A3B8C-6D54-4841-8E87-91469DD61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5801" y="3351492"/>
              <a:ext cx="61229" cy="26241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9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3183C1B-3E1B-4A4B-A959-FB613F6CF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1379" y="2497803"/>
              <a:ext cx="101463" cy="18368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0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16D802E-1349-407A-820B-7A1228B60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879" y="2051714"/>
              <a:ext cx="279898" cy="201178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1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09004422-46F7-4790-BED1-ABA8E7F167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9431" y="3339246"/>
              <a:ext cx="320134" cy="53705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3F7676F5-3174-4298-BC22-BFD3F01D2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9478" y="4012752"/>
              <a:ext cx="421597" cy="66650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60B08E19-D92E-4C01-9FCE-54C03D42A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3244" y="4708998"/>
              <a:ext cx="267653" cy="30264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4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C7EE1643-DE39-4AF6-BD13-83DBCAD2BF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48158" y="4080976"/>
              <a:ext cx="486323" cy="325382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5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4F4F903-C17F-4FE7-B768-C6A387CC2F21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3995" y="3668126"/>
              <a:ext cx="181934" cy="8746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E779BFF-422C-4BF4-AC54-091A723A3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5602" y="2679736"/>
              <a:ext cx="470579" cy="472328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7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7596AB44-6922-4ACD-B7E2-284140E13C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82510" y="3391727"/>
              <a:ext cx="41985" cy="2799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8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0B3AEDAE-2A07-480D-A035-90EB1C0B1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190" y="3111829"/>
              <a:ext cx="241412" cy="300890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DCDD0CD3-6C23-4074-AC62-3B89977FB2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72715" y="1273249"/>
              <a:ext cx="608778" cy="670007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0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7AF51-B22C-4091-ABBF-E604A28E2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6004" y="3514182"/>
              <a:ext cx="374364" cy="344625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1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C78D7288-CAF1-426F-928D-566A33DF4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7282" y="3167808"/>
              <a:ext cx="496819" cy="421597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2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29606D18-7AA4-49A0-A2A0-5DCD9A39A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09295" y="3479195"/>
              <a:ext cx="145198" cy="14869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3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5B190A5-3463-49E7-8B98-CE490B77CB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28057" y="5251301"/>
              <a:ext cx="568543" cy="439091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4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3518815-FFF5-44D6-A1E7-95F6F3573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879" y="2167173"/>
              <a:ext cx="190681" cy="17143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4B19CE-5B47-41F2-B33D-21E8488CE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2741" y="2098948"/>
              <a:ext cx="120706" cy="94465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E44375-E433-43C0-BCB3-5810057D5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6888" y="2915900"/>
              <a:ext cx="262404" cy="14694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7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8B034336-FE9C-4900-8A8E-4B6F2650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7651" y="4625029"/>
              <a:ext cx="426844" cy="43559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8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1A686D5-C5E1-4627-AB9F-0D07A3E75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9737" y="2985874"/>
              <a:ext cx="285146" cy="670007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9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86D9454B-AEC9-437D-A949-5F980DE2A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0189" y="4392363"/>
              <a:ext cx="341126" cy="598282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0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E8475A2-FE59-4897-8FFE-7B3C2B10A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1430" y="2721721"/>
              <a:ext cx="379613" cy="295643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1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9A4F0F0B-A290-425E-99DE-EA6154379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332" y="2443572"/>
              <a:ext cx="50732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2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871F272-F662-4499-B9C4-64A659A7291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62631" y="2142682"/>
              <a:ext cx="939409" cy="372615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3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A24B0B07-6DF0-432B-9A26-DD55DEEFE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3999" y="2272134"/>
              <a:ext cx="96215" cy="106711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4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5B89D71-89E3-4CCD-B6B8-8B590FEBC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324" y="2837179"/>
              <a:ext cx="832697" cy="652513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9CFB13B-AA2B-4DA0-829B-0B724C129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9375" y="2709475"/>
              <a:ext cx="13995" cy="12246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6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3660A67-D3D2-4F60-84AC-21F5B08FE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33108"/>
              <a:ext cx="383111" cy="44958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7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CFB680C2-8DDC-4366-A402-64312D470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3676" y="3111829"/>
              <a:ext cx="519562" cy="537056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DCF0588-B7CB-4273-8AFE-574C23F6B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757129" y="3771339"/>
              <a:ext cx="136450" cy="195929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150A461-141F-405A-A056-DD4A31567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77262" y="3748598"/>
              <a:ext cx="307888" cy="23616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0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FF8EDD1-707C-4A44-A1B9-7DD14C876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2410" y="4353876"/>
              <a:ext cx="104961" cy="279898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1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BD211C07-0628-4802-9FA9-1A6086518E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548" y="4457090"/>
              <a:ext cx="265903" cy="48807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2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C6CA455-C11E-4DA1-9548-D993ED22A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1308" y="2485557"/>
              <a:ext cx="73474" cy="5773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D7B899C-EA5D-4ED7-BC8A-46B397FB9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214" y="2214405"/>
              <a:ext cx="22742" cy="1924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4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0D496B4-D56D-412C-A70C-F82E1F068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9064" y="1995735"/>
              <a:ext cx="152195" cy="8746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27BD2DBD-B19C-40D4-953C-A7A907368B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7677" y="2312370"/>
              <a:ext cx="6997" cy="10496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6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6739BC1C-221E-443E-AEBD-B052A388C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2816187"/>
              <a:ext cx="491572" cy="496819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7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8D5B438-7BEC-48CC-BC6D-330F5749A5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4172" y="3704864"/>
              <a:ext cx="138200" cy="153944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8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2DB45B7F-40A5-4D8F-A1E9-479508477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6481" y="5046625"/>
              <a:ext cx="75224" cy="7347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9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31AC5AA-195A-4C4F-B0EA-51D57F888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7397" y="2765455"/>
              <a:ext cx="48982" cy="6997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CA04EE10-3FFA-4B6F-ADD7-1D9340D7F6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1941505"/>
              <a:ext cx="190681" cy="8047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1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7C04E24F-3745-48E7-842E-EE945781B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1645" y="3202796"/>
              <a:ext cx="269402" cy="31138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2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F2EB3FA-0EF8-42CA-85C9-59694A30F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7536" y="2459317"/>
              <a:ext cx="300890" cy="139949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3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D7439674-B1C7-476F-8BDF-1041D6666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8262" y="2931645"/>
              <a:ext cx="61229" cy="54231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4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DE2CE07E-5BB5-4DDF-940E-BD79C238915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87103" y="2444967"/>
              <a:ext cx="57654" cy="5808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5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044A40C-C871-4065-8416-8F2D657FB8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53661" y="2625506"/>
              <a:ext cx="122455" cy="190681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6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350703-2B2F-40BF-AD1D-30F3F45CB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2198" y="2468063"/>
              <a:ext cx="146946" cy="187183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7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E2DA61FC-4619-4E0F-9D76-DE024DCD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3844813"/>
              <a:ext cx="251908" cy="341127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8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CBD2913-0CBD-4F0E-A13F-BAD30629FD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032472"/>
              <a:ext cx="1124841" cy="521311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9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29EBCB97-D860-43AC-B823-E02A0E839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814438"/>
              <a:ext cx="125954" cy="15044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0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9D36BE8-340B-463B-8B5F-0939D8A1C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7183" y="3351492"/>
              <a:ext cx="69975" cy="22742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F24CF3A-1C3A-4F51-A7A6-40C8F78888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3635" y="2377096"/>
              <a:ext cx="391857" cy="76447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4AC8C18-E3A9-4C0B-BDDD-DC6FA9DC31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97206" y="2319368"/>
              <a:ext cx="348124" cy="37086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51443341-EC3B-4C98-8D36-76920FA16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5151" y="2809190"/>
              <a:ext cx="45484" cy="14344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E50FCAC-0713-4ACA-849A-5E68148FF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0622" y="2035971"/>
              <a:ext cx="125954" cy="13295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7BC063A5-4A80-41D7-9797-5DFC89986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6354" y="2669241"/>
              <a:ext cx="306139" cy="29564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91974E7F-9B76-4E8F-8771-139B49EB2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7555" y="2580022"/>
              <a:ext cx="643766" cy="5283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7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584F151C-D3FA-4483-98C1-38CBCBE692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06683" y="3809825"/>
              <a:ext cx="1460719" cy="582538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84252E49-9C12-4FDA-94A1-B0EF60DD82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11010" y="2716473"/>
              <a:ext cx="874681" cy="1054866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9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DAD9AB2-3EAB-4268-8904-EC889B59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1220" y="1666855"/>
              <a:ext cx="255407" cy="9971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0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3AB29C2-0D03-42EF-A5B0-3D02B73C0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0107" y="2268636"/>
              <a:ext cx="190681" cy="9971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1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645689A2-9AD6-44DD-ADB7-4F3A91B08A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312" y="3437211"/>
              <a:ext cx="199428" cy="11021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2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24D4C633-9A29-4939-AF4A-1A8B436F3A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0134" y="3297261"/>
              <a:ext cx="87468" cy="6997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3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D9BDB98E-0FFC-4610-8EA5-6CDDBB577C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920" y="3806326"/>
              <a:ext cx="90966" cy="132951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4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5BB4F5FA-926A-4EBB-BE34-C5734FE90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4497" y="3710111"/>
              <a:ext cx="145198" cy="260655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5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26959783-F226-4388-93A6-1E2C0E925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4223" y="3554419"/>
              <a:ext cx="82221" cy="6997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6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E982F74-35BF-4862-AE70-2FBAC507A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4459" y="3557917"/>
              <a:ext cx="232666" cy="19767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7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85D5EE71-C0AB-459F-AB13-A3FF38B8495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7595" y="3368986"/>
              <a:ext cx="132951" cy="15044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8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F7919B0-5C93-4580-B806-F774E68DB4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10533" y="1201524"/>
              <a:ext cx="1254294" cy="68225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B20DC4F-1F71-4511-AE5D-D7EADFFF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99559" y="2510047"/>
              <a:ext cx="237913" cy="24666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0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53410E9E-1257-469D-B892-786CA6B9E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1825" y="3613896"/>
              <a:ext cx="145198" cy="230915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1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B6875145-188D-4D7D-93AD-73F5FB773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048215"/>
              <a:ext cx="251908" cy="264154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EC873E4-5A9B-4C4A-9104-B47125D5B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1105" y="2443572"/>
              <a:ext cx="206425" cy="9446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3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61003D2-8BF1-4726-846D-3C7585B214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479" y="3517681"/>
              <a:ext cx="96215" cy="22742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4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B69CBF52-03D2-45F4-AE24-40BC741224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3186" y="3927032"/>
              <a:ext cx="187183" cy="22916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F0724F59-D60F-45B3-9732-0F4456C9B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7072" y="2175920"/>
              <a:ext cx="407602" cy="35162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0F7545-0FB2-4820-9DE5-4BE56405B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5329" y="1560144"/>
              <a:ext cx="281648" cy="320134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7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D5A1D1C-66D8-46D0-B322-DCDBF43B4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8154" y="3477446"/>
              <a:ext cx="472328" cy="412849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8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C4BDF42D-30E5-4150-82C4-8D150F372E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01308" y="1890774"/>
              <a:ext cx="155694" cy="6997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9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1C9EB0AE-B9D7-40F6-ACE8-C97E43E3C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7867" y="3363737"/>
              <a:ext cx="215173" cy="204676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0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BC2533D5-67CD-4FF4-8F35-4F183837EB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3930531"/>
              <a:ext cx="64727" cy="48982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1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2569A6B-78D8-478E-BBB5-D4689CF78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824" y="3493190"/>
              <a:ext cx="76971" cy="50732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2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C6BE7E4-8727-46DB-99BF-F576861DE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4757" y="2872166"/>
              <a:ext cx="353372" cy="36036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3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12D8B589-D529-41FE-8496-865495B59D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4726" y="3956772"/>
              <a:ext cx="185433" cy="23616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4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82729D35-6D12-4E37-8DE9-EA57C4B38F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14602" y="4311892"/>
              <a:ext cx="111959" cy="5248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23BB24C-BC22-4245-8671-BC0DE2DDC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356" y="3297261"/>
              <a:ext cx="111959" cy="752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6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741F660B-4ED8-4E0B-A3FC-5B9E10C37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9305" y="3557917"/>
              <a:ext cx="52481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C708EF87-14E5-416F-9083-F8EE1B4839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44439" y="1957249"/>
              <a:ext cx="124205" cy="104961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03DE0BE-A2AE-4109-9ACE-A79396FFD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4649" y="2182918"/>
              <a:ext cx="188931" cy="85720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9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C4501C23-B5D3-4A21-86F9-F722DF697D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1677" y="2730468"/>
              <a:ext cx="66476" cy="38486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0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32C5CF-B58A-475D-AB08-561E29BCDC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35249" y="3176556"/>
              <a:ext cx="330630" cy="12070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38E418A-9CE2-4E3A-BDCC-7E8D8371C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0133" y="2342109"/>
              <a:ext cx="164440" cy="12245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2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EA3DB71-7815-4324-9C91-FE97E4C88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2136" y="3627891"/>
              <a:ext cx="195929" cy="230915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3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9A6C6CFE-871B-45E8-A282-BF24F475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3028" y="3610397"/>
              <a:ext cx="106711" cy="10321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4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4D664E53-6BBF-4629-9871-B57CBE6FA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8644" y="3820321"/>
              <a:ext cx="603531" cy="678753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5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BC8777E6-63E1-407A-8E07-322A9A0B5A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158" y="3879800"/>
              <a:ext cx="239664" cy="31313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6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91EB4A2-A796-4013-9169-ED2A32090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9453" y="3564915"/>
              <a:ext cx="388358" cy="601781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7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5BA37EDF-E744-427A-AEDE-9DA00300C5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72589" y="4649520"/>
              <a:ext cx="517812" cy="1355757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8076FC1E-D436-4A5D-8451-CECAF6734E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2236" y="2091950"/>
              <a:ext cx="1637403" cy="126479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9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F8B0852-6CA1-46E5-86B5-194EFC1BC1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3631" y="3167808"/>
              <a:ext cx="332379" cy="577290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0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B198CBF-77D1-4AC1-9C9F-751EF1701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5120" y="3619144"/>
              <a:ext cx="409351" cy="31313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1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551CBD82-8E77-49E8-8A36-5A1127B75D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4823" y="1212020"/>
              <a:ext cx="2492843" cy="1291031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0E90F74-494A-4384-93D1-493AA376E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9687" y="3540424"/>
              <a:ext cx="244910" cy="414599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63C3579B-EA7C-4346-8C8E-C3A85C8245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816606" y="3489691"/>
              <a:ext cx="169689" cy="15044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0697B618-B987-44C6-9AC2-396666E751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451" y="4101968"/>
              <a:ext cx="59479" cy="752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4C0EB61-5586-4E89-AFFC-03BF5880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1851" y="3472197"/>
              <a:ext cx="255407" cy="201178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68220F1E-F690-4B17-864D-415B28797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3789" y="2424329"/>
              <a:ext cx="176686" cy="101463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4E7C11-42ED-4939-A58D-E03FBCB728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27392" y="3823820"/>
              <a:ext cx="1245547" cy="1408238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992AEDD7-E430-43A1-9F10-4FD92AEDC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807" y="4654768"/>
              <a:ext cx="290394" cy="327132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A695A35C-C086-4931-BFD6-D1726B3B7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362" y="2384093"/>
              <a:ext cx="118956" cy="104961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AB258864-9FA8-45E7-8D15-AB9EA40D3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6088" y="4364374"/>
              <a:ext cx="398854" cy="47407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1CB7BB5B-CD08-428F-9637-23D40F9E7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5036" y="2992872"/>
              <a:ext cx="104961" cy="59479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9FC8C7D-AC5B-47BA-BBA7-6EA141997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3026" y="3568414"/>
              <a:ext cx="99714" cy="22217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E6B4B48-EFB2-47FF-A493-A5B2F01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9059" y="3347993"/>
              <a:ext cx="48982" cy="9446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76386BF-04E1-4826-A177-747F950DA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7492" y="2168923"/>
              <a:ext cx="99714" cy="6822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ACACD1C-9703-4AEE-872B-3B6EACDBC2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1041" y="3057599"/>
              <a:ext cx="167939" cy="190681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F74ADA9A-8558-4BDC-830B-B4C853053D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2962" y="3064597"/>
              <a:ext cx="12246" cy="24491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80B328-C8D9-4E01-ABF1-075045BD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5539" y="2006231"/>
              <a:ext cx="255407" cy="166190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3EE7356-269B-438A-8299-812F043E84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504801"/>
              <a:ext cx="160941" cy="12945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E7D6F6-1F62-43FF-A075-FD6124794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4675" y="2252892"/>
              <a:ext cx="204676" cy="90966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55F6E2E2-6207-4D7D-B2BD-5AE05218CD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42274" y="4397611"/>
              <a:ext cx="1270038" cy="1191317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E064D21-EB93-4462-8AA8-F85C1A687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3064" y="2524042"/>
              <a:ext cx="99714" cy="9446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52D5213-886D-42D4-B8D1-A15F2142E3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40813" y="4803464"/>
              <a:ext cx="488073" cy="109160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67B0CB2-E695-4351-BD49-5AC3D0273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47651" y="4168445"/>
              <a:ext cx="397105" cy="495071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4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E7BB97E-8157-4E50-9772-58FAE47971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6761" y="2478560"/>
              <a:ext cx="13995" cy="6997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5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6E332065-4AA0-4611-94B5-C612E9447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6888" y="2674489"/>
              <a:ext cx="661260" cy="654262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A0F74-5BEB-4096-BB63-6CF7963EF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5825" y="2478560"/>
              <a:ext cx="64727" cy="11021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C13EC4E2-B25D-4C62-9064-E7E929466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598" y="4813960"/>
              <a:ext cx="507316" cy="456584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8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4E89B92-48DB-4EE2-A869-133462B67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5367" y="2625506"/>
              <a:ext cx="405852" cy="33063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7D2E1-931A-2C46-A776-809C34DDAB09}"/>
              </a:ext>
            </a:extLst>
          </p:cNvPr>
          <p:cNvGrpSpPr/>
          <p:nvPr/>
        </p:nvGrpSpPr>
        <p:grpSpPr>
          <a:xfrm>
            <a:off x="419550" y="5186898"/>
            <a:ext cx="1914861" cy="599013"/>
            <a:chOff x="376518" y="5057802"/>
            <a:chExt cx="1914861" cy="599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53435F-F7D4-5844-87FB-28FA010FCEF3}"/>
                </a:ext>
              </a:extLst>
            </p:cNvPr>
            <p:cNvSpPr/>
            <p:nvPr/>
          </p:nvSpPr>
          <p:spPr>
            <a:xfrm>
              <a:off x="376518" y="5131398"/>
              <a:ext cx="182880" cy="18288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5144AF9-2FBA-0D4E-BFFE-79E367752D66}"/>
                </a:ext>
              </a:extLst>
            </p:cNvPr>
            <p:cNvSpPr/>
            <p:nvPr/>
          </p:nvSpPr>
          <p:spPr>
            <a:xfrm>
              <a:off x="376518" y="5400339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56E7F-41BD-B54F-BB7F-3D53B4E6AA56}"/>
                </a:ext>
              </a:extLst>
            </p:cNvPr>
            <p:cNvSpPr txBox="1"/>
            <p:nvPr/>
          </p:nvSpPr>
          <p:spPr>
            <a:xfrm>
              <a:off x="559398" y="5057802"/>
              <a:ext cx="1527586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Voting Participants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70DB290-55A8-394D-B217-434A2C97B792}"/>
                </a:ext>
              </a:extLst>
            </p:cNvPr>
            <p:cNvSpPr txBox="1"/>
            <p:nvPr/>
          </p:nvSpPr>
          <p:spPr>
            <a:xfrm>
              <a:off x="559398" y="5326743"/>
              <a:ext cx="1731981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Associate Participants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3680CCE-0A24-6E44-A879-7A9B1019AF56}"/>
              </a:ext>
            </a:extLst>
          </p:cNvPr>
          <p:cNvSpPr/>
          <p:nvPr/>
        </p:nvSpPr>
        <p:spPr>
          <a:xfrm>
            <a:off x="10929769" y="4652623"/>
            <a:ext cx="111150" cy="1111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 fontScale="25000" lnSpcReduction="20000"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CBD-067A-6E4B-900D-207909C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GBIF Network of Data publishing institutions</a:t>
            </a:r>
            <a:r>
              <a:rPr lang="en-GB" cap="none" dirty="0">
                <a:latin typeface="Roboto Regular"/>
              </a:rPr>
              <a:t> </a:t>
            </a:r>
            <a:r>
              <a:rPr lang="en-GB" sz="1800" cap="none" dirty="0">
                <a:latin typeface="Roboto Regular"/>
              </a:rPr>
              <a:t>Year-to-date, 30 Sept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B1DA-8308-8848-BDB6-2E25E0093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/publisher/search</a:t>
            </a:r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20466C-B4D0-B04D-A247-5AD323DD3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218250"/>
              </p:ext>
            </p:extLst>
          </p:nvPr>
        </p:nvGraphicFramePr>
        <p:xfrm>
          <a:off x="9105900" y="2387371"/>
          <a:ext cx="2813824" cy="366815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1759508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579211">
                  <a:extLst>
                    <a:ext uri="{9D8B030D-6E8A-4147-A177-3AD203B41FA5}">
                      <a16:colId xmlns:a16="http://schemas.microsoft.com/office/drawing/2014/main" val="2107453002"/>
                    </a:ext>
                  </a:extLst>
                </a:gridCol>
              </a:tblGrid>
              <a:tr h="2774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Top 10 countries: number of data publishers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bg1"/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Russian </a:t>
                      </a:r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Federation</a:t>
                      </a:r>
                      <a:endParaRPr lang="en-US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458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8706493-2139-B949-8DB1-5B1632C401FA}"/>
              </a:ext>
            </a:extLst>
          </p:cNvPr>
          <p:cNvGrpSpPr/>
          <p:nvPr/>
        </p:nvGrpSpPr>
        <p:grpSpPr>
          <a:xfrm>
            <a:off x="9105900" y="1237167"/>
            <a:ext cx="2831928" cy="1007181"/>
            <a:chOff x="9105900" y="1088487"/>
            <a:chExt cx="2831928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4810C-5935-9543-9234-1433405BE53B}"/>
                </a:ext>
              </a:extLst>
            </p:cNvPr>
            <p:cNvSpPr txBox="1"/>
            <p:nvPr/>
          </p:nvSpPr>
          <p:spPr>
            <a:xfrm>
              <a:off x="9105900" y="11500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8CB8C-0882-0147-BC7E-56BCB5EFDC38}"/>
                </a:ext>
              </a:extLst>
            </p:cNvPr>
            <p:cNvSpPr txBox="1"/>
            <p:nvPr/>
          </p:nvSpPr>
          <p:spPr>
            <a:xfrm>
              <a:off x="10354837" y="1088487"/>
              <a:ext cx="1582991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 with institutions sharing data through GBIF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E60D77-FDFA-C64E-AEED-F5B3A80E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715" y="1224920"/>
            <a:ext cx="6824534" cy="47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DF59-E8F6-3D42-AE0B-A91FEE8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GBIF.</a:t>
            </a:r>
            <a:r>
              <a:rPr lang="en-GB" b="1" cap="none" dirty="0" err="1"/>
              <a:t>org</a:t>
            </a:r>
            <a:r>
              <a:rPr lang="en-GB" b="1" dirty="0"/>
              <a:t> traffic by country</a:t>
            </a:r>
            <a:r>
              <a:rPr lang="en-GB" sz="1800" b="1" dirty="0"/>
              <a:t> </a:t>
            </a:r>
            <a:r>
              <a:rPr lang="en-GB" sz="1800" cap="none" dirty="0">
                <a:latin typeface="Roboto Regular"/>
              </a:rPr>
              <a:t>Year-to-date, 30 Sept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A7BB2-B10E-6F4E-8BAC-E95773EBA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SOURCE: Google Analytics.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Effective visits = total sessions - (total sessions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bounce rate)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2D6A73-A42B-E94B-BC36-F0D248F48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94703"/>
              </p:ext>
            </p:extLst>
          </p:nvPr>
        </p:nvGraphicFramePr>
        <p:xfrm>
          <a:off x="255115" y="1196975"/>
          <a:ext cx="11673361" cy="4787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84537">
                  <a:extLst>
                    <a:ext uri="{9D8B030D-6E8A-4147-A177-3AD203B41FA5}">
                      <a16:colId xmlns:a16="http://schemas.microsoft.com/office/drawing/2014/main" val="2445582373"/>
                    </a:ext>
                  </a:extLst>
                </a:gridCol>
                <a:gridCol w="2346777">
                  <a:extLst>
                    <a:ext uri="{9D8B030D-6E8A-4147-A177-3AD203B41FA5}">
                      <a16:colId xmlns:a16="http://schemas.microsoft.com/office/drawing/2014/main" val="1537184645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202493507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3724425895"/>
                    </a:ext>
                  </a:extLst>
                </a:gridCol>
                <a:gridCol w="1666298">
                  <a:extLst>
                    <a:ext uri="{9D8B030D-6E8A-4147-A177-3AD203B41FA5}">
                      <a16:colId xmlns:a16="http://schemas.microsoft.com/office/drawing/2014/main" val="2751926660"/>
                    </a:ext>
                  </a:extLst>
                </a:gridCol>
                <a:gridCol w="1643312">
                  <a:extLst>
                    <a:ext uri="{9D8B030D-6E8A-4147-A177-3AD203B41FA5}">
                      <a16:colId xmlns:a16="http://schemas.microsoft.com/office/drawing/2014/main" val="3487821056"/>
                    </a:ext>
                  </a:extLst>
                </a:gridCol>
                <a:gridCol w="1035973">
                  <a:extLst>
                    <a:ext uri="{9D8B030D-6E8A-4147-A177-3AD203B41FA5}">
                      <a16:colId xmlns:a16="http://schemas.microsoft.com/office/drawing/2014/main" val="3093841831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2745575049"/>
                    </a:ext>
                  </a:extLst>
                </a:gridCol>
              </a:tblGrid>
              <a:tr h="46580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Country/Territory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Visitors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Effective visits</a:t>
                      </a:r>
                      <a:r>
                        <a:rPr lang="en-GB" sz="1400" b="0" i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% Effective visits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Pages /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65258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178,007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313,521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151,587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79712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108,785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198,733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82,395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5.16%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4.39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1689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212,062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108,809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89410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89,916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193,157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85,704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5.37%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4.91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20079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75,813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159,493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79,156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78963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71,117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133,656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60,118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3.77%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5.08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7805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62,247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117,956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57,114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02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56,927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111,950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55,180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5.82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15403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55,266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122,780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57,768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1105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Italy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41,155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74,512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31,690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1.99%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2415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1,601,994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3,296,417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1,596,125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100.00%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5.68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8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Occurrences published by Country </a:t>
            </a:r>
            <a:r>
              <a:rPr lang="en-GB" sz="1800" cap="none" dirty="0">
                <a:latin typeface="Roboto Regular"/>
              </a:rPr>
              <a:t>Year-to-date, 30 Sept </a:t>
            </a:r>
            <a:r>
              <a:rPr lang="en-US" sz="1800" cap="none" dirty="0">
                <a:latin typeface="Roboto Regular"/>
              </a:rPr>
              <a:t>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/occurrence/search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C68C5275-2D45-774B-B979-BD2679E35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19750"/>
              </p:ext>
            </p:extLst>
          </p:nvPr>
        </p:nvGraphicFramePr>
        <p:xfrm>
          <a:off x="6278682" y="1196974"/>
          <a:ext cx="5649789" cy="49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31997D2D-6180-784C-9DA6-873F0CE8A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44578"/>
              </p:ext>
            </p:extLst>
          </p:nvPr>
        </p:nvGraphicFramePr>
        <p:xfrm>
          <a:off x="255590" y="1196977"/>
          <a:ext cx="5914080" cy="47878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6391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870487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045903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204510">
                  <a:extLst>
                    <a:ext uri="{9D8B030D-6E8A-4147-A177-3AD203B41FA5}">
                      <a16:colId xmlns:a16="http://schemas.microsoft.com/office/drawing/2014/main" val="954396464"/>
                    </a:ext>
                  </a:extLst>
                </a:gridCol>
                <a:gridCol w="1113610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280266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892913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57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123,949,249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104,951,678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24,721,754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13,595,190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24,058,962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19,375,254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14,152,637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6,458,840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5,849,494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4,860,801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Sweden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4,263,134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10,821,710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South Africa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4,104,573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1,707,223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4,075,780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12,829,298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Switzerland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3,829,111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9,028,709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Norway</a:t>
                      </a:r>
                      <a:endParaRPr lang="en-US" sz="14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3,469,498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2,813,393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109">
                <a:tc gridSpan="3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40,095,779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82,194,433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966">
                <a:tc gridSpan="3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252,569,971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268,831,632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3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4606-026E-CB46-97D1-5EC14AC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</a:t>
            </a:r>
            <a:r>
              <a:rPr lang="en-US" dirty="0"/>
              <a:t> </a:t>
            </a:r>
            <a:r>
              <a:rPr lang="en-GB" sz="1800" cap="none" dirty="0">
                <a:latin typeface="Roboto Regular"/>
              </a:rPr>
              <a:t>Year-to-date, 30 Sept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6A103AB0-B3A5-D74B-8BFD-3E373FB18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432323"/>
              </p:ext>
            </p:extLst>
          </p:nvPr>
        </p:nvGraphicFramePr>
        <p:xfrm>
          <a:off x="6172200" y="1196975"/>
          <a:ext cx="5764211" cy="408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E4858F1-0D97-AF45-BE79-37694B8C0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9971990"/>
              </p:ext>
            </p:extLst>
          </p:nvPr>
        </p:nvGraphicFramePr>
        <p:xfrm>
          <a:off x="255589" y="1196975"/>
          <a:ext cx="5764212" cy="4865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7523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8506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202584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1013458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415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32,414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26,785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24,552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29,392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13,669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12,597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8,803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4,431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Norway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1,691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3,833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860">
                <a:tc gridSpan="4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ALL OTHERS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33,679,456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59,162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72,153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860">
                <a:tc gridSpan="4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236,212,264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193,619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224,402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223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E8F224B-074A-6D46-AA14-1CD01F0943F7}"/>
              </a:ext>
            </a:extLst>
          </p:cNvPr>
          <p:cNvGrpSpPr/>
          <p:nvPr/>
        </p:nvGrpSpPr>
        <p:grpSpPr>
          <a:xfrm>
            <a:off x="7503236" y="5157434"/>
            <a:ext cx="3102137" cy="1007181"/>
            <a:chOff x="9105900" y="1088487"/>
            <a:chExt cx="3102137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C253F-B427-0544-B51F-7418AA3B7AF6}"/>
                </a:ext>
              </a:extLst>
            </p:cNvPr>
            <p:cNvSpPr txBox="1"/>
            <p:nvPr/>
          </p:nvSpPr>
          <p:spPr>
            <a:xfrm>
              <a:off x="9105900" y="11500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187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6D6743-C48B-2747-97B8-5D136A765A5D}"/>
                </a:ext>
              </a:extLst>
            </p:cNvPr>
            <p:cNvSpPr txBox="1"/>
            <p:nvPr/>
          </p:nvSpPr>
          <p:spPr>
            <a:xfrm>
              <a:off x="10354837" y="1088487"/>
              <a:ext cx="1853200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countries, islands &amp; territories where users have requested downloads (+5)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4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367-D9E0-4519-92AA-E64EC7D5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Roboto Regular" panose="02000000000000000000" pitchFamily="2" charset="0"/>
              </a:rPr>
              <a:t>Peer-reviewed publications using GBIF-mediated data</a:t>
            </a:r>
            <a:r>
              <a:rPr lang="en-US" sz="1800" b="1" dirty="0">
                <a:cs typeface="Roboto Regular" panose="02000000000000000000" pitchFamily="2" charset="0"/>
              </a:rPr>
              <a:t> </a:t>
            </a:r>
            <a:r>
              <a:rPr lang="en-GB" sz="1800" cap="none" dirty="0">
                <a:latin typeface="Roboto Regular"/>
              </a:rPr>
              <a:t>30 Sept </a:t>
            </a:r>
            <a:r>
              <a:rPr lang="en-US" sz="1800" cap="none" dirty="0">
                <a:latin typeface="Roboto Regular"/>
              </a:rPr>
              <a:t>2021</a:t>
            </a:r>
            <a:endParaRPr lang="en-US" dirty="0">
              <a:latin typeface="Roboto Regular"/>
              <a:cs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DDEF4-5EC5-4ADF-8B90-C93939640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4" y="6330935"/>
            <a:ext cx="8149849" cy="365125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https://</a:t>
            </a:r>
            <a:r>
              <a:rPr lang="en-GB" sz="1050" dirty="0" err="1">
                <a:solidFill>
                  <a:schemeClr val="accent2"/>
                </a:solidFill>
              </a:rPr>
              <a:t>www.gbif.org</a:t>
            </a:r>
            <a:r>
              <a:rPr lang="en-GB" sz="1050" dirty="0">
                <a:solidFill>
                  <a:schemeClr val="accent2"/>
                </a:solidFill>
              </a:rPr>
              <a:t>/resource/</a:t>
            </a:r>
            <a:r>
              <a:rPr lang="en-GB" sz="1050" dirty="0" err="1">
                <a:solidFill>
                  <a:schemeClr val="accent2"/>
                </a:solidFill>
              </a:rPr>
              <a:t>search?contentType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literature&amp;literatureType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journal&amp;relevance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GBIF_USED&amp;peerReview</a:t>
            </a:r>
            <a:r>
              <a:rPr lang="en-GB" sz="1050" dirty="0">
                <a:solidFill>
                  <a:schemeClr val="accent2"/>
                </a:solidFill>
              </a:rPr>
              <a:t>=true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FA196-7408-4B96-9633-7BC4C1858B3C}"/>
              </a:ext>
            </a:extLst>
          </p:cNvPr>
          <p:cNvCxnSpPr/>
          <p:nvPr/>
        </p:nvCxnSpPr>
        <p:spPr>
          <a:xfrm>
            <a:off x="334962" y="5118652"/>
            <a:ext cx="1148556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00887A-6451-4CC0-9DF5-EB9E5AF63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694641"/>
              </p:ext>
            </p:extLst>
          </p:nvPr>
        </p:nvGraphicFramePr>
        <p:xfrm>
          <a:off x="334962" y="1127934"/>
          <a:ext cx="11485564" cy="49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565AB6-85F8-7E4D-82E0-CF2F3E71BF4C}"/>
              </a:ext>
            </a:extLst>
          </p:cNvPr>
          <p:cNvSpPr txBox="1"/>
          <p:nvPr/>
        </p:nvSpPr>
        <p:spPr>
          <a:xfrm>
            <a:off x="10972801" y="1600663"/>
            <a:ext cx="531223" cy="329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197" dirty="0">
                <a:solidFill>
                  <a:srgbClr val="FFFFFF"/>
                </a:solidFill>
                <a:latin typeface="Roboto Regular" panose="02000000000000000000" pitchFamily="2" charset="0"/>
              </a:rPr>
              <a:t>1,236</a:t>
            </a:r>
          </a:p>
        </p:txBody>
      </p:sp>
    </p:spTree>
    <p:extLst>
      <p:ext uri="{BB962C8B-B14F-4D97-AF65-F5344CB8AC3E}">
        <p14:creationId xmlns:p14="http://schemas.microsoft.com/office/powerpoint/2010/main" val="308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HZgrROc7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221F20"/>
      </a:dk2>
      <a:lt2>
        <a:srgbClr val="E6F3F7"/>
      </a:lt2>
      <a:accent1>
        <a:srgbClr val="509F37"/>
      </a:accent1>
      <a:accent2>
        <a:srgbClr val="125CA2"/>
      </a:accent2>
      <a:accent3>
        <a:srgbClr val="56B9E9"/>
      </a:accent3>
      <a:accent4>
        <a:srgbClr val="636FB1"/>
      </a:accent4>
      <a:accent5>
        <a:srgbClr val="0A6747"/>
      </a:accent5>
      <a:accent6>
        <a:srgbClr val="86C14F"/>
      </a:accent6>
      <a:hlink>
        <a:srgbClr val="2747E9"/>
      </a:hlink>
      <a:folHlink>
        <a:srgbClr val="2747E9"/>
      </a:folHlink>
    </a:clrScheme>
    <a:fontScheme name="Custom 36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accent1"/>
          </a:solidFill>
        </a:ln>
      </a:spPr>
      <a:bodyPr lIns="72000" tIns="72000" rIns="72000" bIns="72000" rtlCol="0" anchor="ctr">
        <a:norm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L="180975" indent="-180975" algn="l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BIF-2020" id="{D7D1A614-04C3-7448-AB89-F7A669F6E8FB}" vid="{26D03B5A-86C3-AD4B-8EFF-C654DD5FFC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2" ma:contentTypeDescription="Create a new document." ma:contentTypeScope="" ma:versionID="ef2eba08f4f2a52f9db275e0134fde11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8b6e23ee990885b621d2bf7e703ea8e6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CC59ED-772C-41FF-82FE-E6327797BF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AF0656-BE82-4570-850D-C2E5ECD08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FBA15-5AE9-40B8-9410-A9E088E7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7107</TotalTime>
  <Words>1113</Words>
  <Application>Microsoft Macintosh PowerPoint</Application>
  <PresentationFormat>Widescreen</PresentationFormat>
  <Paragraphs>401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Regular</vt:lpstr>
      <vt:lpstr>Roboto</vt:lpstr>
      <vt:lpstr>Roboto Bold</vt:lpstr>
      <vt:lpstr>Roboto Condensed</vt:lpstr>
      <vt:lpstr>Roboto Condensed Light</vt:lpstr>
      <vt:lpstr>Roboto Regular</vt:lpstr>
      <vt:lpstr>1_Office Theme</vt:lpstr>
      <vt:lpstr>BY THE NUMBERS | 1 October 2021 </vt:lpstr>
      <vt:lpstr>Species occurrence records with MultiMedia evidence Year-to-date, 30 Sept 2021</vt:lpstr>
      <vt:lpstr>Data From the GBIF Network  30 Sept 2021</vt:lpstr>
      <vt:lpstr>GBIF Participant countries 30 Sept 2021</vt:lpstr>
      <vt:lpstr>GBIF Network of Data publishing institutions Year-to-date, 30 Sept 2021</vt:lpstr>
      <vt:lpstr>GBIF.org traffic by country Year-to-date, 30 Sept 2021</vt:lpstr>
      <vt:lpstr>Occurrences published by Country Year-to-date, 30 Sept 2021</vt:lpstr>
      <vt:lpstr>Data download requests Year-to-date, 30 Sept 2021</vt:lpstr>
      <vt:lpstr>Peer-reviewed publications using GBIF-mediated data 30 Sept 2021</vt:lpstr>
      <vt:lpstr>Data Use in peer-reviewed journals  Year-to-date, 30 Sept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NUMBERS | 19 April 2020 </dc:title>
  <dc:subject/>
  <dc:creator>Kyle Copas</dc:creator>
  <cp:keywords/>
  <dc:description/>
  <cp:lastModifiedBy>Kyle Copas</cp:lastModifiedBy>
  <cp:revision>335</cp:revision>
  <dcterms:created xsi:type="dcterms:W3CDTF">2020-04-21T12:51:20Z</dcterms:created>
  <dcterms:modified xsi:type="dcterms:W3CDTF">2021-10-09T08:26:10Z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ArticulateGUID">
    <vt:lpwstr>5BFF8AAD-8855-4733-AEF7-3D237DE5FDE5</vt:lpwstr>
  </property>
  <property fmtid="{D5CDD505-2E9C-101B-9397-08002B2CF9AE}" pid="4" name="ArticulatePath">
    <vt:lpwstr>https://brightcarbon.sharepoint.com/sites/Intranet/Projects/EFGH/GBIF/GBIF 4371 - GBIF template and model slides project/GBIF Toolkit MN 01</vt:lpwstr>
  </property>
</Properties>
</file>