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3" r:id="rId2"/>
    <p:sldId id="330" r:id="rId3"/>
    <p:sldId id="325" r:id="rId4"/>
    <p:sldId id="327" r:id="rId5"/>
    <p:sldId id="329" r:id="rId6"/>
    <p:sldId id="306" r:id="rId7"/>
    <p:sldId id="322" r:id="rId8"/>
    <p:sldId id="331" r:id="rId9"/>
    <p:sldId id="334" r:id="rId10"/>
    <p:sldId id="333" r:id="rId11"/>
    <p:sldId id="33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rn Swiss" id="{FD2B0C0D-84C0-42ED-88AF-E5F83906AE8B}">
          <p14:sldIdLst>
            <p14:sldId id="313"/>
            <p14:sldId id="330"/>
            <p14:sldId id="325"/>
            <p14:sldId id="327"/>
            <p14:sldId id="329"/>
            <p14:sldId id="306"/>
            <p14:sldId id="322"/>
            <p14:sldId id="331"/>
            <p14:sldId id="334"/>
            <p14:sldId id="333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66">
          <p15:clr>
            <a:srgbClr val="A4A3A4"/>
          </p15:clr>
        </p15:guide>
        <p15:guide id="2" orient="horz" pos="652">
          <p15:clr>
            <a:srgbClr val="A4A3A4"/>
          </p15:clr>
        </p15:guide>
        <p15:guide id="3" orient="horz" pos="422">
          <p15:clr>
            <a:srgbClr val="A4A3A4"/>
          </p15:clr>
        </p15:guide>
        <p15:guide id="4" orient="horz" pos="812">
          <p15:clr>
            <a:srgbClr val="A4A3A4"/>
          </p15:clr>
        </p15:guide>
        <p15:guide id="5" orient="horz" pos="1776">
          <p15:clr>
            <a:srgbClr val="A4A3A4"/>
          </p15:clr>
        </p15:guide>
        <p15:guide id="6" orient="horz" pos="3087">
          <p15:clr>
            <a:srgbClr val="A4A3A4"/>
          </p15:clr>
        </p15:guide>
        <p15:guide id="7" orient="horz" pos="2184">
          <p15:clr>
            <a:srgbClr val="A4A3A4"/>
          </p15:clr>
        </p15:guide>
        <p15:guide id="8" orient="horz" pos="493">
          <p15:clr>
            <a:srgbClr val="A4A3A4"/>
          </p15:clr>
        </p15:guide>
        <p15:guide id="9" pos="2699" userDrawn="1">
          <p15:clr>
            <a:srgbClr val="A4A3A4"/>
          </p15:clr>
        </p15:guide>
        <p15:guide id="10" pos="374">
          <p15:clr>
            <a:srgbClr val="A4A3A4"/>
          </p15:clr>
        </p15:guide>
        <p15:guide id="11" pos="5465" userDrawn="1">
          <p15:clr>
            <a:srgbClr val="A4A3A4"/>
          </p15:clr>
        </p15:guide>
        <p15:guide id="12" pos="2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FB4"/>
    <a:srgbClr val="006747"/>
    <a:srgbClr val="E5FFFF"/>
    <a:srgbClr val="7D466A"/>
    <a:srgbClr val="3C5F99"/>
    <a:srgbClr val="429023"/>
    <a:srgbClr val="40BFFF"/>
    <a:srgbClr val="000090"/>
    <a:srgbClr val="509E2F"/>
    <a:srgbClr val="175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82" autoAdjust="0"/>
    <p:restoredTop sz="90812" autoAdjust="0"/>
  </p:normalViewPr>
  <p:slideViewPr>
    <p:cSldViewPr snapToGrid="0" snapToObjects="1">
      <p:cViewPr varScale="1">
        <p:scale>
          <a:sx n="118" d="100"/>
          <a:sy n="118" d="100"/>
        </p:scale>
        <p:origin x="296" y="208"/>
      </p:cViewPr>
      <p:guideLst>
        <p:guide orient="horz" pos="3966"/>
        <p:guide orient="horz" pos="652"/>
        <p:guide orient="horz" pos="422"/>
        <p:guide orient="horz" pos="812"/>
        <p:guide orient="horz" pos="1776"/>
        <p:guide orient="horz" pos="3087"/>
        <p:guide orient="horz" pos="2184"/>
        <p:guide orient="horz" pos="493"/>
        <p:guide pos="2699"/>
        <p:guide pos="374"/>
        <p:guide pos="5465"/>
        <p:guide pos="22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3232"/>
    </p:cViewPr>
  </p:sorterViewPr>
  <p:notesViewPr>
    <p:cSldViewPr snapToGrid="0" snapToObjects="1">
      <p:cViewPr>
        <p:scale>
          <a:sx n="66" d="100"/>
          <a:sy n="66" d="100"/>
        </p:scale>
        <p:origin x="-2748" y="-1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8EB65-FCB1-492D-96F1-1EEFDB36395A}" type="datetimeFigureOut">
              <a:rPr lang="en-US" smtClean="0">
                <a:latin typeface="Arial"/>
              </a:rPr>
              <a:t>10/12/18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7C37-3688-416D-8869-513F3AB67DF6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8272A57C-5FAA-4E66-BDD9-A79C3D547D7C}" type="datetimeFigureOut">
              <a:rPr lang="en-US" smtClean="0"/>
              <a:pPr/>
              <a:t>10/12/18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F19303DE-3E45-4DD3-9505-92EF4803E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228600" indent="-114300" algn="l" defTabSz="914400" rtl="0" eaLnBrk="1" latinLnBrk="0" hangingPunct="1">
      <a:lnSpc>
        <a:spcPct val="100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2pPr>
    <a:lvl3pPr marL="3429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3pPr>
    <a:lvl4pPr marL="4572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4pPr>
    <a:lvl5pPr marL="5715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2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/>
              <a:t>Useful</a:t>
            </a:r>
            <a:r>
              <a:rPr lang="en-US" sz="4400" baseline="0"/>
              <a:t> to see GBIF in its different modalities:</a:t>
            </a:r>
          </a:p>
          <a:p>
            <a:pPr marL="114300" indent="-114300"/>
            <a:r>
              <a:rPr lang="en-US" sz="4400" baseline="0"/>
              <a:t>A window on biodiversity</a:t>
            </a:r>
          </a:p>
          <a:p>
            <a:pPr marL="114300" indent="-114300"/>
            <a:r>
              <a:rPr lang="en-US" sz="4400" baseline="0"/>
              <a:t>An informatics infrastructure focuseD on tools and standards in service to science and society</a:t>
            </a:r>
          </a:p>
          <a:p>
            <a:pPr marL="114300" indent="-114300"/>
            <a:r>
              <a:rPr lang="en-US" sz="4400" baseline="0"/>
              <a:t>A global network on bioinformatics</a:t>
            </a:r>
            <a:endParaRPr lang="en-US" sz="4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0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74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92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43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0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74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407150"/>
            <a:ext cx="75828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0"/>
            <a:ext cx="4229100" cy="1703287"/>
          </a:xfrm>
        </p:spPr>
        <p:txBody>
          <a:bodyPr>
            <a:spAutoFit/>
          </a:bodyPr>
          <a:lstStyle>
            <a:lvl1pPr>
              <a:defRPr sz="5800" b="0" i="0" kern="100" spc="-2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106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IF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</a:t>
            </a:r>
            <a:r>
              <a:rPr lang="en-US" dirty="0" err="1"/>
              <a:t>slidedoc</a:t>
            </a:r>
            <a:r>
              <a:rPr lang="en-US" dirty="0"/>
              <a:t>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bg1"/>
                </a:solidFill>
              </a:defRPr>
            </a:lvl1pPr>
            <a:lvl2pPr>
              <a:defRPr b="1">
                <a:solidFill>
                  <a:srgbClr val="FDB002"/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64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 userDrawn="1"/>
        </p:nvCxnSpPr>
        <p:spPr>
          <a:xfrm>
            <a:off x="457200" y="6178550"/>
            <a:ext cx="14971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62600"/>
            <a:ext cx="5562600" cy="7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>
            <a:lvl1pPr>
              <a:defRPr i="0">
                <a:solidFill>
                  <a:schemeClr val="accent6"/>
                </a:solidFill>
              </a:defRPr>
            </a:lvl1pPr>
            <a:lvl2pPr>
              <a:defRPr sz="1600" b="0" i="0">
                <a:solidFill>
                  <a:srgbClr val="40BFFF"/>
                </a:solidFill>
                <a:latin typeface="Arial"/>
                <a:cs typeface="Arial"/>
              </a:defRPr>
            </a:lvl2pPr>
            <a:lvl3pPr marL="185738" indent="-185738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71450" indent="-171450">
              <a:buFont typeface="Arial"/>
              <a:buChar char="​"/>
              <a:defRPr>
                <a:solidFill>
                  <a:schemeClr val="bg2"/>
                </a:solidFill>
              </a:defRPr>
            </a:lvl4pPr>
            <a:lvl5pPr marL="449263" indent="-17145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Arial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900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All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More</a:t>
            </a:r>
          </a:p>
          <a:p>
            <a:pPr lvl="8"/>
            <a:r>
              <a:rPr lang="en-US" dirty="0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8558560" y="6397715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 flipH="1">
            <a:off x="8444512" y="6397715"/>
            <a:ext cx="457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  <a:latin typeface="Arial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2" r:id="rId4"/>
    <p:sldLayoutId id="2147483663" r:id="rId5"/>
    <p:sldLayoutId id="2147483656" r:id="rId6"/>
    <p:sldLayoutId id="2147483658" r:id="rId7"/>
    <p:sldLayoutId id="2147483650" r:id="rId8"/>
    <p:sldLayoutId id="2147483657" r:id="rId9"/>
    <p:sldLayoutId id="2147483659" r:id="rId10"/>
    <p:sldLayoutId id="2147483654" r:id="rId11"/>
    <p:sldLayoutId id="2147483660" r:id="rId12"/>
    <p:sldLayoutId id="2147483655" r:id="rId13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0" i="0" kern="1200" spc="-15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b="0" i="1" kern="1200">
          <a:solidFill>
            <a:srgbClr val="D66F27"/>
          </a:solidFill>
          <a:latin typeface="Arial Narrow"/>
          <a:ea typeface="+mn-ea"/>
          <a:cs typeface="Arial Narrow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i="0" kern="1200">
          <a:solidFill>
            <a:schemeClr val="accent2"/>
          </a:solidFill>
          <a:latin typeface="Arial"/>
          <a:ea typeface="+mn-ea"/>
          <a:cs typeface="Arial"/>
        </a:defRPr>
      </a:lvl2pPr>
      <a:lvl3pPr marL="285750" indent="-28575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65113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Arial"/>
          <a:ea typeface="+mn-ea"/>
          <a:cs typeface="Arial"/>
        </a:defRPr>
      </a:lvl4pPr>
      <a:lvl5pPr marL="449263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/>
          <a:ea typeface="+mn-ea"/>
          <a:cs typeface="Arial"/>
        </a:defRPr>
      </a:lvl5pPr>
      <a:lvl6pPr marL="622300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Arial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Arial Narrow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bif.org/occurrence/184505432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7/978-3-319-98932-7_24" TargetMode="External"/><Relationship Id="rId3" Type="http://schemas.openxmlformats.org/officeDocument/2006/relationships/hyperlink" Target="https://doi.org/10.1016/b978-0-12-813766-6.00020-5" TargetMode="External"/><Relationship Id="rId7" Type="http://schemas.openxmlformats.org/officeDocument/2006/relationships/hyperlink" Target="https://doi.org/10.1016/j.biocon.2018.07.00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111/2041-210X.13078" TargetMode="External"/><Relationship Id="rId5" Type="http://schemas.openxmlformats.org/officeDocument/2006/relationships/hyperlink" Target="https://doi.org/10.1371/journal.pntd.0006684" TargetMode="External"/><Relationship Id="rId4" Type="http://schemas.openxmlformats.org/officeDocument/2006/relationships/hyperlink" Target="https://doi.org/10.1111/mec.1484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ctatropica.2018.08.01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oi.org/10.3897/zookeys.778.25964" TargetMode="External"/><Relationship Id="rId4" Type="http://schemas.openxmlformats.org/officeDocument/2006/relationships/hyperlink" Target="https://doi.org/10.1016/j.gecco.2018.e0043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bif.org/the-gbif-networ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analytics/globa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0329-018-0673-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111/geb.12729" TargetMode="External"/><Relationship Id="rId5" Type="http://schemas.openxmlformats.org/officeDocument/2006/relationships/hyperlink" Target="https://doi.org/10.1016/j.aquabot.2018.06.002" TargetMode="External"/><Relationship Id="rId4" Type="http://schemas.openxmlformats.org/officeDocument/2006/relationships/hyperlink" Target="https://doi.org/10.1016/j.ympev.2018.07.01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oso/9780198779841.003.0028" TargetMode="External"/><Relationship Id="rId7" Type="http://schemas.openxmlformats.org/officeDocument/2006/relationships/hyperlink" Target="https://doi.org/10.3389/fenvs.2018.0007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3897/neobiota.39.23135" TargetMode="External"/><Relationship Id="rId5" Type="http://schemas.openxmlformats.org/officeDocument/2006/relationships/hyperlink" Target="https://doi.org/10.1016/s0140-6736(18)31224-8" TargetMode="External"/><Relationship Id="rId4" Type="http://schemas.openxmlformats.org/officeDocument/2006/relationships/hyperlink" Target="https://doi.org/10.1007/s10531-018-1596-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94927" y="358924"/>
            <a:ext cx="4891874" cy="821429"/>
          </a:xfrm>
        </p:spPr>
        <p:txBody>
          <a:bodyPr/>
          <a:lstStyle/>
          <a:p>
            <a:pPr algn="r"/>
            <a:r>
              <a:rPr lang="en-US" sz="4000" b="1">
                <a:solidFill>
                  <a:srgbClr val="3E9034"/>
                </a:solidFill>
              </a:rPr>
              <a:t>Overview</a:t>
            </a:r>
            <a:endParaRPr lang="en-US" sz="4000" b="1" dirty="0">
              <a:solidFill>
                <a:srgbClr val="3E9034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63634" y="5595507"/>
            <a:ext cx="7284131" cy="1198284"/>
          </a:xfrm>
        </p:spPr>
        <p:txBody>
          <a:bodyPr/>
          <a:lstStyle/>
          <a:p>
            <a:endParaRPr lang="en-US" sz="800" b="0" dirty="0">
              <a:solidFill>
                <a:schemeClr val="tx1"/>
              </a:solidFill>
            </a:endParaRPr>
          </a:p>
          <a:p>
            <a:r>
              <a:rPr lang="en-US" sz="800" b="0" dirty="0">
                <a:solidFill>
                  <a:schemeClr val="tx1"/>
                </a:solidFill>
              </a:rPr>
              <a:t>Purple gromwell (</a:t>
            </a:r>
            <a:r>
              <a:rPr lang="en-US" sz="800" b="0" i="0" dirty="0" err="1">
                <a:solidFill>
                  <a:schemeClr val="tx1"/>
                </a:solidFill>
              </a:rPr>
              <a:t>Lithospermum</a:t>
            </a:r>
            <a:r>
              <a:rPr lang="en-US" sz="800" b="0" i="0" dirty="0">
                <a:solidFill>
                  <a:schemeClr val="tx1"/>
                </a:solidFill>
              </a:rPr>
              <a:t> </a:t>
            </a:r>
            <a:r>
              <a:rPr lang="en-US" sz="800" b="0" i="0" dirty="0" err="1">
                <a:solidFill>
                  <a:schemeClr val="tx1"/>
                </a:solidFill>
              </a:rPr>
              <a:t>purpurocaeruleum</a:t>
            </a:r>
            <a:r>
              <a:rPr lang="en-US" sz="800" b="0" dirty="0">
                <a:solidFill>
                  <a:schemeClr val="tx1"/>
                </a:solidFill>
              </a:rPr>
              <a:t>), </a:t>
            </a:r>
            <a:r>
              <a:rPr lang="en-US" sz="800" b="0" dirty="0" err="1">
                <a:solidFill>
                  <a:schemeClr val="tx1"/>
                </a:solidFill>
              </a:rPr>
              <a:t>Romaguets</a:t>
            </a:r>
            <a:r>
              <a:rPr lang="en-US" sz="800" b="0" dirty="0">
                <a:solidFill>
                  <a:schemeClr val="tx1"/>
                </a:solidFill>
              </a:rPr>
              <a:t>, Catalonia, Spain, 15 May 2018. </a:t>
            </a:r>
            <a:br>
              <a:rPr lang="en-US" sz="800" b="0" dirty="0">
                <a:solidFill>
                  <a:schemeClr val="tx1"/>
                </a:solidFill>
              </a:rPr>
            </a:br>
            <a:r>
              <a:rPr lang="en-US" sz="800" b="0" dirty="0">
                <a:solidFill>
                  <a:schemeClr val="tx1"/>
                </a:solidFill>
              </a:rPr>
              <a:t>Photo </a:t>
            </a:r>
            <a:r>
              <a:rPr lang="en-US" sz="800" b="0" dirty="0" err="1">
                <a:solidFill>
                  <a:schemeClr val="tx1"/>
                </a:solidFill>
              </a:rPr>
              <a:t>ressotaelspeus</a:t>
            </a:r>
            <a:r>
              <a:rPr lang="en-US" sz="800" b="0" dirty="0">
                <a:solidFill>
                  <a:schemeClr val="tx1"/>
                </a:solidFill>
              </a:rPr>
              <a:t> </a:t>
            </a:r>
            <a:r>
              <a:rPr lang="mr-IN" sz="800" b="0" dirty="0">
                <a:solidFill>
                  <a:schemeClr val="tx1"/>
                </a:solidFill>
              </a:rPr>
              <a:t>BY-</a:t>
            </a:r>
            <a:r>
              <a:rPr lang="en-US" sz="800" b="0" dirty="0">
                <a:solidFill>
                  <a:schemeClr val="tx1"/>
                </a:solidFill>
              </a:rPr>
              <a:t>NC</a:t>
            </a:r>
            <a:r>
              <a:rPr lang="mr-IN" sz="800" b="0" dirty="0">
                <a:solidFill>
                  <a:schemeClr val="tx1"/>
                </a:solidFill>
              </a:rPr>
              <a:t> </a:t>
            </a:r>
            <a:r>
              <a:rPr lang="en-US" sz="800" b="0" dirty="0">
                <a:solidFill>
                  <a:schemeClr val="tx1"/>
                </a:solidFill>
              </a:rPr>
              <a:t>3</a:t>
            </a:r>
            <a:r>
              <a:rPr lang="mr-IN" sz="800" b="0" dirty="0">
                <a:solidFill>
                  <a:schemeClr val="tx1"/>
                </a:solidFill>
              </a:rPr>
              <a:t>.0</a:t>
            </a:r>
            <a:r>
              <a:rPr lang="en-US" sz="800" b="0" dirty="0">
                <a:solidFill>
                  <a:schemeClr val="tx1"/>
                </a:solidFill>
              </a:rPr>
              <a:t> via </a:t>
            </a:r>
            <a:r>
              <a:rPr lang="en-US" sz="800" b="0" dirty="0" err="1">
                <a:solidFill>
                  <a:schemeClr val="tx1"/>
                </a:solidFill>
              </a:rPr>
              <a:t>Natusfera</a:t>
            </a:r>
            <a:r>
              <a:rPr lang="en-US" sz="800" b="0" dirty="0">
                <a:solidFill>
                  <a:schemeClr val="tx1"/>
                </a:solidFill>
              </a:rPr>
              <a:t> Citizen Science Observation Dataset </a:t>
            </a:r>
            <a:r>
              <a:rPr lang="en-US" sz="800" b="0" dirty="0">
                <a:solidFill>
                  <a:schemeClr val="tx1"/>
                </a:solidFill>
                <a:hlinkClick r:id="rId3"/>
              </a:rPr>
              <a:t>https://www.gbif.org/occurrence/1845054322</a:t>
            </a:r>
            <a:r>
              <a:rPr lang="en-US" sz="8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9842" y="5771440"/>
            <a:ext cx="1497013" cy="1022351"/>
          </a:xfrm>
        </p:spPr>
        <p:txBody>
          <a:bodyPr/>
          <a:lstStyle/>
          <a:p>
            <a:pPr algn="l"/>
            <a:r>
              <a:rPr lang="en-US" sz="1600" b="0" dirty="0">
                <a:solidFill>
                  <a:srgbClr val="000000"/>
                </a:solidFill>
              </a:rPr>
              <a:t>September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15" y="188886"/>
            <a:ext cx="3211984" cy="979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2" y="1185863"/>
            <a:ext cx="7961777" cy="5295244"/>
          </a:xfrm>
          <a:prstGeom prst="rect">
            <a:avLst/>
          </a:prstGeom>
          <a:ln w="12700" cmpd="sng">
            <a:noFill/>
          </a:ln>
        </p:spPr>
      </p:pic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Aug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1 / 2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656593"/>
              </p:ext>
            </p:extLst>
          </p:nvPr>
        </p:nvGraphicFramePr>
        <p:xfrm>
          <a:off x="3829050" y="488714"/>
          <a:ext cx="4890077" cy="598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5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Aguilar-Rivera N, Serna-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Lagunes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R, Michel-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Cuello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C &amp; Trujillo-Mata A (2019) Upgrading Comparative and Competitive Advantages for Ethanol Fuel Production From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Agroindustrial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Crops in Developing Countries: Mexico as a Case Study.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Bioethanol Production from Food Crops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401-415.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https://doi.org/10.1016/b978-0-12-813766-6.00020-5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Mexico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Bhattacharyya S, Dawson DA,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Hipperson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H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Ishtiaq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F (2018) A diet rich in C3 plants reveals the sensitivity of an alpine mammal to climate change.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Molecular Ecology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https://doi.org/10.1111/mec.14842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India, United Kingdom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Falcão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de Oliveira E, Galati EAB, Oliveira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AGd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, Rangel EF, Carvalho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BMd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(2018) Ecological niche modelling and predicted geographic distribution of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Lutzomyia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cruzi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, vector of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Leishmania infantum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in South America.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PLoS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 Neglected Tropical Diseases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12(7): e0006684.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https://doi.org/10.1371/journal.pntd.0006684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Brazil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Groom QJ, Marsh CJ,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Gavish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Y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Kunin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WE (2018) How to predict fine resolution occupancy from coarse occupancy data.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Methods in Ecology and Evolution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6"/>
                        </a:rPr>
                        <a:t>https://doi.org/10.1111/2041-210X.13078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Belgium, United Kingdom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459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Jayathilake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DRM &amp; Costello MJ (2018) A modelled global distribution of the seagrass biome.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Biological Conservation 226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120-126.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7"/>
                        </a:rPr>
                        <a:t>https://doi.org/10.1016/j.biocon.2018.07.009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New Zealand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Joly A,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Goëau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H,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Botella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C et al. (2018) Overview of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LifeCLEF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2018: A Large-Scale Evaluation of Species Identification and Recommendation Algorithms in the Era of AI.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Lecture Notes in Computer Science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11018: 247-266.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8"/>
                        </a:rPr>
                        <a:t>https://doi.org/10.1007/978-3-319-98932-7_24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France, Netherlands, Switzerland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758206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5" y="6634976"/>
            <a:ext cx="8039099" cy="223024"/>
          </a:xfrm>
          <a:noFill/>
        </p:spPr>
        <p:txBody>
          <a:bodyPr/>
          <a:lstStyle/>
          <a:p>
            <a:pPr algn="r"/>
            <a:r>
              <a:rPr lang="en-US" sz="1100" dirty="0">
                <a:solidFill>
                  <a:srgbClr val="175CA1"/>
                </a:solidFill>
              </a:rPr>
              <a:t>https://</a:t>
            </a:r>
            <a:r>
              <a:rPr lang="en-US" sz="1100" dirty="0" err="1">
                <a:solidFill>
                  <a:srgbClr val="175CA1"/>
                </a:solidFill>
              </a:rPr>
              <a:t>www.gbif.org</a:t>
            </a:r>
            <a:r>
              <a:rPr lang="en-US" sz="1100" dirty="0">
                <a:solidFill>
                  <a:srgbClr val="175CA1"/>
                </a:solidFill>
              </a:rPr>
              <a:t>/resource/</a:t>
            </a:r>
            <a:r>
              <a:rPr lang="en-US" sz="1100" dirty="0" err="1">
                <a:solidFill>
                  <a:srgbClr val="175CA1"/>
                </a:solidFill>
              </a:rPr>
              <a:t>search?contentType</a:t>
            </a:r>
            <a:r>
              <a:rPr lang="en-US" sz="1100" dirty="0">
                <a:solidFill>
                  <a:srgbClr val="175CA1"/>
                </a:solidFill>
              </a:rPr>
              <a:t>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07599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Aug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2 / 2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891501"/>
              </p:ext>
            </p:extLst>
          </p:nvPr>
        </p:nvGraphicFramePr>
        <p:xfrm>
          <a:off x="3829050" y="488714"/>
          <a:ext cx="4864395" cy="492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Lortie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CJ,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Filazzola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A, Kelsey R, Hart AK &amp; Butterfield HS (2018) Better late than never: a synthesis of strategic land retirement and restoration in California. Ecosphere 9(8): e02367. https://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doi.org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/10.1002/ecs2.2367 Author countries: United States, Canada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1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Rodríguez-Merino A, García-Murillo P,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Cirujano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S &amp; Fernández-Zamudio R (2018) Predicting the risk of aquatic plant invasions in Europe: How climatic factors and anthropogenic activity influence potential species distributions. Journal for Nature Conservation 45: 58-71. https://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doi.org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/10.1016/j.jnc.2018.08.007 Author country: Spain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Invasives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Samy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AM,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Alkishe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AA, Thomas S, Wang L &amp; Zhang W (2018) Mapping the potential distributions of etiological agent, vectors, and reservoirs of Japanese Encephalitis in Asia and Australia.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Acta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Tropica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188: 108-117.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https://doi.org/10.1016/j.actatropica.2018.08.014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Egypt, United States, Libya, Germany, China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Syfert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MM,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Brummitt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NA,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Coomes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DA,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Bystriakova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N &amp; Smith MJ (2018) Inferring diversity patterns along an elevation gradient from stacked SDMs: A case study on Mesoamerican ferns.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Global Ecology and 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Conservation.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https://doi.org/10.1016/j.gecco.2018.e00433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Kingdom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Taylor PJ,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Neef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G, Keith M,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Weier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S,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Monadjem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 &amp; Parker DM (2018) Tapping into technology and the biodiversity informatics revolution: updated terrestrial mammal list of Angola, with new records from the Okavango Basin.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ZooKeys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779: 51-88.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https://doi.org/10.3897/zookeys.778.25964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South Africa,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Eswatini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19196"/>
                  </a:ext>
                </a:extLst>
              </a:tr>
            </a:tbl>
          </a:graphicData>
        </a:graphic>
      </p:graphicFrame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7108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4"/>
          <p:cNvSpPr>
            <a:spLocks noGrp="1"/>
          </p:cNvSpPr>
          <p:nvPr>
            <p:ph type="body" sz="quarter" idx="32"/>
          </p:nvPr>
        </p:nvSpPr>
        <p:spPr>
          <a:xfrm>
            <a:off x="457200" y="4029936"/>
            <a:ext cx="1022480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57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28" y="-63462"/>
            <a:ext cx="3671164" cy="243765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2319870"/>
            <a:ext cx="4863307" cy="1083733"/>
          </a:xfrm>
        </p:spPr>
        <p:txBody>
          <a:bodyPr/>
          <a:lstStyle/>
          <a:p>
            <a:r>
              <a:rPr lang="fi-FI" sz="6000" dirty="0">
                <a:solidFill>
                  <a:schemeClr val="bg1"/>
                </a:solidFill>
              </a:rPr>
              <a:t>1,017,404,292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 THE NUMBERS </a:t>
            </a:r>
            <a:b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00" spc="-200" dirty="0">
                <a:solidFill>
                  <a:schemeClr val="bg1"/>
                </a:solidFill>
                <a:ea typeface="+mj-ea"/>
              </a:rPr>
              <a:t> 1  September  2018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2319870"/>
            <a:ext cx="3180159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40,668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200" y="2228136"/>
            <a:ext cx="3180160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Species occurrence records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Datasets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1"/>
          </p:nvPr>
        </p:nvSpPr>
        <p:spPr>
          <a:xfrm>
            <a:off x="5506641" y="3951879"/>
            <a:ext cx="1857408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1,258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5"/>
          </p:nvPr>
        </p:nvSpPr>
        <p:spPr>
          <a:xfrm>
            <a:off x="2098240" y="4017637"/>
            <a:ext cx="967997" cy="997153"/>
          </a:xfrm>
        </p:spPr>
        <p:txBody>
          <a:bodyPr anchor="b"/>
          <a:lstStyle/>
          <a:p>
            <a:r>
              <a:rPr lang="en-US" sz="6000" dirty="0">
                <a:solidFill>
                  <a:srgbClr val="E8E8E8"/>
                </a:solidFill>
              </a:rPr>
              <a:t>37</a:t>
            </a:r>
            <a:endParaRPr lang="en-US" dirty="0">
              <a:solidFill>
                <a:srgbClr val="E8E8E8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5506641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Publishers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2098240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Organizational Participants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37"/>
          </p:nvPr>
        </p:nvSpPr>
        <p:spPr>
          <a:xfrm>
            <a:off x="457200" y="3860145"/>
            <a:ext cx="1433852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Country Participants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5518306"/>
            <a:ext cx="4863307" cy="1083733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116.8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6000" dirty="0">
                <a:solidFill>
                  <a:schemeClr val="bg1"/>
                </a:solidFill>
              </a:rPr>
              <a:t>billion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5518306"/>
            <a:ext cx="3637359" cy="1083733"/>
          </a:xfrm>
        </p:spPr>
        <p:txBody>
          <a:bodyPr/>
          <a:lstStyle/>
          <a:p>
            <a:r>
              <a:rPr lang="is-IS" sz="6000" dirty="0">
                <a:solidFill>
                  <a:srgbClr val="FFFFFF"/>
                </a:solidFill>
              </a:rPr>
              <a:t>152,223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198" y="5426572"/>
            <a:ext cx="4103689" cy="295466"/>
          </a:xfrm>
        </p:spPr>
        <p:txBody>
          <a:bodyPr/>
          <a:lstStyle/>
          <a:p>
            <a:r>
              <a:rPr lang="en-US" dirty="0">
                <a:solidFill>
                  <a:srgbClr val="FDB002"/>
                </a:solidFill>
              </a:rPr>
              <a:t>Average records downloaded per month (2018)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5506641" y="5426572"/>
            <a:ext cx="3069594" cy="295466"/>
          </a:xfrm>
        </p:spPr>
        <p:txBody>
          <a:bodyPr/>
          <a:lstStyle/>
          <a:p>
            <a:r>
              <a:rPr lang="en-US" dirty="0" err="1">
                <a:solidFill>
                  <a:srgbClr val="FDB002"/>
                </a:solidFill>
              </a:rPr>
              <a:t>Avg</a:t>
            </a:r>
            <a:r>
              <a:rPr lang="en-US" dirty="0">
                <a:solidFill>
                  <a:srgbClr val="FDB002"/>
                </a:solidFill>
              </a:rPr>
              <a:t> monthly user sessions (2018)</a:t>
            </a:r>
          </a:p>
        </p:txBody>
      </p:sp>
    </p:spTree>
    <p:extLst>
      <p:ext uri="{BB962C8B-B14F-4D97-AF65-F5344CB8AC3E}">
        <p14:creationId xmlns:p14="http://schemas.microsoft.com/office/powerpoint/2010/main" val="384207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Current network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6" y="1199454"/>
            <a:ext cx="8195727" cy="4944870"/>
          </a:xfrm>
          <a:ln w="76200">
            <a:noFill/>
          </a:ln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7304856" cy="450850"/>
          </a:xfrm>
        </p:spPr>
        <p:txBody>
          <a:bodyPr/>
          <a:lstStyle/>
          <a:p>
            <a:pPr algn="r"/>
            <a:r>
              <a:rPr lang="en-US">
                <a:latin typeface="Arial Narrow"/>
                <a:hlinkClick r:id="rId4"/>
              </a:rPr>
              <a:t>https://www.gbif.org/the-gbif-network</a:t>
            </a:r>
            <a:endParaRPr lang="en-US">
              <a:latin typeface="Arial Narrow"/>
            </a:endParaRP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205302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 dirty="0" err="1"/>
              <a:t>GBIF.org</a:t>
            </a:r>
            <a:r>
              <a:rPr lang="en-US" b="1" dirty="0"/>
              <a:t> Web traffic </a:t>
            </a:r>
            <a:br>
              <a:rPr lang="en-US" b="1" dirty="0"/>
            </a:br>
            <a:r>
              <a:rPr lang="en-US" sz="2000" i="1" dirty="0"/>
              <a:t>2018 to date</a:t>
            </a:r>
            <a:endParaRPr lang="en-US" i="1" dirty="0"/>
          </a:p>
        </p:txBody>
      </p:sp>
      <p:graphicFrame>
        <p:nvGraphicFramePr>
          <p:cNvPr id="8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597010"/>
              </p:ext>
            </p:extLst>
          </p:nvPr>
        </p:nvGraphicFramePr>
        <p:xfrm>
          <a:off x="3613075" y="2091255"/>
          <a:ext cx="5196388" cy="417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702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Country/Territory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% Total 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2017 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Pages / Session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147,833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12.14%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2.77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India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75,884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6.23%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3.20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69,644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5.72%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3.41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53,738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4.41%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3.79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52,793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4.34%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3.00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49,078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4.03%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3.29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45,426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3.73%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3.80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44,680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3.67%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2.82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40,863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3.36%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3.17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31,167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2.56%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4.78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pic>
        <p:nvPicPr>
          <p:cNvPr id="9" name="Content Placeholder 13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29" y="3960523"/>
            <a:ext cx="2824120" cy="1882747"/>
          </a:xfr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5737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Data published through GBIF.org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36" y="1169160"/>
            <a:ext cx="7000268" cy="5250201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6531546" cy="450850"/>
          </a:xfrm>
        </p:spPr>
        <p:txBody>
          <a:bodyPr/>
          <a:lstStyle/>
          <a:p>
            <a:pPr algn="r"/>
            <a:r>
              <a:rPr lang="en-US">
                <a:latin typeface="Arial Narrow"/>
                <a:hlinkClick r:id="rId3"/>
              </a:rPr>
              <a:t>www.gbif.org/analytics/global</a:t>
            </a:r>
            <a:endParaRPr lang="en-US">
              <a:latin typeface="Arial Narrow"/>
            </a:endParaRP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183576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6200000">
            <a:off x="-3246037" y="3179409"/>
            <a:ext cx="6844412" cy="512767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 data access and use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57200" y="685800"/>
            <a:ext cx="8197333" cy="41433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tx2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Peer-reviewed publications using GBIF-mediated data</a:t>
            </a:r>
            <a:br>
              <a:rPr lang="en-US" b="1" dirty="0">
                <a:latin typeface="Arial"/>
                <a:cs typeface="Arial"/>
              </a:rPr>
            </a:br>
            <a:r>
              <a:rPr lang="en-US" sz="1800" i="1" dirty="0">
                <a:latin typeface="Arial Narrow"/>
                <a:cs typeface="Arial Narrow"/>
              </a:rPr>
              <a:t>through  31  August  2018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8" y="1428783"/>
            <a:ext cx="8590618" cy="518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0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4B5033-5EEF-5F49-BC9F-25D9BA43A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236" y="685800"/>
            <a:ext cx="3544525" cy="355826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CB44856-BC19-4C4B-8E92-FC70D23F8732}"/>
              </a:ext>
            </a:extLst>
          </p:cNvPr>
          <p:cNvSpPr/>
          <p:nvPr/>
        </p:nvSpPr>
        <p:spPr>
          <a:xfrm>
            <a:off x="5712574" y="1781008"/>
            <a:ext cx="1367848" cy="13678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6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287923638"/>
              </p:ext>
            </p:extLst>
          </p:nvPr>
        </p:nvGraphicFramePr>
        <p:xfrm>
          <a:off x="4624237" y="4315582"/>
          <a:ext cx="3544525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021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lang="en-US" sz="1400" b="0" i="1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# of papers by region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Europe &amp; Central 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Latin </a:t>
                      </a:r>
                      <a:r>
                        <a:rPr lang="en-US" sz="1600" baseline="0" dirty="0">
                          <a:latin typeface="Arial Narrow"/>
                          <a:cs typeface="Arial Narrow"/>
                        </a:rPr>
                        <a:t>America &amp; the Caribbean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185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North</a:t>
                      </a:r>
                      <a:r>
                        <a:rPr lang="en-US" sz="1600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dirty="0">
                          <a:latin typeface="Arial Narrow"/>
                          <a:cs typeface="Arial Narrow"/>
                        </a:rPr>
                        <a:t>America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162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Oceania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068699051"/>
              </p:ext>
            </p:extLst>
          </p:nvPr>
        </p:nvGraphicFramePr>
        <p:xfrm>
          <a:off x="520156" y="2836173"/>
          <a:ext cx="3105695" cy="3795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1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Total # of peer-reviewed papers by 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130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 dirty="0">
                          <a:latin typeface="Arial Narrow"/>
                          <a:cs typeface="Arial Narrow"/>
                        </a:rPr>
                        <a:t> Kingdom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Germany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077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France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 dirty="0"/>
              <a:t>Peer-reviewed uses, by country and region</a:t>
            </a:r>
            <a:br>
              <a:rPr lang="en-US" b="1" dirty="0"/>
            </a:br>
            <a:r>
              <a:rPr lang="en-US" sz="2000" i="1" dirty="0"/>
              <a:t>2018 to date</a:t>
            </a:r>
            <a:endParaRPr lang="en-US" i="1" dirty="0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 rot="16200000">
            <a:off x="-3246037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179481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July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1 / 2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076508"/>
              </p:ext>
            </p:extLst>
          </p:nvPr>
        </p:nvGraphicFramePr>
        <p:xfrm>
          <a:off x="3829050" y="488714"/>
          <a:ext cx="4854870" cy="459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Calixto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-Pérez E,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Alarcón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-Guerrero J, Ramos-Fernández G et al. (2018) Integrating expert knowledge and ecological niche models to estimate Mexican primates’ distribution.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Primates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59(5): 451-467.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https://doi.org/10.1007/s10329-018-0673-8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Mexico, Spain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Castellanos-Morales G, Paredes-Torres LM,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Gámez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N et al. (2018) Historical biogeography and phylogeny of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Cucurbita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insights from ancestral area reconstruction and niche evolution.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Molecular Phylogenetics and Evolution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128: 38-54.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https://doi.org/10.1016/j.ympev.2018.07.016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Mexico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Ceschin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S,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Abati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S, Ellwood NTW &amp; Zuccarello V (2018) Riding invasion waves: Spatial and temporal patterns of the invasive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Lemna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minuta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from its arrival to its spread across Europe.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Aquatic Botany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150: 1-8.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https://doi.org/10.1016/j.aquabot.2018.06.002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Italy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00674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Dornelas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Antão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LH, Moyes F et al. (2018)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BioTIME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A database of biodiversity time series for the Anthropocene.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Global Ecology and Biogeography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27(7): 760-786.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6"/>
                        </a:rPr>
                        <a:t>https://doi.org/10.1111/geb.12729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Australia, Belgium, Brazil, Canada, Chile, Colombia, Denmark, Finland, France, Germany, Iceland, India, Indonesia, Ireland, Israel, Italy, Lithuania, Norway, Poland, Portugal, Russian Federation, Spain, Sweden, Switzerland, Taiwan, United States, Viet Nam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8039100" cy="450850"/>
          </a:xfrm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</a:rPr>
              <a:t>https://www.gbif.org/resource/search?contentType=literature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05391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July 2018</a:t>
            </a:r>
            <a:br>
              <a:rPr lang="en-US" sz="2000" i="1" dirty="0">
                <a:latin typeface="Arial Narrow"/>
                <a:cs typeface="Arial Narrow"/>
              </a:rPr>
            </a:br>
            <a:r>
              <a:rPr lang="en-US" sz="2000" i="1" dirty="0">
                <a:latin typeface="Arial Narrow"/>
                <a:cs typeface="Arial Narrow"/>
              </a:rPr>
              <a:t>2 / 2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490608"/>
              </p:ext>
            </p:extLst>
          </p:nvPr>
        </p:nvGraphicFramePr>
        <p:xfrm>
          <a:off x="3829050" y="488714"/>
          <a:ext cx="4854870" cy="492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Fitzpatrick MC &amp; Ellison AM (2018) Estimating the exposure of carnivorous plants to rapid climatic change.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Oxford Scholarship Online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https://doi.org/10.1093/oso/9780198779841.003.0028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States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Hernández-Quiroz NS,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Badano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EI,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Barragán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-Torres F, Flores J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Pinedo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-Álvarez C (2018) Habitat suitability models to make conservation decisions based on areas of high species richness and endemism.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Biodiversity and Conservation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27(12): 3185–320.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https://doi.org/10.1007/s10531-018-1596-9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Mexico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Longbottom J, Shearer FM, Devine M et al. (2018) Vulnerability to snakebite envenoming: a global mapping of hotspots.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The Lancet </a:t>
                      </a:r>
                      <a:r>
                        <a:rPr lang="en-US" sz="1200" i="0" dirty="0">
                          <a:latin typeface="Arial Narrow"/>
                          <a:cs typeface="Arial Narrow"/>
                        </a:rPr>
                        <a:t>392(10148): 673-684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https://doi.org/10.1016/s0140-6736(18)31224-8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Kingdom, Switzerland, United States, Australia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Magona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N, Richardson DM, Le Roux JJ,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Kritzinger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-Klopper S &amp; Wilson JRU (2018) Even well-studied groups of alien species might be poorly inventoried: Australian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Acacia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species in South Africa as a case study.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NeoBiota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39: 1-29.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6"/>
                        </a:rPr>
                        <a:t>https://doi.org/10.3897/neobiota.39.23135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South Africa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Moreira TCL, Amato-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Lourenço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LF, da Silva GT et al. (2018) The Use of Tree Barks to Monitor Traffic Related Air Pollution: A Case Study in São Paulo–Brazil.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Frontiers in Environmental Science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6: 72.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7"/>
                        </a:rPr>
                        <a:t>https://doi.org/10.3389/fenvs.2018.00072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 </a:t>
                      </a:r>
                      <a:br>
                        <a:rPr lang="en-US" sz="1200" dirty="0">
                          <a:latin typeface="Arial Narrow"/>
                          <a:cs typeface="Arial Narrow"/>
                        </a:rPr>
                      </a:b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Brazil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6" y="6407150"/>
            <a:ext cx="8039100" cy="450850"/>
          </a:xfrm>
        </p:spPr>
        <p:txBody>
          <a:bodyPr/>
          <a:lstStyle/>
          <a:p>
            <a:pPr algn="r"/>
            <a:r>
              <a:rPr lang="en-US" sz="1100">
                <a:solidFill>
                  <a:srgbClr val="175CA1"/>
                </a:solidFill>
              </a:rPr>
              <a:t>https://www.gbif.org/resource/search?contentType=literature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2989392368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Swiss">
  <a:themeElements>
    <a:clrScheme name="Custom 1">
      <a:dk1>
        <a:srgbClr val="231F20"/>
      </a:dk1>
      <a:lt1>
        <a:srgbClr val="FFFFFF"/>
      </a:lt1>
      <a:dk2>
        <a:srgbClr val="3A3533"/>
      </a:dk2>
      <a:lt2>
        <a:srgbClr val="E8E8E8"/>
      </a:lt2>
      <a:accent1>
        <a:srgbClr val="3E9034"/>
      </a:accent1>
      <a:accent2>
        <a:srgbClr val="175C99"/>
      </a:accent2>
      <a:accent3>
        <a:srgbClr val="40BFFF"/>
      </a:accent3>
      <a:accent4>
        <a:srgbClr val="7E466A"/>
      </a:accent4>
      <a:accent5>
        <a:srgbClr val="FDB002"/>
      </a:accent5>
      <a:accent6>
        <a:srgbClr val="D66F27"/>
      </a:accent6>
      <a:hlink>
        <a:srgbClr val="3C5F99"/>
      </a:hlink>
      <a:folHlink>
        <a:srgbClr val="636FB4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16153</TotalTime>
  <Words>1473</Words>
  <Application>Microsoft Macintosh PowerPoint</Application>
  <PresentationFormat>On-screen Show (4:3)</PresentationFormat>
  <Paragraphs>227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Arial Narrow</vt:lpstr>
      <vt:lpstr>Modern Swiss</vt:lpstr>
      <vt:lpstr>Overview</vt:lpstr>
      <vt:lpstr>PowerPoint Presentation</vt:lpstr>
      <vt:lpstr>Current network</vt:lpstr>
      <vt:lpstr>GBIF.org Web traffic  2018 to date</vt:lpstr>
      <vt:lpstr>Data published through GBIF.org</vt:lpstr>
      <vt:lpstr> data access and use</vt:lpstr>
      <vt:lpstr>Peer-reviewed uses, by country and region 2018 to date</vt:lpstr>
      <vt:lpstr>Featured research July 2018 1 / 2</vt:lpstr>
      <vt:lpstr>Featured research July 2018 2 / 2</vt:lpstr>
      <vt:lpstr>Featured research Aug 2018 1 / 2</vt:lpstr>
      <vt:lpstr>Featured research Aug 2018 2 / 2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GBIF Secretariat</dc:creator>
  <cp:keywords/>
  <dc:description/>
  <cp:lastModifiedBy>Kyle Copas</cp:lastModifiedBy>
  <cp:revision>674</cp:revision>
  <cp:lastPrinted>2016-09-24T08:43:58Z</cp:lastPrinted>
  <dcterms:created xsi:type="dcterms:W3CDTF">2014-02-07T03:47:22Z</dcterms:created>
  <dcterms:modified xsi:type="dcterms:W3CDTF">2018-10-12T12:40:35Z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</Properties>
</file>