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13" r:id="rId2"/>
    <p:sldId id="330" r:id="rId3"/>
    <p:sldId id="325" r:id="rId4"/>
    <p:sldId id="327" r:id="rId5"/>
    <p:sldId id="329" r:id="rId6"/>
    <p:sldId id="314" r:id="rId7"/>
    <p:sldId id="321" r:id="rId8"/>
    <p:sldId id="315" r:id="rId9"/>
    <p:sldId id="306" r:id="rId10"/>
    <p:sldId id="322" r:id="rId11"/>
    <p:sldId id="331" r:id="rId12"/>
    <p:sldId id="334" r:id="rId13"/>
    <p:sldId id="335" r:id="rId14"/>
    <p:sldId id="333" r:id="rId15"/>
    <p:sldId id="33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ern Swiss" id="{FD2B0C0D-84C0-42ED-88AF-E5F83906AE8B}">
          <p14:sldIdLst>
            <p14:sldId id="313"/>
            <p14:sldId id="330"/>
            <p14:sldId id="325"/>
            <p14:sldId id="327"/>
            <p14:sldId id="329"/>
            <p14:sldId id="314"/>
            <p14:sldId id="321"/>
            <p14:sldId id="315"/>
            <p14:sldId id="306"/>
            <p14:sldId id="322"/>
            <p14:sldId id="331"/>
            <p14:sldId id="334"/>
            <p14:sldId id="335"/>
            <p14:sldId id="333"/>
            <p14:sldId id="3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66">
          <p15:clr>
            <a:srgbClr val="A4A3A4"/>
          </p15:clr>
        </p15:guide>
        <p15:guide id="2" orient="horz" pos="652">
          <p15:clr>
            <a:srgbClr val="A4A3A4"/>
          </p15:clr>
        </p15:guide>
        <p15:guide id="3" orient="horz" pos="422">
          <p15:clr>
            <a:srgbClr val="A4A3A4"/>
          </p15:clr>
        </p15:guide>
        <p15:guide id="4" orient="horz" pos="812">
          <p15:clr>
            <a:srgbClr val="A4A3A4"/>
          </p15:clr>
        </p15:guide>
        <p15:guide id="5" orient="horz" pos="1776">
          <p15:clr>
            <a:srgbClr val="A4A3A4"/>
          </p15:clr>
        </p15:guide>
        <p15:guide id="6" orient="horz" pos="3087">
          <p15:clr>
            <a:srgbClr val="A4A3A4"/>
          </p15:clr>
        </p15:guide>
        <p15:guide id="7" orient="horz" pos="2184">
          <p15:clr>
            <a:srgbClr val="A4A3A4"/>
          </p15:clr>
        </p15:guide>
        <p15:guide id="8" orient="horz" pos="493">
          <p15:clr>
            <a:srgbClr val="A4A3A4"/>
          </p15:clr>
        </p15:guide>
        <p15:guide id="9" pos="2699" userDrawn="1">
          <p15:clr>
            <a:srgbClr val="A4A3A4"/>
          </p15:clr>
        </p15:guide>
        <p15:guide id="10" pos="374">
          <p15:clr>
            <a:srgbClr val="A4A3A4"/>
          </p15:clr>
        </p15:guide>
        <p15:guide id="11" pos="5465" userDrawn="1">
          <p15:clr>
            <a:srgbClr val="A4A3A4"/>
          </p15:clr>
        </p15:guide>
        <p15:guide id="12" pos="2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FB4"/>
    <a:srgbClr val="E5FFFF"/>
    <a:srgbClr val="7D466A"/>
    <a:srgbClr val="006747"/>
    <a:srgbClr val="3C5F99"/>
    <a:srgbClr val="429023"/>
    <a:srgbClr val="40BFFF"/>
    <a:srgbClr val="000090"/>
    <a:srgbClr val="509E2F"/>
    <a:srgbClr val="175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0812" autoAdjust="0"/>
  </p:normalViewPr>
  <p:slideViewPr>
    <p:cSldViewPr snapToGrid="0" snapToObjects="1">
      <p:cViewPr varScale="1">
        <p:scale>
          <a:sx n="114" d="100"/>
          <a:sy n="114" d="100"/>
        </p:scale>
        <p:origin x="1000" y="176"/>
      </p:cViewPr>
      <p:guideLst>
        <p:guide orient="horz" pos="3966"/>
        <p:guide orient="horz" pos="652"/>
        <p:guide orient="horz" pos="422"/>
        <p:guide orient="horz" pos="812"/>
        <p:guide orient="horz" pos="1776"/>
        <p:guide orient="horz" pos="3087"/>
        <p:guide orient="horz" pos="2184"/>
        <p:guide orient="horz" pos="493"/>
        <p:guide pos="2699"/>
        <p:guide pos="374"/>
        <p:guide pos="5465"/>
        <p:guide pos="22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9" d="100"/>
        <a:sy n="119" d="100"/>
      </p:scale>
      <p:origin x="0" y="3232"/>
    </p:cViewPr>
  </p:sorterViewPr>
  <p:notesViewPr>
    <p:cSldViewPr snapToGrid="0" snapToObjects="1">
      <p:cViewPr>
        <p:scale>
          <a:sx n="66" d="100"/>
          <a:sy n="66" d="100"/>
        </p:scale>
        <p:origin x="-2748" y="-15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8EB65-FCB1-492D-96F1-1EEFDB36395A}" type="datetimeFigureOut">
              <a:rPr lang="en-US" smtClean="0">
                <a:latin typeface="Arial"/>
              </a:rPr>
              <a:t>7/21/18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7C37-3688-416D-8869-513F3AB67DF6}" type="slidenum">
              <a:rPr lang="en-US" smtClean="0">
                <a:latin typeface="Arial"/>
              </a:r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9227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8272A57C-5FAA-4E66-BDD9-A79C3D547D7C}" type="datetimeFigureOut">
              <a:rPr lang="en-US" smtClean="0"/>
              <a:pPr/>
              <a:t>7/21/18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F19303DE-3E45-4DD3-9505-92EF4803E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02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defTabSz="914400" rtl="0" eaLnBrk="1" latinLnBrk="0" hangingPunct="1">
      <a:lnSpc>
        <a:spcPct val="110000"/>
      </a:lnSpc>
      <a:spcBef>
        <a:spcPts val="3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228600" indent="-114300" algn="l" defTabSz="914400" rtl="0" eaLnBrk="1" latinLnBrk="0" hangingPunct="1">
      <a:lnSpc>
        <a:spcPct val="100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2pPr>
    <a:lvl3pPr marL="3429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3pPr>
    <a:lvl4pPr marL="4572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4pPr>
    <a:lvl5pPr marL="5715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22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24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43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04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/>
              <a:t>Useful</a:t>
            </a:r>
            <a:r>
              <a:rPr lang="en-US" sz="4400" baseline="0"/>
              <a:t> to see GBIF in its different modalities:</a:t>
            </a:r>
          </a:p>
          <a:p>
            <a:pPr marL="114300" indent="-114300"/>
            <a:r>
              <a:rPr lang="en-US" sz="4400" baseline="0"/>
              <a:t>A window on biodiversity</a:t>
            </a:r>
          </a:p>
          <a:p>
            <a:pPr marL="114300" indent="-114300"/>
            <a:r>
              <a:rPr lang="en-US" sz="4400" baseline="0"/>
              <a:t>An informatics infrastructure focuseD on tools and standards in service to science and society</a:t>
            </a:r>
          </a:p>
          <a:p>
            <a:pPr marL="114300" indent="-114300"/>
            <a:r>
              <a:rPr lang="en-US" sz="4400" baseline="0"/>
              <a:t>A global network on bioinformatics</a:t>
            </a:r>
            <a:endParaRPr lang="en-US" sz="4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25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30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08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65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76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33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74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92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Page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58924"/>
            <a:ext cx="4866908" cy="2742289"/>
          </a:xfrm>
        </p:spPr>
        <p:txBody>
          <a:bodyPr/>
          <a:lstStyle>
            <a:lvl1pPr>
              <a:lnSpc>
                <a:spcPct val="90000"/>
              </a:lnSpc>
              <a:defRPr sz="6600" kern="1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457200" y="3496727"/>
            <a:ext cx="1497013" cy="2512484"/>
          </a:xfrm>
        </p:spPr>
        <p:txBody>
          <a:bodyPr anchor="b"/>
          <a:lstStyle>
            <a:lvl1pPr>
              <a:lnSpc>
                <a:spcPct val="100000"/>
              </a:lnSpc>
              <a:defRPr sz="1300">
                <a:solidFill>
                  <a:schemeClr val="tx2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5509344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7189787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474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2321755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6353908" y="3429000"/>
            <a:ext cx="2332892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1301262" y="3429000"/>
            <a:ext cx="2321755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327924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407150"/>
            <a:ext cx="7582849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748903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8100"/>
            <a:ext cx="4229100" cy="1703287"/>
          </a:xfrm>
        </p:spPr>
        <p:txBody>
          <a:bodyPr>
            <a:spAutoFit/>
          </a:bodyPr>
          <a:lstStyle>
            <a:lvl1pPr>
              <a:defRPr sz="5800" b="0" i="0" kern="100" spc="-200" baseline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2106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49" name="Straight Connector 48"/>
            <p:cNvCxnSpPr/>
            <p:nvPr userDrawn="1"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86868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>
              <a:off x="111372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 userDrawn="1"/>
          </p:nvCxnSpPr>
          <p:spPr>
            <a:xfrm>
              <a:off x="130062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 userDrawn="1"/>
          </p:nvCxnSpPr>
          <p:spPr>
            <a:xfrm>
              <a:off x="195439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 userDrawn="1"/>
          </p:nvCxnSpPr>
          <p:spPr>
            <a:xfrm>
              <a:off x="214305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 userDrawn="1"/>
          </p:nvCxnSpPr>
          <p:spPr>
            <a:xfrm>
              <a:off x="279682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 userDrawn="1"/>
          </p:nvCxnSpPr>
          <p:spPr>
            <a:xfrm>
              <a:off x="2990753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 userDrawn="1"/>
          </p:nvCxnSpPr>
          <p:spPr>
            <a:xfrm>
              <a:off x="363925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 userDrawn="1"/>
          </p:nvCxnSpPr>
          <p:spPr>
            <a:xfrm>
              <a:off x="382907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 userDrawn="1"/>
          </p:nvCxnSpPr>
          <p:spPr>
            <a:xfrm>
              <a:off x="44787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 userDrawn="1"/>
          </p:nvCxnSpPr>
          <p:spPr>
            <a:xfrm>
              <a:off x="467033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 userDrawn="1"/>
          </p:nvCxnSpPr>
          <p:spPr>
            <a:xfrm>
              <a:off x="532410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 userDrawn="1"/>
          </p:nvCxnSpPr>
          <p:spPr>
            <a:xfrm>
              <a:off x="551276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 userDrawn="1"/>
          </p:nvCxnSpPr>
          <p:spPr>
            <a:xfrm>
              <a:off x="616653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 userDrawn="1"/>
          </p:nvCxnSpPr>
          <p:spPr>
            <a:xfrm>
              <a:off x="635519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 userDrawn="1"/>
          </p:nvCxnSpPr>
          <p:spPr>
            <a:xfrm>
              <a:off x="700896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 userDrawn="1"/>
          </p:nvCxnSpPr>
          <p:spPr>
            <a:xfrm>
              <a:off x="719761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>
              <a:off x="785139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 userDrawn="1"/>
          </p:nvCxnSpPr>
          <p:spPr>
            <a:xfrm>
              <a:off x="80400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>
              <a:off x="0" y="4572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 userDrawn="1"/>
          </p:nvCxnSpPr>
          <p:spPr>
            <a:xfrm>
              <a:off x="0" y="6858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0" y="61785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 userDrawn="1"/>
          </p:nvCxnSpPr>
          <p:spPr>
            <a:xfrm>
              <a:off x="0" y="64071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 userDrawn="1"/>
          </p:nvCxnSpPr>
          <p:spPr>
            <a:xfrm flipH="1">
              <a:off x="0" y="34290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492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IF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58924"/>
            <a:ext cx="4866908" cy="2742289"/>
          </a:xfrm>
        </p:spPr>
        <p:txBody>
          <a:bodyPr/>
          <a:lstStyle>
            <a:lvl1pPr>
              <a:lnSpc>
                <a:spcPct val="90000"/>
              </a:lnSpc>
              <a:defRPr sz="6600" kern="1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</a:t>
            </a:r>
            <a:r>
              <a:rPr lang="en-US" dirty="0" err="1"/>
              <a:t>slidedoc</a:t>
            </a:r>
            <a:r>
              <a:rPr lang="en-US" dirty="0"/>
              <a:t> title</a:t>
            </a:r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457200" y="3496727"/>
            <a:ext cx="1497013" cy="2512484"/>
          </a:xfrm>
        </p:spPr>
        <p:txBody>
          <a:bodyPr anchor="b"/>
          <a:lstStyle>
            <a:lvl1pPr>
              <a:lnSpc>
                <a:spcPct val="100000"/>
              </a:lnSpc>
              <a:defRPr sz="1300">
                <a:solidFill>
                  <a:schemeClr val="bg1"/>
                </a:solidFill>
              </a:defRPr>
            </a:lvl1pPr>
            <a:lvl2pPr>
              <a:defRPr b="1">
                <a:solidFill>
                  <a:srgbClr val="FDB002"/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5509344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7189787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864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/>
          <p:cNvCxnSpPr/>
          <p:nvPr userDrawn="1"/>
        </p:nvCxnSpPr>
        <p:spPr>
          <a:xfrm>
            <a:off x="457200" y="6178550"/>
            <a:ext cx="14971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362600"/>
            <a:ext cx="5562600" cy="7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1"/>
          </p:nvPr>
        </p:nvSpPr>
        <p:spPr>
          <a:xfrm>
            <a:off x="3829050" y="685800"/>
            <a:ext cx="4857750" cy="1228028"/>
          </a:xfrm>
        </p:spPr>
        <p:txBody>
          <a:bodyPr/>
          <a:lstStyle>
            <a:lvl1pPr>
              <a:defRPr i="0">
                <a:solidFill>
                  <a:schemeClr val="accent6"/>
                </a:solidFill>
              </a:defRPr>
            </a:lvl1pPr>
            <a:lvl2pPr>
              <a:defRPr sz="1600" b="0" i="0">
                <a:solidFill>
                  <a:srgbClr val="40BFFF"/>
                </a:solidFill>
                <a:latin typeface="Arial"/>
                <a:cs typeface="Arial"/>
              </a:defRPr>
            </a:lvl2pPr>
            <a:lvl3pPr marL="185738" indent="-185738"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 marL="171450" indent="-171450">
              <a:buFont typeface="Arial"/>
              <a:buChar char="​"/>
              <a:defRPr>
                <a:solidFill>
                  <a:schemeClr val="bg2"/>
                </a:solidFill>
              </a:defRPr>
            </a:lvl4pPr>
            <a:lvl5pPr marL="449263" indent="-171450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2140347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3823494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41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4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7189787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5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22" hasCustomPrompt="1"/>
          </p:nvPr>
        </p:nvSpPr>
        <p:spPr>
          <a:xfrm>
            <a:off x="2140347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7" name="Text Placeholder 33"/>
          <p:cNvSpPr>
            <a:spLocks noGrp="1"/>
          </p:cNvSpPr>
          <p:nvPr>
            <p:ph type="body" sz="quarter" idx="23" hasCustomPrompt="1"/>
          </p:nvPr>
        </p:nvSpPr>
        <p:spPr>
          <a:xfrm>
            <a:off x="3823494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5506641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7189787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1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2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2140347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3" name="Text Placeholder 33"/>
          <p:cNvSpPr>
            <a:spLocks noGrp="1"/>
          </p:cNvSpPr>
          <p:nvPr>
            <p:ph type="body" sz="quarter" idx="33" hasCustomPrompt="1"/>
          </p:nvPr>
        </p:nvSpPr>
        <p:spPr>
          <a:xfrm>
            <a:off x="3823494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4" name="Text Placeholder 33"/>
          <p:cNvSpPr>
            <a:spLocks noGrp="1"/>
          </p:cNvSpPr>
          <p:nvPr>
            <p:ph type="body" sz="quarter" idx="34" hasCustomPrompt="1"/>
          </p:nvPr>
        </p:nvSpPr>
        <p:spPr>
          <a:xfrm>
            <a:off x="5506641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5" name="Text Placeholder 33"/>
          <p:cNvSpPr>
            <a:spLocks noGrp="1"/>
          </p:cNvSpPr>
          <p:nvPr>
            <p:ph type="body" sz="quarter" idx="35" hasCustomPrompt="1"/>
          </p:nvPr>
        </p:nvSpPr>
        <p:spPr>
          <a:xfrm>
            <a:off x="7189787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6" name="Text Placeholder 33"/>
          <p:cNvSpPr>
            <a:spLocks noGrp="1"/>
          </p:cNvSpPr>
          <p:nvPr>
            <p:ph type="body" sz="quarter" idx="36" hasCustomPrompt="1"/>
          </p:nvPr>
        </p:nvSpPr>
        <p:spPr>
          <a:xfrm>
            <a:off x="457200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7" name="Text Placeholder 33"/>
          <p:cNvSpPr>
            <a:spLocks noGrp="1"/>
          </p:cNvSpPr>
          <p:nvPr>
            <p:ph type="body" sz="quarter" idx="37" hasCustomPrompt="1"/>
          </p:nvPr>
        </p:nvSpPr>
        <p:spPr>
          <a:xfrm>
            <a:off x="2140347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8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3823494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9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5506641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80" name="Text Placeholder 33"/>
          <p:cNvSpPr>
            <a:spLocks noGrp="1"/>
          </p:cNvSpPr>
          <p:nvPr>
            <p:ph type="body" sz="quarter" idx="40" hasCustomPrompt="1"/>
          </p:nvPr>
        </p:nvSpPr>
        <p:spPr>
          <a:xfrm>
            <a:off x="7189787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</p:spTree>
    <p:extLst>
      <p:ext uri="{BB962C8B-B14F-4D97-AF65-F5344CB8AC3E}">
        <p14:creationId xmlns:p14="http://schemas.microsoft.com/office/powerpoint/2010/main" val="141977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Arial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03323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1301262" y="3429000"/>
            <a:ext cx="2321755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928062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4859215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83775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85" y="685800"/>
            <a:ext cx="2321755" cy="5492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idx="10"/>
          </p:nvPr>
        </p:nvSpPr>
        <p:spPr>
          <a:xfrm>
            <a:off x="6353908" y="685800"/>
            <a:ext cx="2332892" cy="5492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273749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2321755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353908" y="3429000"/>
            <a:ext cx="2332892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900" i="0">
                <a:solidFill>
                  <a:schemeClr val="bg2"/>
                </a:solidFill>
                <a:latin typeface="Arial Narrow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181193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/>
              <a:t>All 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9078" y="685800"/>
            <a:ext cx="4857722" cy="5492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More</a:t>
            </a:r>
          </a:p>
          <a:p>
            <a:pPr lvl="8"/>
            <a:r>
              <a:rPr lang="en-US" dirty="0"/>
              <a:t>More</a:t>
            </a:r>
          </a:p>
        </p:txBody>
      </p:sp>
      <p:cxnSp>
        <p:nvCxnSpPr>
          <p:cNvPr id="69" name="Straight Connector 68"/>
          <p:cNvCxnSpPr/>
          <p:nvPr userDrawn="1"/>
        </p:nvCxnSpPr>
        <p:spPr>
          <a:xfrm>
            <a:off x="457200" y="460057"/>
            <a:ext cx="318205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 userDrawn="1"/>
        </p:nvCxnSpPr>
        <p:spPr>
          <a:xfrm>
            <a:off x="3829078" y="460057"/>
            <a:ext cx="485772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 userDrawn="1"/>
        </p:nvSpPr>
        <p:spPr>
          <a:xfrm>
            <a:off x="8558560" y="6397715"/>
            <a:ext cx="12824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385CB4A-7E96-44CA-B116-B71B544B697D}" type="slidenum">
              <a:rPr lang="en-US" sz="800" smtClean="0">
                <a:solidFill>
                  <a:schemeClr val="bg2"/>
                </a:solidFill>
                <a:latin typeface="Arial"/>
              </a:rPr>
              <a:pPr algn="r"/>
              <a:t>‹#›</a:t>
            </a:fld>
            <a:endParaRPr lang="en-US" sz="800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117" name="TextBox 116"/>
          <p:cNvSpPr txBox="1"/>
          <p:nvPr userDrawn="1"/>
        </p:nvSpPr>
        <p:spPr>
          <a:xfrm flipH="1">
            <a:off x="8444512" y="6397715"/>
            <a:ext cx="457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  <a:latin typeface="Arial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72813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64" r:id="rId3"/>
    <p:sldLayoutId id="2147483662" r:id="rId4"/>
    <p:sldLayoutId id="2147483663" r:id="rId5"/>
    <p:sldLayoutId id="2147483656" r:id="rId6"/>
    <p:sldLayoutId id="2147483658" r:id="rId7"/>
    <p:sldLayoutId id="2147483650" r:id="rId8"/>
    <p:sldLayoutId id="2147483657" r:id="rId9"/>
    <p:sldLayoutId id="2147483659" r:id="rId10"/>
    <p:sldLayoutId id="2147483654" r:id="rId11"/>
    <p:sldLayoutId id="2147483660" r:id="rId12"/>
    <p:sldLayoutId id="2147483655" r:id="rId13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400" b="0" i="0" kern="1200" spc="-15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​"/>
        <a:defRPr sz="1800" b="0" i="1" kern="1200">
          <a:solidFill>
            <a:srgbClr val="D66F27"/>
          </a:solidFill>
          <a:latin typeface="Arial Narrow"/>
          <a:ea typeface="+mn-ea"/>
          <a:cs typeface="Arial Narrow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b="1" i="0" kern="1200">
          <a:solidFill>
            <a:schemeClr val="accent2"/>
          </a:solidFill>
          <a:latin typeface="Arial"/>
          <a:ea typeface="+mn-ea"/>
          <a:cs typeface="Arial"/>
        </a:defRPr>
      </a:lvl2pPr>
      <a:lvl3pPr marL="285750" indent="-28575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Arial"/>
        <a:buChar char="•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265113" indent="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100" kern="1200">
          <a:solidFill>
            <a:schemeClr val="tx2"/>
          </a:solidFill>
          <a:latin typeface="Arial"/>
          <a:ea typeface="+mn-ea"/>
          <a:cs typeface="Arial"/>
        </a:defRPr>
      </a:lvl4pPr>
      <a:lvl5pPr marL="449263" indent="-171450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/>
          <a:ea typeface="+mn-ea"/>
          <a:cs typeface="Arial"/>
        </a:defRPr>
      </a:lvl5pPr>
      <a:lvl6pPr marL="622300" indent="-173038" algn="l" defTabSz="914400" rtl="0" eaLnBrk="1" latinLnBrk="0" hangingPunct="1">
        <a:lnSpc>
          <a:spcPct val="85000"/>
        </a:lnSpc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1100" kern="1200" baseline="0">
          <a:solidFill>
            <a:schemeClr val="tx2"/>
          </a:solidFill>
          <a:latin typeface="Arial"/>
          <a:ea typeface="+mn-ea"/>
          <a:cs typeface="+mn-cs"/>
        </a:defRPr>
      </a:lvl6pPr>
      <a:lvl7pPr marL="0" indent="0" algn="l" defTabSz="914400" rtl="0" eaLnBrk="1" latinLnBrk="0" hangingPunct="1"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​"/>
        <a:defRPr sz="1500" i="1" kern="1200" baseline="0">
          <a:solidFill>
            <a:schemeClr val="bg2"/>
          </a:solidFill>
          <a:latin typeface="Arial Narrow"/>
          <a:ea typeface="+mn-ea"/>
          <a:cs typeface="+mn-cs"/>
        </a:defRPr>
      </a:lvl7pPr>
      <a:lvl8pPr marL="171450" indent="-17145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Arial Narrow"/>
          <a:ea typeface="+mn-ea"/>
          <a:cs typeface="+mn-cs"/>
        </a:defRPr>
      </a:lvl8pPr>
      <a:lvl9pPr marL="344488" indent="-173038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Arial Narrow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bif.org/occurrence/184505432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jep.2018.04.033" TargetMode="External"/><Relationship Id="rId7" Type="http://schemas.openxmlformats.org/officeDocument/2006/relationships/hyperlink" Target="https://doi.org/10.1038/s41437-018-0089-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i.org/10.1111/geb.12745" TargetMode="External"/><Relationship Id="rId5" Type="http://schemas.openxmlformats.org/officeDocument/2006/relationships/hyperlink" Target="https://doi.org/10.1111/jbi.13222" TargetMode="External"/><Relationship Id="rId4" Type="http://schemas.openxmlformats.org/officeDocument/2006/relationships/hyperlink" Target="https://doi.org/10.1073/pnas.171381911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1755-0998.12903" TargetMode="External"/><Relationship Id="rId7" Type="http://schemas.openxmlformats.org/officeDocument/2006/relationships/hyperlink" Target="https://doi.org/10.1007/s10750-018-3653-5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i.org/10.1007/s10722-018-0652-3" TargetMode="External"/><Relationship Id="rId5" Type="http://schemas.openxmlformats.org/officeDocument/2006/relationships/hyperlink" Target="https://doi.org/10.1111/geb.12740" TargetMode="External"/><Relationship Id="rId4" Type="http://schemas.openxmlformats.org/officeDocument/2006/relationships/hyperlink" Target="https://doi.org/10.5399/osu/cat_osac.2.1.432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371/journal.pone.0196417" TargetMode="External"/><Relationship Id="rId7" Type="http://schemas.openxmlformats.org/officeDocument/2006/relationships/hyperlink" Target="https://doi.org/10.1016/j.ympev.2018.04.04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i.org/10.1186/s12859-018-2201-7" TargetMode="External"/><Relationship Id="rId5" Type="http://schemas.openxmlformats.org/officeDocument/2006/relationships/hyperlink" Target="https://doi.org/10.1126/science.aar3646" TargetMode="External"/><Relationship Id="rId4" Type="http://schemas.openxmlformats.org/officeDocument/2006/relationships/hyperlink" Target="https://doi.org/10.1007/s12231-018-9415-5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3390/tropicalmed3020057" TargetMode="External"/><Relationship Id="rId3" Type="http://schemas.openxmlformats.org/officeDocument/2006/relationships/hyperlink" Target="https://doi.org/10.3897/bdj.6.e24137" TargetMode="External"/><Relationship Id="rId7" Type="http://schemas.openxmlformats.org/officeDocument/2006/relationships/hyperlink" Target="https://doi.org/10.1016/j.jas.2018.02.003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i.org/10.1007/s10531-018-1588-9" TargetMode="External"/><Relationship Id="rId5" Type="http://schemas.openxmlformats.org/officeDocument/2006/relationships/hyperlink" Target="https://doi.org/10.1371/journal.pone.0199292" TargetMode="External"/><Relationship Id="rId4" Type="http://schemas.openxmlformats.org/officeDocument/2006/relationships/hyperlink" Target="https://doi.org/10.1007/s40415-018-0460-1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09/dasc-picom-datacom-cyberscitec.2017.149" TargetMode="External"/><Relationship Id="rId3" Type="http://schemas.openxmlformats.org/officeDocument/2006/relationships/hyperlink" Target="https://doi.org/10.1038/s41437-018-0094-x" TargetMode="External"/><Relationship Id="rId7" Type="http://schemas.openxmlformats.org/officeDocument/2006/relationships/hyperlink" Target="https://doi.org/10.1093/sysbio/syy04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i.org/10.1007/s11258-018-0855-x" TargetMode="External"/><Relationship Id="rId5" Type="http://schemas.openxmlformats.org/officeDocument/2006/relationships/hyperlink" Target="https://doi.org/10.3897/bdj.6.e24927" TargetMode="External"/><Relationship Id="rId4" Type="http://schemas.openxmlformats.org/officeDocument/2006/relationships/hyperlink" Target="https://doi.org/10.1002/ecs2.227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gbif.org/the-gbif-networ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bif.org/analytics/globa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bif.org/countr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bif.org/countr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794927" y="358924"/>
            <a:ext cx="4891874" cy="821429"/>
          </a:xfrm>
        </p:spPr>
        <p:txBody>
          <a:bodyPr/>
          <a:lstStyle/>
          <a:p>
            <a:pPr algn="r"/>
            <a:r>
              <a:rPr lang="en-US" sz="4000" b="1">
                <a:solidFill>
                  <a:srgbClr val="3E9034"/>
                </a:solidFill>
              </a:rPr>
              <a:t>Overview</a:t>
            </a:r>
            <a:endParaRPr lang="en-US" sz="4000" b="1" dirty="0">
              <a:solidFill>
                <a:srgbClr val="3E9034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263634" y="5595507"/>
            <a:ext cx="7284131" cy="1198284"/>
          </a:xfrm>
        </p:spPr>
        <p:txBody>
          <a:bodyPr/>
          <a:lstStyle/>
          <a:p>
            <a:endParaRPr lang="en-US" sz="800" b="0" dirty="0">
              <a:solidFill>
                <a:schemeClr val="tx1"/>
              </a:solidFill>
            </a:endParaRPr>
          </a:p>
          <a:p>
            <a:r>
              <a:rPr lang="en-US" sz="800" b="0" dirty="0">
                <a:solidFill>
                  <a:schemeClr val="tx1"/>
                </a:solidFill>
              </a:rPr>
              <a:t>Purple gromwell (</a:t>
            </a:r>
            <a:r>
              <a:rPr lang="en-US" sz="800" b="0" i="0" dirty="0" err="1">
                <a:solidFill>
                  <a:schemeClr val="tx1"/>
                </a:solidFill>
              </a:rPr>
              <a:t>Lithospermum</a:t>
            </a:r>
            <a:r>
              <a:rPr lang="en-US" sz="800" b="0" i="0" dirty="0">
                <a:solidFill>
                  <a:schemeClr val="tx1"/>
                </a:solidFill>
              </a:rPr>
              <a:t> </a:t>
            </a:r>
            <a:r>
              <a:rPr lang="en-US" sz="800" b="0" i="0" dirty="0" err="1">
                <a:solidFill>
                  <a:schemeClr val="tx1"/>
                </a:solidFill>
              </a:rPr>
              <a:t>purpurocaeruleum</a:t>
            </a:r>
            <a:r>
              <a:rPr lang="en-US" sz="800" b="0" dirty="0">
                <a:solidFill>
                  <a:schemeClr val="tx1"/>
                </a:solidFill>
              </a:rPr>
              <a:t>), </a:t>
            </a:r>
            <a:r>
              <a:rPr lang="en-US" sz="800" b="0" dirty="0" err="1">
                <a:solidFill>
                  <a:schemeClr val="tx1"/>
                </a:solidFill>
              </a:rPr>
              <a:t>Romaguets</a:t>
            </a:r>
            <a:r>
              <a:rPr lang="en-US" sz="800" b="0" dirty="0">
                <a:solidFill>
                  <a:schemeClr val="tx1"/>
                </a:solidFill>
              </a:rPr>
              <a:t>, Catalonia, Spain, 15 May 2018. </a:t>
            </a:r>
            <a:br>
              <a:rPr lang="en-US" sz="800" b="0" dirty="0">
                <a:solidFill>
                  <a:schemeClr val="tx1"/>
                </a:solidFill>
              </a:rPr>
            </a:br>
            <a:r>
              <a:rPr lang="en-US" sz="800" b="0" dirty="0">
                <a:solidFill>
                  <a:schemeClr val="tx1"/>
                </a:solidFill>
              </a:rPr>
              <a:t>Photo </a:t>
            </a:r>
            <a:r>
              <a:rPr lang="en-US" sz="800" b="0" dirty="0" err="1">
                <a:solidFill>
                  <a:schemeClr val="tx1"/>
                </a:solidFill>
              </a:rPr>
              <a:t>ressotaelspeus</a:t>
            </a:r>
            <a:r>
              <a:rPr lang="en-US" sz="800" b="0" dirty="0">
                <a:solidFill>
                  <a:schemeClr val="tx1"/>
                </a:solidFill>
              </a:rPr>
              <a:t> </a:t>
            </a:r>
            <a:r>
              <a:rPr lang="mr-IN" sz="800" b="0" dirty="0">
                <a:solidFill>
                  <a:schemeClr val="tx1"/>
                </a:solidFill>
              </a:rPr>
              <a:t>BY-</a:t>
            </a:r>
            <a:r>
              <a:rPr lang="en-US" sz="800" b="0" dirty="0">
                <a:solidFill>
                  <a:schemeClr val="tx1"/>
                </a:solidFill>
              </a:rPr>
              <a:t>NC</a:t>
            </a:r>
            <a:r>
              <a:rPr lang="mr-IN" sz="800" b="0" dirty="0">
                <a:solidFill>
                  <a:schemeClr val="tx1"/>
                </a:solidFill>
              </a:rPr>
              <a:t> </a:t>
            </a:r>
            <a:r>
              <a:rPr lang="en-US" sz="800" b="0" dirty="0">
                <a:solidFill>
                  <a:schemeClr val="tx1"/>
                </a:solidFill>
              </a:rPr>
              <a:t>3</a:t>
            </a:r>
            <a:r>
              <a:rPr lang="mr-IN" sz="800" b="0" dirty="0">
                <a:solidFill>
                  <a:schemeClr val="tx1"/>
                </a:solidFill>
              </a:rPr>
              <a:t>.0</a:t>
            </a:r>
            <a:r>
              <a:rPr lang="en-US" sz="800" b="0" dirty="0">
                <a:solidFill>
                  <a:schemeClr val="tx1"/>
                </a:solidFill>
              </a:rPr>
              <a:t> via </a:t>
            </a:r>
            <a:r>
              <a:rPr lang="en-US" sz="800" b="0" dirty="0" err="1">
                <a:solidFill>
                  <a:schemeClr val="tx1"/>
                </a:solidFill>
              </a:rPr>
              <a:t>Natusfera</a:t>
            </a:r>
            <a:r>
              <a:rPr lang="en-US" sz="800" b="0" dirty="0">
                <a:solidFill>
                  <a:schemeClr val="tx1"/>
                </a:solidFill>
              </a:rPr>
              <a:t> Citizen Science Observation Dataset </a:t>
            </a:r>
            <a:r>
              <a:rPr lang="en-US" sz="800" b="0" dirty="0">
                <a:solidFill>
                  <a:schemeClr val="tx1"/>
                </a:solidFill>
                <a:hlinkClick r:id="rId3"/>
              </a:rPr>
              <a:t>https://www.gbif.org/occurrence/1845054322</a:t>
            </a:r>
            <a:r>
              <a:rPr lang="en-US" sz="8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9842" y="5771440"/>
            <a:ext cx="1497013" cy="1022351"/>
          </a:xfrm>
        </p:spPr>
        <p:txBody>
          <a:bodyPr/>
          <a:lstStyle/>
          <a:p>
            <a:pPr algn="l"/>
            <a:r>
              <a:rPr lang="en-US" sz="1600" b="0" dirty="0">
                <a:solidFill>
                  <a:srgbClr val="000000"/>
                </a:solidFill>
              </a:rPr>
              <a:t>July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315" y="188886"/>
            <a:ext cx="3211984" cy="979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2" y="1185863"/>
            <a:ext cx="7961777" cy="5295244"/>
          </a:xfrm>
          <a:prstGeom prst="rect">
            <a:avLst/>
          </a:prstGeom>
          <a:ln w="12700" cmpd="sng">
            <a:noFill/>
          </a:ln>
        </p:spPr>
      </p:pic>
    </p:spTree>
    <p:extLst>
      <p:ext uri="{BB962C8B-B14F-4D97-AF65-F5344CB8AC3E}">
        <p14:creationId xmlns:p14="http://schemas.microsoft.com/office/powerpoint/2010/main" val="1183552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922045-2350-0C4F-8E93-EF36A9F46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237" y="549195"/>
            <a:ext cx="3544525" cy="3558263"/>
          </a:xfrm>
          <a:prstGeom prst="rect">
            <a:avLst/>
          </a:prstGeom>
        </p:spPr>
      </p:pic>
      <p:graphicFrame>
        <p:nvGraphicFramePr>
          <p:cNvPr id="6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087255544"/>
              </p:ext>
            </p:extLst>
          </p:nvPr>
        </p:nvGraphicFramePr>
        <p:xfrm>
          <a:off x="4624237" y="4315582"/>
          <a:ext cx="3544525" cy="2316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2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0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021"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 b="0" i="1" dirty="0">
                          <a:latin typeface="Arial Narrow"/>
                          <a:cs typeface="Arial Narrow"/>
                        </a:rPr>
                        <a:t>Total</a:t>
                      </a:r>
                      <a:r>
                        <a:rPr lang="en-US" sz="1400" b="0" i="1" baseline="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400" b="0" i="1" dirty="0">
                          <a:latin typeface="Arial Narrow"/>
                          <a:cs typeface="Arial Narrow"/>
                        </a:rPr>
                        <a:t># of papers by region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Europe &amp; Central Asia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203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Latin </a:t>
                      </a:r>
                      <a:r>
                        <a:rPr lang="en-US" sz="1600" baseline="0" dirty="0">
                          <a:latin typeface="Arial Narrow"/>
                          <a:cs typeface="Arial Narrow"/>
                        </a:rPr>
                        <a:t>America &amp; the Caribbean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133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North</a:t>
                      </a:r>
                      <a:r>
                        <a:rPr lang="en-US" sz="1600" baseline="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600" dirty="0">
                          <a:latin typeface="Arial Narrow"/>
                          <a:cs typeface="Arial Narrow"/>
                        </a:rPr>
                        <a:t>America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112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Asia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Oceania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Africa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211060760"/>
              </p:ext>
            </p:extLst>
          </p:nvPr>
        </p:nvGraphicFramePr>
        <p:xfrm>
          <a:off x="520156" y="2836173"/>
          <a:ext cx="3105695" cy="37958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4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119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latin typeface="Arial Narrow"/>
                          <a:cs typeface="Arial Narrow"/>
                        </a:rPr>
                        <a:t>Total # of peer-reviewed papers by 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Brazil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Australia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United</a:t>
                      </a:r>
                      <a:r>
                        <a:rPr lang="en-US" sz="1600" baseline="0" dirty="0">
                          <a:latin typeface="Arial Narrow"/>
                          <a:cs typeface="Arial Narrow"/>
                        </a:rPr>
                        <a:t> Kingdom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China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Canada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France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Germany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/>
          <a:p>
            <a:r>
              <a:rPr lang="en-US" b="1" dirty="0"/>
              <a:t>Peer-reviewed uses, by country and region</a:t>
            </a:r>
            <a:br>
              <a:rPr lang="en-US" b="1" dirty="0"/>
            </a:br>
            <a:r>
              <a:rPr lang="en-US" sz="2000" i="1" dirty="0"/>
              <a:t>2018 to date</a:t>
            </a:r>
            <a:endParaRPr lang="en-US" i="1" dirty="0"/>
          </a:p>
        </p:txBody>
      </p:sp>
      <p:sp>
        <p:nvSpPr>
          <p:cNvPr id="8" name="Title 7"/>
          <p:cNvSpPr txBox="1">
            <a:spLocks/>
          </p:cNvSpPr>
          <p:nvPr/>
        </p:nvSpPr>
        <p:spPr>
          <a:xfrm rot="16200000">
            <a:off x="-3246037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CB44856-BC19-4C4B-8E92-FC70D23F8732}"/>
              </a:ext>
            </a:extLst>
          </p:cNvPr>
          <p:cNvSpPr/>
          <p:nvPr/>
        </p:nvSpPr>
        <p:spPr>
          <a:xfrm>
            <a:off x="5899728" y="1831555"/>
            <a:ext cx="993542" cy="99354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4817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Featured research</a:t>
            </a:r>
            <a:br>
              <a:rPr lang="en-US" b="1" dirty="0"/>
            </a:br>
            <a:r>
              <a:rPr lang="en-US" sz="2000" i="1" dirty="0">
                <a:latin typeface="Arial Narrow"/>
                <a:cs typeface="Arial Narrow"/>
              </a:rPr>
              <a:t>May 2018</a:t>
            </a:r>
            <a:br>
              <a:rPr lang="en-US" sz="2000" i="1" dirty="0">
                <a:latin typeface="Arial Narrow"/>
                <a:cs typeface="Arial Narrow"/>
              </a:rPr>
            </a:br>
            <a:r>
              <a:rPr lang="en-US" sz="2000" i="1" dirty="0">
                <a:latin typeface="Arial Narrow"/>
                <a:cs typeface="Arial Narrow"/>
              </a:rPr>
              <a:t>1 / 3</a:t>
            </a:r>
            <a:endParaRPr lang="en-US" sz="2000" i="1" dirty="0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9803989"/>
              </p:ext>
            </p:extLst>
          </p:nvPr>
        </p:nvGraphicFramePr>
        <p:xfrm>
          <a:off x="3829050" y="488714"/>
          <a:ext cx="4854870" cy="4560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9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van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Andel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T,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Scholman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A &amp;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Beumer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M (2018)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Icones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Plantarum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Malabaricarum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early 18th century botanical drawings of medicinal plants from colonial Ceylon.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Journal of Ethnopharmacology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3"/>
                        </a:rPr>
                        <a:t>https://doi.org/10.1016/j.jep.2018.04.033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br>
                        <a:rPr lang="en-US" sz="1200" dirty="0">
                          <a:latin typeface="Arial Narrow"/>
                          <a:cs typeface="Arial Narrow"/>
                        </a:rPr>
                      </a:b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country: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Netherlands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Antonelli A,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Zizka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A, Carvalho FA et al. (2018) Amazonia is the primary source of Neotropical biodiversity.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Proceedings of the National Academy of Sciences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115(23): 6034-6039.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4"/>
                        </a:rPr>
                        <a:t>https://doi.org/10.1073/pnas.1713819115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br>
                        <a:rPr lang="en-US" sz="1200" dirty="0">
                          <a:latin typeface="Arial Narrow"/>
                          <a:cs typeface="Arial Narrow"/>
                        </a:rPr>
                      </a:b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Sweden, United States, Brazil, Switzerland, France</a:t>
                      </a:r>
                    </a:p>
                  </a:txBody>
                  <a:tcPr marL="72000" marR="108000" marT="72000" marB="720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Clarke AG, Lord JM, Hua X &amp;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Ohlemüller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R (2018) Does current climate explain plant disjunctions? A test using the New Zealand alpine flora.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Journal of Biogeography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45(7): 1490-1499.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5"/>
                        </a:rPr>
                        <a:t>https://doi.org/10.1111/jbi.13222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br>
                        <a:rPr lang="en-US" sz="1200" dirty="0">
                          <a:latin typeface="Arial Narrow"/>
                          <a:cs typeface="Arial Narrow"/>
                        </a:rPr>
                      </a:b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New Zealand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Karst J, Burns C, Cale JA et al. (2018) Tree species with limited geographical ranges show extreme responses to ectomycorrhizas.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Global Ecology and Biogeography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6"/>
                        </a:rPr>
                        <a:t>https://doi.org/10.1111/geb.12745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 </a:t>
                      </a:r>
                      <a:br>
                        <a:rPr lang="en-US" sz="1200" dirty="0">
                          <a:latin typeface="Arial Narrow"/>
                          <a:cs typeface="Arial Narrow"/>
                        </a:rPr>
                      </a:b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Canada, United States</a:t>
                      </a:r>
                    </a:p>
                  </a:txBody>
                  <a:tcPr marL="72000" marR="108000" marT="72000" marB="720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Lalis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A, Mona S,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Stoetzel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E et al. (2018) Out of Africa: demographic and colonization history of the Algerian mouse (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Mus </a:t>
                      </a:r>
                      <a:r>
                        <a:rPr lang="en-US" sz="1200" i="1" dirty="0" err="1">
                          <a:latin typeface="Arial Narrow"/>
                          <a:cs typeface="Arial Narrow"/>
                        </a:rPr>
                        <a:t>spretus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Lataste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).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Heredity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7"/>
                        </a:rPr>
                        <a:t>https://doi.org/10.1038/s41437-018-0089-7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 </a:t>
                      </a:r>
                      <a:br>
                        <a:rPr lang="en-US" sz="1200" dirty="0">
                          <a:latin typeface="Arial Narrow"/>
                          <a:cs typeface="Arial Narrow"/>
                        </a:rPr>
                      </a:b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France, Algeria, Morocco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976" y="6407150"/>
            <a:ext cx="8039100" cy="450850"/>
          </a:xfrm>
        </p:spPr>
        <p:txBody>
          <a:bodyPr/>
          <a:lstStyle/>
          <a:p>
            <a:pPr algn="r"/>
            <a:r>
              <a:rPr lang="en-US" sz="1100">
                <a:solidFill>
                  <a:srgbClr val="175CA1"/>
                </a:solidFill>
              </a:rPr>
              <a:t>https://www.gbif.org/resource/search?contentType=literature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 w="3175" cmpd="sng">
            <a:solidFill>
              <a:srgbClr val="40B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3053916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Featured research</a:t>
            </a:r>
            <a:br>
              <a:rPr lang="en-US" b="1" dirty="0"/>
            </a:br>
            <a:r>
              <a:rPr lang="en-US" sz="2000" i="1" dirty="0">
                <a:latin typeface="Arial Narrow"/>
                <a:cs typeface="Arial Narrow"/>
              </a:rPr>
              <a:t>May 2018</a:t>
            </a:r>
            <a:br>
              <a:rPr lang="en-US" sz="2000" i="1" dirty="0">
                <a:latin typeface="Arial Narrow"/>
                <a:cs typeface="Arial Narrow"/>
              </a:rPr>
            </a:br>
            <a:r>
              <a:rPr lang="en-US" sz="2000" i="1" dirty="0">
                <a:latin typeface="Arial Narrow"/>
                <a:cs typeface="Arial Narrow"/>
              </a:rPr>
              <a:t>2 / 3</a:t>
            </a:r>
            <a:endParaRPr lang="en-US" sz="2000" i="1" dirty="0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3156890"/>
              </p:ext>
            </p:extLst>
          </p:nvPr>
        </p:nvGraphicFramePr>
        <p:xfrm>
          <a:off x="3829050" y="488714"/>
          <a:ext cx="4854870" cy="510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9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Liu J, Milne RI,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Möller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M et al. (2018) Integrating a comprehensive DNA barcode reference library with a global map of yews (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Taxus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L.) for forensic identification.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Molecular Ecology Resources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3"/>
                        </a:rPr>
                        <a:t>https://doi.org/10.1111/1755-0998.12903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br>
                        <a:rPr lang="en-US" sz="1200" dirty="0">
                          <a:latin typeface="Arial Narrow"/>
                          <a:cs typeface="Arial Narrow"/>
                        </a:rPr>
                      </a:b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China, United Kingdom, Kenya, Taiwan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Lowenstein D, Andrews H, Rudolf E,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Winman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N &amp; Marshall C (2018) Historical Records Of The Digger Wasps, </a:t>
                      </a:r>
                      <a:r>
                        <a:rPr lang="en-US" sz="1200" i="1" dirty="0" err="1">
                          <a:latin typeface="Arial Narrow"/>
                          <a:cs typeface="Arial Narrow"/>
                        </a:rPr>
                        <a:t>Astata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Latreille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1796 (Hymenoptera: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Crabronidae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Astatinae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), From The United States And Canada In The Oregon State Arthropod Collection.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Catalog: Oregon State Arthropod Collection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2(1): 1–9.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4"/>
                        </a:rPr>
                        <a:t>https://doi.org/10.5399/osu/cat_osac.2.1.4321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br>
                        <a:rPr lang="en-US" sz="1200" dirty="0">
                          <a:latin typeface="Arial Narrow"/>
                          <a:cs typeface="Arial Narrow"/>
                        </a:rPr>
                      </a:b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United States</a:t>
                      </a:r>
                    </a:p>
                  </a:txBody>
                  <a:tcPr marL="72000" marR="108000" marT="72000" marB="720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Park DS, Ellison AM &amp; Davis CC (2018) Mating system does not predict niche breadth.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Global Ecology and Biogeography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5"/>
                        </a:rPr>
                        <a:t>https://doi.org/10.1111/geb.12740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br>
                        <a:rPr lang="en-US" sz="1200" dirty="0">
                          <a:latin typeface="Arial Narrow"/>
                          <a:cs typeface="Arial Narrow"/>
                        </a:rPr>
                      </a:b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United States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Segura S,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Fresnedo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J,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Mathuriau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C ,López J, Andrés J &amp;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Muratalla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A (2018) The edible fruit species in Mexico.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Genetic Resources and Crop Evolution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65(6): 1767–1793.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6"/>
                        </a:rPr>
                        <a:t>https://doi.org/10.1007/s10722-018-0652-3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 </a:t>
                      </a:r>
                      <a:br>
                        <a:rPr lang="en-US" sz="1200" dirty="0">
                          <a:latin typeface="Arial Narrow"/>
                          <a:cs typeface="Arial Narrow"/>
                        </a:rPr>
                      </a:b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Mexico, United States</a:t>
                      </a:r>
                    </a:p>
                  </a:txBody>
                  <a:tcPr marL="72000" marR="108000" marT="72000" marB="720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Slavik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K,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Lemmen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C, Zhang W,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Kerimoglu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O,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Klingbeil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K &amp; Wirtz KW (2018) The large-scale impact of offshore wind farm structures on pelagic primary productivity in the southern North Sea. </a:t>
                      </a:r>
                      <a:r>
                        <a:rPr lang="en-US" sz="1200" i="1" dirty="0" err="1">
                          <a:latin typeface="Arial Narrow"/>
                          <a:cs typeface="Arial Narrow"/>
                        </a:rPr>
                        <a:t>Hydrobiologia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7"/>
                        </a:rPr>
                        <a:t>https://doi.org/10.1007/s10750-018-3653-5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br>
                        <a:rPr lang="en-US" sz="1200" dirty="0">
                          <a:latin typeface="Arial Narrow"/>
                          <a:cs typeface="Arial Narrow"/>
                        </a:rPr>
                      </a:b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Germany, France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976" y="6407150"/>
            <a:ext cx="8039100" cy="450850"/>
          </a:xfrm>
        </p:spPr>
        <p:txBody>
          <a:bodyPr/>
          <a:lstStyle/>
          <a:p>
            <a:pPr algn="r"/>
            <a:r>
              <a:rPr lang="en-US" sz="1100">
                <a:solidFill>
                  <a:srgbClr val="175CA1"/>
                </a:solidFill>
              </a:rPr>
              <a:t>https://www.gbif.org/resource/search?contentType=literature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 w="3175" cmpd="sng">
            <a:solidFill>
              <a:srgbClr val="40B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2989392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Featured research</a:t>
            </a:r>
            <a:br>
              <a:rPr lang="en-US" b="1" dirty="0"/>
            </a:br>
            <a:r>
              <a:rPr lang="en-US" sz="2000" i="1" dirty="0">
                <a:latin typeface="Arial Narrow"/>
                <a:cs typeface="Arial Narrow"/>
              </a:rPr>
              <a:t>May 2018</a:t>
            </a:r>
            <a:br>
              <a:rPr lang="en-US" sz="2000" i="1" dirty="0">
                <a:latin typeface="Arial Narrow"/>
                <a:cs typeface="Arial Narrow"/>
              </a:rPr>
            </a:br>
            <a:r>
              <a:rPr lang="en-US" sz="2000" i="1" dirty="0">
                <a:latin typeface="Arial Narrow"/>
                <a:cs typeface="Arial Narrow"/>
              </a:rPr>
              <a:t>3 / 3</a:t>
            </a:r>
            <a:endParaRPr lang="en-US" sz="2000" i="1" dirty="0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471038"/>
              </p:ext>
            </p:extLst>
          </p:nvPr>
        </p:nvGraphicFramePr>
        <p:xfrm>
          <a:off x="3829050" y="488714"/>
          <a:ext cx="4854870" cy="474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9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Speed JDM,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Bendiksby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M,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Finstad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AG, Hassel K,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Kolstad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AL &amp;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Prestø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T (2018) Contrasting spatial, temporal and environmental patterns in observation and specimen based species occurrence data. </a:t>
                      </a:r>
                      <a:r>
                        <a:rPr lang="en-US" sz="1200" i="1" dirty="0" err="1">
                          <a:latin typeface="Arial Narrow"/>
                          <a:cs typeface="Arial Narrow"/>
                        </a:rPr>
                        <a:t>PLoS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 ONE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13(4): e0196417.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3"/>
                        </a:rPr>
                        <a:t>https://doi.org/10.1371/journal.pone.0196417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br>
                        <a:rPr lang="en-US" sz="1200" dirty="0">
                          <a:latin typeface="Arial Narrow"/>
                          <a:cs typeface="Arial Narrow"/>
                        </a:rPr>
                      </a:b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Norway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Vandebroek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I, Picking D, Aiken S et al. (2018) A Review of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Coralilla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(</a:t>
                      </a:r>
                      <a:r>
                        <a:rPr lang="en-US" sz="1200" i="1" dirty="0" err="1">
                          <a:latin typeface="Arial Narrow"/>
                          <a:cs typeface="Arial Narrow"/>
                        </a:rPr>
                        <a:t>Antigonon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 err="1">
                          <a:latin typeface="Arial Narrow"/>
                          <a:cs typeface="Arial Narrow"/>
                        </a:rPr>
                        <a:t>leptopus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): An Invasive and Popular Urban Bush Medicine in Jamaica.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Economic Botany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4"/>
                        </a:rPr>
                        <a:t>https://doi.org/10.1007/s12231-018-9415-5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br>
                        <a:rPr lang="en-US" sz="1200" dirty="0">
                          <a:latin typeface="Arial Narrow"/>
                          <a:cs typeface="Arial Narrow"/>
                        </a:rPr>
                      </a:b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United States, Jamaica</a:t>
                      </a:r>
                    </a:p>
                  </a:txBody>
                  <a:tcPr marL="72000" marR="108000" marT="72000" marB="720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Warren R, Price J, Graham E,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Forstenhaeusler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N &amp;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VanDerWal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J (2018) The projected effect on insects, vertebrates, and plants of limiting global warming to 1.5°C rather than 2°C.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Science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360(6390): 791-795.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5"/>
                        </a:rPr>
                        <a:t>https://doi.org/10.1126/science.aar3646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br>
                        <a:rPr lang="en-US" sz="1200" dirty="0">
                          <a:latin typeface="Arial Narrow"/>
                          <a:cs typeface="Arial Narrow"/>
                        </a:rPr>
                      </a:b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United Kingdom, Australia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Wittich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HC,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Seeland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M,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Wäldchen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J,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Rzanny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M &amp;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Mäder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P (2018) Recommending plant taxa for supporting on-site species identification.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BMC Bioinformatics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19: 190.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6"/>
                        </a:rPr>
                        <a:t>https://doi.org/10.1186/s12859-018-2201-7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br>
                        <a:rPr lang="en-US" sz="1200" dirty="0">
                          <a:latin typeface="Arial Narrow"/>
                          <a:cs typeface="Arial Narrow"/>
                        </a:rPr>
                      </a:b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Germany</a:t>
                      </a:r>
                    </a:p>
                  </a:txBody>
                  <a:tcPr marL="72000" marR="108000" marT="72000" marB="720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Yoo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KO,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Crowl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AA, Kim KA,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Cheon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KS &amp;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Cellinese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N (2018) Origins of East Asian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Campanuloideae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(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Campanulaceae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) diversity.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Molecular Phylogenetics and Evolution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7"/>
                        </a:rPr>
                        <a:t>https://doi.org/10.1016/j.ympev.2018.04.040</a:t>
                      </a:r>
                      <a:br>
                        <a:rPr lang="en-US" sz="1200" dirty="0">
                          <a:latin typeface="Arial Narrow"/>
                          <a:cs typeface="Arial Narrow"/>
                        </a:rPr>
                      </a:b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Republic of Korea, United States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976" y="6407150"/>
            <a:ext cx="8039100" cy="450850"/>
          </a:xfrm>
        </p:spPr>
        <p:txBody>
          <a:bodyPr/>
          <a:lstStyle/>
          <a:p>
            <a:pPr algn="r"/>
            <a:r>
              <a:rPr lang="en-US" sz="1100">
                <a:solidFill>
                  <a:srgbClr val="175CA1"/>
                </a:solidFill>
              </a:rPr>
              <a:t>https://www.gbif.org/resource/search?contentType=literature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 w="3175" cmpd="sng">
            <a:solidFill>
              <a:srgbClr val="40B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2006032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Featured research</a:t>
            </a:r>
            <a:br>
              <a:rPr lang="en-US" b="1" dirty="0"/>
            </a:br>
            <a:r>
              <a:rPr lang="en-US" sz="2000" i="1" dirty="0">
                <a:latin typeface="Arial Narrow"/>
                <a:cs typeface="Arial Narrow"/>
              </a:rPr>
              <a:t>June 2018</a:t>
            </a:r>
            <a:br>
              <a:rPr lang="en-US" sz="2000" i="1" dirty="0">
                <a:latin typeface="Arial Narrow"/>
                <a:cs typeface="Arial Narrow"/>
              </a:rPr>
            </a:br>
            <a:r>
              <a:rPr lang="en-US" sz="2000" i="1" dirty="0">
                <a:latin typeface="Arial Narrow"/>
                <a:cs typeface="Arial Narrow"/>
              </a:rPr>
              <a:t>1 / 2</a:t>
            </a:r>
            <a:endParaRPr lang="en-US" sz="2000" i="1" dirty="0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2515320"/>
              </p:ext>
            </p:extLst>
          </p:nvPr>
        </p:nvGraphicFramePr>
        <p:xfrm>
          <a:off x="3829050" y="488714"/>
          <a:ext cx="4890077" cy="543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5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Abotsi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Komla;Kokou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Kouami;Dubuisson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Jean-Yves;Rouhan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, Germinal (2018) A first checklist of the Pteridophytes of Togo (West Africa).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Biodiversity Data Journal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6: e24137.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3"/>
                        </a:rPr>
                        <a:t>https://doi.org/10.3897/bdj.6.e24137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Togo, France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Alves RJV,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Lorscheitter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ML, Rezende CM &amp; Silva NG(2018) Airborne palynomorphs on Trindade Island, South Atlantic Ocean, Brazil.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Brazilian Journal of Botany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41(2): 435–446.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4"/>
                        </a:rPr>
                        <a:t>https://doi.org/10.1007/s40415-018-0460-1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Brazil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Arenas-Castro S, Gonçalves J, Alves P,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Alcaraz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-Segura D &amp;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Honrado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JP (2018) Assessing the multi-scale predictive ability of ecosystem functional attributes for species distribution modelling. </a:t>
                      </a:r>
                      <a:r>
                        <a:rPr lang="en-US" sz="1200" i="1" dirty="0" err="1">
                          <a:latin typeface="Arial Narrow"/>
                          <a:cs typeface="Arial Narrow"/>
                        </a:rPr>
                        <a:t>PLoS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 ONE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13(6): e0199292.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5"/>
                        </a:rPr>
                        <a:t>https://doi.org/10.1371/journal.pone.0199292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Portugal, Spain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Ballesteros-Mejia L, Lima JS &amp;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Collevatti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RG (2018) Spatially-explicit analyses reveal the distribution of genetic diversity and plant conservation status in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Cerrado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biome.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Biodiversity and Conservation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6"/>
                        </a:rPr>
                        <a:t>https://doi.org/10.1007/s10531-018-1588-9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Brazil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459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Collins C,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Asouti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E, Grove M,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Kabukcu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C, Bradley L &amp;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Chiverrell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R (2018) Understanding resource choice at the transition from foraging to farming: An application of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palaeodistribution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modelling to the Neolithic of the Konya Plain, south-central Anatolia, Turkey.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Journal of Archaeological Science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96: 57-72.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7"/>
                        </a:rPr>
                        <a:t>https://doi.org/10.1016/j.jas.2018.02.003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United Kingdom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Deka M &amp; Morshed N (2018) Mapping Disease Transmission Risk of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Nipah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Virus in South and Southeast Asia.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Tropical Medicine and Infectious Disease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3(2): 57.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8"/>
                        </a:rPr>
                        <a:t>https://doi.org/10.3390/tropicalmed3020057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United States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758206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975" y="6634976"/>
            <a:ext cx="8039099" cy="223024"/>
          </a:xfrm>
          <a:noFill/>
        </p:spPr>
        <p:txBody>
          <a:bodyPr/>
          <a:lstStyle/>
          <a:p>
            <a:pPr algn="r"/>
            <a:r>
              <a:rPr lang="en-US" sz="1100" dirty="0">
                <a:solidFill>
                  <a:srgbClr val="175CA1"/>
                </a:solidFill>
              </a:rPr>
              <a:t>https://</a:t>
            </a:r>
            <a:r>
              <a:rPr lang="en-US" sz="1100" dirty="0" err="1">
                <a:solidFill>
                  <a:srgbClr val="175CA1"/>
                </a:solidFill>
              </a:rPr>
              <a:t>www.gbif.org</a:t>
            </a:r>
            <a:r>
              <a:rPr lang="en-US" sz="1100" dirty="0">
                <a:solidFill>
                  <a:srgbClr val="175CA1"/>
                </a:solidFill>
              </a:rPr>
              <a:t>/resource/</a:t>
            </a:r>
            <a:r>
              <a:rPr lang="en-US" sz="1100" dirty="0" err="1">
                <a:solidFill>
                  <a:srgbClr val="175CA1"/>
                </a:solidFill>
              </a:rPr>
              <a:t>search?contentType</a:t>
            </a:r>
            <a:r>
              <a:rPr lang="en-US" sz="1100" dirty="0">
                <a:solidFill>
                  <a:srgbClr val="175CA1"/>
                </a:solidFill>
              </a:rPr>
              <a:t>=literature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 w="3175" cmpd="sng">
            <a:solidFill>
              <a:srgbClr val="40B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3075993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Featured research</a:t>
            </a:r>
            <a:br>
              <a:rPr lang="en-US" b="1" dirty="0"/>
            </a:br>
            <a:r>
              <a:rPr lang="en-US" sz="2000" i="1" dirty="0">
                <a:latin typeface="Arial Narrow"/>
                <a:cs typeface="Arial Narrow"/>
              </a:rPr>
              <a:t>June 2018</a:t>
            </a:r>
            <a:br>
              <a:rPr lang="en-US" sz="2000" i="1" dirty="0">
                <a:latin typeface="Arial Narrow"/>
                <a:cs typeface="Arial Narrow"/>
              </a:rPr>
            </a:br>
            <a:r>
              <a:rPr lang="en-US" sz="2000" i="1" dirty="0">
                <a:latin typeface="Arial Narrow"/>
                <a:cs typeface="Arial Narrow"/>
              </a:rPr>
              <a:t>2 / 2</a:t>
            </a:r>
            <a:endParaRPr lang="en-US" sz="2000" i="1" dirty="0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6785068"/>
              </p:ext>
            </p:extLst>
          </p:nvPr>
        </p:nvGraphicFramePr>
        <p:xfrm>
          <a:off x="3829050" y="488714"/>
          <a:ext cx="4864395" cy="635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9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Hendricks SA,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Schweizer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RM, Harrigan RJ et al. (2018) Natural re-colonization and admixture of wolves (</a:t>
                      </a:r>
                      <a:r>
                        <a:rPr lang="en-US" sz="1200" i="1" dirty="0" err="1">
                          <a:latin typeface="Arial Narrow"/>
                          <a:cs typeface="Arial Narrow"/>
                        </a:rPr>
                        <a:t>Canis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 lupus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) in the US Pacific Northwest: challenges for the protection and management of rare and endangered taxa.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Heredity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3"/>
                        </a:rPr>
                        <a:t>https://doi.org/10.1038/s41437-018-0094-x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countries: 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United States, Canada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11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Jarnevich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CS, Young NE, Talbert M &amp; Talbert C (2018) Forecasting an invasive species’ distribution with global distribution data, local data, and physiological information.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Ecosphere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9(5): e02279.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4"/>
                        </a:rPr>
                        <a:t>https://doi.org/10.1002/ecs2.2279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br>
                        <a:rPr lang="en-US" sz="1200" dirty="0">
                          <a:latin typeface="Arial Narrow"/>
                          <a:cs typeface="Arial Narrow"/>
                        </a:rPr>
                      </a:b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United States</a:t>
                      </a:r>
                    </a:p>
                  </a:txBody>
                  <a:tcPr marL="72000" marR="108000" marT="72000" marB="720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Johnston MA,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Aalbu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R &amp; Franz N (2018) An updated checklist of the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Tenebrionidae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sec. Bousquet et al. 2018 of the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Algodones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Dunes of California, with comments on checklist data practices.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Biodiversity Data Journal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6: e24927.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5"/>
                        </a:rPr>
                        <a:t>https://doi.org/10.3897/bdj.6.e24927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 </a:t>
                      </a:r>
                      <a:br>
                        <a:rPr lang="en-US" sz="1200" dirty="0">
                          <a:latin typeface="Arial Narrow"/>
                          <a:cs typeface="Arial Narrow"/>
                        </a:rPr>
                      </a:b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United States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Medeiros CM, Hernández-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Lambraño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RE, Ribeiro KAF &amp; Sánchez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Agudo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JÁ (2018) Living on the edge: do central and marginal populations of plants differ in habitat suitability?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Plant Ecology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6"/>
                        </a:rPr>
                        <a:t>https://doi.org/10.1007/s11258-018-0855-x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Spain</a:t>
                      </a:r>
                    </a:p>
                  </a:txBody>
                  <a:tcPr marL="72000" marR="108000" marT="72000" marB="720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Troudet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J,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Vignes-Lebbe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R, Grandcolas P &amp; Legendre F (2018) The increasing disconnection of primary biodiversity data from specimens: How does it happen and how to handle it?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Systematic Biology 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syy044.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7"/>
                        </a:rPr>
                        <a:t>https://doi.org/10.1093/sysbio/syy044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France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Yagui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MMM, Maia LFMP, Oliveira J &amp;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Vivacqua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AS (2018) Curation of Physical Objects in Botany: Architecture and Development of a Linked Open Data-Based Application.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2017 IEEE 15th Intl </a:t>
                      </a:r>
                      <a:r>
                        <a:rPr lang="en-US" sz="1200" i="1" dirty="0" err="1">
                          <a:latin typeface="Arial Narrow"/>
                          <a:cs typeface="Arial Narrow"/>
                        </a:rPr>
                        <a:t>Conf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 on Dependable, Autonomic and Secure Computing, 15th Intl </a:t>
                      </a:r>
                      <a:r>
                        <a:rPr lang="en-US" sz="1200" i="1" dirty="0" err="1">
                          <a:latin typeface="Arial Narrow"/>
                          <a:cs typeface="Arial Narrow"/>
                        </a:rPr>
                        <a:t>Conf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 on Pervasive Intelligence and Computing, 3rd Intl </a:t>
                      </a:r>
                      <a:r>
                        <a:rPr lang="en-US" sz="1200" i="1" dirty="0" err="1">
                          <a:latin typeface="Arial Narrow"/>
                          <a:cs typeface="Arial Narrow"/>
                        </a:rPr>
                        <a:t>Conf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 on Big Data Intelligence and Computing and Cyber Science and Technology Congress(DASC/</a:t>
                      </a:r>
                      <a:r>
                        <a:rPr lang="en-US" sz="1200" i="1" dirty="0" err="1">
                          <a:latin typeface="Arial Narrow"/>
                          <a:cs typeface="Arial Narrow"/>
                        </a:rPr>
                        <a:t>PiCom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/</a:t>
                      </a:r>
                      <a:r>
                        <a:rPr lang="en-US" sz="1200" i="1" dirty="0" err="1">
                          <a:latin typeface="Arial Narrow"/>
                          <a:cs typeface="Arial Narrow"/>
                        </a:rPr>
                        <a:t>DataCom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/</a:t>
                      </a:r>
                      <a:r>
                        <a:rPr lang="en-US" sz="1200" i="1" dirty="0" err="1">
                          <a:latin typeface="Arial Narrow"/>
                          <a:cs typeface="Arial Narrow"/>
                        </a:rPr>
                        <a:t>CyberSciTech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)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8"/>
                        </a:rPr>
                        <a:t>https://doi.org/10.1109/dasc-picom-datacom-cyberscitec.2017.149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br>
                        <a:rPr lang="en-US" sz="1200" dirty="0">
                          <a:latin typeface="Arial Narrow"/>
                          <a:cs typeface="Arial Narrow"/>
                        </a:rPr>
                      </a:b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Brazil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219196"/>
                  </a:ext>
                </a:extLst>
              </a:tr>
            </a:tbl>
          </a:graphicData>
        </a:graphic>
      </p:graphicFrame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 w="3175" cmpd="sng">
            <a:solidFill>
              <a:srgbClr val="40B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371089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4"/>
          <p:cNvSpPr>
            <a:spLocks noGrp="1"/>
          </p:cNvSpPr>
          <p:nvPr>
            <p:ph type="body" sz="quarter" idx="32"/>
          </p:nvPr>
        </p:nvSpPr>
        <p:spPr>
          <a:xfrm>
            <a:off x="457200" y="4029936"/>
            <a:ext cx="1022480" cy="1083733"/>
          </a:xfrm>
        </p:spPr>
        <p:txBody>
          <a:bodyPr/>
          <a:lstStyle/>
          <a:p>
            <a:r>
              <a:rPr lang="en-US" sz="6000" dirty="0">
                <a:solidFill>
                  <a:srgbClr val="FFFFFF"/>
                </a:solidFill>
              </a:rPr>
              <a:t>57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828" y="-63462"/>
            <a:ext cx="3671164" cy="243765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7199" y="2319870"/>
            <a:ext cx="4863307" cy="1083733"/>
          </a:xfrm>
        </p:spPr>
        <p:txBody>
          <a:bodyPr/>
          <a:lstStyle/>
          <a:p>
            <a:r>
              <a:rPr lang="fi-FI" sz="6000" dirty="0">
                <a:solidFill>
                  <a:schemeClr val="bg1"/>
                </a:solidFill>
              </a:rPr>
              <a:t>1,008,977,612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3200" b="1" i="0" kern="100" spc="-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BY THE NUMBERS </a:t>
            </a:r>
            <a:br>
              <a:rPr lang="en-US" sz="3200" b="1" i="0" kern="100" spc="-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i="1" kern="100" spc="-200" dirty="0">
                <a:solidFill>
                  <a:schemeClr val="bg1"/>
                </a:solidFill>
                <a:ea typeface="+mj-ea"/>
              </a:rPr>
              <a:t>7 July  2018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5506641" y="2319870"/>
            <a:ext cx="3180159" cy="1083733"/>
          </a:xfrm>
        </p:spPr>
        <p:txBody>
          <a:bodyPr/>
          <a:lstStyle/>
          <a:p>
            <a:r>
              <a:rPr lang="en-US" sz="6000" dirty="0">
                <a:solidFill>
                  <a:srgbClr val="FFFFFF"/>
                </a:solidFill>
              </a:rPr>
              <a:t>39,715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457200" y="2228136"/>
            <a:ext cx="3180160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Species occurrence records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Datasets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31"/>
          </p:nvPr>
        </p:nvSpPr>
        <p:spPr>
          <a:xfrm>
            <a:off x="5506641" y="3951879"/>
            <a:ext cx="1857408" cy="1083733"/>
          </a:xfrm>
        </p:spPr>
        <p:txBody>
          <a:bodyPr/>
          <a:lstStyle/>
          <a:p>
            <a:r>
              <a:rPr lang="en-US" sz="6000" dirty="0">
                <a:solidFill>
                  <a:srgbClr val="FFFFFF"/>
                </a:solidFill>
              </a:rPr>
              <a:t>1,217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5"/>
          </p:nvPr>
        </p:nvSpPr>
        <p:spPr>
          <a:xfrm>
            <a:off x="2098240" y="4017637"/>
            <a:ext cx="967997" cy="997153"/>
          </a:xfrm>
        </p:spPr>
        <p:txBody>
          <a:bodyPr anchor="b"/>
          <a:lstStyle/>
          <a:p>
            <a:r>
              <a:rPr lang="en-US" sz="6000">
                <a:solidFill>
                  <a:srgbClr val="E8E8E8"/>
                </a:solidFill>
              </a:rPr>
              <a:t>36</a:t>
            </a:r>
            <a:endParaRPr lang="en-US">
              <a:solidFill>
                <a:srgbClr val="E8E8E8"/>
              </a:solidFill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36"/>
          </p:nvPr>
        </p:nvSpPr>
        <p:spPr>
          <a:xfrm>
            <a:off x="5506641" y="3860145"/>
            <a:ext cx="1497013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Publishers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40"/>
          </p:nvPr>
        </p:nvSpPr>
        <p:spPr>
          <a:xfrm>
            <a:off x="2098240" y="3860145"/>
            <a:ext cx="1497013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Organizational Participants</a:t>
            </a:r>
          </a:p>
        </p:txBody>
      </p:sp>
      <p:sp>
        <p:nvSpPr>
          <p:cNvPr id="37" name="Text Placeholder 19"/>
          <p:cNvSpPr>
            <a:spLocks noGrp="1"/>
          </p:cNvSpPr>
          <p:nvPr>
            <p:ph type="body" sz="quarter" idx="37"/>
          </p:nvPr>
        </p:nvSpPr>
        <p:spPr>
          <a:xfrm>
            <a:off x="457200" y="3860145"/>
            <a:ext cx="1433852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Country Participants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7199" y="5518306"/>
            <a:ext cx="4863307" cy="1083733"/>
          </a:xfrm>
        </p:spPr>
        <p:txBody>
          <a:bodyPr/>
          <a:lstStyle/>
          <a:p>
            <a:r>
              <a:rPr lang="en-US" sz="6000" dirty="0">
                <a:solidFill>
                  <a:schemeClr val="bg1"/>
                </a:solidFill>
              </a:rPr>
              <a:t>134.3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6000" dirty="0">
                <a:solidFill>
                  <a:schemeClr val="bg1"/>
                </a:solidFill>
              </a:rPr>
              <a:t>billion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5506641" y="5518306"/>
            <a:ext cx="3637359" cy="1083733"/>
          </a:xfrm>
        </p:spPr>
        <p:txBody>
          <a:bodyPr/>
          <a:lstStyle/>
          <a:p>
            <a:r>
              <a:rPr lang="is-IS" sz="6000" dirty="0">
                <a:solidFill>
                  <a:srgbClr val="FFFFFF"/>
                </a:solidFill>
              </a:rPr>
              <a:t>159,127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457198" y="5426572"/>
            <a:ext cx="4103689" cy="295466"/>
          </a:xfrm>
        </p:spPr>
        <p:txBody>
          <a:bodyPr/>
          <a:lstStyle/>
          <a:p>
            <a:r>
              <a:rPr lang="en-US" dirty="0">
                <a:solidFill>
                  <a:srgbClr val="FDB002"/>
                </a:solidFill>
              </a:rPr>
              <a:t>Average records downloaded per month (2018)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24"/>
          </p:nvPr>
        </p:nvSpPr>
        <p:spPr>
          <a:xfrm>
            <a:off x="5506641" y="5426572"/>
            <a:ext cx="3069594" cy="295466"/>
          </a:xfrm>
        </p:spPr>
        <p:txBody>
          <a:bodyPr/>
          <a:lstStyle/>
          <a:p>
            <a:r>
              <a:rPr lang="en-US" dirty="0" err="1">
                <a:solidFill>
                  <a:srgbClr val="FDB002"/>
                </a:solidFill>
              </a:rPr>
              <a:t>Avg</a:t>
            </a:r>
            <a:r>
              <a:rPr lang="en-US" dirty="0">
                <a:solidFill>
                  <a:srgbClr val="FDB002"/>
                </a:solidFill>
              </a:rPr>
              <a:t> monthly user sessions (2018)</a:t>
            </a:r>
          </a:p>
        </p:txBody>
      </p:sp>
    </p:spTree>
    <p:extLst>
      <p:ext uri="{BB962C8B-B14F-4D97-AF65-F5344CB8AC3E}">
        <p14:creationId xmlns:p14="http://schemas.microsoft.com/office/powerpoint/2010/main" val="3842072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57200" y="685800"/>
            <a:ext cx="4767256" cy="1228028"/>
          </a:xfrm>
        </p:spPr>
        <p:txBody>
          <a:bodyPr/>
          <a:lstStyle/>
          <a:p>
            <a:r>
              <a:rPr lang="en-US" b="1"/>
              <a:t>Current network</a:t>
            </a:r>
          </a:p>
        </p:txBody>
      </p:sp>
      <p:pic>
        <p:nvPicPr>
          <p:cNvPr id="29" name="Content Placeholder 2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6" y="1199454"/>
            <a:ext cx="8195727" cy="4944870"/>
          </a:xfrm>
          <a:ln w="76200">
            <a:noFill/>
          </a:ln>
        </p:spPr>
      </p:pic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1301263" y="6407150"/>
            <a:ext cx="7304856" cy="450850"/>
          </a:xfrm>
        </p:spPr>
        <p:txBody>
          <a:bodyPr/>
          <a:lstStyle/>
          <a:p>
            <a:pPr algn="r"/>
            <a:r>
              <a:rPr lang="en-US">
                <a:latin typeface="Arial Narrow"/>
                <a:hlinkClick r:id="rId4"/>
              </a:rPr>
              <a:t>https://www.gbif.org/the-gbif-network</a:t>
            </a:r>
            <a:endParaRPr lang="en-US">
              <a:latin typeface="Arial Narrow"/>
            </a:endParaRPr>
          </a:p>
        </p:txBody>
      </p:sp>
      <p:sp>
        <p:nvSpPr>
          <p:cNvPr id="2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participation</a:t>
            </a:r>
          </a:p>
        </p:txBody>
      </p:sp>
    </p:spTree>
    <p:extLst>
      <p:ext uri="{BB962C8B-B14F-4D97-AF65-F5344CB8AC3E}">
        <p14:creationId xmlns:p14="http://schemas.microsoft.com/office/powerpoint/2010/main" val="2053029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/>
          <a:p>
            <a:r>
              <a:rPr lang="en-US" b="1" dirty="0" err="1"/>
              <a:t>GBIF.org</a:t>
            </a:r>
            <a:r>
              <a:rPr lang="en-US" b="1" dirty="0"/>
              <a:t> Web traffic </a:t>
            </a:r>
            <a:br>
              <a:rPr lang="en-US" b="1" dirty="0"/>
            </a:br>
            <a:r>
              <a:rPr lang="en-US" sz="2000" i="1" dirty="0"/>
              <a:t>2018 to date</a:t>
            </a:r>
            <a:endParaRPr lang="en-US" i="1" dirty="0"/>
          </a:p>
        </p:txBody>
      </p:sp>
      <p:graphicFrame>
        <p:nvGraphicFramePr>
          <p:cNvPr id="8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960202"/>
              </p:ext>
            </p:extLst>
          </p:nvPr>
        </p:nvGraphicFramePr>
        <p:xfrm>
          <a:off x="3635377" y="1667510"/>
          <a:ext cx="5096028" cy="417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2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07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4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4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702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Rank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Country/Territory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Sessions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% Total Sessions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latin typeface="Arial Narrow"/>
                          <a:cs typeface="Arial Narrow"/>
                        </a:rPr>
                        <a:t>2017 rank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Pages / Session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116,763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12.23%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2.87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India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57,960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6.07%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3.17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53,915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5.65%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3.50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40,562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4.26%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3.42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Brazil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40,504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4.24%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3.88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Colombia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38,571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4.04%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2.96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36,031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3.77%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4.05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France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35,382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3.71%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2.85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32,481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3.40%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3.27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China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23,991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2.51%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15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4.90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  <p:pic>
        <p:nvPicPr>
          <p:cNvPr id="9" name="Content Placeholder 13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29" y="3960523"/>
            <a:ext cx="2824120" cy="1882747"/>
          </a:xfr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57375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57200" y="685800"/>
            <a:ext cx="4767256" cy="1228028"/>
          </a:xfrm>
        </p:spPr>
        <p:txBody>
          <a:bodyPr/>
          <a:lstStyle/>
          <a:p>
            <a:r>
              <a:rPr lang="en-US" b="1"/>
              <a:t>Data published through GBIF.org</a:t>
            </a:r>
          </a:p>
        </p:txBody>
      </p:sp>
      <p:pic>
        <p:nvPicPr>
          <p:cNvPr id="29" name="Content Placeholder 2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36" y="1169160"/>
            <a:ext cx="7000268" cy="5250201"/>
          </a:xfrm>
        </p:spPr>
      </p:pic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1301263" y="6407150"/>
            <a:ext cx="6531546" cy="450850"/>
          </a:xfrm>
        </p:spPr>
        <p:txBody>
          <a:bodyPr/>
          <a:lstStyle/>
          <a:p>
            <a:pPr algn="r"/>
            <a:r>
              <a:rPr lang="en-US">
                <a:latin typeface="Arial Narrow"/>
                <a:hlinkClick r:id="rId3"/>
              </a:rPr>
              <a:t>www.gbif.org/analytics/global</a:t>
            </a:r>
            <a:endParaRPr lang="en-US">
              <a:latin typeface="Arial Narrow"/>
            </a:endParaRPr>
          </a:p>
        </p:txBody>
      </p:sp>
      <p:sp>
        <p:nvSpPr>
          <p:cNvPr id="2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availability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599C5A0-B85B-4742-8D20-2E126722B2EF}"/>
              </a:ext>
            </a:extLst>
          </p:cNvPr>
          <p:cNvCxnSpPr>
            <a:cxnSpLocks/>
          </p:cNvCxnSpPr>
          <p:nvPr/>
        </p:nvCxnSpPr>
        <p:spPr>
          <a:xfrm>
            <a:off x="1572322" y="1639229"/>
            <a:ext cx="6400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9AB678BC-61CE-F644-9F7B-E2D7C88BFA50}"/>
              </a:ext>
            </a:extLst>
          </p:cNvPr>
          <p:cNvSpPr/>
          <p:nvPr/>
        </p:nvSpPr>
        <p:spPr>
          <a:xfrm>
            <a:off x="1226634" y="1516566"/>
            <a:ext cx="356839" cy="256478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5764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981404089"/>
              </p:ext>
            </p:extLst>
          </p:nvPr>
        </p:nvGraphicFramePr>
        <p:xfrm>
          <a:off x="457199" y="2819400"/>
          <a:ext cx="3534938" cy="36873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5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94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4582">
                <a:tc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i="1">
                          <a:latin typeface="Arial Narrow"/>
                          <a:cs typeface="Arial Narrow"/>
                        </a:rPr>
                        <a:t>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>
                          <a:latin typeface="Arial Narrow"/>
                          <a:cs typeface="Arial Narrow"/>
                        </a:rPr>
                        <a:t>New records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 dirty="0">
                          <a:latin typeface="Arial Narrow"/>
                          <a:cs typeface="Arial Narrow"/>
                        </a:rPr>
                        <a:t>4/18 rank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Sweden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7,431,114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4,942,291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736564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Norway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4,916,051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3,185,655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Canada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2,501,220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195633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Japan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2,248,474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147576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Belgium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2,022,611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8057713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Australia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1,578,147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000813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France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1,186,336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South Korea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996,976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>
              <a:spcAft>
                <a:spcPts val="0"/>
              </a:spcAft>
            </a:pPr>
            <a:r>
              <a:rPr lang="en-US">
                <a:hlinkClick r:id="rId3"/>
              </a:rPr>
              <a:t>http://www.gbif.org/country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6790" y="696211"/>
            <a:ext cx="3182052" cy="1228028"/>
          </a:xfrm>
        </p:spPr>
        <p:txBody>
          <a:bodyPr/>
          <a:lstStyle/>
          <a:p>
            <a:r>
              <a:rPr lang="en-US" b="1" dirty="0"/>
              <a:t>Occurrence records published during 2018, by country</a:t>
            </a:r>
            <a:br>
              <a:rPr lang="en-US" b="1" dirty="0"/>
            </a:br>
            <a:r>
              <a:rPr lang="en-US" i="1" dirty="0">
                <a:latin typeface="Arial Narrow"/>
                <a:cs typeface="Arial Narrow"/>
              </a:rPr>
              <a:t>as  of  31 May 2018</a:t>
            </a:r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availability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A0F37F-5619-8946-AD1C-25E4964A3C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84664" y="1006958"/>
            <a:ext cx="4402136" cy="439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72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524390"/>
          </a:xfrm>
        </p:spPr>
        <p:txBody>
          <a:bodyPr/>
          <a:lstStyle/>
          <a:p>
            <a:r>
              <a:rPr lang="en-US" b="1" dirty="0"/>
              <a:t>Total number of occurrence records published by country</a:t>
            </a:r>
            <a:br>
              <a:rPr lang="en-US" b="1" dirty="0"/>
            </a:br>
            <a:r>
              <a:rPr lang="en-US" sz="1800" i="1" dirty="0">
                <a:latin typeface="Arial Narrow"/>
                <a:cs typeface="Arial Narrow"/>
              </a:rPr>
              <a:t>as  of  31 May 2018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01262" y="6407149"/>
            <a:ext cx="6738787" cy="450850"/>
          </a:xfrm>
        </p:spPr>
        <p:txBody>
          <a:bodyPr/>
          <a:lstStyle/>
          <a:p>
            <a:pPr algn="r"/>
            <a:r>
              <a:rPr lang="en-US">
                <a:hlinkClick r:id="rId3"/>
              </a:rPr>
              <a:t>http://www.gbif.org/country</a:t>
            </a:r>
            <a:endParaRPr lang="en-US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availability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9BD925-68EB-F245-8E97-C260C5EBF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84662" y="999632"/>
            <a:ext cx="4402137" cy="4408786"/>
          </a:xfrm>
          <a:prstGeom prst="rect">
            <a:avLst/>
          </a:prstGeom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529525906"/>
              </p:ext>
            </p:extLst>
          </p:nvPr>
        </p:nvGraphicFramePr>
        <p:xfrm>
          <a:off x="457200" y="2819400"/>
          <a:ext cx="3628235" cy="36837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0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4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82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0954">
                <a:tc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i="1">
                          <a:latin typeface="Arial Narrow"/>
                          <a:cs typeface="Arial Narrow"/>
                        </a:rPr>
                        <a:t>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 dirty="0">
                          <a:latin typeface="Arial Narrow"/>
                          <a:cs typeface="Arial Narrow"/>
                        </a:rPr>
                        <a:t>Occurrences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 dirty="0">
                          <a:latin typeface="Arial Narrow"/>
                          <a:cs typeface="Arial Narrow"/>
                        </a:rPr>
                        <a:t>4/18 rank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United</a:t>
                      </a:r>
                      <a:r>
                        <a:rPr lang="en-US" sz="1600" baseline="0">
                          <a:latin typeface="Arial Narrow"/>
                          <a:cs typeface="Arial Narrow"/>
                        </a:rPr>
                        <a:t> States</a:t>
                      </a:r>
                      <a:endParaRPr lang="en-US" sz="16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359,247,117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Sweden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79,864,885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78,359,466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Australia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71,450,942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France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42,399,483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Canada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37,419,974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805704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36,126,390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Netherlands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28,252,978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Denmark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27,853,090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Norway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27,804,087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725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5853307" y="2603346"/>
            <a:ext cx="1455349" cy="145534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540541192"/>
              </p:ext>
            </p:extLst>
          </p:nvPr>
        </p:nvGraphicFramePr>
        <p:xfrm>
          <a:off x="461161" y="2832457"/>
          <a:ext cx="3637378" cy="36861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6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373">
                <a:tc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i="1">
                          <a:latin typeface="Arial Narrow"/>
                          <a:cs typeface="Arial Narrow"/>
                        </a:rPr>
                        <a:t>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>
                          <a:latin typeface="Arial Narrow"/>
                          <a:cs typeface="Arial Narrow"/>
                        </a:rPr>
                        <a:t>Downloads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 dirty="0">
                          <a:latin typeface="Arial Narrow"/>
                          <a:cs typeface="Arial Narrow"/>
                        </a:rPr>
                        <a:t>04/18</a:t>
                      </a:r>
                      <a:r>
                        <a:rPr lang="en-US" sz="1300" i="1" baseline="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300" i="1" dirty="0">
                          <a:latin typeface="Arial Narrow"/>
                          <a:cs typeface="Arial Narrow"/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568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10,772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10,490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Brazil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6,733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China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3,947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3,941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Colombia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3,429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604984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2,952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2,406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Chile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2,386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Denmark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1,987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download requests by country, 2018</a:t>
            </a:r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5263933-1BFD-854C-ABAE-4FE5952456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92910" y="1003300"/>
            <a:ext cx="4393890" cy="439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02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 rot="16200000">
            <a:off x="-3246037" y="3179409"/>
            <a:ext cx="6844412" cy="512767"/>
          </a:xfrm>
        </p:spPr>
        <p:txBody>
          <a:bodyPr/>
          <a:lstStyle/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 data access and use</a:t>
            </a:r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457200" y="685800"/>
            <a:ext cx="8197333" cy="41433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0" i="0" kern="1200" spc="-150">
                <a:solidFill>
                  <a:schemeClr val="tx2"/>
                </a:solidFill>
                <a:latin typeface="Roboto Medium"/>
                <a:ea typeface="+mj-ea"/>
                <a:cs typeface="Roboto Medium"/>
              </a:defRPr>
            </a:lvl1pPr>
          </a:lstStyle>
          <a:p>
            <a:r>
              <a:rPr lang="en-US" b="1" dirty="0">
                <a:latin typeface="Arial"/>
                <a:cs typeface="Arial"/>
              </a:rPr>
              <a:t>Peer-reviewed publications using GBIF-mediated data</a:t>
            </a:r>
            <a:br>
              <a:rPr lang="en-US" b="1" dirty="0">
                <a:latin typeface="Arial"/>
                <a:cs typeface="Arial"/>
              </a:rPr>
            </a:br>
            <a:r>
              <a:rPr lang="en-US" sz="1800" i="1" dirty="0">
                <a:latin typeface="Arial Narrow"/>
                <a:cs typeface="Arial Narrow"/>
              </a:rPr>
              <a:t>through  30 June 2018</a:t>
            </a:r>
            <a:endParaRPr lang="en-US" sz="2400" b="1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02" y="1564598"/>
            <a:ext cx="8306635" cy="501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05227"/>
      </p:ext>
    </p:extLst>
  </p:cSld>
  <p:clrMapOvr>
    <a:masterClrMapping/>
  </p:clrMapOvr>
</p:sld>
</file>

<file path=ppt/theme/theme1.xml><?xml version="1.0" encoding="utf-8"?>
<a:theme xmlns:a="http://schemas.openxmlformats.org/drawingml/2006/main" name="Modern Swiss">
  <a:themeElements>
    <a:clrScheme name="Custom 1">
      <a:dk1>
        <a:srgbClr val="231F20"/>
      </a:dk1>
      <a:lt1>
        <a:srgbClr val="FFFFFF"/>
      </a:lt1>
      <a:dk2>
        <a:srgbClr val="3A3533"/>
      </a:dk2>
      <a:lt2>
        <a:srgbClr val="E8E8E8"/>
      </a:lt2>
      <a:accent1>
        <a:srgbClr val="3E9034"/>
      </a:accent1>
      <a:accent2>
        <a:srgbClr val="175C99"/>
      </a:accent2>
      <a:accent3>
        <a:srgbClr val="40BFFF"/>
      </a:accent3>
      <a:accent4>
        <a:srgbClr val="7E466A"/>
      </a:accent4>
      <a:accent5>
        <a:srgbClr val="FDB002"/>
      </a:accent5>
      <a:accent6>
        <a:srgbClr val="D66F27"/>
      </a:accent6>
      <a:hlink>
        <a:srgbClr val="3C5F99"/>
      </a:hlink>
      <a:folHlink>
        <a:srgbClr val="636FB4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>
          <a:outerShdw dist="38100" dir="5400000" algn="t" rotWithShape="0">
            <a:schemeClr val="bg2">
              <a:alpha val="20000"/>
            </a:schemeClr>
          </a:outerShdw>
        </a:effectLst>
      </a:spPr>
      <a:bodyPr rtlCol="0" anchor="ctr"/>
      <a:lstStyle>
        <a:defPPr algn="ctr">
          <a:lnSpc>
            <a:spcPct val="95000"/>
          </a:lnSpc>
          <a:defRPr b="1"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16090</TotalTime>
  <Words>2127</Words>
  <Application>Microsoft Macintosh PowerPoint</Application>
  <PresentationFormat>On-screen Show (4:3)</PresentationFormat>
  <Paragraphs>386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Arial Narrow</vt:lpstr>
      <vt:lpstr>Modern Swiss</vt:lpstr>
      <vt:lpstr>Overview</vt:lpstr>
      <vt:lpstr>PowerPoint Presentation</vt:lpstr>
      <vt:lpstr>Current network</vt:lpstr>
      <vt:lpstr>GBIF.org Web traffic  2018 to date</vt:lpstr>
      <vt:lpstr>Data published through GBIF.org</vt:lpstr>
      <vt:lpstr>Occurrence records published during 2018, by country as  of  31 May 2018</vt:lpstr>
      <vt:lpstr>Total number of occurrence records published by country as  of  31 May 2018</vt:lpstr>
      <vt:lpstr>Data download requests by country, 2018</vt:lpstr>
      <vt:lpstr> data access and use</vt:lpstr>
      <vt:lpstr>Peer-reviewed uses, by country and region 2018 to date</vt:lpstr>
      <vt:lpstr>Featured research May 2018 1 / 3</vt:lpstr>
      <vt:lpstr>Featured research May 2018 2 / 3</vt:lpstr>
      <vt:lpstr>Featured research May 2018 3 / 3</vt:lpstr>
      <vt:lpstr>Featured research June 2018 1 / 2</vt:lpstr>
      <vt:lpstr>Featured research June 2018 2 / 2</vt:lpstr>
    </vt:vector>
  </TitlesOfParts>
  <Manager/>
  <Company/>
  <LinksUpToDate>false</LinksUpToDate>
  <SharedDoc>false</SharedDoc>
  <HyperlinkBase/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GBIF Secretariat</dc:creator>
  <cp:keywords/>
  <dc:description/>
  <cp:lastModifiedBy>Kyle Copas</cp:lastModifiedBy>
  <cp:revision>663</cp:revision>
  <cp:lastPrinted>2016-09-24T08:43:58Z</cp:lastPrinted>
  <dcterms:created xsi:type="dcterms:W3CDTF">2014-02-07T03:47:22Z</dcterms:created>
  <dcterms:modified xsi:type="dcterms:W3CDTF">2018-07-21T11:53:29Z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1166664</vt:lpwstr>
  </property>
  <property fmtid="{D5CDD505-2E9C-101B-9397-08002B2CF9AE}" pid="3" name="NXPowerLiteSettings">
    <vt:lpwstr>F980073804F000</vt:lpwstr>
  </property>
  <property fmtid="{D5CDD505-2E9C-101B-9397-08002B2CF9AE}" pid="4" name="NXPowerLiteVersion">
    <vt:lpwstr>D5.0.2</vt:lpwstr>
  </property>
</Properties>
</file>