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409" r:id="rId3"/>
    <p:sldId id="410" r:id="rId4"/>
    <p:sldId id="422" r:id="rId5"/>
    <p:sldId id="429" r:id="rId6"/>
    <p:sldId id="427" r:id="rId7"/>
    <p:sldId id="423" r:id="rId8"/>
    <p:sldId id="430" r:id="rId9"/>
    <p:sldId id="431" r:id="rId10"/>
    <p:sldId id="432" r:id="rId11"/>
    <p:sldId id="421" r:id="rId12"/>
    <p:sldId id="420" r:id="rId13"/>
    <p:sldId id="407" r:id="rId14"/>
    <p:sldId id="411" r:id="rId15"/>
    <p:sldId id="433" r:id="rId16"/>
    <p:sldId id="412" r:id="rId17"/>
    <p:sldId id="291" r:id="rId18"/>
    <p:sldId id="405" r:id="rId19"/>
    <p:sldId id="406" r:id="rId20"/>
    <p:sldId id="416" r:id="rId21"/>
    <p:sldId id="413" r:id="rId22"/>
    <p:sldId id="414" r:id="rId23"/>
    <p:sldId id="415" r:id="rId24"/>
    <p:sldId id="417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BEAECEBB-5AFD-2B43-8F0A-9AAEE479474D}">
          <p14:sldIdLst>
            <p14:sldId id="256"/>
            <p14:sldId id="409"/>
            <p14:sldId id="410"/>
            <p14:sldId id="422"/>
            <p14:sldId id="429"/>
            <p14:sldId id="427"/>
            <p14:sldId id="423"/>
            <p14:sldId id="430"/>
            <p14:sldId id="431"/>
            <p14:sldId id="432"/>
            <p14:sldId id="421"/>
            <p14:sldId id="420"/>
            <p14:sldId id="407"/>
            <p14:sldId id="411"/>
            <p14:sldId id="433"/>
            <p14:sldId id="412"/>
            <p14:sldId id="291"/>
            <p14:sldId id="405"/>
            <p14:sldId id="406"/>
            <p14:sldId id="416"/>
            <p14:sldId id="413"/>
            <p14:sldId id="414"/>
            <p14:sldId id="415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2BB"/>
    <a:srgbClr val="CC424E"/>
    <a:srgbClr val="CDD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6"/>
    <p:restoredTop sz="79630" autoAdjust="0"/>
  </p:normalViewPr>
  <p:slideViewPr>
    <p:cSldViewPr snapToGrid="0" snapToObjects="1">
      <p:cViewPr varScale="1">
        <p:scale>
          <a:sx n="88" d="100"/>
          <a:sy n="88" d="100"/>
        </p:scale>
        <p:origin x="1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71464-0FC1-864F-85B5-68CA61EB3E4D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5282B-F384-674D-89FC-A3DFF3E034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04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Roboto Light"/>
              <a:cs typeface="Roboto 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22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70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703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736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between ALA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Costa Rica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for Encounter Bay : Reach an institutional agreement to cooperate on biodiversity data portals (national, based on ALA); and demonstrate technical cooperation and progress in developing national data portals.</a:t>
            </a:r>
            <a:endParaRPr lang="en-US" dirty="0" smtClean="0"/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for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CoopBioPlat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Reach an institutional agreement to cooperate on biodiversity data portals (national, based on ALA); and demonstrate technical cooperation and progress in developing national data portals.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672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899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97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22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 is funded by the Australian government as part of its Research Infrastructure funding</a:t>
            </a:r>
          </a:p>
          <a:p>
            <a:pPr marL="171450" indent="-171450">
              <a:buFontTx/>
              <a:buChar char="-"/>
            </a:pPr>
            <a:r>
              <a:rPr lang="en-US" altLang="en-US" dirty="0" smtClean="0"/>
              <a:t>Funding – NCRIS has funding for the next 10 years.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by government, industry and citizen science groups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 is interesting in bring together all types of biodiversity information to help support Australian research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we do is open source </a:t>
            </a:r>
          </a:p>
          <a:p>
            <a:endParaRPr lang="en-US" altLang="en-US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3C3A272-B40D-4942-8EC5-A5DC05E7AD6C}" type="slidenum">
              <a:rPr lang="en-AU" altLang="en-US" sz="1200"/>
              <a:pPr/>
              <a:t>21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465970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ALA Partners – ALA exists because of collaborative funding proposals from the zoological collections and herbaria community.</a:t>
            </a:r>
          </a:p>
          <a:p>
            <a:r>
              <a:rPr lang="en-US" altLang="en-US" dirty="0"/>
              <a:t>These remain ALA’s key partners.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7F9DB0E-5AE3-9E48-963B-249FC76CD36F}" type="slidenum">
              <a:rPr lang="en-AU" altLang="en-US" sz="1200"/>
              <a:pPr/>
              <a:t>22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444385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Open infrastructure – NCRIS</a:t>
            </a:r>
          </a:p>
          <a:p>
            <a:pPr>
              <a:lnSpc>
                <a:spcPct val="120000"/>
              </a:lnSpc>
            </a:pPr>
            <a:endParaRPr lang="en-US" altLang="en-US" dirty="0"/>
          </a:p>
          <a:p>
            <a:pPr>
              <a:lnSpc>
                <a:spcPct val="120000"/>
              </a:lnSpc>
            </a:pPr>
            <a:r>
              <a:rPr lang="en-US" altLang="en-US" dirty="0"/>
              <a:t>Open data – free and open access to biodiversity data</a:t>
            </a:r>
          </a:p>
          <a:p>
            <a:pPr>
              <a:lnSpc>
                <a:spcPct val="120000"/>
              </a:lnSpc>
            </a:pPr>
            <a:endParaRPr lang="en-US" altLang="en-US" dirty="0"/>
          </a:p>
          <a:p>
            <a:pPr>
              <a:lnSpc>
                <a:spcPct val="120000"/>
              </a:lnSpc>
            </a:pPr>
            <a:r>
              <a:rPr lang="en-US" altLang="en-US" dirty="0"/>
              <a:t>Open source – everything we do is either open source, or built on open source solutions. Everything we do is in an open repository in GitHub.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Our issue tracking is all open.</a:t>
            </a:r>
          </a:p>
          <a:p>
            <a:pPr>
              <a:lnSpc>
                <a:spcPct val="120000"/>
              </a:lnSpc>
            </a:pPr>
            <a:endParaRPr lang="en-US" altLang="en-US" dirty="0"/>
          </a:p>
          <a:p>
            <a:pPr>
              <a:lnSpc>
                <a:spcPct val="120000"/>
              </a:lnSpc>
            </a:pPr>
            <a:r>
              <a:rPr lang="en-US" altLang="en-US" dirty="0"/>
              <a:t>Open APIs – support an open API</a:t>
            </a:r>
          </a:p>
          <a:p>
            <a:pPr>
              <a:lnSpc>
                <a:spcPct val="120000"/>
              </a:lnSpc>
            </a:pPr>
            <a:endParaRPr lang="en-US" altLang="en-US" dirty="0"/>
          </a:p>
          <a:p>
            <a:pPr>
              <a:lnSpc>
                <a:spcPct val="120000"/>
              </a:lnSpc>
            </a:pPr>
            <a:r>
              <a:rPr lang="en-US" altLang="en-US" b="1" dirty="0"/>
              <a:t>Key message </a:t>
            </a:r>
            <a:r>
              <a:rPr lang="en-US" altLang="en-US" dirty="0"/>
              <a:t>– a single infrastructure supporting multiple applications, thematic portals, portals for specific regions and portals tailored to specific communities (e.g. Herbaria, Seedbanks).</a:t>
            </a:r>
          </a:p>
          <a:p>
            <a:pPr>
              <a:lnSpc>
                <a:spcPct val="120000"/>
              </a:lnSpc>
            </a:pPr>
            <a:endParaRPr lang="en-AU" altLang="en-US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1D025E-F450-BA4E-BFDB-BB01529AB468}" type="slidenum">
              <a:rPr lang="en-AU" altLang="en-US" sz="1200"/>
              <a:pPr/>
              <a:t>23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118684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between ALA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Costa Rica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for Encounter Bay : Reach an institutional agreement to cooperate on biodiversity data portals (national, based on ALA); and demonstrate technical cooperation and progress in developing national data portals.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00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40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2000" b="1" dirty="0" smtClean="0"/>
              <a:t>Santiago</a:t>
            </a:r>
            <a:r>
              <a:rPr lang="fr-FR" sz="2000" b="1" baseline="0" dirty="0" smtClean="0"/>
              <a:t> Martinez de la Riva, first </a:t>
            </a:r>
            <a:r>
              <a:rPr lang="fr-FR" sz="2000" b="1" baseline="0" dirty="0" err="1" smtClean="0"/>
              <a:t>implementation</a:t>
            </a:r>
            <a:r>
              <a:rPr lang="fr-FR" sz="2000" b="1" baseline="0" dirty="0" smtClean="0"/>
              <a:t> in 2015</a:t>
            </a:r>
            <a:endParaRPr sz="2000" b="1" dirty="0"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TDWG 2013 </a:t>
            </a:r>
            <a:r>
              <a:rPr lang="en-GB" sz="1200" dirty="0" smtClean="0"/>
              <a:t>: Discussion with Tim Robertson (GBIF) about the Atlas of Living Australia (ALA) platform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July 2014 </a:t>
            </a:r>
            <a:r>
              <a:rPr lang="en-GB" sz="1200" dirty="0" smtClean="0"/>
              <a:t>: Workshop ALA in Canberra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28 May 2015 </a:t>
            </a:r>
            <a:r>
              <a:rPr lang="en-GB" sz="1200" dirty="0" smtClean="0"/>
              <a:t>: ALF in production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10 June 2016 </a:t>
            </a:r>
            <a:r>
              <a:rPr lang="en-GB" sz="1200" dirty="0" smtClean="0"/>
              <a:t>: </a:t>
            </a:r>
            <a:r>
              <a:rPr lang="en-GB" sz="1200" b="1" dirty="0" smtClean="0"/>
              <a:t>Spatial</a:t>
            </a:r>
            <a:r>
              <a:rPr lang="en-GB" sz="1200" dirty="0" smtClean="0"/>
              <a:t> portal in production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Dev</a:t>
            </a:r>
            <a:r>
              <a:rPr lang="en-US" dirty="0" smtClean="0"/>
              <a:t> begun</a:t>
            </a:r>
            <a:r>
              <a:rPr lang="en-US" baseline="0" dirty="0" smtClean="0"/>
              <a:t> 5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5282B-F384-674D-89FC-A3DFF3E034B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8"/>
          <p:cNvCxnSpPr>
            <a:cxnSpLocks noChangeShapeType="1"/>
          </p:cNvCxnSpPr>
          <p:nvPr userDrawn="1"/>
        </p:nvCxnSpPr>
        <p:spPr bwMode="auto">
          <a:xfrm flipV="1">
            <a:off x="3505200" y="4233863"/>
            <a:ext cx="4495800" cy="7937"/>
          </a:xfrm>
          <a:prstGeom prst="line">
            <a:avLst/>
          </a:prstGeom>
          <a:noFill/>
          <a:ln w="25400">
            <a:solidFill>
              <a:srgbClr val="86C54E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028664" y="2950882"/>
            <a:ext cx="61153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cxnSp>
        <p:nvCxnSpPr>
          <p:cNvPr id="11" name="Straight Connector 6"/>
          <p:cNvCxnSpPr>
            <a:cxnSpLocks noChangeShapeType="1"/>
          </p:cNvCxnSpPr>
          <p:nvPr userDrawn="1"/>
        </p:nvCxnSpPr>
        <p:spPr bwMode="auto">
          <a:xfrm flipV="1">
            <a:off x="3505200" y="2819400"/>
            <a:ext cx="4495800" cy="7938"/>
          </a:xfrm>
          <a:prstGeom prst="line">
            <a:avLst/>
          </a:prstGeom>
          <a:noFill/>
          <a:ln w="25400">
            <a:solidFill>
              <a:srgbClr val="86C54E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3505200" y="1716172"/>
            <a:ext cx="4495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BA2DC8-42F3-E543-820D-5D04EDF32F88}" type="datetimeFigureOut">
              <a:rPr lang="fr-FR" smtClean="0"/>
              <a:pPr/>
              <a:t>02/08/2017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3505200" y="4463646"/>
            <a:ext cx="4495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03286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10657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5645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36619" cy="4525963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600"/>
              </a:spcAft>
              <a:buFont typeface="Arial" pitchFamily="34" charset="0"/>
              <a:buChar char="•"/>
              <a:defRPr baseline="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44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5973763"/>
            <a:ext cx="15287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/>
        </p:nvCxnSpPr>
        <p:spPr>
          <a:xfrm>
            <a:off x="441325" y="6324600"/>
            <a:ext cx="6811963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/>
          <p:cNvCxnSpPr/>
          <p:nvPr/>
        </p:nvCxnSpPr>
        <p:spPr>
          <a:xfrm>
            <a:off x="441325" y="6350000"/>
            <a:ext cx="6919913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1325" y="6407149"/>
            <a:ext cx="4579408" cy="383119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087" y="96588"/>
            <a:ext cx="7109857" cy="1143000"/>
          </a:xfrm>
          <a:ln>
            <a:noFill/>
          </a:ln>
        </p:spPr>
        <p:txBody>
          <a:bodyPr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0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313" y="6215063"/>
            <a:ext cx="962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2"/>
          <p:cNvCxnSpPr/>
          <p:nvPr/>
        </p:nvCxnSpPr>
        <p:spPr>
          <a:xfrm>
            <a:off x="441325" y="6350000"/>
            <a:ext cx="7156450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1325" y="6407149"/>
            <a:ext cx="7156324" cy="383119"/>
          </a:xfrm>
        </p:spPr>
        <p:txBody>
          <a:bodyPr lIns="0" anchor="ctr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536432" y="1752600"/>
            <a:ext cx="4568968" cy="4378679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346700" y="1752600"/>
            <a:ext cx="3340100" cy="43783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536432" y="274642"/>
            <a:ext cx="8150367" cy="57467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/>
              <a:buNone/>
              <a:defRPr lang="en-US" sz="2800" b="1" kern="1200" cap="all" dirty="0" smtClean="0">
                <a:solidFill>
                  <a:srgbClr val="328127"/>
                </a:solidFill>
                <a:latin typeface="Arial"/>
                <a:ea typeface="+mj-ea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822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8" y="96588"/>
            <a:ext cx="6908074" cy="1143000"/>
          </a:xfrm>
          <a:ln>
            <a:noFill/>
          </a:ln>
        </p:spPr>
        <p:txBody>
          <a:bodyPr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600200"/>
            <a:ext cx="6540120" cy="4525963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7476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18563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64371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74181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3" y="84715"/>
            <a:ext cx="6854440" cy="1143000"/>
          </a:xfrm>
        </p:spPr>
        <p:txBody>
          <a:bodyPr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70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78300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77013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Faire glisser l'image vers l'espace réservé ou cliquer sur l'icône pour l'ajouter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3955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4BA2DC8-42F3-E543-820D-5D04EDF32F88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FBA116D-D736-C34B-8270-742053C1FBE4}" type="slidenum">
              <a:rPr lang="fr-FR" smtClean="0"/>
              <a:t>‹#›</a:t>
            </a:fld>
            <a:endParaRPr lang="fr-FR"/>
          </a:p>
        </p:txBody>
      </p:sp>
      <p:pic>
        <p:nvPicPr>
          <p:cNvPr id="1031" name="Picture 8" descr="D212360D-B22E-41CD-A29D-87F67439EE0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logo_def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588" y="5617587"/>
            <a:ext cx="994412" cy="115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Screen Shot 2015-09-04 at 17.15.47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422" y="71218"/>
            <a:ext cx="1206506" cy="67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mailto:archambeau@gbif.fr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microsoft.com/office/2007/relationships/hdphoto" Target="../media/hdphoto1.wdp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hipchat.com/gx1ej3K6Q" TargetMode="External"/><Relationship Id="rId5" Type="http://schemas.openxmlformats.org/officeDocument/2006/relationships/hyperlink" Target="https://demo.gbif.org/programme/82953/living-atlases" TargetMode="External"/><Relationship Id="rId6" Type="http://schemas.openxmlformats.org/officeDocument/2006/relationships/hyperlink" Target="http://www.gbif.org/project/2015-ala-internationalization" TargetMode="External"/><Relationship Id="rId7" Type="http://schemas.openxmlformats.org/officeDocument/2006/relationships/hyperlink" Target="https://github.com/atlasoflivingaustralia/document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gbif.org/programme/82953/living-atlases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jpeg"/><Relationship Id="rId20" Type="http://schemas.openxmlformats.org/officeDocument/2006/relationships/image" Target="../media/image56.jpe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Relationship Id="rId25" Type="http://schemas.openxmlformats.org/officeDocument/2006/relationships/image" Target="../media/image61.png"/><Relationship Id="rId26" Type="http://schemas.openxmlformats.org/officeDocument/2006/relationships/image" Target="../media/image62.png"/><Relationship Id="rId27" Type="http://schemas.openxmlformats.org/officeDocument/2006/relationships/image" Target="../media/image63.png"/><Relationship Id="rId10" Type="http://schemas.openxmlformats.org/officeDocument/2006/relationships/image" Target="../media/image46.jpeg"/><Relationship Id="rId11" Type="http://schemas.openxmlformats.org/officeDocument/2006/relationships/image" Target="../media/image47.jpeg"/><Relationship Id="rId12" Type="http://schemas.openxmlformats.org/officeDocument/2006/relationships/image" Target="../media/image48.png"/><Relationship Id="rId13" Type="http://schemas.openxmlformats.org/officeDocument/2006/relationships/image" Target="../media/image49.jpeg"/><Relationship Id="rId14" Type="http://schemas.openxmlformats.org/officeDocument/2006/relationships/image" Target="../media/image50.png"/><Relationship Id="rId15" Type="http://schemas.openxmlformats.org/officeDocument/2006/relationships/image" Target="../media/image51.jpeg"/><Relationship Id="rId16" Type="http://schemas.openxmlformats.org/officeDocument/2006/relationships/image" Target="../media/image52.jpeg"/><Relationship Id="rId17" Type="http://schemas.openxmlformats.org/officeDocument/2006/relationships/image" Target="../media/image53.png"/><Relationship Id="rId18" Type="http://schemas.openxmlformats.org/officeDocument/2006/relationships/image" Target="../media/image54.jpeg"/><Relationship Id="rId19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20" Type="http://schemas.openxmlformats.org/officeDocument/2006/relationships/hyperlink" Target="http://fc.ala.org.au/" TargetMode="External"/><Relationship Id="rId21" Type="http://schemas.openxmlformats.org/officeDocument/2006/relationships/image" Target="../media/image75.png"/><Relationship Id="rId22" Type="http://schemas.openxmlformats.org/officeDocument/2006/relationships/hyperlink" Target="http://root.ala.org.au/bdrs-core/nswww/home.htm" TargetMode="External"/><Relationship Id="rId23" Type="http://schemas.openxmlformats.org/officeDocument/2006/relationships/image" Target="../media/image76.png"/><Relationship Id="rId10" Type="http://schemas.openxmlformats.org/officeDocument/2006/relationships/hyperlink" Target="http://asbp.ala.org.au/" TargetMode="External"/><Relationship Id="rId11" Type="http://schemas.openxmlformats.org/officeDocument/2006/relationships/image" Target="../media/image69.png"/><Relationship Id="rId12" Type="http://schemas.openxmlformats.org/officeDocument/2006/relationships/hyperlink" Target="http://amrin.ala.org.au/" TargetMode="External"/><Relationship Id="rId13" Type="http://schemas.openxmlformats.org/officeDocument/2006/relationships/image" Target="../media/image70.png"/><Relationship Id="rId14" Type="http://schemas.openxmlformats.org/officeDocument/2006/relationships/hyperlink" Target="http://fish.ala.org.au/" TargetMode="External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7" Type="http://schemas.openxmlformats.org/officeDocument/2006/relationships/hyperlink" Target="http://datos.gbif.es/" TargetMode="External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ala.org.au" TargetMode="External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hyperlink" Target="http://avh.chah.org.au/" TargetMode="External"/><Relationship Id="rId7" Type="http://schemas.openxmlformats.org/officeDocument/2006/relationships/image" Target="../media/image67.png"/><Relationship Id="rId8" Type="http://schemas.openxmlformats.org/officeDocument/2006/relationships/hyperlink" Target="http://ozcam.org.a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7" Type="http://schemas.openxmlformats.org/officeDocument/2006/relationships/image" Target="../media/image16.tiff"/><Relationship Id="rId8" Type="http://schemas.openxmlformats.org/officeDocument/2006/relationships/image" Target="../media/image17.tiff"/><Relationship Id="rId9" Type="http://schemas.openxmlformats.org/officeDocument/2006/relationships/image" Target="../media/image18.tiff"/><Relationship Id="rId10" Type="http://schemas.openxmlformats.org/officeDocument/2006/relationships/image" Target="../media/image1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44013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</a:rPr>
              <a:t>Living </a:t>
            </a:r>
            <a:r>
              <a:rPr lang="fr-FR" altLang="fr-FR" sz="2400" b="1" dirty="0" err="1" smtClean="0">
                <a:solidFill>
                  <a:schemeClr val="bg2">
                    <a:lumMod val="25000"/>
                  </a:schemeClr>
                </a:solidFill>
              </a:rPr>
              <a:t>Atlases</a:t>
            </a: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altLang="fr-FR" sz="2400" b="1" dirty="0" err="1" smtClean="0">
                <a:solidFill>
                  <a:schemeClr val="bg2">
                    <a:lumMod val="25000"/>
                  </a:schemeClr>
                </a:solidFill>
              </a:rPr>
              <a:t>community</a:t>
            </a:r>
            <a:endParaRPr lang="en-US" altLang="fr-F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37820" y="4395738"/>
            <a:ext cx="52061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fr-FR" sz="1600" dirty="0" smtClean="0">
                <a:solidFill>
                  <a:schemeClr val="bg2">
                    <a:lumMod val="25000"/>
                  </a:schemeClr>
                </a:solidFill>
              </a:rPr>
              <a:t>Anne-Sophie Archambeau</a:t>
            </a:r>
          </a:p>
          <a:p>
            <a:pPr>
              <a:spcBef>
                <a:spcPct val="0"/>
              </a:spcBef>
            </a:pPr>
            <a:r>
              <a:rPr lang="en-US" altLang="fr-FR" sz="1600" dirty="0" smtClean="0">
                <a:solidFill>
                  <a:schemeClr val="bg2">
                    <a:lumMod val="25000"/>
                  </a:schemeClr>
                </a:solidFill>
              </a:rPr>
              <a:t>Node manager GBIF France</a:t>
            </a:r>
          </a:p>
          <a:p>
            <a:pPr>
              <a:spcBef>
                <a:spcPct val="0"/>
              </a:spcBef>
            </a:pPr>
            <a:r>
              <a:rPr lang="en-US" altLang="fr-FR" sz="16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archambeau@gbif.fr</a:t>
            </a:r>
            <a:endParaRPr lang="en-US" altLang="fr-F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altLang="fr-F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fr-FR" sz="1600" dirty="0" smtClean="0">
                <a:solidFill>
                  <a:schemeClr val="bg2">
                    <a:lumMod val="25000"/>
                  </a:schemeClr>
                </a:solidFill>
              </a:rPr>
              <a:t>Marie-Elise </a:t>
            </a:r>
            <a:r>
              <a:rPr lang="en-US" altLang="fr-FR" sz="1600" dirty="0" err="1" smtClean="0">
                <a:solidFill>
                  <a:schemeClr val="bg2">
                    <a:lumMod val="25000"/>
                  </a:schemeClr>
                </a:solidFill>
              </a:rPr>
              <a:t>Lecoq</a:t>
            </a:r>
            <a:r>
              <a:rPr lang="en-US" altLang="fr-FR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fr-FR" sz="1600" dirty="0" smtClean="0">
                <a:solidFill>
                  <a:schemeClr val="bg2">
                    <a:lumMod val="25000"/>
                  </a:schemeClr>
                </a:solidFill>
              </a:rPr>
              <a:t>Lead developer, GBIF France: </a:t>
            </a:r>
            <a:r>
              <a:rPr lang="fr-FR" altLang="fr-FR" sz="1600" dirty="0" err="1" smtClean="0">
                <a:solidFill>
                  <a:schemeClr val="bg2">
                    <a:lumMod val="25000"/>
                  </a:schemeClr>
                </a:solidFill>
              </a:rPr>
              <a:t>melecoq@gbif.fr</a:t>
            </a:r>
            <a:endParaRPr lang="fr-FR" altLang="fr-F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fr-FR" altLang="fr-FR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600" dirty="0">
                <a:solidFill>
                  <a:schemeClr val="bg2">
                    <a:lumMod val="25000"/>
                  </a:schemeClr>
                </a:solidFill>
              </a:rPr>
              <a:t>Dave </a:t>
            </a:r>
            <a:r>
              <a:rPr lang="fr-FR" altLang="fr-FR" sz="1600" dirty="0" smtClean="0">
                <a:solidFill>
                  <a:schemeClr val="bg2">
                    <a:lumMod val="25000"/>
                  </a:schemeClr>
                </a:solidFill>
              </a:rPr>
              <a:t>Martin</a:t>
            </a:r>
          </a:p>
          <a:p>
            <a:pPr>
              <a:spcBef>
                <a:spcPct val="0"/>
              </a:spcBef>
            </a:pPr>
            <a:r>
              <a:rPr lang="fr-FR" altLang="fr-FR" sz="1600" dirty="0" err="1" smtClean="0">
                <a:solidFill>
                  <a:schemeClr val="bg2">
                    <a:lumMod val="25000"/>
                  </a:schemeClr>
                </a:solidFill>
              </a:rPr>
              <a:t>Systems</a:t>
            </a:r>
            <a:r>
              <a:rPr lang="fr-FR" altLang="fr-FR" sz="1600" dirty="0" smtClean="0">
                <a:solidFill>
                  <a:schemeClr val="bg2">
                    <a:lumMod val="25000"/>
                  </a:schemeClr>
                </a:solidFill>
              </a:rPr>
              <a:t> Architect, ALA:</a:t>
            </a:r>
            <a:r>
              <a:rPr lang="fr-FR" altLang="fr-F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altLang="fr-FR" sz="1600" dirty="0" err="1" smtClean="0">
                <a:solidFill>
                  <a:schemeClr val="bg2">
                    <a:lumMod val="25000"/>
                  </a:schemeClr>
                </a:solidFill>
              </a:rPr>
              <a:t>david.martin@csiro.au</a:t>
            </a:r>
            <a:endParaRPr lang="fr-FR" altLang="fr-F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Straight Connector 6"/>
          <p:cNvCxnSpPr>
            <a:cxnSpLocks noChangeShapeType="1"/>
          </p:cNvCxnSpPr>
          <p:nvPr/>
        </p:nvCxnSpPr>
        <p:spPr bwMode="auto">
          <a:xfrm flipV="1">
            <a:off x="3937820" y="2819400"/>
            <a:ext cx="4495800" cy="7938"/>
          </a:xfrm>
          <a:prstGeom prst="line">
            <a:avLst/>
          </a:prstGeom>
          <a:noFill/>
          <a:ln w="25400">
            <a:solidFill>
              <a:srgbClr val="86C54E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 flipV="1">
            <a:off x="3938400" y="4233863"/>
            <a:ext cx="4495800" cy="7937"/>
          </a:xfrm>
          <a:prstGeom prst="line">
            <a:avLst/>
          </a:prstGeom>
          <a:noFill/>
          <a:ln w="25400">
            <a:solidFill>
              <a:srgbClr val="86C54E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968" y="140128"/>
            <a:ext cx="1478164" cy="980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7820" y="1646599"/>
            <a:ext cx="5206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 err="1">
                <a:solidFill>
                  <a:schemeClr val="bg2">
                    <a:lumMod val="25000"/>
                  </a:schemeClr>
                </a:solidFill>
              </a:rPr>
              <a:t>Regional</a:t>
            </a:r>
            <a:r>
              <a:rPr lang="fr-FR" altLang="fr-FR" dirty="0">
                <a:solidFill>
                  <a:schemeClr val="bg2">
                    <a:lumMod val="25000"/>
                  </a:schemeClr>
                </a:solidFill>
              </a:rPr>
              <a:t> Engagement Workshop, BID </a:t>
            </a:r>
            <a:r>
              <a:rPr lang="fr-FR" altLang="fr-FR" dirty="0" smtClean="0">
                <a:solidFill>
                  <a:schemeClr val="bg2">
                    <a:lumMod val="25000"/>
                  </a:schemeClr>
                </a:solidFill>
              </a:rPr>
              <a:t>Pacific</a:t>
            </a:r>
          </a:p>
          <a:p>
            <a:r>
              <a:rPr lang="fr-FR" altLang="fr-FR" dirty="0" smtClean="0">
                <a:solidFill>
                  <a:schemeClr val="bg2">
                    <a:lumMod val="25000"/>
                  </a:schemeClr>
                </a:solidFill>
              </a:rPr>
              <a:t>July 28</a:t>
            </a:r>
            <a:r>
              <a:rPr lang="fr-FR" altLang="fr-FR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fr-FR" altLang="fr-FR" dirty="0" smtClean="0">
                <a:solidFill>
                  <a:schemeClr val="bg2">
                    <a:lumMod val="25000"/>
                  </a:schemeClr>
                </a:solidFill>
              </a:rPr>
              <a:t>, 2017</a:t>
            </a:r>
            <a:endParaRPr lang="fr-FR" alt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72384"/>
            <a:ext cx="1905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0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111" y="-11697"/>
            <a:ext cx="7019966" cy="79271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76923C"/>
                </a:solidFill>
                <a:ea typeface="Calibri"/>
                <a:cs typeface="Calibri"/>
                <a:sym typeface="Calibri"/>
              </a:rPr>
              <a:t>Example of the NBN Atlas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305701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Community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7604" y="1074057"/>
            <a:ext cx="429714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AU" sz="2400" dirty="0" smtClean="0"/>
              <a:t>And then the global NBN Atlas UK launched 1</a:t>
            </a:r>
            <a:r>
              <a:rPr lang="en-AU" sz="2400" baseline="30000" dirty="0" smtClean="0"/>
              <a:t>st</a:t>
            </a:r>
            <a:r>
              <a:rPr lang="en-AU" sz="2400" dirty="0" smtClean="0"/>
              <a:t> April 2017 </a:t>
            </a:r>
          </a:p>
          <a:p>
            <a:pPr marL="0" lvl="1"/>
            <a:endParaRPr lang="en-AU" sz="2400" dirty="0" smtClean="0"/>
          </a:p>
          <a:p>
            <a:pPr marL="0" lvl="1"/>
            <a:r>
              <a:rPr lang="en-US" sz="2400" dirty="0" smtClean="0"/>
              <a:t>More </a:t>
            </a:r>
            <a:r>
              <a:rPr lang="en-US" sz="2400" dirty="0"/>
              <a:t>atlases to come for England, Northern Ireland, Isle of Man….</a:t>
            </a:r>
          </a:p>
          <a:p>
            <a:r>
              <a:rPr lang="fr-FR" sz="2400" dirty="0" smtClean="0"/>
              <a:t> </a:t>
            </a:r>
            <a:endParaRPr lang="fr-FR" sz="2400" dirty="0"/>
          </a:p>
          <a:p>
            <a:endParaRPr lang="fr-FR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4993" y="606312"/>
            <a:ext cx="4130164" cy="622763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3" y="4012516"/>
            <a:ext cx="4687220" cy="23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6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8" y="256712"/>
            <a:ext cx="7019966" cy="604183"/>
          </a:xfrm>
        </p:spPr>
        <p:txBody>
          <a:bodyPr/>
          <a:lstStyle/>
          <a:p>
            <a:pPr algn="l"/>
            <a:r>
              <a:rPr lang="en-US" sz="3600" dirty="0" smtClean="0"/>
              <a:t>	Communication 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250304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Community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813" y="1463515"/>
            <a:ext cx="685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400" b="1" dirty="0"/>
              <a:t>Mailing List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/>
              <a:t>ala.portal@lists.gbif.org</a:t>
            </a:r>
            <a:r>
              <a:rPr lang="en-US" sz="2400" dirty="0"/>
              <a:t>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/>
              <a:t>Registration: </a:t>
            </a:r>
            <a:r>
              <a:rPr lang="en-US" sz="2400" dirty="0" err="1"/>
              <a:t>lists.gbif.org</a:t>
            </a:r>
            <a:r>
              <a:rPr lang="en-US" sz="2400" dirty="0"/>
              <a:t>/mailman/</a:t>
            </a:r>
            <a:r>
              <a:rPr lang="en-US" sz="2400" dirty="0" err="1"/>
              <a:t>listinfo</a:t>
            </a:r>
            <a:r>
              <a:rPr lang="en-US" sz="2400" dirty="0"/>
              <a:t>/</a:t>
            </a:r>
            <a:r>
              <a:rPr lang="en-US" sz="2400" dirty="0" err="1"/>
              <a:t>ala</a:t>
            </a:r>
            <a:r>
              <a:rPr lang="en-US" sz="2400" dirty="0"/>
              <a:t>-info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/>
          </a:p>
          <a:p>
            <a:pPr lvl="0" defTabSz="914400"/>
            <a:r>
              <a:rPr lang="en-US" sz="2400" b="1" dirty="0" err="1"/>
              <a:t>HipChat</a:t>
            </a:r>
            <a:r>
              <a:rPr lang="en-US" sz="2400" b="1" dirty="0"/>
              <a:t> Room (for developers)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/>
              <a:t>Public access</a:t>
            </a:r>
            <a:r>
              <a:rPr lang="en-US" sz="2000" dirty="0"/>
              <a:t>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err="1">
                <a:hlinkClick r:id="rId4"/>
              </a:rPr>
              <a:t>www.hipchat.com</a:t>
            </a:r>
            <a:r>
              <a:rPr lang="en-US" sz="2000" dirty="0">
                <a:hlinkClick r:id="rId4"/>
              </a:rPr>
              <a:t>/gx1ej3K6Q</a:t>
            </a:r>
            <a:endParaRPr lang="en-US" sz="2000" dirty="0"/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/>
          </a:p>
          <a:p>
            <a:pPr lvl="0" defTabSz="914400"/>
            <a:r>
              <a:rPr lang="en-US" sz="2400" b="1" dirty="0"/>
              <a:t>Documentation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/>
              <a:t>Official web page on the </a:t>
            </a:r>
            <a:r>
              <a:rPr lang="en-US" sz="2400" dirty="0" err="1"/>
              <a:t>GBIF.org</a:t>
            </a:r>
            <a:r>
              <a:rPr lang="en-US" sz="2400" dirty="0"/>
              <a:t> </a:t>
            </a:r>
            <a:r>
              <a:rPr lang="en-US" sz="2400" dirty="0" smtClean="0"/>
              <a:t>(demo)</a:t>
            </a: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://demo.gbif.org/programme/82953/living-atlases.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</a:t>
            </a:r>
            <a:r>
              <a:rPr lang="en-US" sz="2400" dirty="0" smtClean="0"/>
              <a:t>ALA </a:t>
            </a:r>
            <a:r>
              <a:rPr lang="en-US" sz="2400" dirty="0"/>
              <a:t>Key Technical Document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err="1">
                <a:hlinkClick r:id="rId6"/>
              </a:rPr>
              <a:t>www.gbif.org</a:t>
            </a:r>
            <a:r>
              <a:rPr lang="en-US" sz="2000" dirty="0">
                <a:hlinkClick r:id="rId6"/>
              </a:rPr>
              <a:t>/project/2015-ala-internationalization</a:t>
            </a:r>
            <a:endParaRPr lang="en-US" sz="2000" dirty="0"/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/>
              <a:t>ALA </a:t>
            </a:r>
            <a:r>
              <a:rPr lang="en-US" sz="2400" dirty="0" err="1"/>
              <a:t>GitHub</a:t>
            </a:r>
            <a:r>
              <a:rPr lang="en-US" sz="2400" dirty="0"/>
              <a:t> folder </a:t>
            </a:r>
            <a:r>
              <a:rPr lang="en-US" sz="2000" dirty="0">
                <a:hlinkClick r:id="rId7"/>
              </a:rPr>
              <a:t>https://</a:t>
            </a:r>
            <a:r>
              <a:rPr lang="en-US" sz="2000" dirty="0" err="1">
                <a:hlinkClick r:id="rId7"/>
              </a:rPr>
              <a:t>github.com</a:t>
            </a:r>
            <a:r>
              <a:rPr lang="en-US" sz="2000" dirty="0">
                <a:hlinkClick r:id="rId7"/>
              </a:rPr>
              <a:t>/</a:t>
            </a:r>
            <a:r>
              <a:rPr lang="en-US" sz="2000" dirty="0" err="1">
                <a:hlinkClick r:id="rId7"/>
              </a:rPr>
              <a:t>atlasoflivingaustralia</a:t>
            </a:r>
            <a:r>
              <a:rPr lang="en-US" sz="2000" dirty="0">
                <a:hlinkClick r:id="rId7"/>
              </a:rPr>
              <a:t>/documentation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9180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742120"/>
            <a:ext cx="7019966" cy="604183"/>
          </a:xfrm>
        </p:spPr>
        <p:txBody>
          <a:bodyPr/>
          <a:lstStyle/>
          <a:p>
            <a:pPr algn="l"/>
            <a:r>
              <a:rPr lang="en-US" sz="3600" dirty="0"/>
              <a:t>Creation of a </a:t>
            </a:r>
            <a:r>
              <a:rPr lang="en-US" sz="3600" b="1" dirty="0"/>
              <a:t>webpage </a:t>
            </a:r>
            <a:r>
              <a:rPr lang="en-US" sz="3600" dirty="0"/>
              <a:t>for the community : </a:t>
            </a:r>
            <a:r>
              <a:rPr lang="en-US" sz="2000" dirty="0">
                <a:hlinkClick r:id="rId3"/>
              </a:rPr>
              <a:t>https://demo.gbif.org/programme/82953/living-atlases.</a:t>
            </a:r>
            <a:r>
              <a:rPr lang="en-US" sz="2000" dirty="0"/>
              <a:t/>
            </a:r>
            <a:br>
              <a:rPr lang="en-US" sz="2000" dirty="0"/>
            </a:b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238861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Community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84" y="2263962"/>
            <a:ext cx="6524090" cy="4203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8" y="2292859"/>
            <a:ext cx="285902" cy="2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513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fr-FR" sz="3600" dirty="0" smtClean="0"/>
              <a:t>2017 / 2018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89" y="5935998"/>
            <a:ext cx="1905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5205" y="870111"/>
            <a:ext cx="6219783" cy="5279454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CESP </a:t>
            </a:r>
            <a:r>
              <a:rPr lang="en-US" sz="1800" b="1" dirty="0"/>
              <a:t>Project </a:t>
            </a:r>
            <a:r>
              <a:rPr lang="en-US" sz="1800" dirty="0" smtClean="0"/>
              <a:t>:</a:t>
            </a:r>
            <a:endParaRPr lang="en-US" sz="1800" dirty="0"/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/>
              <a:t>CESP Regional event between 13 nodes to organize the 1-week workshop in 2018 in Madrid (advanced level).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/>
              <a:t>CESP Mentoring between </a:t>
            </a:r>
            <a:r>
              <a:rPr lang="en-US" sz="1800" dirty="0" err="1"/>
              <a:t>Canadensys</a:t>
            </a:r>
            <a:r>
              <a:rPr lang="en-US" sz="1800" dirty="0"/>
              <a:t> and GBIF France to help open the community to </a:t>
            </a:r>
            <a:r>
              <a:rPr lang="en-US" sz="1800" dirty="0" smtClean="0"/>
              <a:t>French-speaking </a:t>
            </a:r>
            <a:r>
              <a:rPr lang="en-US" sz="1800" dirty="0"/>
              <a:t>countries.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/>
              <a:t>CESP Mentoring between GBIF Benin and GBIF France to install the Beninese data portal based on ALA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TDWG 2017 </a:t>
            </a:r>
            <a:r>
              <a:rPr lang="en-US" sz="1800" dirty="0"/>
              <a:t>: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A half-day Beginner </a:t>
            </a:r>
            <a:r>
              <a:rPr lang="en-US" sz="1800" dirty="0"/>
              <a:t>workshop around Atlas of Living Australia </a:t>
            </a:r>
            <a:r>
              <a:rPr lang="en-US" sz="1800" dirty="0" smtClean="0"/>
              <a:t>tools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 smtClean="0"/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Collaboration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/>
              <a:t>GBIF Argentina has begin to help to install ALA in Colombia</a:t>
            </a:r>
            <a:r>
              <a:rPr lang="en-US" sz="1800" dirty="0" smtClean="0"/>
              <a:t>.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GBIF Spain has begin to work on the installation of the ALA portal in GBIF Andorra. </a:t>
            </a:r>
            <a:endParaRPr lang="en-US" sz="1800" dirty="0"/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/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Current projects</a:t>
            </a:r>
          </a:p>
        </p:txBody>
      </p:sp>
    </p:spTree>
    <p:extLst>
      <p:ext uri="{BB962C8B-B14F-4D97-AF65-F5344CB8AC3E}">
        <p14:creationId xmlns:p14="http://schemas.microsoft.com/office/powerpoint/2010/main" val="1615699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</a:rPr>
              <a:t>Future</a:t>
            </a:r>
            <a:r>
              <a:rPr lang="is-IS" sz="36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89" y="5935998"/>
            <a:ext cx="1905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5208" y="1200867"/>
            <a:ext cx="6219783" cy="4735131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More technical workshops </a:t>
            </a:r>
            <a:r>
              <a:rPr lang="en-US" dirty="0"/>
              <a:t>(at least one per year) focused on different modules of the platform (Species list, Spatial, etc.) and for different levels (beginner and advanced)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More GBIF participants will launch their portals in production</a:t>
            </a:r>
            <a:r>
              <a:rPr lang="en-US" dirty="0"/>
              <a:t>: Andorra, </a:t>
            </a:r>
            <a:r>
              <a:rPr lang="en-US" dirty="0" err="1"/>
              <a:t>Canadensys</a:t>
            </a:r>
            <a:r>
              <a:rPr lang="en-US" dirty="0"/>
              <a:t>, Germany, Luxembourg, Mexico, Sweden, etc.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Improvement of the communication </a:t>
            </a:r>
            <a:r>
              <a:rPr lang="en-US" dirty="0"/>
              <a:t>between participants (project </a:t>
            </a:r>
            <a:r>
              <a:rPr lang="en-US" dirty="0" smtClean="0"/>
              <a:t>calls, </a:t>
            </a:r>
            <a:r>
              <a:rPr lang="en-US" dirty="0"/>
              <a:t>helpdesk, bug report, etc.)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Future plan</a:t>
            </a:r>
          </a:p>
        </p:txBody>
      </p:sp>
    </p:spTree>
    <p:extLst>
      <p:ext uri="{BB962C8B-B14F-4D97-AF65-F5344CB8AC3E}">
        <p14:creationId xmlns:p14="http://schemas.microsoft.com/office/powerpoint/2010/main" val="1668122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</a:rPr>
              <a:t>discussion</a:t>
            </a:r>
            <a:r>
              <a:rPr lang="is-IS" sz="36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 Regional ideas?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116847" y="5290124"/>
            <a:ext cx="2718982" cy="83028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360792" y="5382102"/>
            <a:ext cx="2198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Back end </a:t>
            </a:r>
          </a:p>
          <a:p>
            <a:r>
              <a:rPr lang="fr-FR" dirty="0" smtClean="0"/>
              <a:t>Atlas of Pacific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63304" y="3044383"/>
            <a:ext cx="914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Fiji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425925" y="3044383"/>
            <a:ext cx="914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PNG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335972" y="3044383"/>
            <a:ext cx="914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Samoa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579528" y="3044383"/>
            <a:ext cx="914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Tonga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624176" y="3044383"/>
            <a:ext cx="1155702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Vanuatu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5877564" y="3044383"/>
            <a:ext cx="914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Etc…</a:t>
            </a:r>
            <a:endParaRPr lang="fr-FR" dirty="0"/>
          </a:p>
        </p:txBody>
      </p:sp>
      <p:cxnSp>
        <p:nvCxnSpPr>
          <p:cNvPr id="19" name="Connecteur droit 18"/>
          <p:cNvCxnSpPr>
            <a:stCxn id="9" idx="0"/>
          </p:cNvCxnSpPr>
          <p:nvPr/>
        </p:nvCxnSpPr>
        <p:spPr>
          <a:xfrm flipH="1" flipV="1">
            <a:off x="992594" y="4359015"/>
            <a:ext cx="2483744" cy="931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endCxn id="9" idx="0"/>
          </p:cNvCxnSpPr>
          <p:nvPr/>
        </p:nvCxnSpPr>
        <p:spPr>
          <a:xfrm>
            <a:off x="1980834" y="4190076"/>
            <a:ext cx="1495504" cy="1100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endCxn id="9" idx="0"/>
          </p:cNvCxnSpPr>
          <p:nvPr/>
        </p:nvCxnSpPr>
        <p:spPr>
          <a:xfrm>
            <a:off x="2879141" y="4086312"/>
            <a:ext cx="597197" cy="12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3451922" y="4086312"/>
            <a:ext cx="732379" cy="1173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endCxn id="9" idx="0"/>
          </p:cNvCxnSpPr>
          <p:nvPr/>
        </p:nvCxnSpPr>
        <p:spPr>
          <a:xfrm flipH="1">
            <a:off x="3476338" y="4086312"/>
            <a:ext cx="1359491" cy="12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endCxn id="9" idx="0"/>
          </p:cNvCxnSpPr>
          <p:nvPr/>
        </p:nvCxnSpPr>
        <p:spPr>
          <a:xfrm flipH="1">
            <a:off x="3476338" y="4086312"/>
            <a:ext cx="2759410" cy="12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1853844" y="1038066"/>
            <a:ext cx="3451367" cy="1176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 main entrance for Pacific area? </a:t>
            </a:r>
            <a:endParaRPr lang="fr-FR" dirty="0"/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911755" y="2214096"/>
            <a:ext cx="2540167" cy="651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1853844" y="2214096"/>
            <a:ext cx="1598078" cy="651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2781455" y="2214097"/>
            <a:ext cx="700387" cy="6512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498123" y="2230376"/>
            <a:ext cx="490804" cy="651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3498123" y="2214096"/>
            <a:ext cx="1565371" cy="651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596093" y="2214096"/>
            <a:ext cx="2639655" cy="651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3468203" y="2165256"/>
            <a:ext cx="24416" cy="307602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25" y="3081496"/>
            <a:ext cx="587603" cy="58760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643" y="3098527"/>
            <a:ext cx="570572" cy="57057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182" y="3124199"/>
            <a:ext cx="548673" cy="54867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171" y="3124200"/>
            <a:ext cx="548672" cy="54867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117" y="3124199"/>
            <a:ext cx="546517" cy="54651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3" y="5605153"/>
            <a:ext cx="1949418" cy="7278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0155" y="6379076"/>
            <a:ext cx="387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 </a:t>
            </a:r>
            <a:r>
              <a:rPr lang="fr-FR" dirty="0" err="1" smtClean="0"/>
              <a:t>other</a:t>
            </a:r>
            <a:r>
              <a:rPr lang="fr-FR" dirty="0" smtClean="0"/>
              <a:t> large institution in the </a:t>
            </a:r>
            <a:r>
              <a:rPr lang="fr-FR" dirty="0" err="1" smtClean="0"/>
              <a:t>region</a:t>
            </a:r>
            <a:r>
              <a:rPr lang="fr-FR" dirty="0" smtClean="0"/>
              <a:t>?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538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Thank you !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89" y="5935998"/>
            <a:ext cx="1905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5205" y="1200867"/>
            <a:ext cx="6219783" cy="4735131"/>
          </a:xfrm>
        </p:spPr>
        <p:txBody>
          <a:bodyPr/>
          <a:lstStyle/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/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/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Questions ? </a:t>
            </a:r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/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20457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fr-FR" sz="3600" smtClean="0"/>
              <a:t>Projects</a:t>
            </a:r>
            <a:r>
              <a:rPr lang="fr-FR" sz="3600" dirty="0" smtClean="0"/>
              <a:t> and workshops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89" y="5935998"/>
            <a:ext cx="1905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5205" y="1200867"/>
            <a:ext cx="6219783" cy="4735131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CESP Project </a:t>
            </a:r>
            <a:r>
              <a:rPr lang="en-US" sz="1800" dirty="0" smtClean="0">
                <a:solidFill>
                  <a:schemeClr val="tx1"/>
                </a:solidFill>
              </a:rPr>
              <a:t>(2012 – 2013)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Costa Rica and Atlas of Living Australia collaborated to install ALA tools for the Costa Rican node. Hosted the first workshop around ALA tools.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CoopBioPlat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(2015 – 2016)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Pilot </a:t>
            </a:r>
            <a:r>
              <a:rPr lang="en-US" sz="1800" dirty="0"/>
              <a:t>Coordination Action (PCA) project funded </a:t>
            </a:r>
            <a:r>
              <a:rPr lang="en-US" sz="1800" dirty="0" smtClean="0"/>
              <a:t>by ERANET-LAC </a:t>
            </a:r>
            <a:r>
              <a:rPr lang="en-US" sz="1800" dirty="0"/>
              <a:t>between South American and </a:t>
            </a:r>
            <a:r>
              <a:rPr lang="en-US" sz="1800" dirty="0" smtClean="0"/>
              <a:t>European countries </a:t>
            </a:r>
            <a:r>
              <a:rPr lang="en-US" sz="1800" dirty="0"/>
              <a:t>in order to create a cooperation between institutions around national biodiversity data portals based on Atlas of Living Australia (ALA) modules</a:t>
            </a:r>
            <a:r>
              <a:rPr lang="en-US" sz="1800" dirty="0" smtClean="0"/>
              <a:t>.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Encounter </a:t>
            </a:r>
            <a:r>
              <a:rPr lang="en-US" sz="1800" b="1" dirty="0" smtClean="0">
                <a:solidFill>
                  <a:schemeClr val="tx1"/>
                </a:solidFill>
              </a:rPr>
              <a:t>Bay </a:t>
            </a:r>
            <a:r>
              <a:rPr lang="en-US" sz="1800" dirty="0" smtClean="0">
                <a:solidFill>
                  <a:schemeClr val="tx1"/>
                </a:solidFill>
              </a:rPr>
              <a:t>(2015 – 2016) </a:t>
            </a:r>
            <a:endParaRPr lang="en-US" sz="1800" dirty="0">
              <a:solidFill>
                <a:schemeClr val="tx1"/>
              </a:solidFill>
            </a:endParaRP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CESP </a:t>
            </a:r>
            <a:r>
              <a:rPr lang="en-US" sz="1800" dirty="0"/>
              <a:t>project between Belgium, France, Portugal </a:t>
            </a:r>
            <a:r>
              <a:rPr lang="en-US" sz="1800" dirty="0" smtClean="0"/>
              <a:t>and Spain </a:t>
            </a:r>
            <a:r>
              <a:rPr lang="en-US" sz="1800" dirty="0"/>
              <a:t>in order to write the ALA Key Technical Document</a:t>
            </a:r>
            <a:r>
              <a:rPr lang="en-US" sz="1800" dirty="0" smtClean="0"/>
              <a:t>.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5 </a:t>
            </a:r>
            <a:r>
              <a:rPr lang="en-US" sz="1800" b="1" dirty="0"/>
              <a:t>technical workshops </a:t>
            </a:r>
            <a:r>
              <a:rPr lang="en-US" sz="1800" dirty="0"/>
              <a:t>around the world in 4 years (Costa Rica, Australia, France and Spain</a:t>
            </a:r>
            <a:r>
              <a:rPr lang="en-US" sz="1800" dirty="0" smtClean="0"/>
              <a:t> </a:t>
            </a:r>
            <a:r>
              <a:rPr lang="en-US" sz="1800" dirty="0"/>
              <a:t>*2</a:t>
            </a:r>
            <a:r>
              <a:rPr lang="en-US" sz="1800" dirty="0" smtClean="0"/>
              <a:t>).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In the Past </a:t>
            </a:r>
            <a:r>
              <a:rPr lang="is-IS" dirty="0" smtClean="0">
                <a:solidFill>
                  <a:srgbClr val="CC424E"/>
                </a:solidFill>
              </a:rPr>
              <a:t>…</a:t>
            </a:r>
            <a:endParaRPr lang="en-US" dirty="0" smtClean="0">
              <a:solidFill>
                <a:srgbClr val="CC42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8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fr-FR" sz="3600" dirty="0" err="1" smtClean="0"/>
              <a:t>Presentations</a:t>
            </a:r>
            <a:r>
              <a:rPr lang="fr-FR" sz="3600" dirty="0" smtClean="0"/>
              <a:t> (1)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89" y="5935998"/>
            <a:ext cx="1905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5205" y="1200867"/>
            <a:ext cx="6219783" cy="4735131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GB22, Public </a:t>
            </a:r>
            <a:r>
              <a:rPr lang="en-US" sz="2000" b="1" dirty="0" smtClean="0"/>
              <a:t>Symposium </a:t>
            </a:r>
            <a:r>
              <a:rPr lang="en-US" sz="2000" dirty="0" smtClean="0"/>
              <a:t>(October 2015) :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/>
              <a:t>“</a:t>
            </a:r>
            <a:r>
              <a:rPr lang="en-US" sz="2000" i="1" dirty="0" smtClean="0"/>
              <a:t>Atlas of Living Australia for nodes: A collaborative endeavor</a:t>
            </a:r>
            <a:r>
              <a:rPr lang="en-US" sz="2000" dirty="0" smtClean="0"/>
              <a:t>” (</a:t>
            </a:r>
            <a:r>
              <a:rPr lang="en-US" sz="2000" dirty="0" err="1" smtClean="0"/>
              <a:t>Paco</a:t>
            </a:r>
            <a:r>
              <a:rPr lang="en-US" sz="2000" dirty="0" smtClean="0"/>
              <a:t> Pando, 2015): presentation of the beginning of the community and the power of this kind of collaboration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TDWG 2015 &amp; 2016 </a:t>
            </a:r>
            <a:r>
              <a:rPr lang="en-US" sz="2000" dirty="0" smtClean="0"/>
              <a:t>: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/>
              <a:t>2 presentations and 1 poster talking about the GBIF France data portal as an example based on Atlas of Living Australia tools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/>
              <a:t>“</a:t>
            </a:r>
            <a:r>
              <a:rPr lang="en-US" sz="2000" i="1" dirty="0" smtClean="0"/>
              <a:t>The community around Atlas of Living Australia’s platform</a:t>
            </a:r>
            <a:r>
              <a:rPr lang="en-US" sz="2000" dirty="0" smtClean="0"/>
              <a:t>” (ME </a:t>
            </a:r>
            <a:r>
              <a:rPr lang="en-US" sz="2000" dirty="0" err="1" smtClean="0"/>
              <a:t>Lecoq</a:t>
            </a:r>
            <a:r>
              <a:rPr lang="en-US" sz="2000" dirty="0" smtClean="0"/>
              <a:t>, M </a:t>
            </a:r>
            <a:r>
              <a:rPr lang="en-US" sz="2000" dirty="0" err="1" smtClean="0"/>
              <a:t>Carboni</a:t>
            </a:r>
            <a:r>
              <a:rPr lang="en-US" sz="2000" dirty="0" smtClean="0"/>
              <a:t>, F </a:t>
            </a:r>
            <a:r>
              <a:rPr lang="en-US" sz="2000" dirty="0" err="1" smtClean="0"/>
              <a:t>Cavière</a:t>
            </a:r>
            <a:r>
              <a:rPr lang="en-US" sz="2000" dirty="0" smtClean="0"/>
              <a:t>, R </a:t>
            </a:r>
            <a:r>
              <a:rPr lang="en-US" sz="2000" dirty="0" err="1" smtClean="0"/>
              <a:t>Figueira</a:t>
            </a:r>
            <a:r>
              <a:rPr lang="en-US" sz="2000" dirty="0" smtClean="0"/>
              <a:t>, S Martinez de la Riva and D Martin):  poster describing the Living Atlases community.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In the Past </a:t>
            </a:r>
            <a:r>
              <a:rPr lang="is-IS" dirty="0" smtClean="0">
                <a:solidFill>
                  <a:srgbClr val="CC424E"/>
                </a:solidFill>
              </a:rPr>
              <a:t>…</a:t>
            </a:r>
            <a:endParaRPr lang="en-US" dirty="0" smtClean="0">
              <a:solidFill>
                <a:srgbClr val="CC42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48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fr-FR" sz="3600" dirty="0" err="1" smtClean="0"/>
              <a:t>Presentations</a:t>
            </a:r>
            <a:r>
              <a:rPr lang="fr-FR" sz="3600" dirty="0" smtClean="0"/>
              <a:t> (2)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89" y="5935998"/>
            <a:ext cx="1905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5205" y="1200867"/>
            <a:ext cx="6219783" cy="4735131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GEOBON</a:t>
            </a:r>
            <a:r>
              <a:rPr lang="en-US" sz="2000" dirty="0"/>
              <a:t> </a:t>
            </a:r>
            <a:r>
              <a:rPr lang="en-US" sz="2000" dirty="0" smtClean="0"/>
              <a:t>(July 2016)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/>
              <a:t>“</a:t>
            </a:r>
            <a:r>
              <a:rPr lang="en-US" sz="2000" i="1" dirty="0"/>
              <a:t>Atlas of Living France : GBIF France’s portal access </a:t>
            </a:r>
            <a:r>
              <a:rPr lang="en-US" sz="2000" i="1" dirty="0" smtClean="0"/>
              <a:t>to primary </a:t>
            </a:r>
            <a:r>
              <a:rPr lang="en-US" sz="2000" i="1" dirty="0"/>
              <a:t>data about biodiversity provided by French institutions</a:t>
            </a:r>
            <a:r>
              <a:rPr lang="en-US" sz="2000" dirty="0"/>
              <a:t>” (ME </a:t>
            </a:r>
            <a:r>
              <a:rPr lang="en-US" sz="2000" dirty="0" err="1"/>
              <a:t>Lecoq</a:t>
            </a:r>
            <a:r>
              <a:rPr lang="en-US" sz="2000" dirty="0"/>
              <a:t>): presentation about the community and </a:t>
            </a:r>
            <a:r>
              <a:rPr lang="en-US" sz="2000" dirty="0" smtClean="0"/>
              <a:t>show of an example of portal </a:t>
            </a:r>
            <a:r>
              <a:rPr lang="en-US" sz="2000" dirty="0"/>
              <a:t>based on ALA </a:t>
            </a:r>
            <a:r>
              <a:rPr lang="en-US" sz="2000" dirty="0" smtClean="0"/>
              <a:t>modules.</a:t>
            </a:r>
            <a:endParaRPr lang="en-US" sz="20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For more </a:t>
            </a:r>
            <a:r>
              <a:rPr lang="en-US" sz="2000" b="1" dirty="0" smtClean="0"/>
              <a:t>information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https</a:t>
            </a:r>
            <a:r>
              <a:rPr lang="en-US" sz="2000" dirty="0"/>
              <a:t>://</a:t>
            </a:r>
            <a:r>
              <a:rPr lang="en-US" sz="2000" dirty="0" err="1" smtClean="0"/>
              <a:t>github.com</a:t>
            </a:r>
            <a:r>
              <a:rPr lang="en-US" sz="2000" dirty="0" smtClean="0"/>
              <a:t>/</a:t>
            </a:r>
            <a:r>
              <a:rPr lang="en-US" sz="2000" dirty="0" err="1" smtClean="0"/>
              <a:t>AtlasOfLivingAustralia</a:t>
            </a:r>
            <a:r>
              <a:rPr lang="en-US" sz="2000" dirty="0" smtClean="0"/>
              <a:t>/documentation/wiki/Presentation-ala-project</a:t>
            </a:r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In the Past </a:t>
            </a:r>
            <a:r>
              <a:rPr lang="is-IS" dirty="0" smtClean="0">
                <a:solidFill>
                  <a:srgbClr val="CC424E"/>
                </a:solidFill>
              </a:rPr>
              <a:t>…</a:t>
            </a:r>
            <a:endParaRPr lang="en-US" dirty="0" smtClean="0">
              <a:solidFill>
                <a:srgbClr val="CC42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82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fr-FR" sz="3600" dirty="0" smtClean="0"/>
              <a:t>Countries </a:t>
            </a:r>
            <a:r>
              <a:rPr lang="en-AU" sz="3600" dirty="0" smtClean="0"/>
              <a:t>involved</a:t>
            </a:r>
            <a:endParaRPr lang="en-A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89" y="5935998"/>
            <a:ext cx="1905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265597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Community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22" y="788736"/>
            <a:ext cx="6377181" cy="50532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050" y="6134475"/>
            <a:ext cx="4553461" cy="47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Katia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</a:rPr>
              <a:t>Cezon</a:t>
            </a: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: https://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</a:rPr>
              <a:t>katia.carto.com</a:t>
            </a: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</a:rPr>
              <a:t>viz</a:t>
            </a: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/92d56bd0-a0e1-11e6-a7e6-0e3ebc282e83/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</a:rPr>
              <a:t>public_map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7344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89" y="5935998"/>
            <a:ext cx="1905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869" y="2550227"/>
            <a:ext cx="6540120" cy="77486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CC424E"/>
                </a:solidFill>
              </a:rPr>
              <a:t>Atlas of Living Australia</a:t>
            </a:r>
          </a:p>
        </p:txBody>
      </p:sp>
    </p:spTree>
    <p:extLst>
      <p:ext uri="{BB962C8B-B14F-4D97-AF65-F5344CB8AC3E}">
        <p14:creationId xmlns:p14="http://schemas.microsoft.com/office/powerpoint/2010/main" val="1864674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8" descr="NCRIS_PROVIDER_mon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333" y="1344777"/>
            <a:ext cx="11842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97821" y="952664"/>
            <a:ext cx="26019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&gt;$50 million investment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1191471" y="2365539"/>
            <a:ext cx="323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800">
                <a:solidFill>
                  <a:srgbClr val="DD3310"/>
                </a:solidFill>
              </a:rPr>
              <a:t>Partners – founding &amp; beyond</a:t>
            </a:r>
          </a:p>
        </p:txBody>
      </p:sp>
      <p:pic>
        <p:nvPicPr>
          <p:cNvPr id="6148" name="Picture 17" descr="downloa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58" y="5073814"/>
            <a:ext cx="8747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39"/>
          <p:cNvGrpSpPr>
            <a:grpSpLocks/>
          </p:cNvGrpSpPr>
          <p:nvPr/>
        </p:nvGrpSpPr>
        <p:grpSpPr bwMode="auto">
          <a:xfrm>
            <a:off x="3558433" y="2790989"/>
            <a:ext cx="1489075" cy="603250"/>
            <a:chOff x="2004060" y="3809999"/>
            <a:chExt cx="3101099" cy="1068325"/>
          </a:xfrm>
        </p:grpSpPr>
        <p:pic>
          <p:nvPicPr>
            <p:cNvPr id="6171" name="Picture 3" descr="qg_qm_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460" y="3848100"/>
              <a:ext cx="607943" cy="34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1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88" y="3876004"/>
              <a:ext cx="665741" cy="31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1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378" y="3851889"/>
              <a:ext cx="340379" cy="38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5" descr="abrs-logo-black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0" y="3809999"/>
              <a:ext cx="244663" cy="413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9" descr="CAMD logotype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473" y="4541520"/>
              <a:ext cx="566686" cy="33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30" descr="CHACM_logo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495" y="4533900"/>
              <a:ext cx="275957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31" descr="CHAEC_logo_300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060" y="4678680"/>
              <a:ext cx="869430" cy="17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2" descr="NEW CHAFC LOGO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325" y="4610100"/>
              <a:ext cx="541727" cy="25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3" descr="CHAH Logo_colour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722" y="4648200"/>
              <a:ext cx="539838" cy="20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4" descr="MAGNT logo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645" y="4274820"/>
              <a:ext cx="533806" cy="26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6" descr="SAM_Foot_200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24" y="3817620"/>
              <a:ext cx="2865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7" descr="TMAG.jp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108" y="4329056"/>
              <a:ext cx="987552" cy="20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8" descr="WAM logo.pn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540" y="4244340"/>
              <a:ext cx="677333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41" descr="download (1)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633" y="4240377"/>
            <a:ext cx="6889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2" descr="images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358" y="3937164"/>
            <a:ext cx="5603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3" descr="logo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758" y="4622964"/>
            <a:ext cx="369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150196" y="3645064"/>
            <a:ext cx="3492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National Research infrastructure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97821" y="5153189"/>
            <a:ext cx="30829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Open source &amp; open access</a:t>
            </a:r>
          </a:p>
        </p:txBody>
      </p:sp>
      <p:sp>
        <p:nvSpPr>
          <p:cNvPr id="6155" name="Rectangle 47"/>
          <p:cNvSpPr>
            <a:spLocks noChangeArrowheads="1"/>
          </p:cNvSpPr>
          <p:nvPr/>
        </p:nvSpPr>
        <p:spPr bwMode="auto">
          <a:xfrm>
            <a:off x="6236546" y="870114"/>
            <a:ext cx="3009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600"/>
              <a:t>A world-leading </a:t>
            </a:r>
            <a:br>
              <a:rPr lang="en-AU" altLang="en-US" sz="1600"/>
            </a:br>
            <a:r>
              <a:rPr lang="en-AU" altLang="en-US" sz="1600"/>
              <a:t>collaborative e-infrastructure integral to growing </a:t>
            </a:r>
            <a:br>
              <a:rPr lang="en-AU" altLang="en-US" sz="1600"/>
            </a:br>
            <a:r>
              <a:rPr lang="en-AU" altLang="en-US" sz="1600"/>
              <a:t>biodiversity knowledge</a:t>
            </a:r>
          </a:p>
        </p:txBody>
      </p:sp>
      <p:pic>
        <p:nvPicPr>
          <p:cNvPr id="6156" name="Picture 49" descr="Capture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758" y="901864"/>
            <a:ext cx="11588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0" descr="Capture2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58" y="2419514"/>
            <a:ext cx="823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1" descr="Capture3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33" y="1022514"/>
            <a:ext cx="731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2" descr="Capture4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08" y="3778414"/>
            <a:ext cx="8048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53" descr="Capture5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796" y="2208377"/>
            <a:ext cx="11668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54"/>
          <p:cNvSpPr>
            <a:spLocks noChangeArrowheads="1"/>
          </p:cNvSpPr>
          <p:nvPr/>
        </p:nvSpPr>
        <p:spPr bwMode="auto">
          <a:xfrm>
            <a:off x="6298458" y="2002002"/>
            <a:ext cx="3130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600" dirty="0"/>
              <a:t>&gt;67 million records</a:t>
            </a:r>
          </a:p>
          <a:p>
            <a:pPr eaLnBrk="1" hangingPunct="1"/>
            <a:r>
              <a:rPr lang="en-AU" altLang="en-US" sz="1600" dirty="0"/>
              <a:t>&gt;587 data sets</a:t>
            </a:r>
          </a:p>
          <a:p>
            <a:pPr eaLnBrk="1" hangingPunct="1"/>
            <a:r>
              <a:rPr lang="en-AU" altLang="en-US" sz="1600" dirty="0"/>
              <a:t>&gt;477 spatial layers</a:t>
            </a:r>
          </a:p>
          <a:p>
            <a:pPr eaLnBrk="1" hangingPunct="1"/>
            <a:r>
              <a:rPr lang="en-AU" altLang="en-US" sz="1600" dirty="0"/>
              <a:t>&gt;9 billion records downloaded</a:t>
            </a:r>
          </a:p>
          <a:p>
            <a:pPr eaLnBrk="1" hangingPunct="1"/>
            <a:r>
              <a:rPr lang="en-AU" altLang="en-US" sz="1600" dirty="0"/>
              <a:t>&gt;3.5 thousand users/day</a:t>
            </a:r>
          </a:p>
        </p:txBody>
      </p:sp>
      <p:pic>
        <p:nvPicPr>
          <p:cNvPr id="6162" name="Picture 55" descr="Captur6e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146" y="3575214"/>
            <a:ext cx="1228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56"/>
          <p:cNvSpPr>
            <a:spLocks noChangeArrowheads="1"/>
          </p:cNvSpPr>
          <p:nvPr/>
        </p:nvSpPr>
        <p:spPr bwMode="auto">
          <a:xfrm>
            <a:off x="6346083" y="3392652"/>
            <a:ext cx="2806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600"/>
              <a:t>Data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specimens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occurrence 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images, sounds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literature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sequences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more coming……</a:t>
            </a:r>
          </a:p>
          <a:p>
            <a:pPr eaLnBrk="1" hangingPunct="1"/>
            <a:endParaRPr lang="en-AU" altLang="en-US" sz="1600"/>
          </a:p>
        </p:txBody>
      </p:sp>
      <p:pic>
        <p:nvPicPr>
          <p:cNvPr id="6164" name="Picture 57" descr="Captur7e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83" y="4951577"/>
            <a:ext cx="11938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58"/>
          <p:cNvSpPr>
            <a:spLocks noChangeArrowheads="1"/>
          </p:cNvSpPr>
          <p:nvPr/>
        </p:nvSpPr>
        <p:spPr bwMode="auto">
          <a:xfrm>
            <a:off x="6298458" y="4902364"/>
            <a:ext cx="28067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600"/>
              <a:t>System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data capture &amp; aggregation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data management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data discovery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data visualisation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200"/>
              <a:t>data analysis &amp; reporting</a:t>
            </a:r>
            <a:endParaRPr lang="en-AU" altLang="en-US" sz="1600"/>
          </a:p>
        </p:txBody>
      </p:sp>
      <p:sp>
        <p:nvSpPr>
          <p:cNvPr id="40" name="Rectangle 39"/>
          <p:cNvSpPr/>
          <p:nvPr/>
        </p:nvSpPr>
        <p:spPr>
          <a:xfrm>
            <a:off x="1208933" y="1232064"/>
            <a:ext cx="37338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eaLnBrk="1" hangingPunct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AU" sz="1000" dirty="0"/>
              <a:t>$8.2M  NCRIS (2007-2011)</a:t>
            </a:r>
          </a:p>
          <a:p>
            <a:pPr marL="180975" indent="-180975" eaLnBrk="1" hangingPunct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AU" sz="1000" dirty="0"/>
              <a:t>$30M SS EIF (2010-2012)</a:t>
            </a:r>
          </a:p>
          <a:p>
            <a:pPr marL="180975" indent="-180975" eaLnBrk="1" hangingPunct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AU" sz="1000" dirty="0"/>
              <a:t>$2.8 M CRIS (2013-2015)</a:t>
            </a:r>
          </a:p>
          <a:p>
            <a:pPr marL="180975" indent="-180975" eaLnBrk="1" hangingPunct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AU" sz="1000" dirty="0"/>
              <a:t>$5.7M  NCRIS2013 (2013-2015)</a:t>
            </a:r>
          </a:p>
          <a:p>
            <a:pPr marL="180975" indent="-180975" eaLnBrk="1" hangingPunct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AU" sz="1000" dirty="0"/>
              <a:t>$4.6M NCRIS 2015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218458" y="2632239"/>
            <a:ext cx="24765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eaLnBrk="1" hangingPunct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AU" sz="1000" dirty="0"/>
              <a:t>founding partners and contributors primarily biological collections and museums</a:t>
            </a:r>
          </a:p>
          <a:p>
            <a:pPr marL="180975" indent="-180975" eaLnBrk="1" hangingPunct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AU" sz="1000" dirty="0"/>
              <a:t>increased contribution &amp;  use by citizen science, government, industry</a:t>
            </a:r>
          </a:p>
        </p:txBody>
      </p:sp>
      <p:sp>
        <p:nvSpPr>
          <p:cNvPr id="6169" name="Rectangle 63"/>
          <p:cNvSpPr>
            <a:spLocks noChangeArrowheads="1"/>
          </p:cNvSpPr>
          <p:nvPr/>
        </p:nvSpPr>
        <p:spPr bwMode="auto">
          <a:xfrm>
            <a:off x="1294658" y="3918114"/>
            <a:ext cx="3276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000"/>
              <a:t>NCRIS established in 2006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000"/>
              <a:t>Currently within Education Dept 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r>
              <a:rPr lang="en-AU" altLang="en-US" sz="1000"/>
              <a:t>Related environmental infrastructures TERN (terrestrial ecological info/data capture) &amp; IMOS (marine) </a:t>
            </a:r>
          </a:p>
          <a:p>
            <a:pPr eaLnBrk="1" hangingPunct="1">
              <a:buClr>
                <a:srgbClr val="DD3310"/>
              </a:buClr>
              <a:buFont typeface="Arial" charset="0"/>
              <a:buChar char="•"/>
            </a:pPr>
            <a:endParaRPr lang="en-AU" altLang="en-US" sz="1100"/>
          </a:p>
        </p:txBody>
      </p:sp>
      <p:sp>
        <p:nvSpPr>
          <p:cNvPr id="65" name="Rectangle 64"/>
          <p:cNvSpPr/>
          <p:nvPr/>
        </p:nvSpPr>
        <p:spPr>
          <a:xfrm>
            <a:off x="1218458" y="5489739"/>
            <a:ext cx="3886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eaLnBrk="1" hangingPunct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AU" sz="1000" dirty="0"/>
              <a:t>ALA driving cultural shift regarding open access to data</a:t>
            </a:r>
          </a:p>
          <a:p>
            <a:pPr marL="180975" indent="-180975" eaLnBrk="1" hangingPunct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AU" sz="1000" dirty="0"/>
              <a:t>ALA at forefront of accessibility to public sector information</a:t>
            </a:r>
          </a:p>
        </p:txBody>
      </p:sp>
      <p:sp>
        <p:nvSpPr>
          <p:cNvPr id="41" name="Titre 1"/>
          <p:cNvSpPr txBox="1">
            <a:spLocks/>
          </p:cNvSpPr>
          <p:nvPr/>
        </p:nvSpPr>
        <p:spPr bwMode="auto"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en-AU" altLang="en-US" sz="3600" dirty="0"/>
              <a:t>ALA – </a:t>
            </a:r>
            <a:r>
              <a:rPr lang="en-AU" altLang="en-US" i="1" dirty="0"/>
              <a:t>sharing biodiversity knowledge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84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625" y="1173163"/>
            <a:ext cx="6881813" cy="5410200"/>
          </a:xfr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en-AU" altLang="en-US" sz="3600" dirty="0"/>
              <a:t>ALA </a:t>
            </a:r>
            <a:r>
              <a:rPr lang="en-AU" altLang="en-US" sz="3600" dirty="0" smtClean="0"/>
              <a:t>Partners</a:t>
            </a:r>
            <a:endParaRPr lang="fr-FR" dirty="0"/>
          </a:p>
        </p:txBody>
      </p:sp>
      <p:sp>
        <p:nvSpPr>
          <p:cNvPr id="6" name="Shape 157"/>
          <p:cNvSpPr txBox="1">
            <a:spLocks/>
          </p:cNvSpPr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Atlas of Living Australia</a:t>
            </a:r>
          </a:p>
        </p:txBody>
      </p:sp>
    </p:spTree>
    <p:extLst>
      <p:ext uri="{BB962C8B-B14F-4D97-AF65-F5344CB8AC3E}">
        <p14:creationId xmlns:p14="http://schemas.microsoft.com/office/powerpoint/2010/main" val="48051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0500" y="3705225"/>
            <a:ext cx="6600825" cy="1635125"/>
          </a:xfrm>
          <a:prstGeom prst="roundRect">
            <a:avLst/>
          </a:prstGeom>
          <a:noFill/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DD3310"/>
                </a:solidFill>
                <a:ea typeface="ＭＳ Ｐゴシック" charset="0"/>
                <a:cs typeface="ＭＳ Ｐゴシック" charset="0"/>
              </a:rPr>
              <a:t>One infrastructure - many systems</a:t>
            </a:r>
          </a:p>
          <a:p>
            <a:pPr algn="ctr" eaLnBrk="1" hangingPunct="1">
              <a:defRPr/>
            </a:pPr>
            <a:endParaRPr lang="en-US">
              <a:solidFill>
                <a:srgbClr val="DD3310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endParaRPr lang="en-US">
              <a:solidFill>
                <a:srgbClr val="DD3310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endParaRPr lang="en-US">
              <a:solidFill>
                <a:srgbClr val="DD3310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endParaRPr lang="en-AU">
              <a:solidFill>
                <a:srgbClr val="DD331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2563" y="4179888"/>
            <a:ext cx="6629400" cy="2362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8785" name="Picture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1381125"/>
            <a:ext cx="2125663" cy="18208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7300"/>
            <a:ext cx="4137660" cy="13487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1246188"/>
            <a:ext cx="2708275" cy="10017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900" y="2389188"/>
            <a:ext cx="2673350" cy="10112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025" y="2309813"/>
            <a:ext cx="1670050" cy="1212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725" y="1209675"/>
            <a:ext cx="1657350" cy="10080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688" y="4673600"/>
            <a:ext cx="1725612" cy="9509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8" y="4383088"/>
            <a:ext cx="1385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863" y="1363663"/>
            <a:ext cx="1766887" cy="183038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2" descr="ALA_logo_greybground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400550"/>
            <a:ext cx="1676029" cy="20193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Box 22"/>
          <p:cNvSpPr txBox="1">
            <a:spLocks noChangeArrowheads="1"/>
          </p:cNvSpPr>
          <p:nvPr/>
        </p:nvSpPr>
        <p:spPr bwMode="auto">
          <a:xfrm>
            <a:off x="2354263" y="2713038"/>
            <a:ext cx="163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 i="1">
                <a:solidFill>
                  <a:srgbClr val="DD3310"/>
                </a:solidFill>
              </a:rPr>
              <a:t>Spain’s “ALA”</a:t>
            </a:r>
            <a:endParaRPr lang="en-AU" altLang="en-US" sz="1400" i="1">
              <a:solidFill>
                <a:srgbClr val="DD3310"/>
              </a:solidFill>
            </a:endParaRPr>
          </a:p>
        </p:txBody>
      </p:sp>
      <p:pic>
        <p:nvPicPr>
          <p:cNvPr id="40963" name="Picture 3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325" y="5673725"/>
            <a:ext cx="1636713" cy="9366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Box 27"/>
          <p:cNvSpPr txBox="1">
            <a:spLocks noChangeArrowheads="1"/>
          </p:cNvSpPr>
          <p:nvPr/>
        </p:nvSpPr>
        <p:spPr bwMode="auto">
          <a:xfrm>
            <a:off x="2566988" y="4541838"/>
            <a:ext cx="163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 i="1">
                <a:solidFill>
                  <a:srgbClr val="DD3310"/>
                </a:solidFill>
              </a:rPr>
              <a:t>Web Services</a:t>
            </a:r>
            <a:endParaRPr lang="en-AU" altLang="en-US" sz="1400" i="1">
              <a:solidFill>
                <a:srgbClr val="DD3310"/>
              </a:solidFill>
            </a:endParaRPr>
          </a:p>
        </p:txBody>
      </p:sp>
      <p:pic>
        <p:nvPicPr>
          <p:cNvPr id="10241" name="Picture 1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725" y="3594100"/>
            <a:ext cx="1616075" cy="1016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Box 20"/>
          <p:cNvSpPr txBox="1">
            <a:spLocks noChangeArrowheads="1"/>
          </p:cNvSpPr>
          <p:nvPr/>
        </p:nvSpPr>
        <p:spPr bwMode="auto">
          <a:xfrm rot="5400000">
            <a:off x="7404100" y="3403600"/>
            <a:ext cx="3235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700" i="1"/>
              <a:t>click on images to go through to site</a:t>
            </a:r>
            <a:endParaRPr lang="en-AU" altLang="en-US" sz="700" i="1"/>
          </a:p>
        </p:txBody>
      </p:sp>
      <p:sp>
        <p:nvSpPr>
          <p:cNvPr id="20" name="Titre 1"/>
          <p:cNvSpPr txBox="1">
            <a:spLocks/>
          </p:cNvSpPr>
          <p:nvPr/>
        </p:nvSpPr>
        <p:spPr bwMode="auto">
          <a:xfrm>
            <a:off x="605204" y="84586"/>
            <a:ext cx="8203833" cy="60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3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en-AU" altLang="en-US" sz="4000" dirty="0"/>
              <a:t>What </a:t>
            </a:r>
            <a:r>
              <a:rPr lang="en-AU" altLang="en-US" sz="4000" dirty="0" smtClean="0"/>
              <a:t>is </a:t>
            </a:r>
            <a:r>
              <a:rPr lang="en-AU" altLang="en-US" sz="4000" dirty="0"/>
              <a:t>ALA? </a:t>
            </a:r>
            <a:r>
              <a:rPr lang="en-AU" altLang="en-US" sz="2800" dirty="0"/>
              <a:t>- </a:t>
            </a:r>
            <a:r>
              <a:rPr lang="en-AU" altLang="en-US" sz="2800" i="1" dirty="0"/>
              <a:t>an open infrastructure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96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89" y="5935998"/>
            <a:ext cx="1905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869" y="2550227"/>
            <a:ext cx="6540120" cy="77486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CC424E"/>
                </a:solidFill>
              </a:rPr>
              <a:t>Living atlases community</a:t>
            </a:r>
            <a:endParaRPr lang="en-US" sz="3600" dirty="0">
              <a:solidFill>
                <a:srgbClr val="CC42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0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fr-FR" sz="3600" dirty="0" smtClean="0"/>
              <a:t>Data </a:t>
            </a:r>
            <a:r>
              <a:rPr lang="fr-FR" sz="3600" dirty="0" err="1" smtClean="0"/>
              <a:t>portals</a:t>
            </a:r>
            <a:r>
              <a:rPr lang="fr-FR" sz="3600" dirty="0" smtClean="0"/>
              <a:t> in production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319069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Community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2" y="1378138"/>
            <a:ext cx="1823546" cy="1539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621" y="3345406"/>
            <a:ext cx="2650825" cy="1409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487" y="948208"/>
            <a:ext cx="1851834" cy="1503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175" y="967699"/>
            <a:ext cx="1502881" cy="15029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950" y="5136404"/>
            <a:ext cx="1588368" cy="1374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56" y="3646747"/>
            <a:ext cx="1851252" cy="1098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754" y="3273357"/>
            <a:ext cx="2227869" cy="1618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755" y="1378138"/>
            <a:ext cx="2288222" cy="15915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0737" y="2949617"/>
            <a:ext cx="2060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Sistemas Nationales Datos Biológicos (Argentina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06842" y="2429818"/>
            <a:ext cx="220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Instituto Chico Mendes de Conservaçao de Biodiversidad</a:t>
            </a:r>
          </a:p>
          <a:p>
            <a:pPr algn="ctr"/>
            <a:r>
              <a:rPr lang="en-US" sz="1200" b="1" dirty="0"/>
              <a:t>(Brazil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39175" y="2468032"/>
            <a:ext cx="150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Atlas de la Biodiversidad de Costa Rica - CRBio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45755" y="2946242"/>
            <a:ext cx="1736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GBIF Portugal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30540" y="4879153"/>
            <a:ext cx="1695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GBIF Spain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8356" y="4755320"/>
            <a:ext cx="1851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NBN Atlas Scotland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9950" y="6511210"/>
            <a:ext cx="1588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GBIF France</a:t>
            </a:r>
            <a:endParaRPr lang="en-US" sz="12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443" y="5225866"/>
            <a:ext cx="2169841" cy="10687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58443" y="6311217"/>
            <a:ext cx="216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BioAtlas</a:t>
            </a:r>
            <a:r>
              <a:rPr lang="en-US" dirty="0" smtClean="0"/>
              <a:t> </a:t>
            </a:r>
            <a:r>
              <a:rPr lang="en-US" sz="1200" b="1" dirty="0" smtClean="0"/>
              <a:t>Sweden</a:t>
            </a:r>
            <a:endParaRPr lang="en-US" sz="12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433" y="5314298"/>
            <a:ext cx="2296376" cy="10190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58433" y="6337166"/>
            <a:ext cx="229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NBN Atlas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76701" y="4664834"/>
            <a:ext cx="24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Atlas of Living Australia</a:t>
            </a:r>
            <a:endParaRPr lang="en-US" b="1" dirty="0"/>
          </a:p>
        </p:txBody>
      </p:sp>
      <p:pic>
        <p:nvPicPr>
          <p:cNvPr id="33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039" y="252201"/>
            <a:ext cx="1905000" cy="7810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1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76923C"/>
                </a:solidFill>
                <a:ea typeface="Calibri"/>
                <a:cs typeface="Calibri"/>
                <a:sym typeface="Calibri"/>
              </a:rPr>
              <a:t>Why a national portal?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236407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Community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129" y="1306286"/>
            <a:ext cx="6137871" cy="458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Gives users more possibilit</a:t>
            </a:r>
            <a:r>
              <a:rPr lang="en-US" sz="2400" dirty="0"/>
              <a:t>ies</a:t>
            </a: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 in terms of map visualization </a:t>
            </a:r>
          </a:p>
          <a:p>
            <a:pPr marL="342900" lvl="0" indent="-342900">
              <a:spcBef>
                <a:spcPts val="480"/>
              </a:spcBef>
              <a:buClr>
                <a:srgbClr val="494429"/>
              </a:buClr>
              <a:buSzPct val="100000"/>
            </a:pPr>
            <a:endParaRPr lang="en-US" sz="2400" dirty="0">
              <a:solidFill>
                <a:srgbClr val="494429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Adds more specific fields in the search engine</a:t>
            </a:r>
          </a:p>
          <a:p>
            <a:pPr marL="342900" lvl="0" indent="-342900">
              <a:spcBef>
                <a:spcPts val="480"/>
              </a:spcBef>
              <a:buClr>
                <a:srgbClr val="494429"/>
              </a:buClr>
              <a:buSzPct val="100000"/>
            </a:pPr>
            <a:endParaRPr lang="en-US" sz="2400" dirty="0">
              <a:solidFill>
                <a:srgbClr val="494429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Increases data quality using national tools (flags, national checklist, etc.)</a:t>
            </a: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Gives a visibility to data publishers in the national language</a:t>
            </a:r>
          </a:p>
          <a:p>
            <a:pPr marL="342900" lvl="0" indent="-342900">
              <a:spcBef>
                <a:spcPts val="480"/>
              </a:spcBef>
              <a:buClr>
                <a:srgbClr val="494429"/>
              </a:buClr>
              <a:buSzPct val="100000"/>
            </a:pPr>
            <a:endParaRPr lang="en-US" sz="2400" dirty="0">
              <a:solidFill>
                <a:srgbClr val="494429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543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5676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9206"/>
            <a:ext cx="9144000" cy="20930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8851"/>
            <a:ext cx="9144000" cy="9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11" y="1295814"/>
            <a:ext cx="8016375" cy="558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83" y="-105762"/>
            <a:ext cx="8003004" cy="14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05" y="395059"/>
            <a:ext cx="7019966" cy="792714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76923C"/>
                </a:solidFill>
                <a:ea typeface="Calibri"/>
                <a:cs typeface="Calibri"/>
                <a:sym typeface="Calibri"/>
              </a:rPr>
              <a:t>Why us</a:t>
            </a:r>
            <a:r>
              <a:rPr lang="en-US" sz="3600" dirty="0"/>
              <a:t>e</a:t>
            </a:r>
            <a:r>
              <a:rPr lang="en-US" sz="3600" dirty="0">
                <a:solidFill>
                  <a:srgbClr val="76923C"/>
                </a:solidFill>
                <a:ea typeface="Calibri"/>
                <a:cs typeface="Calibri"/>
                <a:sym typeface="Calibri"/>
              </a:rPr>
              <a:t> Atlas of Living Australia  modules?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90" y="84586"/>
            <a:ext cx="1116281" cy="1116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212125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Community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205" y="1908612"/>
            <a:ext cx="61378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Tools working in others countries (</a:t>
            </a:r>
            <a:r>
              <a:rPr lang="en-US" sz="2400" dirty="0" err="1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Autralia</a:t>
            </a: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, Brazil, Portugal, Scotland, Spain)</a:t>
            </a: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endParaRPr lang="en-US" sz="2400" dirty="0">
              <a:solidFill>
                <a:srgbClr val="494429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Worldwide community around the project</a:t>
            </a: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endParaRPr lang="en-US" sz="2400" dirty="0">
              <a:solidFill>
                <a:srgbClr val="494429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r>
              <a:rPr lang="en-US" sz="2400" dirty="0"/>
              <a:t>Lasting solution</a:t>
            </a: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 from a technical point of view</a:t>
            </a: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endParaRPr lang="en-US" sz="2400" dirty="0">
              <a:solidFill>
                <a:srgbClr val="494429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r>
              <a:rPr lang="en-US" sz="2400" dirty="0">
                <a:solidFill>
                  <a:srgbClr val="494429"/>
                </a:solidFill>
                <a:ea typeface="Calibri"/>
                <a:cs typeface="Calibri"/>
                <a:sym typeface="Calibri"/>
              </a:rPr>
              <a:t>Significant staff turnover especially in the IT team</a:t>
            </a:r>
          </a:p>
          <a:p>
            <a:pPr lvl="0">
              <a:spcBef>
                <a:spcPts val="480"/>
              </a:spcBef>
              <a:buClr>
                <a:srgbClr val="494429"/>
              </a:buClr>
              <a:buSzPct val="25000"/>
            </a:pPr>
            <a:endParaRPr lang="en-US" sz="2400" dirty="0">
              <a:solidFill>
                <a:srgbClr val="494429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480"/>
              </a:spcBef>
              <a:buClr>
                <a:srgbClr val="494429"/>
              </a:buClr>
              <a:buSzPct val="100000"/>
            </a:pPr>
            <a:endParaRPr lang="en-US" sz="2400" dirty="0">
              <a:solidFill>
                <a:srgbClr val="494429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584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111" y="-11697"/>
            <a:ext cx="7019966" cy="79271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76923C"/>
                </a:solidFill>
                <a:ea typeface="Calibri"/>
                <a:cs typeface="Calibri"/>
                <a:sym typeface="Calibri"/>
              </a:rPr>
              <a:t>Example of the NBN Atlas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305701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Community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9" y="2386444"/>
            <a:ext cx="9121721" cy="44715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2015" y="1301432"/>
            <a:ext cx="558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begun</a:t>
            </a:r>
            <a:r>
              <a:rPr lang="fr-FR" sz="2400" dirty="0" smtClean="0"/>
              <a:t> by the NBN Atlas of Scotland…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60344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111" y="-11697"/>
            <a:ext cx="7019966" cy="79271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76923C"/>
                </a:solidFill>
                <a:ea typeface="Calibri"/>
                <a:cs typeface="Calibri"/>
                <a:sym typeface="Calibri"/>
              </a:rPr>
              <a:t>Example of the NBN Atlas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Shape 157"/>
          <p:cNvSpPr txBox="1">
            <a:spLocks/>
          </p:cNvSpPr>
          <p:nvPr/>
        </p:nvSpPr>
        <p:spPr>
          <a:xfrm rot="-5400000">
            <a:off x="-3305701" y="3243239"/>
            <a:ext cx="6922514" cy="605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rgbClr val="CC424E"/>
                </a:solidFill>
              </a:rPr>
              <a:t>Community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2760"/>
            <a:ext cx="9144000" cy="44601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437" y="1426872"/>
            <a:ext cx="37473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/>
              <a:t>the NBN Atlas </a:t>
            </a:r>
            <a:r>
              <a:rPr lang="fr-FR" sz="2400" dirty="0" smtClean="0"/>
              <a:t>Wales….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924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IF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GBIF.thmx</Template>
  <TotalTime>2794</TotalTime>
  <Words>1385</Words>
  <Application>Microsoft Macintosh PowerPoint</Application>
  <PresentationFormat>On-screen Show (4:3)</PresentationFormat>
  <Paragraphs>254</Paragraphs>
  <Slides>24</Slides>
  <Notes>24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ＭＳ Ｐゴシック</vt:lpstr>
      <vt:lpstr>Roboto Light</vt:lpstr>
      <vt:lpstr>GBIF</vt:lpstr>
      <vt:lpstr> Living Atlases community</vt:lpstr>
      <vt:lpstr>Countries involved</vt:lpstr>
      <vt:lpstr>Data portals in production</vt:lpstr>
      <vt:lpstr>Why a national portal?</vt:lpstr>
      <vt:lpstr>PowerPoint Presentation</vt:lpstr>
      <vt:lpstr>PowerPoint Presentation</vt:lpstr>
      <vt:lpstr>Why use Atlas of Living Australia  modules?</vt:lpstr>
      <vt:lpstr>Example of the NBN Atlas</vt:lpstr>
      <vt:lpstr>Example of the NBN Atlas</vt:lpstr>
      <vt:lpstr>Example of the NBN Atlas</vt:lpstr>
      <vt:lpstr> Communication </vt:lpstr>
      <vt:lpstr>Creation of a webpage for the community : https://demo.gbif.org/programme/82953/living-atlases. </vt:lpstr>
      <vt:lpstr>2017 / 2018</vt:lpstr>
      <vt:lpstr>Future…</vt:lpstr>
      <vt:lpstr>discussion…</vt:lpstr>
      <vt:lpstr>Thank you !</vt:lpstr>
      <vt:lpstr>Projects and workshops</vt:lpstr>
      <vt:lpstr>Presentations (1)</vt:lpstr>
      <vt:lpstr>Presentations (2)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of Living Australia:  a modular data portal framework for national needs</dc:title>
  <dc:creator>Marie-Elise Lecoq</dc:creator>
  <cp:lastModifiedBy>Daniel Noesgaard</cp:lastModifiedBy>
  <cp:revision>204</cp:revision>
  <dcterms:created xsi:type="dcterms:W3CDTF">2015-09-03T09:29:55Z</dcterms:created>
  <dcterms:modified xsi:type="dcterms:W3CDTF">2017-08-02T11:46:59Z</dcterms:modified>
</cp:coreProperties>
</file>