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30" r:id="rId3"/>
    <p:sldId id="331" r:id="rId4"/>
    <p:sldId id="332" r:id="rId5"/>
    <p:sldId id="452" r:id="rId6"/>
    <p:sldId id="453" r:id="rId7"/>
    <p:sldId id="380" r:id="rId8"/>
    <p:sldId id="456" r:id="rId9"/>
    <p:sldId id="457" r:id="rId10"/>
    <p:sldId id="427" r:id="rId11"/>
    <p:sldId id="436" r:id="rId12"/>
    <p:sldId id="442" r:id="rId13"/>
    <p:sldId id="437" r:id="rId14"/>
    <p:sldId id="45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8">
          <p15:clr>
            <a:srgbClr val="A4A3A4"/>
          </p15:clr>
        </p15:guide>
        <p15:guide id="2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CA1"/>
    <a:srgbClr val="328127"/>
    <a:srgbClr val="DF8432"/>
    <a:srgbClr val="509E2F"/>
    <a:srgbClr val="3E9034"/>
    <a:srgbClr val="285519"/>
    <a:srgbClr val="3FE905"/>
    <a:srgbClr val="36AD47"/>
    <a:srgbClr val="FDB002"/>
    <a:srgbClr val="7E7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20" autoAdjust="0"/>
    <p:restoredTop sz="80826" autoAdjust="0"/>
  </p:normalViewPr>
  <p:slideViewPr>
    <p:cSldViewPr snapToGrid="0" snapToObjects="1">
      <p:cViewPr varScale="1">
        <p:scale>
          <a:sx n="105" d="100"/>
          <a:sy n="105" d="100"/>
        </p:scale>
        <p:origin x="1264" y="176"/>
      </p:cViewPr>
      <p:guideLst>
        <p:guide orient="horz" pos="728"/>
        <p:guide pos="34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5D357-652C-AB41-8F95-13024464AB70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F35C4-CC97-7840-A522-E4995AD0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6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/>
              <a:t>Useful</a:t>
            </a:r>
            <a:r>
              <a:rPr lang="en-US" sz="4400" baseline="0"/>
              <a:t> to see GBIF in its different modalities:</a:t>
            </a:r>
          </a:p>
          <a:p>
            <a:pPr marL="114300" indent="-114300"/>
            <a:r>
              <a:rPr lang="en-US" sz="4400" baseline="0"/>
              <a:t>A window on biodiversity</a:t>
            </a:r>
          </a:p>
          <a:p>
            <a:pPr marL="114300" indent="-114300"/>
            <a:r>
              <a:rPr lang="en-US" sz="4400" baseline="0"/>
              <a:t>An informatics infrastructure focuseD on tools and standards in service to science and society</a:t>
            </a:r>
          </a:p>
          <a:p>
            <a:pPr marL="114300" indent="-114300"/>
            <a:r>
              <a:rPr lang="en-US" sz="4400" baseline="0"/>
              <a:t>A global network on bioinformatics</a:t>
            </a:r>
            <a:endParaRPr lang="en-US" sz="4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303DE-3E45-4DD3-9505-92EF4803EF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4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Attendees representing global data infrastructures, national data centres and major research institutions agreed on the</a:t>
            </a:r>
          </a:p>
          <a:p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Most </a:t>
            </a:r>
            <a:r>
              <a:rPr lang="da-DK" sz="1200" dirty="0" err="1"/>
              <a:t>recently</a:t>
            </a:r>
            <a:r>
              <a:rPr lang="da-DK" sz="1200" dirty="0"/>
              <a:t>, </a:t>
            </a:r>
            <a:r>
              <a:rPr lang="da-DK" sz="1200" dirty="0" err="1"/>
              <a:t>Basque</a:t>
            </a:r>
            <a:r>
              <a:rPr lang="da-DK" sz="1200" dirty="0"/>
              <a:t> </a:t>
            </a:r>
            <a:r>
              <a:rPr lang="da-DK" sz="1200" dirty="0" err="1"/>
              <a:t>Government</a:t>
            </a:r>
            <a:r>
              <a:rPr lang="da-DK" sz="1200" dirty="0"/>
              <a:t> </a:t>
            </a:r>
            <a:r>
              <a:rPr lang="da-DK" sz="1200" dirty="0" err="1"/>
              <a:t>using</a:t>
            </a:r>
            <a:r>
              <a:rPr lang="da-DK" sz="1200" dirty="0"/>
              <a:t> it to </a:t>
            </a:r>
            <a:r>
              <a:rPr lang="da-DK" sz="1200" dirty="0" err="1"/>
              <a:t>establish</a:t>
            </a:r>
            <a:r>
              <a:rPr lang="da-DK" sz="1200" dirty="0"/>
              <a:t> guidelines and </a:t>
            </a:r>
            <a:r>
              <a:rPr lang="da-DK" sz="1200" dirty="0" err="1"/>
              <a:t>criteria</a:t>
            </a:r>
            <a:r>
              <a:rPr lang="da-DK" sz="1200" dirty="0"/>
              <a:t> for </a:t>
            </a:r>
            <a:r>
              <a:rPr lang="da-DK" sz="1200" dirty="0" err="1"/>
              <a:t>selecting</a:t>
            </a:r>
            <a:r>
              <a:rPr lang="da-DK" sz="1200" dirty="0"/>
              <a:t> and </a:t>
            </a:r>
            <a:r>
              <a:rPr lang="da-DK" sz="1200" dirty="0" err="1"/>
              <a:t>monitoring</a:t>
            </a:r>
            <a:r>
              <a:rPr lang="da-DK" sz="1200" dirty="0"/>
              <a:t> </a:t>
            </a:r>
            <a:r>
              <a:rPr lang="da-DK" sz="1200" dirty="0" err="1"/>
              <a:t>projects</a:t>
            </a:r>
            <a:r>
              <a:rPr lang="da-DK" sz="1200" dirty="0"/>
              <a:t> </a:t>
            </a:r>
            <a:r>
              <a:rPr lang="da-DK" sz="1200" dirty="0" err="1"/>
              <a:t>receiving</a:t>
            </a:r>
            <a:r>
              <a:rPr lang="da-DK" sz="1200" dirty="0"/>
              <a:t> or </a:t>
            </a:r>
            <a:r>
              <a:rPr lang="da-DK" sz="1200" dirty="0" err="1"/>
              <a:t>requesting</a:t>
            </a:r>
            <a:r>
              <a:rPr lang="da-DK" sz="1200" dirty="0"/>
              <a:t> public funds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9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Attendees representing global data infrastructures, national data centres and major research institutions agreed on the</a:t>
            </a:r>
          </a:p>
          <a:p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/>
              <a:t>Most </a:t>
            </a:r>
            <a:r>
              <a:rPr lang="da-DK" sz="1200" dirty="0" err="1"/>
              <a:t>recently</a:t>
            </a:r>
            <a:r>
              <a:rPr lang="da-DK" sz="1200" dirty="0"/>
              <a:t>, </a:t>
            </a:r>
            <a:r>
              <a:rPr lang="da-DK" sz="1200" dirty="0" err="1"/>
              <a:t>Basque</a:t>
            </a:r>
            <a:r>
              <a:rPr lang="da-DK" sz="1200" dirty="0"/>
              <a:t> </a:t>
            </a:r>
            <a:r>
              <a:rPr lang="da-DK" sz="1200" dirty="0" err="1"/>
              <a:t>Government</a:t>
            </a:r>
            <a:r>
              <a:rPr lang="da-DK" sz="1200" dirty="0"/>
              <a:t> </a:t>
            </a:r>
            <a:r>
              <a:rPr lang="da-DK" sz="1200" dirty="0" err="1"/>
              <a:t>using</a:t>
            </a:r>
            <a:r>
              <a:rPr lang="da-DK" sz="1200" dirty="0"/>
              <a:t> it to </a:t>
            </a:r>
            <a:r>
              <a:rPr lang="da-DK" sz="1200" dirty="0" err="1"/>
              <a:t>establish</a:t>
            </a:r>
            <a:r>
              <a:rPr lang="da-DK" sz="1200" dirty="0"/>
              <a:t> guidelines and </a:t>
            </a:r>
            <a:r>
              <a:rPr lang="da-DK" sz="1200" dirty="0" err="1"/>
              <a:t>criteria</a:t>
            </a:r>
            <a:r>
              <a:rPr lang="da-DK" sz="1200" dirty="0"/>
              <a:t> for </a:t>
            </a:r>
            <a:r>
              <a:rPr lang="da-DK" sz="1200" dirty="0" err="1"/>
              <a:t>selecting</a:t>
            </a:r>
            <a:r>
              <a:rPr lang="da-DK" sz="1200" dirty="0"/>
              <a:t> and </a:t>
            </a:r>
            <a:r>
              <a:rPr lang="da-DK" sz="1200" dirty="0" err="1"/>
              <a:t>monitoring</a:t>
            </a:r>
            <a:r>
              <a:rPr lang="da-DK" sz="1200" dirty="0"/>
              <a:t> </a:t>
            </a:r>
            <a:r>
              <a:rPr lang="da-DK" sz="1200" dirty="0" err="1"/>
              <a:t>projects</a:t>
            </a:r>
            <a:r>
              <a:rPr lang="da-DK" sz="1200" dirty="0"/>
              <a:t> </a:t>
            </a:r>
            <a:r>
              <a:rPr lang="da-DK" sz="1200" dirty="0" err="1"/>
              <a:t>receiving</a:t>
            </a:r>
            <a:r>
              <a:rPr lang="da-DK" sz="1200" dirty="0"/>
              <a:t> or </a:t>
            </a:r>
            <a:r>
              <a:rPr lang="da-DK" sz="1200" dirty="0" err="1"/>
              <a:t>requesting</a:t>
            </a:r>
            <a:r>
              <a:rPr lang="da-DK" sz="1200" dirty="0"/>
              <a:t> public funds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9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318772" cy="323851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Location / date / 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3600" b="1" i="0" cap="none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49052"/>
            <a:ext cx="8319500" cy="673273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706879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6" y="80208"/>
            <a:ext cx="379336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>
            <a:lvl1pPr>
              <a:defRPr i="0">
                <a:solidFill>
                  <a:schemeClr val="accent6"/>
                </a:solidFill>
              </a:defRPr>
            </a:lvl1pPr>
            <a:lvl2pPr>
              <a:defRPr sz="1600" b="0" i="0">
                <a:solidFill>
                  <a:srgbClr val="40BFFF"/>
                </a:solidFill>
                <a:latin typeface="Arial"/>
                <a:cs typeface="Arial"/>
              </a:defRPr>
            </a:lvl2pPr>
            <a:lvl3pPr marL="185738" indent="-185738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71450" indent="-171450">
              <a:buFont typeface="Arial"/>
              <a:buChar char="​"/>
              <a:defRPr>
                <a:solidFill>
                  <a:schemeClr val="bg2"/>
                </a:solidFill>
              </a:defRPr>
            </a:lvl4pPr>
            <a:lvl5pPr marL="449263" indent="-171450"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08445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programme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4449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9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Subhed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118952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3281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DOI or URL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Key points</a:t>
            </a:r>
          </a:p>
          <a:p>
            <a:pPr lvl="0"/>
            <a:r>
              <a:rPr lang="en-US" dirty="0"/>
              <a:t>Highlighting</a:t>
            </a:r>
          </a:p>
          <a:p>
            <a:pPr lvl="0"/>
            <a:r>
              <a:rPr lang="en-US" dirty="0"/>
              <a:t>Use case</a:t>
            </a:r>
          </a:p>
          <a:p>
            <a:pPr lvl="0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Logo / journal cover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Representative graphic / map / visual from article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/>
              <a:t>Species photo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Title/Author clipping or citation</a:t>
            </a:r>
          </a:p>
        </p:txBody>
      </p:sp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28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509E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80" r:id="rId3"/>
    <p:sldLayoutId id="2147483668" r:id="rId4"/>
    <p:sldLayoutId id="2147483667" r:id="rId5"/>
    <p:sldLayoutId id="2147483652" r:id="rId6"/>
    <p:sldLayoutId id="2147483677" r:id="rId7"/>
    <p:sldLayoutId id="2147483679" r:id="rId8"/>
    <p:sldLayoutId id="2147483678" r:id="rId9"/>
    <p:sldLayoutId id="2147483653" r:id="rId10"/>
    <p:sldLayoutId id="2147483654" r:id="rId11"/>
    <p:sldLayoutId id="2147483655" r:id="rId12"/>
    <p:sldLayoutId id="2147483649" r:id="rId13"/>
    <p:sldLayoutId id="214748368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2812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7" Type="http://schemas.openxmlformats.org/officeDocument/2006/relationships/hyperlink" Target="https://www.ga4gh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lixir-europe.org/" TargetMode="External"/><Relationship Id="rId5" Type="http://schemas.openxmlformats.org/officeDocument/2006/relationships/hyperlink" Target="http://theapacheway.com/about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biodiversityinformatics.org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bif.org/resource/search?contentType=literature&amp;relevance=GBIF_USED&amp;peerReview=true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bif.org/document/80859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diversityinformatic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324" y="6222326"/>
            <a:ext cx="8264911" cy="508674"/>
          </a:xfrm>
        </p:spPr>
        <p:txBody>
          <a:bodyPr rIns="0">
            <a:normAutofit lnSpcReduction="10000"/>
          </a:bodyPr>
          <a:lstStyle/>
          <a:p>
            <a:r>
              <a:rPr lang="en-GB" b="1" dirty="0"/>
              <a:t>BRIDGING AICHI TARGETS 5, 11 AND 15 WITH </a:t>
            </a:r>
            <a:br>
              <a:rPr lang="en-GB" b="1" dirty="0"/>
            </a:br>
            <a:r>
              <a:rPr lang="en-GB" b="1" dirty="0"/>
              <a:t>THE DIGITAL OBSERVATORY FOR PROTECTED AREAS DOPA AND THE WORLD ATLAS OF DESERTIFICATION (WAD)</a:t>
            </a:r>
          </a:p>
          <a:p>
            <a:r>
              <a:rPr lang="en-GB" dirty="0"/>
              <a:t>COP14, SHARM EL SHEIKH—19 NOV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97" y="2096851"/>
            <a:ext cx="8054116" cy="3234267"/>
          </a:xfrm>
        </p:spPr>
        <p:txBody>
          <a:bodyPr/>
          <a:lstStyle/>
          <a:p>
            <a:r>
              <a:rPr lang="en-GB" sz="4000" b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towards a (post-2018) </a:t>
            </a:r>
            <a:br>
              <a:rPr lang="en-GB" sz="4000" b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GB" b="0" dirty="0">
                <a:latin typeface="Arial Narrow" panose="020B0604020202020204" pitchFamily="34" charset="0"/>
                <a:cs typeface="Arial Narrow" panose="020B0604020202020204" pitchFamily="34" charset="0"/>
              </a:rPr>
              <a:t>alliance for biodiversity knowledge</a:t>
            </a:r>
            <a:endParaRPr lang="en-GB" sz="2800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0597" y="5503335"/>
            <a:ext cx="8265658" cy="549596"/>
          </a:xfrm>
        </p:spPr>
        <p:txBody>
          <a:bodyPr/>
          <a:lstStyle/>
          <a:p>
            <a:r>
              <a:rPr lang="en-GB" sz="1800" b="1" dirty="0"/>
              <a:t>Kyle Copas</a:t>
            </a:r>
            <a:br>
              <a:rPr lang="en-GB" sz="1800" b="1" dirty="0"/>
            </a:br>
            <a:r>
              <a:rPr lang="en-GB" sz="1600" dirty="0"/>
              <a:t>GBIF Secretariat</a:t>
            </a:r>
          </a:p>
        </p:txBody>
      </p:sp>
    </p:spTree>
    <p:extLst>
      <p:ext uri="{BB962C8B-B14F-4D97-AF65-F5344CB8AC3E}">
        <p14:creationId xmlns:p14="http://schemas.microsoft.com/office/powerpoint/2010/main" val="245994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536432" y="274643"/>
            <a:ext cx="8607568" cy="901014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400" i="1" dirty="0" err="1">
                <a:solidFill>
                  <a:srgbClr val="328127"/>
                </a:solidFill>
                <a:latin typeface="Arial"/>
                <a:cs typeface="Arial"/>
              </a:rPr>
              <a:t>toward</a:t>
            </a:r>
            <a:r>
              <a:rPr lang="da-DK" sz="2400" i="1" dirty="0">
                <a:solidFill>
                  <a:srgbClr val="328127"/>
                </a:solidFill>
                <a:latin typeface="Arial"/>
                <a:cs typeface="Arial"/>
              </a:rPr>
              <a:t> a post-2018</a:t>
            </a:r>
            <a:br>
              <a:rPr lang="da-DK" sz="2800" dirty="0">
                <a:solidFill>
                  <a:srgbClr val="328127"/>
                </a:solidFill>
                <a:latin typeface="Arial"/>
                <a:cs typeface="Arial"/>
              </a:rPr>
            </a:br>
            <a:r>
              <a:rPr lang="da-DK" sz="2800" b="1" dirty="0">
                <a:solidFill>
                  <a:srgbClr val="328127"/>
                </a:solidFill>
                <a:latin typeface="Arial"/>
                <a:cs typeface="Arial"/>
              </a:rPr>
              <a:t>alliance for </a:t>
            </a:r>
            <a:r>
              <a:rPr lang="da-DK" sz="2800" b="1" dirty="0" err="1">
                <a:solidFill>
                  <a:srgbClr val="328127"/>
                </a:solidFill>
                <a:latin typeface="Arial"/>
                <a:cs typeface="Arial"/>
              </a:rPr>
              <a:t>biodiversity</a:t>
            </a:r>
            <a:r>
              <a:rPr lang="da-DK" sz="2800" b="1" dirty="0">
                <a:solidFill>
                  <a:srgbClr val="328127"/>
                </a:solidFill>
                <a:latin typeface="Arial"/>
                <a:cs typeface="Arial"/>
              </a:rPr>
              <a:t> </a:t>
            </a:r>
            <a:r>
              <a:rPr lang="da-DK" sz="2800" b="1" dirty="0" err="1">
                <a:solidFill>
                  <a:srgbClr val="328127"/>
                </a:solidFill>
                <a:latin typeface="Arial"/>
                <a:cs typeface="Arial"/>
              </a:rPr>
              <a:t>knowledge</a:t>
            </a:r>
            <a:endParaRPr lang="da-DK" sz="2800" b="1" dirty="0">
              <a:solidFill>
                <a:srgbClr val="328127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/>
          <a:srcRect r="5398"/>
          <a:stretch/>
        </p:blipFill>
        <p:spPr>
          <a:xfrm>
            <a:off x="0" y="6328258"/>
            <a:ext cx="536432" cy="529321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11"/>
          </p:nvPr>
        </p:nvSpPr>
        <p:spPr>
          <a:xfrm>
            <a:off x="307975" y="1343151"/>
            <a:ext cx="8583777" cy="5137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Proposal from GBIC2</a:t>
            </a:r>
          </a:p>
          <a:p>
            <a:pPr marL="179388" lvl="1" indent="0">
              <a:lnSpc>
                <a:spcPct val="110000"/>
              </a:lnSpc>
              <a:buNone/>
            </a:pPr>
            <a:r>
              <a:rPr lang="en-GB" sz="2600" b="1" dirty="0">
                <a:latin typeface="Arial Narrow Regular" panose="020B0606020202030204" pitchFamily="34" charset="0"/>
              </a:rPr>
              <a:t>To establish a lightweight global alliance to transform our understanding of biodiversity by connecting all efforts to observe, measure and model the living planet.</a:t>
            </a:r>
          </a:p>
          <a:p>
            <a:pPr marL="0" lvl="0" indent="0">
              <a:buNone/>
            </a:pPr>
            <a:endParaRPr lang="en-GB" sz="800" dirty="0">
              <a:solidFill>
                <a:prstClr val="black"/>
              </a:solidFill>
              <a:latin typeface="Arial Narrow Regular" panose="020B0606020202030204" pitchFamily="34" charset="0"/>
            </a:endParaRPr>
          </a:p>
          <a:p>
            <a:pPr marL="0" lvl="0" indent="0">
              <a:buNone/>
            </a:pPr>
            <a:r>
              <a:rPr lang="en-GB" sz="2600" i="1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Stakeholders in collaborative planning and implementation</a:t>
            </a:r>
            <a:endParaRPr lang="en-US" sz="300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49263" lvl="0" indent="-269875">
              <a:lnSpc>
                <a:spcPct val="100000"/>
              </a:lnSpc>
            </a:pPr>
            <a:r>
              <a:rPr lang="en-US" dirty="0">
                <a:latin typeface="Arial Narrow Regular" panose="020B0606020202030204" pitchFamily="34" charset="0"/>
              </a:rPr>
              <a:t>Global-scale data infrastructures</a:t>
            </a:r>
            <a:endParaRPr lang="en-GB" dirty="0">
              <a:latin typeface="Arial Narrow Regular" panose="020B0606020202030204" pitchFamily="34" charset="0"/>
            </a:endParaRPr>
          </a:p>
          <a:p>
            <a:pPr marL="449263" lvl="0" indent="-269875">
              <a:lnSpc>
                <a:spcPct val="100000"/>
              </a:lnSpc>
            </a:pPr>
            <a:r>
              <a:rPr lang="en-US" dirty="0">
                <a:latin typeface="Arial Narrow Regular" panose="020B0606020202030204" pitchFamily="34" charset="0"/>
              </a:rPr>
              <a:t>National or regional projects and infrastructures</a:t>
            </a:r>
            <a:endParaRPr lang="en-GB" dirty="0">
              <a:latin typeface="Arial Narrow Regular" panose="020B0606020202030204" pitchFamily="34" charset="0"/>
            </a:endParaRPr>
          </a:p>
          <a:p>
            <a:pPr marL="449263" lvl="0" indent="-269875">
              <a:lnSpc>
                <a:spcPct val="100000"/>
              </a:lnSpc>
            </a:pPr>
            <a:r>
              <a:rPr lang="en-US" dirty="0">
                <a:latin typeface="Arial Narrow Regular" panose="020B0606020202030204" pitchFamily="34" charset="0"/>
              </a:rPr>
              <a:t>Major institutions that host significant data and services</a:t>
            </a:r>
            <a:endParaRPr lang="en-GB" dirty="0">
              <a:latin typeface="Arial Narrow Regular" panose="020B0606020202030204" pitchFamily="34" charset="0"/>
            </a:endParaRPr>
          </a:p>
          <a:p>
            <a:pPr marL="449263" lvl="0" indent="-269875">
              <a:lnSpc>
                <a:spcPct val="100000"/>
              </a:lnSpc>
            </a:pPr>
            <a:r>
              <a:rPr lang="en-US" dirty="0">
                <a:latin typeface="Arial Narrow Regular" panose="020B0606020202030204" pitchFamily="34" charset="0"/>
              </a:rPr>
              <a:t>Organizations that depend on these infrastructures</a:t>
            </a:r>
          </a:p>
          <a:p>
            <a:pPr marL="906463" lvl="3" indent="-269875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Arial Narrow Regular" panose="020B0606020202030204" pitchFamily="34" charset="0"/>
              </a:rPr>
              <a:t>E.g. CBD, FAO, CMS, IPBES, GEO BON, IUCN, WWF, CETAF, ICZN …</a:t>
            </a:r>
            <a:endParaRPr lang="en-GB" dirty="0">
              <a:latin typeface="Arial Narrow Regular" panose="020B0606020202030204" pitchFamily="34" charset="0"/>
            </a:endParaRPr>
          </a:p>
          <a:p>
            <a:pPr marL="449263" lvl="0" indent="-269875">
              <a:lnSpc>
                <a:spcPct val="100000"/>
              </a:lnSpc>
            </a:pPr>
            <a:r>
              <a:rPr lang="en-US" dirty="0">
                <a:latin typeface="Arial Narrow Regular" panose="020B0606020202030204" pitchFamily="34" charset="0"/>
              </a:rPr>
              <a:t>Communities and individuals with an interest in biodiversity</a:t>
            </a:r>
          </a:p>
          <a:p>
            <a:pPr marL="357188" lvl="0" indent="-177800"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Arial Narrow Regular" panose="020B0606020202030204" pitchFamily="34" charset="0"/>
            </a:endParaRPr>
          </a:p>
        </p:txBody>
      </p:sp>
      <p:sp>
        <p:nvSpPr>
          <p:cNvPr id="3" name="AutoShape 2" descr="Image result for c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  <p:sp>
        <p:nvSpPr>
          <p:cNvPr id="4" name="AutoShape 4" descr="Image result for cc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COORDINATION IS POSSIBLE?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 descr="C:\Users\dhobern\AppData\Local\Microsoft\Windows\Temporary Internet Files\Content.Outlook\E7G54LFQ\GBIO FRAMEWO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970" r="2397" b="8596"/>
          <a:stretch/>
        </p:blipFill>
        <p:spPr bwMode="auto">
          <a:xfrm>
            <a:off x="351982" y="4014800"/>
            <a:ext cx="1583235" cy="1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9405" y="1781565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Narrow Regular" panose="020B0606020202030204" pitchFamily="34" charset="0"/>
              </a:rPr>
              <a:t>Shared vision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language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0738" y="1781565"/>
            <a:ext cx="163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Narrow Regular" panose="020B0606020202030204" pitchFamily="34" charset="0"/>
              </a:rPr>
              <a:t>Shared vision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language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priorities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2071" y="1781565"/>
            <a:ext cx="1632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Narrow Regular" panose="020B0606020202030204" pitchFamily="34" charset="0"/>
              </a:rPr>
              <a:t>Shared vision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language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priorities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reporting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3405" y="1781565"/>
            <a:ext cx="19351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Narrow Regular" panose="020B0606020202030204" pitchFamily="34" charset="0"/>
              </a:rPr>
              <a:t>Shared vision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language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priorities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reporting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funding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delivery</a:t>
            </a:r>
          </a:p>
          <a:p>
            <a:r>
              <a:rPr lang="en-GB" dirty="0">
                <a:latin typeface="Arial Narrow Regular" panose="020B0606020202030204" pitchFamily="34" charset="0"/>
              </a:rPr>
              <a:t>Shared sustainability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624909" y="4000429"/>
            <a:ext cx="1324556" cy="1638761"/>
            <a:chOff x="2203621" y="4173405"/>
            <a:chExt cx="1759305" cy="21766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621" y="4173405"/>
              <a:ext cx="1058499" cy="13698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23" y="4442344"/>
              <a:ext cx="1058499" cy="13698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0825" y="4711283"/>
              <a:ext cx="1058499" cy="136982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427" y="4980222"/>
              <a:ext cx="1058499" cy="1369822"/>
            </a:xfrm>
            <a:prstGeom prst="rect">
              <a:avLst/>
            </a:prstGeom>
          </p:spPr>
        </p:pic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7650" y="4126004"/>
            <a:ext cx="2174814" cy="1387611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7401" y="4136697"/>
            <a:ext cx="2036889" cy="1366225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292566" y="1070395"/>
            <a:ext cx="8558869" cy="369332"/>
            <a:chOff x="195766" y="1100875"/>
            <a:chExt cx="8558869" cy="369332"/>
          </a:xfrm>
        </p:grpSpPr>
        <p:sp>
          <p:nvSpPr>
            <p:cNvPr id="7" name="Right Arrow 6"/>
            <p:cNvSpPr/>
            <p:nvPr/>
          </p:nvSpPr>
          <p:spPr>
            <a:xfrm>
              <a:off x="1150547" y="1102661"/>
              <a:ext cx="6507024" cy="365760"/>
            </a:xfrm>
            <a:prstGeom prst="rightArrow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1"/>
            </a:gradFill>
            <a:ln w="190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Narrow Regular" panose="020B060602020203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95766" y="1100875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3">
                      <a:lumMod val="50000"/>
                    </a:schemeClr>
                  </a:solidFill>
                  <a:latin typeface="Arial Narrow Regular" panose="020B0606020202030204" pitchFamily="34" charset="0"/>
                </a:rPr>
                <a:t>EASIER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7766864" y="1100875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50000"/>
                    </a:schemeClr>
                  </a:solidFill>
                  <a:latin typeface="Arial Narrow Regular" panose="020B0606020202030204" pitchFamily="34" charset="0"/>
                </a:rPr>
                <a:t>HARDER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15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307975" y="274642"/>
            <a:ext cx="8836025" cy="509129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Precedents</a:t>
            </a:r>
            <a:r>
              <a:rPr lang="da-DK" sz="2800" b="1" cap="all" dirty="0">
                <a:solidFill>
                  <a:srgbClr val="328127"/>
                </a:solidFill>
                <a:latin typeface="Arial"/>
                <a:cs typeface="Arial"/>
              </a:rPr>
              <a:t> to </a:t>
            </a: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explore</a:t>
            </a:r>
            <a:endParaRPr lang="da-DK" sz="2800" b="1" cap="all" dirty="0">
              <a:solidFill>
                <a:srgbClr val="328127"/>
              </a:solidFill>
              <a:latin typeface="Arial"/>
              <a:cs typeface="Arial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/>
          <a:srcRect r="5398"/>
          <a:stretch/>
        </p:blipFill>
        <p:spPr>
          <a:xfrm>
            <a:off x="0" y="6328258"/>
            <a:ext cx="536432" cy="529321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11"/>
          </p:nvPr>
        </p:nvSpPr>
        <p:spPr>
          <a:xfrm>
            <a:off x="307975" y="783771"/>
            <a:ext cx="8705396" cy="572588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GB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Apache Software Foundation</a:t>
            </a:r>
            <a:r>
              <a:rPr lang="en-GB" sz="2600" dirty="0">
                <a:latin typeface="Arial Narrow Regular" panose="020B0606020202030204" pitchFamily="34" charset="0"/>
              </a:rPr>
              <a:t> (ASF)</a:t>
            </a:r>
          </a:p>
          <a:p>
            <a:pPr marL="737575" lvl="1" indent="-1746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latin typeface="Arial Narrow Regular" panose="020B0606020202030204" pitchFamily="34" charset="0"/>
              </a:rPr>
              <a:t>The Apache Way: “Community, Merit, and Openness, backed up by Pragmatism and Charity” (</a:t>
            </a:r>
            <a:r>
              <a:rPr lang="en-GB" sz="2600" dirty="0">
                <a:latin typeface="Arial Narrow Regular" panose="020B0606020202030204" pitchFamily="34" charset="0"/>
                <a:hlinkClick r:id="rId5"/>
              </a:rPr>
              <a:t>http://theapacheway.com/about/</a:t>
            </a:r>
            <a:r>
              <a:rPr lang="en-GB" sz="2600" dirty="0">
                <a:latin typeface="Arial Narrow Regular" panose="020B060602020203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ELIXIR</a:t>
            </a:r>
          </a:p>
          <a:p>
            <a:pPr marL="737575" lvl="1" indent="-17462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latin typeface="Arial Narrow Regular" panose="020B0606020202030204" pitchFamily="34" charset="0"/>
              </a:rPr>
              <a:t>Unites European life science organizations to manage and safeguard the increasing volume of data being generated by publicly funded research (</a:t>
            </a:r>
            <a:r>
              <a:rPr lang="en-GB" sz="2600" dirty="0">
                <a:latin typeface="Arial Narrow Regular" panose="020B0606020202030204" pitchFamily="34" charset="0"/>
                <a:hlinkClick r:id="rId6"/>
              </a:rPr>
              <a:t>https://www.elixir-europe.org</a:t>
            </a:r>
            <a:r>
              <a:rPr lang="en-GB" sz="2600" dirty="0">
                <a:latin typeface="Arial Narrow Regular" panose="020B0606020202030204" pitchFamily="34" charset="0"/>
              </a:rPr>
              <a:t>)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600" b="1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Global Alliance for Genomics and Health</a:t>
            </a:r>
            <a:r>
              <a:rPr lang="en-GB" sz="2600" dirty="0">
                <a:solidFill>
                  <a:prstClr val="black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(GA4GH)</a:t>
            </a:r>
          </a:p>
          <a:p>
            <a:pPr marL="737575" lvl="1" indent="-174625">
              <a:lnSpc>
                <a:spcPct val="110000"/>
              </a:lnSpc>
              <a:spcAft>
                <a:spcPts val="600"/>
              </a:spcAft>
            </a:pPr>
            <a:r>
              <a:rPr lang="en-GB" sz="2600" dirty="0">
                <a:solidFill>
                  <a:prstClr val="black"/>
                </a:solidFill>
                <a:latin typeface="Arial Narrow Regular" panose="020B0606020202030204" pitchFamily="34" charset="0"/>
              </a:rPr>
              <a:t>Policy-framing and technical standards-setting organization, seeking to enable responsible genomic data sharing within a human rights framework (</a:t>
            </a:r>
            <a:r>
              <a:rPr lang="en-GB" sz="2600" dirty="0">
                <a:solidFill>
                  <a:prstClr val="black"/>
                </a:solidFill>
                <a:latin typeface="Arial Narrow Regular" panose="020B0606020202030204" pitchFamily="34" charset="0"/>
                <a:hlinkClick r:id="rId7"/>
              </a:rPr>
              <a:t>https://www.ga4gh.org</a:t>
            </a:r>
            <a:r>
              <a:rPr lang="en-GB" sz="2600" dirty="0">
                <a:solidFill>
                  <a:prstClr val="black"/>
                </a:solidFill>
                <a:latin typeface="Arial Narrow Regular" panose="020B0606020202030204" pitchFamily="34" charset="0"/>
              </a:rPr>
              <a:t>)</a:t>
            </a:r>
          </a:p>
        </p:txBody>
      </p:sp>
      <p:sp>
        <p:nvSpPr>
          <p:cNvPr id="3" name="AutoShape 2" descr="Image result for c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  <p:sp>
        <p:nvSpPr>
          <p:cNvPr id="4" name="AutoShape 4" descr="Image result for cc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6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307975" y="274643"/>
            <a:ext cx="8836025" cy="527550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Next</a:t>
            </a:r>
            <a:r>
              <a:rPr lang="da-DK" sz="2800" b="1" cap="all" dirty="0">
                <a:solidFill>
                  <a:srgbClr val="328127"/>
                </a:solidFill>
                <a:latin typeface="Arial"/>
                <a:cs typeface="Arial"/>
              </a:rPr>
              <a:t> </a:t>
            </a: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stepS</a:t>
            </a:r>
            <a:r>
              <a:rPr lang="da-DK" sz="2800" b="1" cap="all" dirty="0">
                <a:solidFill>
                  <a:srgbClr val="328127"/>
                </a:solidFill>
                <a:latin typeface="Arial"/>
                <a:cs typeface="Arial"/>
              </a:rPr>
              <a:t> </a:t>
            </a:r>
            <a:r>
              <a:rPr lang="da-DK" sz="2000" cap="all" dirty="0">
                <a:solidFill>
                  <a:srgbClr val="32812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(1/2)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/>
          <a:srcRect r="5398"/>
          <a:stretch/>
        </p:blipFill>
        <p:spPr>
          <a:xfrm>
            <a:off x="0" y="6328258"/>
            <a:ext cx="536432" cy="529321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11"/>
          </p:nvPr>
        </p:nvSpPr>
        <p:spPr>
          <a:xfrm>
            <a:off x="307975" y="954592"/>
            <a:ext cx="8583777" cy="545816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GBIF Secretariat leading first-phase coordination</a:t>
            </a:r>
          </a:p>
          <a:p>
            <a:pPr lvl="1"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Funding under SYNTHESIS+ project (integration of EU natural history collections)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Forthcoming paper to summarize recommendations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Plan to present in multiple languages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Publicity at international conferences and events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Web-based consultation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Developing concept of an alliance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What can we learn from other alliance models?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Who should be eligible to join such an alliance?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Consult with stakeholder groups to develop set of defining questions</a:t>
            </a:r>
          </a:p>
        </p:txBody>
      </p:sp>
      <p:sp>
        <p:nvSpPr>
          <p:cNvPr id="3" name="AutoShape 2" descr="Image result for c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  <p:sp>
        <p:nvSpPr>
          <p:cNvPr id="4" name="AutoShape 4" descr="Image result for cc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2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307975" y="274642"/>
            <a:ext cx="8836025" cy="1169147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Next</a:t>
            </a:r>
            <a:r>
              <a:rPr lang="da-DK" sz="2800" b="1" cap="all" dirty="0">
                <a:solidFill>
                  <a:srgbClr val="328127"/>
                </a:solidFill>
                <a:latin typeface="Arial"/>
                <a:cs typeface="Arial"/>
              </a:rPr>
              <a:t> </a:t>
            </a:r>
            <a:r>
              <a:rPr lang="da-DK" sz="2800" b="1" cap="all" dirty="0" err="1">
                <a:solidFill>
                  <a:srgbClr val="328127"/>
                </a:solidFill>
                <a:latin typeface="Arial"/>
                <a:cs typeface="Arial"/>
              </a:rPr>
              <a:t>stepS</a:t>
            </a:r>
            <a:r>
              <a:rPr lang="da-DK" sz="2000" cap="all" dirty="0">
                <a:solidFill>
                  <a:srgbClr val="32812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(2/2)</a:t>
            </a:r>
            <a:endParaRPr lang="da-DK" sz="2800" cap="all" dirty="0">
              <a:solidFill>
                <a:srgbClr val="32812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 rotWithShape="1">
          <a:blip r:embed="rId4"/>
          <a:srcRect r="5398"/>
          <a:stretch/>
        </p:blipFill>
        <p:spPr>
          <a:xfrm>
            <a:off x="0" y="6328258"/>
            <a:ext cx="536432" cy="529321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half" idx="11"/>
          </p:nvPr>
        </p:nvSpPr>
        <p:spPr>
          <a:xfrm>
            <a:off x="307975" y="994786"/>
            <a:ext cx="8583777" cy="548830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Map stakeholder landscape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Relationships between major initiatives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Important tool for wider communication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Need assistance from social scientists, etc.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Identify candidate project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Important to multiple stakeholders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Likely to bring major benefits in increased interoperability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</a:rPr>
              <a:t>Sufficiently understood for progress to be feasible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Seek individuals &amp; organizations signatories</a:t>
            </a:r>
            <a:endParaRPr lang="en-GB" sz="28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400" dirty="0">
                <a:latin typeface="Arial Narrow Regular" panose="020B0606020202030204" pitchFamily="34" charset="0"/>
                <a:hlinkClick r:id="rId5"/>
              </a:rPr>
              <a:t>https://www.biodiversityinformatics.org</a:t>
            </a:r>
            <a:r>
              <a:rPr lang="en-GB" sz="2400" dirty="0">
                <a:latin typeface="Arial Narrow Regular" panose="020B0606020202030204" pitchFamily="34" charset="0"/>
              </a:rPr>
              <a:t>  </a:t>
            </a:r>
          </a:p>
        </p:txBody>
      </p:sp>
      <p:sp>
        <p:nvSpPr>
          <p:cNvPr id="3" name="AutoShape 2" descr="Image result for cc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  <p:sp>
        <p:nvSpPr>
          <p:cNvPr id="4" name="AutoShape 4" descr="Image result for cc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 Narrow Regular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4"/>
          <p:cNvSpPr>
            <a:spLocks noGrp="1"/>
          </p:cNvSpPr>
          <p:nvPr>
            <p:ph type="body" sz="quarter" idx="32"/>
          </p:nvPr>
        </p:nvSpPr>
        <p:spPr>
          <a:xfrm>
            <a:off x="457200" y="4029936"/>
            <a:ext cx="1022480" cy="108373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8" y="-63462"/>
            <a:ext cx="3671164" cy="243765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2319870"/>
            <a:ext cx="4863307" cy="1083733"/>
          </a:xfrm>
        </p:spPr>
        <p:txBody>
          <a:bodyPr>
            <a:normAutofit/>
          </a:bodyPr>
          <a:lstStyle/>
          <a:p>
            <a:r>
              <a:rPr lang="fi-FI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1,035,890,658</a:t>
            </a:r>
            <a:endParaRPr 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BY THE NUMBERS </a:t>
            </a:r>
            <a:br>
              <a:rPr lang="en-US" sz="3200" b="1" i="0" kern="100" spc="-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00" spc="-200" dirty="0">
                <a:solidFill>
                  <a:schemeClr val="bg1"/>
                </a:solidFill>
                <a:ea typeface="+mj-ea"/>
              </a:rPr>
              <a:t> 19  November  2018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2319870"/>
            <a:ext cx="3180159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41,655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200" y="2228136"/>
            <a:ext cx="3180160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Species occurrence records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Datasets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1"/>
          </p:nvPr>
        </p:nvSpPr>
        <p:spPr>
          <a:xfrm>
            <a:off x="5506641" y="3951879"/>
            <a:ext cx="2009526" cy="108373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1,308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2098240" y="4017637"/>
            <a:ext cx="967997" cy="997153"/>
          </a:xfrm>
        </p:spPr>
        <p:txBody>
          <a:bodyPr anchor="b">
            <a:normAutofit lnSpcReduction="10000"/>
          </a:bodyPr>
          <a:lstStyle/>
          <a:p>
            <a:r>
              <a:rPr lang="en-US" sz="6000" dirty="0">
                <a:solidFill>
                  <a:srgbClr val="E8E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dirty="0">
              <a:solidFill>
                <a:srgbClr val="E8E8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5506641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Publishers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40"/>
          </p:nvPr>
        </p:nvSpPr>
        <p:spPr>
          <a:xfrm>
            <a:off x="2098240" y="3860145"/>
            <a:ext cx="1497013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Organizational Participants</a:t>
            </a:r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7"/>
          </p:nvPr>
        </p:nvSpPr>
        <p:spPr>
          <a:xfrm>
            <a:off x="457200" y="3860145"/>
            <a:ext cx="1433852" cy="295466"/>
          </a:xfrm>
        </p:spPr>
        <p:txBody>
          <a:bodyPr/>
          <a:lstStyle/>
          <a:p>
            <a:r>
              <a:rPr lang="en-US">
                <a:solidFill>
                  <a:srgbClr val="FDB002"/>
                </a:solidFill>
              </a:rPr>
              <a:t>Country Participants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57199" y="5518306"/>
            <a:ext cx="4863307" cy="1083733"/>
          </a:xfrm>
        </p:spPr>
        <p:txBody>
          <a:bodyPr/>
          <a:lstStyle/>
          <a:p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506641" y="5518306"/>
            <a:ext cx="3637359" cy="1083733"/>
          </a:xfrm>
        </p:spPr>
        <p:txBody>
          <a:bodyPr/>
          <a:lstStyle/>
          <a:p>
            <a:r>
              <a:rPr lang="is-I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155,009</a:t>
            </a:r>
            <a:endParaRPr lang="en-US" sz="5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57198" y="5426572"/>
            <a:ext cx="4103689" cy="295466"/>
          </a:xfrm>
        </p:spPr>
        <p:txBody>
          <a:bodyPr/>
          <a:lstStyle/>
          <a:p>
            <a:r>
              <a:rPr lang="en-US" dirty="0">
                <a:solidFill>
                  <a:srgbClr val="FDB002"/>
                </a:solidFill>
              </a:rPr>
              <a:t>Average records downloaded per day (2018)</a:t>
            </a:r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5506641" y="5426572"/>
            <a:ext cx="3069594" cy="295466"/>
          </a:xfrm>
        </p:spPr>
        <p:txBody>
          <a:bodyPr/>
          <a:lstStyle/>
          <a:p>
            <a:r>
              <a:rPr lang="en-US" dirty="0" err="1">
                <a:solidFill>
                  <a:srgbClr val="FDB002"/>
                </a:solidFill>
              </a:rPr>
              <a:t>Avg</a:t>
            </a:r>
            <a:r>
              <a:rPr lang="en-US" dirty="0">
                <a:solidFill>
                  <a:srgbClr val="FDB002"/>
                </a:solidFill>
              </a:rPr>
              <a:t> monthly user sessions (2018)</a:t>
            </a:r>
          </a:p>
        </p:txBody>
      </p:sp>
    </p:spTree>
    <p:extLst>
      <p:ext uri="{BB962C8B-B14F-4D97-AF65-F5344CB8AC3E}">
        <p14:creationId xmlns:p14="http://schemas.microsoft.com/office/powerpoint/2010/main" val="91539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979A6D5-ACA6-434C-9C25-53F43E1E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/>
          <a:lstStyle/>
          <a:p>
            <a:r>
              <a:rPr lang="da-DK" dirty="0">
                <a:solidFill>
                  <a:srgbClr val="328127"/>
                </a:solidFill>
              </a:rPr>
              <a:t>Stable, </a:t>
            </a:r>
            <a:r>
              <a:rPr lang="da-DK" dirty="0" err="1">
                <a:solidFill>
                  <a:srgbClr val="328127"/>
                </a:solidFill>
              </a:rPr>
              <a:t>mature</a:t>
            </a:r>
            <a:r>
              <a:rPr lang="da-DK" dirty="0">
                <a:solidFill>
                  <a:srgbClr val="328127"/>
                </a:solidFill>
              </a:rPr>
              <a:t> data </a:t>
            </a:r>
            <a:r>
              <a:rPr lang="da-DK" dirty="0" err="1">
                <a:solidFill>
                  <a:srgbClr val="328127"/>
                </a:solidFill>
              </a:rPr>
              <a:t>infrastructure</a:t>
            </a:r>
            <a:r>
              <a:rPr lang="da-DK" dirty="0">
                <a:solidFill>
                  <a:srgbClr val="328127"/>
                </a:solidFill>
              </a:rPr>
              <a:t>…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2D9DEF7-028E-EE41-9BB4-FCB0ACF07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25497"/>
            <a:ext cx="2628000" cy="5100667"/>
          </a:xfrm>
        </p:spPr>
        <p:txBody>
          <a:bodyPr>
            <a:normAutofit/>
          </a:bodyPr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err="1"/>
              <a:t>GBIF.org</a:t>
            </a:r>
            <a:r>
              <a:rPr lang="da-DK" sz="2000" dirty="0"/>
              <a:t> </a:t>
            </a:r>
            <a:r>
              <a:rPr lang="da-DK" sz="2000" dirty="0" err="1"/>
              <a:t>surpassed</a:t>
            </a:r>
            <a:r>
              <a:rPr lang="da-DK" sz="2000" dirty="0"/>
              <a:t> </a:t>
            </a:r>
            <a:br>
              <a:rPr lang="da-DK" sz="2000" dirty="0"/>
            </a:br>
            <a:r>
              <a:rPr lang="da-DK" sz="2000" dirty="0"/>
              <a:t>1 billion </a:t>
            </a:r>
            <a:r>
              <a:rPr lang="da-DK" sz="2000" dirty="0" err="1"/>
              <a:t>records</a:t>
            </a:r>
            <a:r>
              <a:rPr lang="da-DK" sz="2000" dirty="0"/>
              <a:t> in </a:t>
            </a:r>
            <a:r>
              <a:rPr lang="da-DK" sz="2000" dirty="0" err="1"/>
              <a:t>July</a:t>
            </a:r>
            <a:endParaRPr lang="da-DK" sz="2000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Institutions from 124 </a:t>
            </a:r>
            <a:r>
              <a:rPr lang="da-DK" sz="2000" dirty="0" err="1"/>
              <a:t>countries</a:t>
            </a:r>
            <a:r>
              <a:rPr lang="da-DK" sz="2000" dirty="0"/>
              <a:t> </a:t>
            </a:r>
            <a:r>
              <a:rPr lang="da-DK" sz="2000" dirty="0" err="1"/>
              <a:t>sharing</a:t>
            </a:r>
            <a:r>
              <a:rPr lang="da-DK" sz="2000" dirty="0"/>
              <a:t> open </a:t>
            </a:r>
            <a:r>
              <a:rPr lang="da-DK" sz="2000" dirty="0" err="1"/>
              <a:t>biodiversity</a:t>
            </a:r>
            <a:r>
              <a:rPr lang="da-DK" sz="2000" dirty="0"/>
              <a:t> data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Global </a:t>
            </a:r>
            <a:r>
              <a:rPr lang="da-DK" sz="2000" dirty="0" err="1"/>
              <a:t>aggregation</a:t>
            </a:r>
            <a:r>
              <a:rPr lang="da-DK" sz="2000" dirty="0"/>
              <a:t> point for </a:t>
            </a:r>
            <a:r>
              <a:rPr lang="da-DK" sz="2000" dirty="0" err="1"/>
              <a:t>other</a:t>
            </a:r>
            <a:r>
              <a:rPr lang="da-DK" sz="2000" dirty="0"/>
              <a:t> regional and </a:t>
            </a:r>
            <a:r>
              <a:rPr lang="da-DK" sz="2000" dirty="0" err="1"/>
              <a:t>thematic</a:t>
            </a:r>
            <a:r>
              <a:rPr lang="da-DK" sz="2000" dirty="0"/>
              <a:t> </a:t>
            </a:r>
            <a:r>
              <a:rPr lang="da-DK" sz="2000" dirty="0" err="1"/>
              <a:t>networks</a:t>
            </a:r>
            <a:endParaRPr lang="da-DK" sz="2000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err="1"/>
              <a:t>Avg</a:t>
            </a:r>
            <a:r>
              <a:rPr lang="da-DK" sz="2000" dirty="0"/>
              <a:t> of </a:t>
            </a:r>
            <a:r>
              <a:rPr lang="da-DK" sz="2000" dirty="0" err="1"/>
              <a:t>nearly</a:t>
            </a:r>
            <a:r>
              <a:rPr lang="da-DK" sz="2000" dirty="0"/>
              <a:t> </a:t>
            </a:r>
            <a:r>
              <a:rPr lang="da-DK" sz="2000" dirty="0" err="1"/>
              <a:t>two</a:t>
            </a:r>
            <a:r>
              <a:rPr lang="da-DK" sz="2000" dirty="0"/>
              <a:t> peer-</a:t>
            </a:r>
            <a:r>
              <a:rPr lang="da-DK" sz="2000" dirty="0" err="1"/>
              <a:t>reviewed</a:t>
            </a:r>
            <a:r>
              <a:rPr lang="da-DK" sz="2000" dirty="0"/>
              <a:t> </a:t>
            </a:r>
            <a:r>
              <a:rPr lang="da-DK" sz="2000" dirty="0" err="1"/>
              <a:t>uses</a:t>
            </a:r>
            <a:r>
              <a:rPr lang="da-DK" sz="2000" dirty="0"/>
              <a:t> </a:t>
            </a:r>
            <a:r>
              <a:rPr lang="da-DK" sz="2000" dirty="0" err="1"/>
              <a:t>each</a:t>
            </a:r>
            <a:r>
              <a:rPr lang="da-DK" sz="2000" dirty="0"/>
              <a:t> </a:t>
            </a:r>
            <a:r>
              <a:rPr lang="da-DK" sz="2000" dirty="0" err="1"/>
              <a:t>day</a:t>
            </a:r>
            <a:r>
              <a:rPr lang="da-DK" sz="2000" dirty="0"/>
              <a:t> (and </a:t>
            </a:r>
            <a:r>
              <a:rPr lang="da-DK" sz="2000" dirty="0" err="1"/>
              <a:t>four</a:t>
            </a:r>
            <a:r>
              <a:rPr lang="da-DK" sz="2000" dirty="0"/>
              <a:t> total citations)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 err="1"/>
              <a:t>DataCite’s</a:t>
            </a:r>
            <a:r>
              <a:rPr lang="da-DK" sz="2000" dirty="0"/>
              <a:t> </a:t>
            </a:r>
            <a:r>
              <a:rPr lang="da-DK" sz="2000" dirty="0" err="1"/>
              <a:t>third-largest</a:t>
            </a:r>
            <a:r>
              <a:rPr lang="da-DK" sz="2000" dirty="0"/>
              <a:t> </a:t>
            </a:r>
            <a:r>
              <a:rPr lang="da-DK" sz="2000" dirty="0" err="1"/>
              <a:t>issuer</a:t>
            </a:r>
            <a:r>
              <a:rPr lang="da-DK" sz="2000" dirty="0"/>
              <a:t> of </a:t>
            </a:r>
            <a:r>
              <a:rPr lang="da-DK" sz="2000" dirty="0" err="1"/>
              <a:t>DOIs</a:t>
            </a:r>
            <a:endParaRPr lang="da-DK" sz="20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7AAB8CD-C589-734A-96C6-CF5D50EC74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https://www.gbif.org/resource/search?contentType=literature&amp;relevance=GBIF_USED&amp;peerReview=true</a:t>
            </a:r>
            <a:r>
              <a:rPr lang="da-DK" dirty="0"/>
              <a:t> 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1780EDE-A364-1D43-9D9C-C8ED22BAFB58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/>
          <a:stretch>
            <a:fillRect/>
          </a:stretch>
        </p:blipFill>
        <p:spPr>
          <a:xfrm>
            <a:off x="3184213" y="1614777"/>
            <a:ext cx="5685099" cy="33792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C9BDFF-9E4F-9941-AE91-79251CC058E5}"/>
              </a:ext>
            </a:extLst>
          </p:cNvPr>
          <p:cNvSpPr txBox="1"/>
          <p:nvPr/>
        </p:nvSpPr>
        <p:spPr>
          <a:xfrm>
            <a:off x="3184213" y="1025497"/>
            <a:ext cx="568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DF8432"/>
                </a:solidFill>
                <a:latin typeface="Arial"/>
                <a:cs typeface="Arial"/>
              </a:rPr>
              <a:t>Peer-reviewed publications using GBIF-mediated data</a:t>
            </a:r>
            <a:br>
              <a:rPr lang="en-US" b="1" dirty="0">
                <a:solidFill>
                  <a:srgbClr val="DF8432"/>
                </a:solidFill>
                <a:latin typeface="Arial"/>
                <a:cs typeface="Arial"/>
              </a:rPr>
            </a:br>
            <a:r>
              <a:rPr lang="en-US" sz="1200" i="1" dirty="0">
                <a:solidFill>
                  <a:srgbClr val="175CA1"/>
                </a:solidFill>
                <a:latin typeface="Arial Narrow"/>
                <a:cs typeface="Arial Narrow"/>
              </a:rPr>
              <a:t>through 31 October 2018</a:t>
            </a:r>
            <a:endParaRPr lang="en-US" sz="1400" b="1" dirty="0">
              <a:solidFill>
                <a:srgbClr val="175CA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38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7979A6D5-ACA6-434C-9C25-53F43E1E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328127"/>
                </a:solidFill>
              </a:rPr>
              <a:t>…</a:t>
            </a:r>
            <a:r>
              <a:rPr lang="da-DK" dirty="0" err="1">
                <a:solidFill>
                  <a:srgbClr val="328127"/>
                </a:solidFill>
              </a:rPr>
              <a:t>recognizing</a:t>
            </a:r>
            <a:r>
              <a:rPr lang="da-DK" dirty="0">
                <a:solidFill>
                  <a:srgbClr val="328127"/>
                </a:solidFill>
              </a:rPr>
              <a:t> </a:t>
            </a:r>
            <a:r>
              <a:rPr lang="da-DK" dirty="0" err="1">
                <a:solidFill>
                  <a:srgbClr val="328127"/>
                </a:solidFill>
              </a:rPr>
              <a:t>obstacles</a:t>
            </a:r>
            <a:r>
              <a:rPr lang="da-DK" dirty="0">
                <a:solidFill>
                  <a:srgbClr val="328127"/>
                </a:solidFill>
              </a:rPr>
              <a:t> to </a:t>
            </a:r>
            <a:r>
              <a:rPr lang="da-DK" dirty="0" err="1">
                <a:solidFill>
                  <a:srgbClr val="328127"/>
                </a:solidFill>
              </a:rPr>
              <a:t>growth</a:t>
            </a:r>
            <a:endParaRPr lang="da-DK" dirty="0">
              <a:solidFill>
                <a:srgbClr val="328127"/>
              </a:solidFill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2D9DEF7-028E-EE41-9BB4-FCB0ACF0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/>
              <a:t>User </a:t>
            </a:r>
            <a:r>
              <a:rPr lang="da-DK" sz="2800" dirty="0" err="1"/>
              <a:t>outreach</a:t>
            </a:r>
            <a:r>
              <a:rPr lang="da-DK" sz="2800" dirty="0"/>
              <a:t> </a:t>
            </a:r>
            <a:r>
              <a:rPr lang="da-DK" sz="2800" dirty="0" err="1"/>
              <a:t>activities</a:t>
            </a:r>
            <a:r>
              <a:rPr lang="da-DK" sz="2800" dirty="0"/>
              <a:t> highlight </a:t>
            </a:r>
            <a:r>
              <a:rPr lang="da-DK" sz="2800" dirty="0" err="1"/>
              <a:t>confusion</a:t>
            </a:r>
            <a:r>
              <a:rPr lang="da-DK" sz="2800" dirty="0"/>
              <a:t> </a:t>
            </a:r>
            <a:r>
              <a:rPr lang="da-DK" sz="2800" dirty="0" err="1"/>
              <a:t>about</a:t>
            </a:r>
            <a:r>
              <a:rPr lang="da-DK" sz="2800" dirty="0"/>
              <a:t> the standards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err="1"/>
              <a:t>Different</a:t>
            </a:r>
            <a:r>
              <a:rPr lang="da-DK" sz="2800" dirty="0"/>
              <a:t> </a:t>
            </a:r>
            <a:r>
              <a:rPr lang="da-DK" sz="2800" dirty="0" err="1"/>
              <a:t>communities</a:t>
            </a:r>
            <a:r>
              <a:rPr lang="da-DK" sz="2800" dirty="0"/>
              <a:t> have </a:t>
            </a:r>
            <a:r>
              <a:rPr lang="da-DK" sz="2800" dirty="0" err="1"/>
              <a:t>different</a:t>
            </a:r>
            <a:r>
              <a:rPr lang="da-DK" sz="2800" dirty="0"/>
              <a:t> </a:t>
            </a:r>
            <a:r>
              <a:rPr lang="da-DK" sz="2800" dirty="0" err="1"/>
              <a:t>needs</a:t>
            </a:r>
            <a:r>
              <a:rPr lang="da-DK" sz="2800" dirty="0"/>
              <a:t> 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err="1"/>
              <a:t>What</a:t>
            </a:r>
            <a:r>
              <a:rPr lang="da-DK" sz="2800" dirty="0"/>
              <a:t> </a:t>
            </a:r>
            <a:r>
              <a:rPr lang="da-DK" sz="2800" dirty="0" err="1"/>
              <a:t>our</a:t>
            </a:r>
            <a:r>
              <a:rPr lang="da-DK" sz="2800" dirty="0"/>
              <a:t> standards support limit the </a:t>
            </a:r>
            <a:r>
              <a:rPr lang="da-DK" sz="2800" dirty="0" err="1"/>
              <a:t>system’s</a:t>
            </a:r>
            <a:r>
              <a:rPr lang="da-DK" sz="2800" dirty="0"/>
              <a:t> </a:t>
            </a:r>
            <a:r>
              <a:rPr lang="da-DK" sz="2800" dirty="0" err="1"/>
              <a:t>scalability</a:t>
            </a:r>
            <a:endParaRPr lang="da-DK" sz="2800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/>
              <a:t>Growing </a:t>
            </a:r>
            <a:r>
              <a:rPr lang="da-DK" sz="2800" dirty="0" err="1"/>
              <a:t>calls</a:t>
            </a:r>
            <a:r>
              <a:rPr lang="da-DK" sz="2800" dirty="0"/>
              <a:t> for </a:t>
            </a:r>
            <a:r>
              <a:rPr lang="da-DK" sz="2800" dirty="0" err="1"/>
              <a:t>access</a:t>
            </a:r>
            <a:r>
              <a:rPr lang="da-DK" sz="2800" dirty="0"/>
              <a:t> to managed </a:t>
            </a:r>
            <a:r>
              <a:rPr lang="da-DK" sz="2800" dirty="0" err="1"/>
              <a:t>infrastructure</a:t>
            </a:r>
            <a:endParaRPr lang="da-DK" sz="2800" dirty="0"/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800" dirty="0" err="1"/>
              <a:t>Built</a:t>
            </a:r>
            <a:r>
              <a:rPr lang="da-DK" sz="2800" dirty="0"/>
              <a:t> over time, system </a:t>
            </a:r>
            <a:r>
              <a:rPr lang="da-DK" sz="2800" dirty="0" err="1"/>
              <a:t>architecture</a:t>
            </a:r>
            <a:r>
              <a:rPr lang="da-DK" sz="2800" dirty="0"/>
              <a:t> has most of the </a:t>
            </a:r>
            <a:r>
              <a:rPr lang="da-DK" sz="2800" dirty="0" err="1"/>
              <a:t>required</a:t>
            </a:r>
            <a:r>
              <a:rPr lang="da-DK" sz="2800" dirty="0"/>
              <a:t> </a:t>
            </a:r>
            <a:r>
              <a:rPr lang="da-DK" sz="2800" dirty="0" err="1"/>
              <a:t>pieces</a:t>
            </a:r>
            <a:r>
              <a:rPr lang="da-DK" sz="2800" dirty="0"/>
              <a:t>, but </a:t>
            </a:r>
            <a:r>
              <a:rPr lang="da-DK" sz="2800" dirty="0" err="1"/>
              <a:t>they</a:t>
            </a:r>
            <a:r>
              <a:rPr lang="da-DK" sz="2800" dirty="0"/>
              <a:t> </a:t>
            </a:r>
            <a:r>
              <a:rPr lang="da-DK" sz="2800" dirty="0" err="1"/>
              <a:t>are</a:t>
            </a:r>
            <a:r>
              <a:rPr lang="da-DK" sz="2800" dirty="0"/>
              <a:t> </a:t>
            </a:r>
            <a:r>
              <a:rPr lang="da-DK" sz="2800" dirty="0" err="1"/>
              <a:t>fragmented</a:t>
            </a:r>
            <a:endParaRPr lang="da-DK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8A15A-39EB-E942-BCCB-DD0C43654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00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CURRENT: Parallel Indexing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988" y="1211674"/>
            <a:ext cx="720000" cy="47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988" y="2238745"/>
            <a:ext cx="720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1796"/>
          <a:stretch/>
        </p:blipFill>
        <p:spPr>
          <a:xfrm>
            <a:off x="1867988" y="4779856"/>
            <a:ext cx="720000" cy="230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988" y="5937119"/>
            <a:ext cx="720000" cy="222780"/>
          </a:xfrm>
          <a:prstGeom prst="rect">
            <a:avLst/>
          </a:prstGeom>
        </p:spPr>
      </p:pic>
      <p:pic>
        <p:nvPicPr>
          <p:cNvPr id="21" name="Picture 2" descr="Image result for vert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88" y="3600276"/>
            <a:ext cx="720000" cy="2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n 26"/>
          <p:cNvSpPr/>
          <p:nvPr/>
        </p:nvSpPr>
        <p:spPr>
          <a:xfrm>
            <a:off x="450273" y="2174242"/>
            <a:ext cx="374073" cy="382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450273" y="3093773"/>
            <a:ext cx="374073" cy="382386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37" name="Can 36"/>
          <p:cNvSpPr/>
          <p:nvPr/>
        </p:nvSpPr>
        <p:spPr>
          <a:xfrm>
            <a:off x="450273" y="1254711"/>
            <a:ext cx="374073" cy="382386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2" name="Can 41"/>
          <p:cNvSpPr/>
          <p:nvPr/>
        </p:nvSpPr>
        <p:spPr>
          <a:xfrm>
            <a:off x="450273" y="4013304"/>
            <a:ext cx="374073" cy="382386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450273" y="4932835"/>
            <a:ext cx="374073" cy="38238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8" name="Can 47"/>
          <p:cNvSpPr/>
          <p:nvPr/>
        </p:nvSpPr>
        <p:spPr>
          <a:xfrm>
            <a:off x="450273" y="5852366"/>
            <a:ext cx="374073" cy="382386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cxnSp>
        <p:nvCxnSpPr>
          <p:cNvPr id="49" name="Curved Connector 48"/>
          <p:cNvCxnSpPr>
            <a:stCxn id="37" idx="4"/>
            <a:endCxn id="6" idx="1"/>
          </p:cNvCxnSpPr>
          <p:nvPr/>
        </p:nvCxnSpPr>
        <p:spPr>
          <a:xfrm>
            <a:off x="824346" y="1445904"/>
            <a:ext cx="1043642" cy="4570"/>
          </a:xfrm>
          <a:prstGeom prst="curvedConnector3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7" idx="4"/>
            <a:endCxn id="6" idx="1"/>
          </p:cNvCxnSpPr>
          <p:nvPr/>
        </p:nvCxnSpPr>
        <p:spPr>
          <a:xfrm flipV="1">
            <a:off x="824346" y="1450474"/>
            <a:ext cx="1043642" cy="914961"/>
          </a:xfrm>
          <a:prstGeom prst="curvedConnector3">
            <a:avLst>
              <a:gd name="adj1" fmla="val 34866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3" idx="4"/>
            <a:endCxn id="6" idx="1"/>
          </p:cNvCxnSpPr>
          <p:nvPr/>
        </p:nvCxnSpPr>
        <p:spPr>
          <a:xfrm flipV="1">
            <a:off x="824346" y="1450474"/>
            <a:ext cx="1043642" cy="1834492"/>
          </a:xfrm>
          <a:prstGeom prst="curvedConnector3">
            <a:avLst>
              <a:gd name="adj1" fmla="val 38849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2" idx="4"/>
            <a:endCxn id="6" idx="1"/>
          </p:cNvCxnSpPr>
          <p:nvPr/>
        </p:nvCxnSpPr>
        <p:spPr>
          <a:xfrm flipV="1">
            <a:off x="824346" y="1450474"/>
            <a:ext cx="1043642" cy="2754023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27" idx="4"/>
            <a:endCxn id="7" idx="1"/>
          </p:cNvCxnSpPr>
          <p:nvPr/>
        </p:nvCxnSpPr>
        <p:spPr>
          <a:xfrm>
            <a:off x="824346" y="2365435"/>
            <a:ext cx="1043642" cy="233310"/>
          </a:xfrm>
          <a:prstGeom prst="curvedConnector3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33" idx="4"/>
            <a:endCxn id="7" idx="1"/>
          </p:cNvCxnSpPr>
          <p:nvPr/>
        </p:nvCxnSpPr>
        <p:spPr>
          <a:xfrm flipV="1">
            <a:off x="824346" y="2598745"/>
            <a:ext cx="1043642" cy="686221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2" idx="4"/>
            <a:endCxn id="21" idx="1"/>
          </p:cNvCxnSpPr>
          <p:nvPr/>
        </p:nvCxnSpPr>
        <p:spPr>
          <a:xfrm flipV="1">
            <a:off x="824346" y="3747016"/>
            <a:ext cx="1043642" cy="457481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33" idx="4"/>
            <a:endCxn id="21" idx="1"/>
          </p:cNvCxnSpPr>
          <p:nvPr/>
        </p:nvCxnSpPr>
        <p:spPr>
          <a:xfrm>
            <a:off x="824346" y="3284966"/>
            <a:ext cx="1043642" cy="46205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5" idx="4"/>
            <a:endCxn id="9" idx="1"/>
          </p:cNvCxnSpPr>
          <p:nvPr/>
        </p:nvCxnSpPr>
        <p:spPr>
          <a:xfrm flipV="1">
            <a:off x="824346" y="4895286"/>
            <a:ext cx="1043642" cy="228742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42" idx="4"/>
            <a:endCxn id="9" idx="1"/>
          </p:cNvCxnSpPr>
          <p:nvPr/>
        </p:nvCxnSpPr>
        <p:spPr>
          <a:xfrm>
            <a:off x="824346" y="4204497"/>
            <a:ext cx="1043642" cy="690789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45" idx="4"/>
            <a:endCxn id="11" idx="1"/>
          </p:cNvCxnSpPr>
          <p:nvPr/>
        </p:nvCxnSpPr>
        <p:spPr>
          <a:xfrm>
            <a:off x="824346" y="5124028"/>
            <a:ext cx="1043642" cy="924481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48" idx="4"/>
            <a:endCxn id="11" idx="1"/>
          </p:cNvCxnSpPr>
          <p:nvPr/>
        </p:nvCxnSpPr>
        <p:spPr>
          <a:xfrm>
            <a:off x="824346" y="6043559"/>
            <a:ext cx="1043642" cy="4950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37" idx="4"/>
            <a:endCxn id="7" idx="1"/>
          </p:cNvCxnSpPr>
          <p:nvPr/>
        </p:nvCxnSpPr>
        <p:spPr>
          <a:xfrm>
            <a:off x="824346" y="1445904"/>
            <a:ext cx="1043642" cy="1152841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48" idx="4"/>
            <a:endCxn id="21" idx="1"/>
          </p:cNvCxnSpPr>
          <p:nvPr/>
        </p:nvCxnSpPr>
        <p:spPr>
          <a:xfrm flipV="1">
            <a:off x="824346" y="3747016"/>
            <a:ext cx="1043642" cy="2296543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6" idx="3"/>
            <a:endCxn id="91" idx="1"/>
          </p:cNvCxnSpPr>
          <p:nvPr/>
        </p:nvCxnSpPr>
        <p:spPr>
          <a:xfrm flipV="1">
            <a:off x="2587988" y="1448501"/>
            <a:ext cx="329073" cy="1973"/>
          </a:xfrm>
          <a:prstGeom prst="curvedConnector3">
            <a:avLst/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7" idx="3"/>
            <a:endCxn id="133" idx="1"/>
          </p:cNvCxnSpPr>
          <p:nvPr/>
        </p:nvCxnSpPr>
        <p:spPr>
          <a:xfrm flipV="1">
            <a:off x="2587988" y="2596158"/>
            <a:ext cx="329071" cy="258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Curved Connector 104"/>
          <p:cNvCxnSpPr>
            <a:stCxn id="21" idx="3"/>
            <a:endCxn id="142" idx="1"/>
          </p:cNvCxnSpPr>
          <p:nvPr/>
        </p:nvCxnSpPr>
        <p:spPr>
          <a:xfrm>
            <a:off x="2587988" y="3747016"/>
            <a:ext cx="329070" cy="55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08" name="Curved Connector 107"/>
          <p:cNvCxnSpPr>
            <a:stCxn id="9" idx="3"/>
            <a:endCxn id="151" idx="1"/>
          </p:cNvCxnSpPr>
          <p:nvPr/>
        </p:nvCxnSpPr>
        <p:spPr>
          <a:xfrm flipV="1">
            <a:off x="2587988" y="4894327"/>
            <a:ext cx="329069" cy="95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1" name="Curved Connector 110"/>
          <p:cNvCxnSpPr>
            <a:stCxn id="11" idx="3"/>
            <a:endCxn id="160" idx="1"/>
          </p:cNvCxnSpPr>
          <p:nvPr/>
        </p:nvCxnSpPr>
        <p:spPr>
          <a:xfrm>
            <a:off x="2587988" y="6048509"/>
            <a:ext cx="337970" cy="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grpSp>
        <p:nvGrpSpPr>
          <p:cNvPr id="116" name="Group 115"/>
          <p:cNvGrpSpPr/>
          <p:nvPr/>
        </p:nvGrpSpPr>
        <p:grpSpPr>
          <a:xfrm>
            <a:off x="2917061" y="1254712"/>
            <a:ext cx="4314787" cy="384963"/>
            <a:chOff x="3250275" y="1124077"/>
            <a:chExt cx="4314787" cy="384963"/>
          </a:xfrm>
        </p:grpSpPr>
        <p:sp>
          <p:nvSpPr>
            <p:cNvPr id="91" name="Flowchart: Preparation 90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13" name="Flowchart: Decision 112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14" name="Flowchart: Stored Data 113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15" name="Flowchart: Display 114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18" name="Curved Connector 117"/>
          <p:cNvCxnSpPr/>
          <p:nvPr/>
        </p:nvCxnSpPr>
        <p:spPr>
          <a:xfrm flipV="1">
            <a:off x="3817061" y="1444799"/>
            <a:ext cx="238262" cy="4789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1" name="Curved Connector 120"/>
          <p:cNvCxnSpPr/>
          <p:nvPr/>
        </p:nvCxnSpPr>
        <p:spPr>
          <a:xfrm>
            <a:off x="4955323" y="1443712"/>
            <a:ext cx="238262" cy="6963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4" name="Curved Connector 123"/>
          <p:cNvCxnSpPr/>
          <p:nvPr/>
        </p:nvCxnSpPr>
        <p:spPr>
          <a:xfrm flipV="1">
            <a:off x="5943585" y="1444808"/>
            <a:ext cx="388263" cy="4771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2917059" y="2402369"/>
            <a:ext cx="4314787" cy="384963"/>
            <a:chOff x="3250275" y="1124077"/>
            <a:chExt cx="4314787" cy="384963"/>
          </a:xfrm>
        </p:grpSpPr>
        <p:sp>
          <p:nvSpPr>
            <p:cNvPr id="133" name="Flowchart: Preparation 132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34" name="Flowchart: Decision 133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35" name="Flowchart: Stored Data 134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36" name="Flowchart: Display 135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30" name="Curved Connector 129"/>
          <p:cNvCxnSpPr/>
          <p:nvPr/>
        </p:nvCxnSpPr>
        <p:spPr>
          <a:xfrm flipV="1">
            <a:off x="3817059" y="2592456"/>
            <a:ext cx="238262" cy="47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1" name="Curved Connector 130"/>
          <p:cNvCxnSpPr/>
          <p:nvPr/>
        </p:nvCxnSpPr>
        <p:spPr>
          <a:xfrm>
            <a:off x="4955321" y="2591369"/>
            <a:ext cx="238262" cy="69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2" name="Curved Connector 131"/>
          <p:cNvCxnSpPr/>
          <p:nvPr/>
        </p:nvCxnSpPr>
        <p:spPr>
          <a:xfrm flipV="1">
            <a:off x="5943583" y="2592465"/>
            <a:ext cx="388263" cy="4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917058" y="3553784"/>
            <a:ext cx="4314787" cy="384963"/>
            <a:chOff x="3250275" y="1124077"/>
            <a:chExt cx="4314787" cy="384963"/>
          </a:xfrm>
        </p:grpSpPr>
        <p:sp>
          <p:nvSpPr>
            <p:cNvPr id="142" name="Flowchart: Preparation 141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43" name="Flowchart: Decision 142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44" name="Flowchart: Stored Data 143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45" name="Flowchart: Display 144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39" name="Curved Connector 138"/>
          <p:cNvCxnSpPr/>
          <p:nvPr/>
        </p:nvCxnSpPr>
        <p:spPr>
          <a:xfrm flipV="1">
            <a:off x="3817058" y="3743871"/>
            <a:ext cx="238262" cy="47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0" name="Curved Connector 139"/>
          <p:cNvCxnSpPr/>
          <p:nvPr/>
        </p:nvCxnSpPr>
        <p:spPr>
          <a:xfrm>
            <a:off x="4955320" y="3742784"/>
            <a:ext cx="238262" cy="69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1" name="Curved Connector 140"/>
          <p:cNvCxnSpPr/>
          <p:nvPr/>
        </p:nvCxnSpPr>
        <p:spPr>
          <a:xfrm flipV="1">
            <a:off x="5943582" y="3743880"/>
            <a:ext cx="388263" cy="4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grpSp>
        <p:nvGrpSpPr>
          <p:cNvPr id="147" name="Group 146"/>
          <p:cNvGrpSpPr/>
          <p:nvPr/>
        </p:nvGrpSpPr>
        <p:grpSpPr>
          <a:xfrm>
            <a:off x="2917057" y="4700538"/>
            <a:ext cx="4314787" cy="384963"/>
            <a:chOff x="3250275" y="1124077"/>
            <a:chExt cx="4314787" cy="384963"/>
          </a:xfrm>
        </p:grpSpPr>
        <p:sp>
          <p:nvSpPr>
            <p:cNvPr id="151" name="Flowchart: Preparation 150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52" name="Flowchart: Decision 151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53" name="Flowchart: Stored Data 152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54" name="Flowchart: Display 153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48" name="Curved Connector 147"/>
          <p:cNvCxnSpPr/>
          <p:nvPr/>
        </p:nvCxnSpPr>
        <p:spPr>
          <a:xfrm flipV="1">
            <a:off x="3817057" y="4890625"/>
            <a:ext cx="238262" cy="47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9" name="Curved Connector 148"/>
          <p:cNvCxnSpPr/>
          <p:nvPr/>
        </p:nvCxnSpPr>
        <p:spPr>
          <a:xfrm>
            <a:off x="4955319" y="4889538"/>
            <a:ext cx="238262" cy="69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0" name="Curved Connector 149"/>
          <p:cNvCxnSpPr/>
          <p:nvPr/>
        </p:nvCxnSpPr>
        <p:spPr>
          <a:xfrm flipV="1">
            <a:off x="5943581" y="4890634"/>
            <a:ext cx="388263" cy="4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grpSp>
        <p:nvGrpSpPr>
          <p:cNvPr id="156" name="Group 155"/>
          <p:cNvGrpSpPr/>
          <p:nvPr/>
        </p:nvGrpSpPr>
        <p:grpSpPr>
          <a:xfrm>
            <a:off x="2925958" y="5854786"/>
            <a:ext cx="4314787" cy="384963"/>
            <a:chOff x="3250275" y="1124077"/>
            <a:chExt cx="4314787" cy="384963"/>
          </a:xfrm>
        </p:grpSpPr>
        <p:sp>
          <p:nvSpPr>
            <p:cNvPr id="160" name="Flowchart: Preparation 159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61" name="Flowchart: Decision 160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62" name="Flowchart: Stored Data 161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63" name="Flowchart: Display 162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57" name="Curved Connector 156"/>
          <p:cNvCxnSpPr/>
          <p:nvPr/>
        </p:nvCxnSpPr>
        <p:spPr>
          <a:xfrm flipV="1">
            <a:off x="3825958" y="6044873"/>
            <a:ext cx="238262" cy="47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58" name="Curved Connector 157"/>
          <p:cNvCxnSpPr/>
          <p:nvPr/>
        </p:nvCxnSpPr>
        <p:spPr>
          <a:xfrm>
            <a:off x="4964220" y="6043786"/>
            <a:ext cx="238262" cy="696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59" name="Curved Connector 158"/>
          <p:cNvCxnSpPr/>
          <p:nvPr/>
        </p:nvCxnSpPr>
        <p:spPr>
          <a:xfrm flipV="1">
            <a:off x="5952482" y="6044882"/>
            <a:ext cx="388263" cy="47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64" name="Flowchart: Preparation 163"/>
          <p:cNvSpPr/>
          <p:nvPr/>
        </p:nvSpPr>
        <p:spPr>
          <a:xfrm>
            <a:off x="2975675" y="2106943"/>
            <a:ext cx="780542" cy="295426"/>
          </a:xfrm>
          <a:prstGeom prst="flowChartPreparation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1">
                    <a:lumMod val="75000"/>
                  </a:schemeClr>
                </a:solidFill>
                <a:latin typeface="Arial Narrow Regular" panose="020B0606020202030204" pitchFamily="34" charset="0"/>
              </a:rPr>
              <a:t>Ocean Variables</a:t>
            </a:r>
          </a:p>
        </p:txBody>
      </p:sp>
      <p:sp>
        <p:nvSpPr>
          <p:cNvPr id="165" name="Flowchart: Preparation 164"/>
          <p:cNvSpPr/>
          <p:nvPr/>
        </p:nvSpPr>
        <p:spPr>
          <a:xfrm>
            <a:off x="2977995" y="3245623"/>
            <a:ext cx="780542" cy="295426"/>
          </a:xfrm>
          <a:prstGeom prst="flowChartPreparation">
            <a:avLst/>
          </a:prstGeom>
          <a:solidFill>
            <a:srgbClr val="8064A2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4">
                    <a:lumMod val="75000"/>
                  </a:schemeClr>
                </a:solidFill>
                <a:latin typeface="Arial Narrow Regular" panose="020B0606020202030204" pitchFamily="34" charset="0"/>
              </a:rPr>
              <a:t>Measure-</a:t>
            </a:r>
            <a:r>
              <a:rPr lang="en-GB" sz="900" dirty="0" err="1">
                <a:solidFill>
                  <a:schemeClr val="accent4">
                    <a:lumMod val="75000"/>
                  </a:schemeClr>
                </a:solidFill>
                <a:latin typeface="Arial Narrow Regular" panose="020B0606020202030204" pitchFamily="34" charset="0"/>
              </a:rPr>
              <a:t>ments</a:t>
            </a:r>
            <a:endParaRPr lang="en-GB" sz="900" dirty="0">
              <a:solidFill>
                <a:schemeClr val="accent4">
                  <a:lumMod val="75000"/>
                </a:schemeClr>
              </a:solidFill>
              <a:latin typeface="Arial Narrow Regular" panose="020B0606020202030204" pitchFamily="34" charset="0"/>
            </a:endParaRPr>
          </a:p>
        </p:txBody>
      </p:sp>
      <p:sp>
        <p:nvSpPr>
          <p:cNvPr id="166" name="Flowchart: Preparation 165"/>
          <p:cNvSpPr/>
          <p:nvPr/>
        </p:nvSpPr>
        <p:spPr>
          <a:xfrm>
            <a:off x="2966214" y="4385587"/>
            <a:ext cx="780542" cy="295426"/>
          </a:xfrm>
          <a:prstGeom prst="flowChartPreparation">
            <a:avLst/>
          </a:prstGeom>
          <a:solidFill>
            <a:srgbClr val="C0504D">
              <a:alpha val="40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National Variables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7785410" y="2980073"/>
            <a:ext cx="1645920" cy="1131920"/>
            <a:chOff x="6981237" y="4978297"/>
            <a:chExt cx="1645920" cy="1131920"/>
          </a:xfrm>
        </p:grpSpPr>
        <p:pic>
          <p:nvPicPr>
            <p:cNvPr id="174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5383202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TextBox 174"/>
            <p:cNvSpPr txBox="1"/>
            <p:nvPr/>
          </p:nvSpPr>
          <p:spPr>
            <a:xfrm>
              <a:off x="6981237" y="497829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Arial Narrow Regular" panose="020B0606020202030204" pitchFamily="34" charset="0"/>
                </a:rPr>
                <a:t>User</a:t>
              </a:r>
              <a:endParaRPr lang="en-GB" dirty="0">
                <a:latin typeface="Arial Narrow Regular" panose="020B0606020202030204" pitchFamily="34" charset="0"/>
              </a:endParaRPr>
            </a:p>
          </p:txBody>
        </p:sp>
      </p:grpSp>
      <p:cxnSp>
        <p:nvCxnSpPr>
          <p:cNvPr id="178" name="Curved Connector 177"/>
          <p:cNvCxnSpPr>
            <a:stCxn id="115" idx="3"/>
            <a:endCxn id="174" idx="1"/>
          </p:cNvCxnSpPr>
          <p:nvPr/>
        </p:nvCxnSpPr>
        <p:spPr>
          <a:xfrm>
            <a:off x="7231848" y="1445904"/>
            <a:ext cx="1224033" cy="2302582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136" idx="3"/>
            <a:endCxn id="174" idx="1"/>
          </p:cNvCxnSpPr>
          <p:nvPr/>
        </p:nvCxnSpPr>
        <p:spPr>
          <a:xfrm>
            <a:off x="7231846" y="2593561"/>
            <a:ext cx="1224035" cy="115492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45" idx="3"/>
            <a:endCxn id="174" idx="1"/>
          </p:cNvCxnSpPr>
          <p:nvPr/>
        </p:nvCxnSpPr>
        <p:spPr>
          <a:xfrm>
            <a:off x="7231845" y="3744976"/>
            <a:ext cx="1224036" cy="3510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54" idx="3"/>
            <a:endCxn id="174" idx="1"/>
          </p:cNvCxnSpPr>
          <p:nvPr/>
        </p:nvCxnSpPr>
        <p:spPr>
          <a:xfrm flipV="1">
            <a:off x="7231844" y="3748486"/>
            <a:ext cx="1224037" cy="1143244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63" idx="3"/>
            <a:endCxn id="174" idx="1"/>
          </p:cNvCxnSpPr>
          <p:nvPr/>
        </p:nvCxnSpPr>
        <p:spPr>
          <a:xfrm flipV="1">
            <a:off x="7240745" y="3748486"/>
            <a:ext cx="1215136" cy="2297492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43" name="Rectangle 1042"/>
          <p:cNvSpPr/>
          <p:nvPr/>
        </p:nvSpPr>
        <p:spPr>
          <a:xfrm>
            <a:off x="8694754" y="266535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 Regular" panose="020B0606020202030204" pitchFamily="34" charset="0"/>
              </a:rPr>
              <a:t>?</a:t>
            </a:r>
          </a:p>
        </p:txBody>
      </p:sp>
      <p:sp>
        <p:nvSpPr>
          <p:cNvPr id="196" name="Rectangle 195"/>
          <p:cNvSpPr/>
          <p:nvPr/>
        </p:nvSpPr>
        <p:spPr>
          <a:xfrm flipH="1">
            <a:off x="8082366" y="2893165"/>
            <a:ext cx="764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 Regular" panose="020B0606020202030204" pitchFamily="34" charset="0"/>
              </a:rPr>
              <a:t>?</a:t>
            </a:r>
          </a:p>
        </p:txBody>
      </p:sp>
      <p:sp>
        <p:nvSpPr>
          <p:cNvPr id="197" name="Rectangle 196"/>
          <p:cNvSpPr/>
          <p:nvPr/>
        </p:nvSpPr>
        <p:spPr>
          <a:xfrm>
            <a:off x="8829572" y="3577213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 Regular" panose="020B0606020202030204" pitchFamily="34" charset="0"/>
              </a:rPr>
              <a:t>?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8537504" y="4303601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 Regular" panose="020B0606020202030204" pitchFamily="34" charset="0"/>
              </a:rPr>
              <a:t>?</a:t>
            </a:r>
          </a:p>
        </p:txBody>
      </p:sp>
      <p:sp>
        <p:nvSpPr>
          <p:cNvPr id="199" name="Rectangle 198"/>
          <p:cNvSpPr/>
          <p:nvPr/>
        </p:nvSpPr>
        <p:spPr>
          <a:xfrm>
            <a:off x="8121063" y="3978718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 Narrow Regular" panose="020B0606020202030204" pitchFamily="34" charset="0"/>
              </a:rPr>
              <a:t>?</a:t>
            </a:r>
          </a:p>
        </p:txBody>
      </p:sp>
      <p:grpSp>
        <p:nvGrpSpPr>
          <p:cNvPr id="1045" name="Group 1044"/>
          <p:cNvGrpSpPr/>
          <p:nvPr/>
        </p:nvGrpSpPr>
        <p:grpSpPr>
          <a:xfrm>
            <a:off x="3151893" y="1653706"/>
            <a:ext cx="3814499" cy="523220"/>
            <a:chOff x="3167164" y="1523071"/>
            <a:chExt cx="3814499" cy="523220"/>
          </a:xfrm>
        </p:grpSpPr>
        <p:sp>
          <p:nvSpPr>
            <p:cNvPr id="1044" name="Rectangle 1043"/>
            <p:cNvSpPr/>
            <p:nvPr/>
          </p:nvSpPr>
          <p:spPr>
            <a:xfrm>
              <a:off x="4311385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3167164" y="1523071"/>
              <a:ext cx="381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599827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455606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3151893" y="2803482"/>
            <a:ext cx="3814499" cy="523220"/>
            <a:chOff x="3167164" y="1523071"/>
            <a:chExt cx="3814499" cy="523220"/>
          </a:xfrm>
        </p:grpSpPr>
        <p:sp>
          <p:nvSpPr>
            <p:cNvPr id="206" name="Rectangle 205"/>
            <p:cNvSpPr/>
            <p:nvPr/>
          </p:nvSpPr>
          <p:spPr>
            <a:xfrm>
              <a:off x="4311385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167164" y="1523071"/>
              <a:ext cx="381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599827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5455606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3151893" y="3953258"/>
            <a:ext cx="3814499" cy="523220"/>
            <a:chOff x="3167164" y="1523071"/>
            <a:chExt cx="3814499" cy="523220"/>
          </a:xfrm>
        </p:grpSpPr>
        <p:sp>
          <p:nvSpPr>
            <p:cNvPr id="211" name="Rectangle 210"/>
            <p:cNvSpPr/>
            <p:nvPr/>
          </p:nvSpPr>
          <p:spPr>
            <a:xfrm>
              <a:off x="4311385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167164" y="1523071"/>
              <a:ext cx="381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6599827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455606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3151893" y="5103035"/>
            <a:ext cx="3814499" cy="523220"/>
            <a:chOff x="3167164" y="1523071"/>
            <a:chExt cx="3814499" cy="523220"/>
          </a:xfrm>
        </p:grpSpPr>
        <p:sp>
          <p:nvSpPr>
            <p:cNvPr id="216" name="Rectangle 215"/>
            <p:cNvSpPr/>
            <p:nvPr/>
          </p:nvSpPr>
          <p:spPr>
            <a:xfrm>
              <a:off x="4311385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3167164" y="1523071"/>
              <a:ext cx="381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599827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455606" y="1523071"/>
              <a:ext cx="381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≠</a:t>
              </a:r>
              <a:endParaRPr lang="en-GB" sz="2800" dirty="0">
                <a:solidFill>
                  <a:srgbClr val="FF0000"/>
                </a:solidFill>
                <a:latin typeface="Arial Narrow Regular" panose="020B0606020202030204" pitchFamily="34" charset="0"/>
              </a:endParaRPr>
            </a:p>
          </p:txBody>
        </p:sp>
      </p:grpSp>
      <p:sp>
        <p:nvSpPr>
          <p:cNvPr id="220" name="Flowchart: Preparation 219"/>
          <p:cNvSpPr/>
          <p:nvPr/>
        </p:nvSpPr>
        <p:spPr>
          <a:xfrm>
            <a:off x="2985687" y="5545233"/>
            <a:ext cx="780542" cy="295426"/>
          </a:xfrm>
          <a:prstGeom prst="flowChartPreparation">
            <a:avLst/>
          </a:prstGeom>
          <a:solidFill>
            <a:schemeClr val="accent6">
              <a:lumMod val="75000"/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6">
                    <a:lumMod val="75000"/>
                  </a:schemeClr>
                </a:solidFill>
                <a:latin typeface="Arial Narrow Regular" panose="020B0606020202030204" pitchFamily="34" charset="0"/>
              </a:rPr>
              <a:t>National Variables</a:t>
            </a:r>
          </a:p>
        </p:txBody>
      </p:sp>
      <p:sp>
        <p:nvSpPr>
          <p:cNvPr id="221" name="Rectangle 220"/>
          <p:cNvSpPr/>
          <p:nvPr/>
        </p:nvSpPr>
        <p:spPr>
          <a:xfrm flipH="1">
            <a:off x="7879907" y="2318063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Inconsistent flags</a:t>
            </a:r>
          </a:p>
        </p:txBody>
      </p:sp>
      <p:sp>
        <p:nvSpPr>
          <p:cNvPr id="222" name="Rectangle 221"/>
          <p:cNvSpPr/>
          <p:nvPr/>
        </p:nvSpPr>
        <p:spPr>
          <a:xfrm flipH="1">
            <a:off x="7879907" y="1766567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Different GUIDs</a:t>
            </a:r>
          </a:p>
        </p:txBody>
      </p:sp>
      <p:sp>
        <p:nvSpPr>
          <p:cNvPr id="223" name="Rectangle 222"/>
          <p:cNvSpPr/>
          <p:nvPr/>
        </p:nvSpPr>
        <p:spPr>
          <a:xfrm flipH="1">
            <a:off x="7879907" y="1215071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Incomplete coverage</a:t>
            </a:r>
          </a:p>
        </p:txBody>
      </p:sp>
      <p:sp>
        <p:nvSpPr>
          <p:cNvPr id="224" name="Rectangle 223"/>
          <p:cNvSpPr/>
          <p:nvPr/>
        </p:nvSpPr>
        <p:spPr>
          <a:xfrm flipH="1">
            <a:off x="7879907" y="5861749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Different formats</a:t>
            </a:r>
          </a:p>
        </p:txBody>
      </p:sp>
      <p:sp>
        <p:nvSpPr>
          <p:cNvPr id="225" name="Rectangle 224"/>
          <p:cNvSpPr/>
          <p:nvPr/>
        </p:nvSpPr>
        <p:spPr>
          <a:xfrm flipH="1">
            <a:off x="7879907" y="4655552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Different properties</a:t>
            </a:r>
          </a:p>
        </p:txBody>
      </p:sp>
      <p:sp>
        <p:nvSpPr>
          <p:cNvPr id="226" name="Rectangle 225"/>
          <p:cNvSpPr/>
          <p:nvPr/>
        </p:nvSpPr>
        <p:spPr>
          <a:xfrm flipH="1">
            <a:off x="7879907" y="5258651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Incompatible APIs</a:t>
            </a:r>
          </a:p>
        </p:txBody>
      </p:sp>
      <p:sp>
        <p:nvSpPr>
          <p:cNvPr id="117" name="Flowchart: Preparation 116"/>
          <p:cNvSpPr/>
          <p:nvPr/>
        </p:nvSpPr>
        <p:spPr>
          <a:xfrm>
            <a:off x="2977995" y="954468"/>
            <a:ext cx="780542" cy="295426"/>
          </a:xfrm>
          <a:prstGeom prst="flowChartPreparation">
            <a:avLst/>
          </a:prstGeom>
          <a:solidFill>
            <a:schemeClr val="accent3">
              <a:lumMod val="75000"/>
              <a:alpha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3">
                    <a:lumMod val="75000"/>
                  </a:schemeClr>
                </a:solidFill>
                <a:latin typeface="Arial Narrow Regular" panose="020B0606020202030204" pitchFamily="34" charset="0"/>
              </a:rPr>
              <a:t>Sample Events</a:t>
            </a:r>
          </a:p>
        </p:txBody>
      </p:sp>
    </p:spTree>
    <p:extLst>
      <p:ext uri="{BB962C8B-B14F-4D97-AF65-F5344CB8AC3E}">
        <p14:creationId xmlns:p14="http://schemas.microsoft.com/office/powerpoint/2010/main" val="29989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96" grpId="0"/>
      <p:bldP spid="197" grpId="0"/>
      <p:bldP spid="198" grpId="0"/>
      <p:bldP spid="199" grpId="0"/>
      <p:bldP spid="221" grpId="0"/>
      <p:bldP spid="222" grpId="0"/>
      <p:bldP spid="223" grpId="0"/>
      <p:bldP spid="224" grpId="0"/>
      <p:bldP spid="225" grpId="0"/>
      <p:bldP spid="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310" y="2675987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PROPOSAL: COLLABORATIVE INDEXING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310" y="2222352"/>
            <a:ext cx="720000" cy="47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1796"/>
          <a:stretch/>
        </p:blipFill>
        <p:spPr>
          <a:xfrm>
            <a:off x="6865310" y="4101228"/>
            <a:ext cx="720000" cy="230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310" y="4654057"/>
            <a:ext cx="720000" cy="222780"/>
          </a:xfrm>
          <a:prstGeom prst="rect">
            <a:avLst/>
          </a:prstGeom>
        </p:spPr>
      </p:pic>
      <p:pic>
        <p:nvPicPr>
          <p:cNvPr id="21" name="Picture 2" descr="Image result for vert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10" y="3464084"/>
            <a:ext cx="720000" cy="2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n 26"/>
          <p:cNvSpPr/>
          <p:nvPr/>
        </p:nvSpPr>
        <p:spPr>
          <a:xfrm>
            <a:off x="450273" y="2043607"/>
            <a:ext cx="374073" cy="3823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450273" y="2963138"/>
            <a:ext cx="374073" cy="382386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37" name="Can 36"/>
          <p:cNvSpPr/>
          <p:nvPr/>
        </p:nvSpPr>
        <p:spPr>
          <a:xfrm>
            <a:off x="450273" y="1124076"/>
            <a:ext cx="374073" cy="382386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2" name="Can 41"/>
          <p:cNvSpPr/>
          <p:nvPr/>
        </p:nvSpPr>
        <p:spPr>
          <a:xfrm>
            <a:off x="450273" y="3882669"/>
            <a:ext cx="374073" cy="382386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450273" y="4802200"/>
            <a:ext cx="374073" cy="382386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sp>
        <p:nvSpPr>
          <p:cNvPr id="48" name="Can 47"/>
          <p:cNvSpPr/>
          <p:nvPr/>
        </p:nvSpPr>
        <p:spPr>
          <a:xfrm>
            <a:off x="450273" y="5721731"/>
            <a:ext cx="374073" cy="382386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 Regular" panose="020B0606020202030204" pitchFamily="34" charset="0"/>
            </a:endParaRPr>
          </a:p>
        </p:txBody>
      </p:sp>
      <p:cxnSp>
        <p:nvCxnSpPr>
          <p:cNvPr id="49" name="Curved Connector 48"/>
          <p:cNvCxnSpPr>
            <a:stCxn id="37" idx="4"/>
            <a:endCxn id="142" idx="1"/>
          </p:cNvCxnSpPr>
          <p:nvPr/>
        </p:nvCxnSpPr>
        <p:spPr>
          <a:xfrm>
            <a:off x="824346" y="1315269"/>
            <a:ext cx="1038835" cy="230166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27" idx="4"/>
            <a:endCxn id="142" idx="1"/>
          </p:cNvCxnSpPr>
          <p:nvPr/>
        </p:nvCxnSpPr>
        <p:spPr>
          <a:xfrm>
            <a:off x="824346" y="2234800"/>
            <a:ext cx="1038835" cy="1382138"/>
          </a:xfrm>
          <a:prstGeom prst="curvedConnector3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2" idx="4"/>
            <a:endCxn id="21" idx="1"/>
          </p:cNvCxnSpPr>
          <p:nvPr/>
        </p:nvCxnSpPr>
        <p:spPr>
          <a:xfrm flipV="1">
            <a:off x="824346" y="3616381"/>
            <a:ext cx="1043642" cy="457481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33" idx="4"/>
            <a:endCxn id="21" idx="1"/>
          </p:cNvCxnSpPr>
          <p:nvPr/>
        </p:nvCxnSpPr>
        <p:spPr>
          <a:xfrm>
            <a:off x="824346" y="3154331"/>
            <a:ext cx="1043642" cy="462050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45" idx="4"/>
            <a:endCxn id="142" idx="1"/>
          </p:cNvCxnSpPr>
          <p:nvPr/>
        </p:nvCxnSpPr>
        <p:spPr>
          <a:xfrm flipV="1">
            <a:off x="824346" y="3616938"/>
            <a:ext cx="1038835" cy="1376455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48" idx="4"/>
            <a:endCxn id="21" idx="1"/>
          </p:cNvCxnSpPr>
          <p:nvPr/>
        </p:nvCxnSpPr>
        <p:spPr>
          <a:xfrm flipV="1">
            <a:off x="824346" y="3616381"/>
            <a:ext cx="1043642" cy="2296543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43" idx="3"/>
            <a:endCxn id="144" idx="1"/>
          </p:cNvCxnSpPr>
          <p:nvPr/>
        </p:nvCxnSpPr>
        <p:spPr>
          <a:xfrm>
            <a:off x="3901443" y="3612149"/>
            <a:ext cx="238262" cy="6963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863181" y="3423149"/>
            <a:ext cx="4314787" cy="384963"/>
            <a:chOff x="3250275" y="1124077"/>
            <a:chExt cx="4314787" cy="384963"/>
          </a:xfrm>
          <a:solidFill>
            <a:schemeClr val="bg2">
              <a:lumMod val="50000"/>
            </a:schemeClr>
          </a:solidFill>
        </p:grpSpPr>
        <p:sp>
          <p:nvSpPr>
            <p:cNvPr id="142" name="Flowchart: Preparation 141"/>
            <p:cNvSpPr/>
            <p:nvPr/>
          </p:nvSpPr>
          <p:spPr>
            <a:xfrm>
              <a:off x="3250275" y="1128866"/>
              <a:ext cx="900000" cy="378000"/>
            </a:xfrm>
            <a:prstGeom prst="flowChartPreparatio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Process</a:t>
              </a:r>
            </a:p>
          </p:txBody>
        </p:sp>
        <p:sp>
          <p:nvSpPr>
            <p:cNvPr id="143" name="Flowchart: Decision 142"/>
            <p:cNvSpPr/>
            <p:nvPr/>
          </p:nvSpPr>
          <p:spPr>
            <a:xfrm>
              <a:off x="4388537" y="1124077"/>
              <a:ext cx="900000" cy="378000"/>
            </a:xfrm>
            <a:prstGeom prst="flowChartDecision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Interpret</a:t>
              </a:r>
            </a:p>
          </p:txBody>
        </p:sp>
        <p:sp>
          <p:nvSpPr>
            <p:cNvPr id="144" name="Flowchart: Stored Data 143"/>
            <p:cNvSpPr/>
            <p:nvPr/>
          </p:nvSpPr>
          <p:spPr>
            <a:xfrm>
              <a:off x="5526799" y="1131040"/>
              <a:ext cx="900000" cy="378000"/>
            </a:xfrm>
            <a:prstGeom prst="flowChartOnlineStorag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Index</a:t>
              </a:r>
            </a:p>
          </p:txBody>
        </p:sp>
        <p:sp>
          <p:nvSpPr>
            <p:cNvPr id="145" name="Flowchart: Display 144"/>
            <p:cNvSpPr/>
            <p:nvPr/>
          </p:nvSpPr>
          <p:spPr>
            <a:xfrm>
              <a:off x="6665062" y="1126269"/>
              <a:ext cx="900000" cy="378000"/>
            </a:xfrm>
            <a:prstGeom prst="flowChartDisplay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900" dirty="0">
                  <a:latin typeface="Arial Narrow Regular" panose="020B0606020202030204" pitchFamily="34" charset="0"/>
                </a:rPr>
                <a:t>Package</a:t>
              </a:r>
            </a:p>
          </p:txBody>
        </p:sp>
      </p:grpSp>
      <p:cxnSp>
        <p:nvCxnSpPr>
          <p:cNvPr id="139" name="Curved Connector 138"/>
          <p:cNvCxnSpPr>
            <a:stCxn id="142" idx="3"/>
            <a:endCxn id="143" idx="1"/>
          </p:cNvCxnSpPr>
          <p:nvPr/>
        </p:nvCxnSpPr>
        <p:spPr>
          <a:xfrm flipV="1">
            <a:off x="2763181" y="3612149"/>
            <a:ext cx="238262" cy="478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0" name="Curved Connector 139"/>
          <p:cNvCxnSpPr>
            <a:stCxn id="144" idx="3"/>
            <a:endCxn id="145" idx="1"/>
          </p:cNvCxnSpPr>
          <p:nvPr/>
        </p:nvCxnSpPr>
        <p:spPr>
          <a:xfrm flipV="1">
            <a:off x="4889705" y="3614341"/>
            <a:ext cx="388263" cy="4771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1" name="Curved Connector 140"/>
          <p:cNvCxnSpPr>
            <a:stCxn id="145" idx="3"/>
            <a:endCxn id="6" idx="1"/>
          </p:cNvCxnSpPr>
          <p:nvPr/>
        </p:nvCxnSpPr>
        <p:spPr>
          <a:xfrm flipV="1">
            <a:off x="6177968" y="2461152"/>
            <a:ext cx="687342" cy="1153189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64" name="Flowchart: Preparation 163"/>
          <p:cNvSpPr/>
          <p:nvPr/>
        </p:nvSpPr>
        <p:spPr>
          <a:xfrm>
            <a:off x="1863181" y="2802038"/>
            <a:ext cx="900000" cy="295426"/>
          </a:xfrm>
          <a:prstGeom prst="flowChartPreparation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Ocean Variables</a:t>
            </a:r>
          </a:p>
        </p:txBody>
      </p:sp>
      <p:sp>
        <p:nvSpPr>
          <p:cNvPr id="165" name="Flowchart: Preparation 164"/>
          <p:cNvSpPr/>
          <p:nvPr/>
        </p:nvSpPr>
        <p:spPr>
          <a:xfrm>
            <a:off x="1863181" y="3114988"/>
            <a:ext cx="900000" cy="295426"/>
          </a:xfrm>
          <a:prstGeom prst="flowChartPreparation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Measure-</a:t>
            </a:r>
            <a:r>
              <a:rPr lang="en-GB" sz="900" dirty="0" err="1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ments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Arial Narrow Regular" panose="020B0606020202030204" pitchFamily="34" charset="0"/>
            </a:endParaRPr>
          </a:p>
        </p:txBody>
      </p:sp>
      <p:sp>
        <p:nvSpPr>
          <p:cNvPr id="166" name="Flowchart: Preparation 165"/>
          <p:cNvSpPr/>
          <p:nvPr/>
        </p:nvSpPr>
        <p:spPr>
          <a:xfrm>
            <a:off x="1863181" y="2496151"/>
            <a:ext cx="900000" cy="295426"/>
          </a:xfrm>
          <a:prstGeom prst="flowChartPreparation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National Variables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7785410" y="2849438"/>
            <a:ext cx="1645920" cy="1131920"/>
            <a:chOff x="6981237" y="4978297"/>
            <a:chExt cx="1645920" cy="1131920"/>
          </a:xfrm>
        </p:grpSpPr>
        <p:pic>
          <p:nvPicPr>
            <p:cNvPr id="174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5383202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TextBox 174"/>
            <p:cNvSpPr txBox="1"/>
            <p:nvPr/>
          </p:nvSpPr>
          <p:spPr>
            <a:xfrm>
              <a:off x="6981237" y="497829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latin typeface="Arial Narrow Regular" panose="020B0606020202030204" pitchFamily="34" charset="0"/>
                </a:rPr>
                <a:t>User</a:t>
              </a:r>
              <a:endParaRPr lang="en-GB" dirty="0">
                <a:latin typeface="Arial Narrow Regular" panose="020B0606020202030204" pitchFamily="34" charset="0"/>
              </a:endParaRPr>
            </a:p>
          </p:txBody>
        </p:sp>
      </p:grpSp>
      <p:cxnSp>
        <p:nvCxnSpPr>
          <p:cNvPr id="178" name="Curved Connector 177"/>
          <p:cNvCxnSpPr>
            <a:stCxn id="6" idx="3"/>
            <a:endCxn id="174" idx="1"/>
          </p:cNvCxnSpPr>
          <p:nvPr/>
        </p:nvCxnSpPr>
        <p:spPr>
          <a:xfrm>
            <a:off x="7585310" y="2461152"/>
            <a:ext cx="870571" cy="1156699"/>
          </a:xfrm>
          <a:prstGeom prst="curved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7" idx="3"/>
            <a:endCxn id="174" idx="1"/>
          </p:cNvCxnSpPr>
          <p:nvPr/>
        </p:nvCxnSpPr>
        <p:spPr>
          <a:xfrm>
            <a:off x="7585310" y="3035987"/>
            <a:ext cx="870571" cy="581864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21" idx="3"/>
            <a:endCxn id="174" idx="1"/>
          </p:cNvCxnSpPr>
          <p:nvPr/>
        </p:nvCxnSpPr>
        <p:spPr>
          <a:xfrm>
            <a:off x="7585310" y="3610824"/>
            <a:ext cx="870571" cy="7027"/>
          </a:xfrm>
          <a:prstGeom prst="curved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9" idx="3"/>
            <a:endCxn id="174" idx="1"/>
          </p:cNvCxnSpPr>
          <p:nvPr/>
        </p:nvCxnSpPr>
        <p:spPr>
          <a:xfrm flipV="1">
            <a:off x="7585310" y="3617851"/>
            <a:ext cx="870571" cy="598807"/>
          </a:xfrm>
          <a:prstGeom prst="curved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0" name="Curved Connector 189"/>
          <p:cNvCxnSpPr>
            <a:stCxn id="11" idx="3"/>
            <a:endCxn id="174" idx="1"/>
          </p:cNvCxnSpPr>
          <p:nvPr/>
        </p:nvCxnSpPr>
        <p:spPr>
          <a:xfrm flipV="1">
            <a:off x="7585310" y="3617851"/>
            <a:ext cx="870571" cy="1147596"/>
          </a:xfrm>
          <a:prstGeom prst="curved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1" name="Rectangle 220"/>
          <p:cNvSpPr/>
          <p:nvPr/>
        </p:nvSpPr>
        <p:spPr>
          <a:xfrm flipH="1">
            <a:off x="1756813" y="1677505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Standardised processing</a:t>
            </a:r>
          </a:p>
        </p:txBody>
      </p:sp>
      <p:sp>
        <p:nvSpPr>
          <p:cNvPr id="222" name="Rectangle 221"/>
          <p:cNvSpPr/>
          <p:nvPr/>
        </p:nvSpPr>
        <p:spPr>
          <a:xfrm flipH="1">
            <a:off x="4036247" y="2532986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Shared</a:t>
            </a:r>
          </a:p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 GUIDs</a:t>
            </a:r>
          </a:p>
        </p:txBody>
      </p:sp>
      <p:sp>
        <p:nvSpPr>
          <p:cNvPr id="223" name="Rectangle 222"/>
          <p:cNvSpPr/>
          <p:nvPr/>
        </p:nvSpPr>
        <p:spPr>
          <a:xfrm flipH="1">
            <a:off x="769818" y="971119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Complete coverage</a:t>
            </a:r>
          </a:p>
        </p:txBody>
      </p:sp>
      <p:sp>
        <p:nvSpPr>
          <p:cNvPr id="224" name="Rectangle 223"/>
          <p:cNvSpPr/>
          <p:nvPr/>
        </p:nvSpPr>
        <p:spPr>
          <a:xfrm flipH="1">
            <a:off x="5968181" y="1896941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Standardised formats</a:t>
            </a:r>
          </a:p>
        </p:txBody>
      </p:sp>
      <p:sp>
        <p:nvSpPr>
          <p:cNvPr id="225" name="Rectangle 224"/>
          <p:cNvSpPr/>
          <p:nvPr/>
        </p:nvSpPr>
        <p:spPr>
          <a:xfrm flipH="1">
            <a:off x="1749732" y="5321675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Extensible </a:t>
            </a:r>
          </a:p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properties</a:t>
            </a:r>
          </a:p>
        </p:txBody>
      </p:sp>
      <p:sp>
        <p:nvSpPr>
          <p:cNvPr id="226" name="Rectangle 225"/>
          <p:cNvSpPr/>
          <p:nvPr/>
        </p:nvSpPr>
        <p:spPr>
          <a:xfrm flipH="1">
            <a:off x="5968181" y="4936835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Consistent </a:t>
            </a:r>
          </a:p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API</a:t>
            </a:r>
          </a:p>
        </p:txBody>
      </p:sp>
      <p:cxnSp>
        <p:nvCxnSpPr>
          <p:cNvPr id="137" name="Curved Connector 136"/>
          <p:cNvCxnSpPr>
            <a:stCxn id="145" idx="3"/>
            <a:endCxn id="7" idx="1"/>
          </p:cNvCxnSpPr>
          <p:nvPr/>
        </p:nvCxnSpPr>
        <p:spPr>
          <a:xfrm flipV="1">
            <a:off x="6177968" y="3035987"/>
            <a:ext cx="687342" cy="578354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6" name="Curved Connector 145"/>
          <p:cNvCxnSpPr>
            <a:stCxn id="145" idx="3"/>
            <a:endCxn id="21" idx="1"/>
          </p:cNvCxnSpPr>
          <p:nvPr/>
        </p:nvCxnSpPr>
        <p:spPr>
          <a:xfrm flipV="1">
            <a:off x="6177968" y="3610824"/>
            <a:ext cx="687342" cy="351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Curved Connector 154"/>
          <p:cNvCxnSpPr>
            <a:stCxn id="145" idx="3"/>
            <a:endCxn id="9" idx="1"/>
          </p:cNvCxnSpPr>
          <p:nvPr/>
        </p:nvCxnSpPr>
        <p:spPr>
          <a:xfrm>
            <a:off x="6177968" y="3614341"/>
            <a:ext cx="687342" cy="60231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Curved Connector 166"/>
          <p:cNvCxnSpPr>
            <a:stCxn id="145" idx="3"/>
            <a:endCxn id="11" idx="1"/>
          </p:cNvCxnSpPr>
          <p:nvPr/>
        </p:nvCxnSpPr>
        <p:spPr>
          <a:xfrm>
            <a:off x="6177968" y="3614341"/>
            <a:ext cx="687342" cy="1151106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72" name="Flowchart: Preparation 171"/>
          <p:cNvSpPr/>
          <p:nvPr/>
        </p:nvSpPr>
        <p:spPr>
          <a:xfrm>
            <a:off x="1863181" y="4129349"/>
            <a:ext cx="900000" cy="295426"/>
          </a:xfrm>
          <a:prstGeom prst="flowChartPreparation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Fish Specimen</a:t>
            </a:r>
          </a:p>
        </p:txBody>
      </p:sp>
      <p:sp>
        <p:nvSpPr>
          <p:cNvPr id="176" name="Flowchart: Preparation 175"/>
          <p:cNvSpPr/>
          <p:nvPr/>
        </p:nvSpPr>
        <p:spPr>
          <a:xfrm>
            <a:off x="1863181" y="4433590"/>
            <a:ext cx="900000" cy="295426"/>
          </a:xfrm>
          <a:prstGeom prst="flowChartPreparation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Herbarium Sheet</a:t>
            </a:r>
          </a:p>
        </p:txBody>
      </p:sp>
      <p:sp>
        <p:nvSpPr>
          <p:cNvPr id="177" name="Flowchart: Preparation 176"/>
          <p:cNvSpPr/>
          <p:nvPr/>
        </p:nvSpPr>
        <p:spPr>
          <a:xfrm>
            <a:off x="1863181" y="3823462"/>
            <a:ext cx="900000" cy="295426"/>
          </a:xfrm>
          <a:prstGeom prst="flowChartPreparation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Paleo Variables</a:t>
            </a:r>
          </a:p>
        </p:txBody>
      </p:sp>
      <p:sp>
        <p:nvSpPr>
          <p:cNvPr id="54" name="Flowchart: Preparation 53"/>
          <p:cNvSpPr/>
          <p:nvPr/>
        </p:nvSpPr>
        <p:spPr>
          <a:xfrm>
            <a:off x="1857360" y="2198210"/>
            <a:ext cx="900000" cy="295426"/>
          </a:xfrm>
          <a:prstGeom prst="flowChartPreparation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Sample Events</a:t>
            </a:r>
          </a:p>
        </p:txBody>
      </p:sp>
      <p:sp>
        <p:nvSpPr>
          <p:cNvPr id="55" name="Flowchart: Display 54"/>
          <p:cNvSpPr/>
          <p:nvPr/>
        </p:nvSpPr>
        <p:spPr>
          <a:xfrm>
            <a:off x="5266556" y="3108151"/>
            <a:ext cx="900000" cy="295200"/>
          </a:xfrm>
          <a:prstGeom prst="flowChartDisplay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Download Service</a:t>
            </a:r>
          </a:p>
        </p:txBody>
      </p:sp>
      <p:sp>
        <p:nvSpPr>
          <p:cNvPr id="56" name="Flowchart: Display 55"/>
          <p:cNvSpPr/>
          <p:nvPr/>
        </p:nvSpPr>
        <p:spPr>
          <a:xfrm>
            <a:off x="5266556" y="3808903"/>
            <a:ext cx="900000" cy="295200"/>
          </a:xfrm>
          <a:prstGeom prst="flowChartDisplay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Citation Tracking</a:t>
            </a:r>
          </a:p>
        </p:txBody>
      </p:sp>
      <p:sp>
        <p:nvSpPr>
          <p:cNvPr id="57" name="Flowchart: Stored Data 56"/>
          <p:cNvSpPr/>
          <p:nvPr/>
        </p:nvSpPr>
        <p:spPr>
          <a:xfrm>
            <a:off x="4143607" y="3108151"/>
            <a:ext cx="900000" cy="295200"/>
          </a:xfrm>
          <a:prstGeom prst="flowChartOnlineStorage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GUID Tools</a:t>
            </a:r>
          </a:p>
        </p:txBody>
      </p:sp>
      <p:sp>
        <p:nvSpPr>
          <p:cNvPr id="58" name="Flowchart: Stored Data 57"/>
          <p:cNvSpPr/>
          <p:nvPr/>
        </p:nvSpPr>
        <p:spPr>
          <a:xfrm>
            <a:off x="4139705" y="3827439"/>
            <a:ext cx="900000" cy="295200"/>
          </a:xfrm>
          <a:prstGeom prst="flowChartOnlineStorage">
            <a:avLst/>
          </a:prstGeom>
          <a:solidFill>
            <a:srgbClr val="948A54">
              <a:alpha val="40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Arial Narrow Regular" panose="020B0606020202030204" pitchFamily="34" charset="0"/>
              </a:rPr>
              <a:t>Annotation Services</a:t>
            </a:r>
          </a:p>
        </p:txBody>
      </p:sp>
      <p:sp>
        <p:nvSpPr>
          <p:cNvPr id="59" name="Rectangle 58"/>
          <p:cNvSpPr/>
          <p:nvPr/>
        </p:nvSpPr>
        <p:spPr>
          <a:xfrm flipH="1">
            <a:off x="5092728" y="2512006"/>
            <a:ext cx="1288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Consistent attribution chain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3849191" y="4260991"/>
            <a:ext cx="1571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Annotations as public linked open data</a:t>
            </a:r>
          </a:p>
        </p:txBody>
      </p:sp>
      <p:sp>
        <p:nvSpPr>
          <p:cNvPr id="61" name="Flowchart: Preparation 60"/>
          <p:cNvSpPr/>
          <p:nvPr/>
        </p:nvSpPr>
        <p:spPr>
          <a:xfrm>
            <a:off x="1869277" y="4732294"/>
            <a:ext cx="900000" cy="295426"/>
          </a:xfrm>
          <a:prstGeom prst="flowChartPreparation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Typified Names</a:t>
            </a:r>
          </a:p>
        </p:txBody>
      </p:sp>
      <p:sp>
        <p:nvSpPr>
          <p:cNvPr id="63" name="Flowchart: Preparation 62"/>
          <p:cNvSpPr/>
          <p:nvPr/>
        </p:nvSpPr>
        <p:spPr>
          <a:xfrm>
            <a:off x="1857360" y="5022257"/>
            <a:ext cx="900000" cy="295426"/>
          </a:xfrm>
          <a:prstGeom prst="flowChartPreparation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900" dirty="0">
                <a:solidFill>
                  <a:schemeClr val="accent2">
                    <a:lumMod val="75000"/>
                  </a:schemeClr>
                </a:solidFill>
                <a:latin typeface="Arial Narrow Regular" panose="020B0606020202030204" pitchFamily="34" charset="0"/>
              </a:rPr>
              <a:t>Sensitive Data Rules</a:t>
            </a:r>
          </a:p>
        </p:txBody>
      </p:sp>
      <p:sp>
        <p:nvSpPr>
          <p:cNvPr id="64" name="Rectangle 63"/>
          <p:cNvSpPr/>
          <p:nvPr/>
        </p:nvSpPr>
        <p:spPr>
          <a:xfrm flipH="1">
            <a:off x="4043056" y="1963760"/>
            <a:ext cx="11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Version History</a:t>
            </a:r>
          </a:p>
        </p:txBody>
      </p:sp>
      <p:sp>
        <p:nvSpPr>
          <p:cNvPr id="65" name="Rectangle 64"/>
          <p:cNvSpPr/>
          <p:nvPr/>
        </p:nvSpPr>
        <p:spPr>
          <a:xfrm flipH="1">
            <a:off x="5901812" y="5484213"/>
            <a:ext cx="123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latin typeface="Arial Narrow Regular" panose="020B0606020202030204" pitchFamily="34" charset="0"/>
              </a:rPr>
              <a:t>SQL, SPARQL, …</a:t>
            </a:r>
          </a:p>
        </p:txBody>
      </p:sp>
    </p:spTree>
    <p:extLst>
      <p:ext uri="{BB962C8B-B14F-4D97-AF65-F5344CB8AC3E}">
        <p14:creationId xmlns:p14="http://schemas.microsoft.com/office/powerpoint/2010/main" val="28292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/>
      <p:bldP spid="224" grpId="0"/>
      <p:bldP spid="225" grpId="0"/>
      <p:bldP spid="226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563563"/>
          </a:xfrm>
        </p:spPr>
        <p:txBody>
          <a:bodyPr>
            <a:normAutofit/>
          </a:bodyPr>
          <a:lstStyle/>
          <a:p>
            <a:r>
              <a:rPr lang="en-GB" dirty="0"/>
              <a:t>Global Biodiversity Informatics Outlook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75" y="1130410"/>
            <a:ext cx="3410054" cy="48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D1826BAF-9A51-5945-A764-A1BBE870CF14}"/>
              </a:ext>
            </a:extLst>
          </p:cNvPr>
          <p:cNvSpPr txBox="1">
            <a:spLocks/>
          </p:cNvSpPr>
          <p:nvPr/>
        </p:nvSpPr>
        <p:spPr>
          <a:xfrm>
            <a:off x="457199" y="1025497"/>
            <a:ext cx="3964075" cy="5100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/>
              <a:t>2012 meeting in Copenhagen: </a:t>
            </a:r>
            <a:br>
              <a:rPr lang="da-DK" sz="2400" dirty="0"/>
            </a:br>
            <a:r>
              <a:rPr lang="da-DK" sz="2400" dirty="0"/>
              <a:t>GBIC: the Global </a:t>
            </a:r>
            <a:r>
              <a:rPr lang="da-DK" sz="2400" dirty="0" err="1"/>
              <a:t>Biodiversity</a:t>
            </a:r>
            <a:r>
              <a:rPr lang="da-DK" sz="2400" dirty="0"/>
              <a:t> </a:t>
            </a:r>
            <a:r>
              <a:rPr lang="da-DK" sz="2400" dirty="0" err="1"/>
              <a:t>Informatics</a:t>
            </a:r>
            <a:r>
              <a:rPr lang="da-DK" sz="2400" dirty="0"/>
              <a:t> Conference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400" dirty="0"/>
              <a:t>Resulting </a:t>
            </a:r>
            <a:r>
              <a:rPr lang="da-DK" sz="2400" dirty="0" err="1"/>
              <a:t>report</a:t>
            </a:r>
            <a:r>
              <a:rPr lang="da-DK" sz="2400" dirty="0"/>
              <a:t>: </a:t>
            </a:r>
            <a:br>
              <a:rPr lang="da-DK" sz="2400" dirty="0"/>
            </a:br>
            <a:r>
              <a:rPr lang="da-DK" sz="2400" i="1" dirty="0"/>
              <a:t>Global </a:t>
            </a:r>
            <a:r>
              <a:rPr lang="da-DK" sz="2400" i="1" dirty="0" err="1"/>
              <a:t>Biodiversity</a:t>
            </a:r>
            <a:r>
              <a:rPr lang="da-DK" sz="2400" i="1" dirty="0"/>
              <a:t> </a:t>
            </a:r>
            <a:r>
              <a:rPr lang="da-DK" sz="2400" i="1" dirty="0" err="1"/>
              <a:t>Informatics</a:t>
            </a:r>
            <a:r>
              <a:rPr lang="da-DK" sz="2400" i="1" dirty="0"/>
              <a:t> Outlook: </a:t>
            </a:r>
            <a:r>
              <a:rPr lang="da-DK" sz="2400" i="1" dirty="0" err="1"/>
              <a:t>Delivering</a:t>
            </a:r>
            <a:r>
              <a:rPr lang="da-DK" sz="2400" i="1" dirty="0"/>
              <a:t> </a:t>
            </a:r>
            <a:r>
              <a:rPr lang="da-DK" sz="2400" i="1" dirty="0" err="1"/>
              <a:t>biodiversity</a:t>
            </a:r>
            <a:r>
              <a:rPr lang="da-DK" sz="2400" i="1" dirty="0"/>
              <a:t> </a:t>
            </a:r>
            <a:r>
              <a:rPr lang="da-DK" sz="2400" i="1" dirty="0" err="1"/>
              <a:t>knowledge</a:t>
            </a:r>
            <a:r>
              <a:rPr lang="da-DK" sz="2400" i="1" dirty="0"/>
              <a:t> in the Information Age</a:t>
            </a:r>
            <a:r>
              <a:rPr lang="da-DK" sz="2400" dirty="0"/>
              <a:t> </a:t>
            </a:r>
            <a:r>
              <a:rPr lang="da-DK" sz="2400" dirty="0">
                <a:solidFill>
                  <a:srgbClr val="175CA1"/>
                </a:solidFill>
              </a:rPr>
              <a:t>(</a:t>
            </a:r>
            <a:r>
              <a:rPr lang="da-DK" sz="2400" dirty="0">
                <a:solidFill>
                  <a:srgbClr val="175CA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www.gbif.org/document/80859</a:t>
            </a:r>
            <a:r>
              <a:rPr lang="da-DK" sz="2400" dirty="0">
                <a:solidFill>
                  <a:srgbClr val="175CA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354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563563"/>
          </a:xfrm>
        </p:spPr>
        <p:txBody>
          <a:bodyPr>
            <a:normAutofit/>
          </a:bodyPr>
          <a:lstStyle/>
          <a:p>
            <a:r>
              <a:rPr lang="en-GB" dirty="0"/>
              <a:t>GBIO Framework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16" name="Picture 2" descr="C:\Users\dhobern\AppData\Local\Microsoft\Windows\Temporary Internet Files\Content.Outlook\E7G54LFQ\GBIO FRAMEWORK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970" r="2397" b="8596"/>
          <a:stretch/>
        </p:blipFill>
        <p:spPr bwMode="auto">
          <a:xfrm>
            <a:off x="4088204" y="1114425"/>
            <a:ext cx="4743506" cy="48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CE955455-5204-4E4F-931E-3912F70A4AD1}"/>
              </a:ext>
            </a:extLst>
          </p:cNvPr>
          <p:cNvSpPr txBox="1">
            <a:spLocks/>
          </p:cNvSpPr>
          <p:nvPr/>
        </p:nvSpPr>
        <p:spPr>
          <a:xfrm>
            <a:off x="457199" y="1025497"/>
            <a:ext cx="3542045" cy="5100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Report outlined an </a:t>
            </a:r>
            <a:r>
              <a:rPr lang="en-GB" sz="2100" b="1" dirty="0"/>
              <a:t>interconnected view of priority areas</a:t>
            </a:r>
            <a:r>
              <a:rPr lang="en-GB" sz="2100" dirty="0"/>
              <a:t> where the biodiversity informatics community needed to make progress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Framework </a:t>
            </a:r>
            <a:r>
              <a:rPr lang="en-GB" sz="21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cited steadily </a:t>
            </a:r>
            <a:r>
              <a:rPr lang="en-GB" sz="2100" dirty="0"/>
              <a:t>in research and policy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March 2017 meeting at </a:t>
            </a:r>
            <a:r>
              <a:rPr lang="en-GB" sz="2100" dirty="0" err="1"/>
              <a:t>Senckenberg</a:t>
            </a:r>
            <a:r>
              <a:rPr lang="en-GB" sz="2100" dirty="0"/>
              <a:t> reemphasized the ‘need to establish </a:t>
            </a:r>
            <a:r>
              <a:rPr lang="en-GB" sz="21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 shared mechanism for planning and delivering a linked and open global biodiversity data infrastructure</a:t>
            </a:r>
            <a:r>
              <a:rPr lang="en-GB" sz="21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212336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563563"/>
          </a:xfrm>
        </p:spPr>
        <p:txBody>
          <a:bodyPr>
            <a:normAutofit/>
          </a:bodyPr>
          <a:lstStyle/>
          <a:p>
            <a:r>
              <a:rPr lang="en-GB" dirty="0"/>
              <a:t>GBIC2</a:t>
            </a:r>
            <a:r>
              <a:rPr lang="en-GB" b="0" cap="none" dirty="0">
                <a:latin typeface="Arial Narrow" panose="020B0604020202020204" pitchFamily="34" charset="0"/>
                <a:cs typeface="Arial Narrow" panose="020B0604020202020204" pitchFamily="34" charset="0"/>
              </a:rPr>
              <a:t>: 2nd Global Biodiversity Informatics Conference</a:t>
            </a:r>
            <a:endParaRPr lang="en-GB" b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http://biodiversityinformatics.org/</a:t>
            </a:r>
            <a:endParaRPr lang="en-US" dirty="0"/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03063" y="1114425"/>
            <a:ext cx="3513788" cy="482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CE955455-5204-4E4F-931E-3912F70A4AD1}"/>
              </a:ext>
            </a:extLst>
          </p:cNvPr>
          <p:cNvSpPr txBox="1">
            <a:spLocks/>
          </p:cNvSpPr>
          <p:nvPr/>
        </p:nvSpPr>
        <p:spPr>
          <a:xfrm>
            <a:off x="457199" y="1025497"/>
            <a:ext cx="3542045" cy="5100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100+ experts returned to Copenhagen to discuss ‘</a:t>
            </a:r>
            <a:r>
              <a:rPr lang="en-GB" sz="2100" b="1" dirty="0"/>
              <a:t>Delivering a Roadmap for Biodiversity Knowledge in the Information Age</a:t>
            </a:r>
            <a:r>
              <a:rPr lang="en-GB" sz="2100" dirty="0"/>
              <a:t>’, July 2018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Attendees sought to explore a broad-based vision and model to increase collaboration between stakeholders from all regions and all scales </a:t>
            </a:r>
          </a:p>
          <a:p>
            <a:pPr marL="182563" indent="-1825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Workshop perspectives seek a more holistic, interoperable and globalized approach to biodiversity informatics</a:t>
            </a:r>
          </a:p>
        </p:txBody>
      </p:sp>
    </p:spTree>
    <p:extLst>
      <p:ext uri="{BB962C8B-B14F-4D97-AF65-F5344CB8AC3E}">
        <p14:creationId xmlns:p14="http://schemas.microsoft.com/office/powerpoint/2010/main" val="1415201760"/>
      </p:ext>
    </p:extLst>
  </p:cSld>
  <p:clrMapOvr>
    <a:masterClrMapping/>
  </p:clrMapOvr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GBIF_v2</Template>
  <TotalTime>626</TotalTime>
  <Words>929</Words>
  <Application>Microsoft Macintosh PowerPoint</Application>
  <PresentationFormat>On-screen Show (4:3)</PresentationFormat>
  <Paragraphs>219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Arial Narrow</vt:lpstr>
      <vt:lpstr>Arial Narrow Regular</vt:lpstr>
      <vt:lpstr>Calibri</vt:lpstr>
      <vt:lpstr>Wingdings</vt:lpstr>
      <vt:lpstr>GBIF_v2</vt:lpstr>
      <vt:lpstr>towards a (post-2018)  alliance for biodiversity knowledge</vt:lpstr>
      <vt:lpstr>PowerPoint Presentation</vt:lpstr>
      <vt:lpstr>Stable, mature data infrastructure…</vt:lpstr>
      <vt:lpstr>…recognizing obstacles to growth</vt:lpstr>
      <vt:lpstr>CURRENT: Parallel Indexing</vt:lpstr>
      <vt:lpstr>PROPOSAL: COLLABORATIVE INDEXING</vt:lpstr>
      <vt:lpstr>Global Biodiversity Informatics Outlook</vt:lpstr>
      <vt:lpstr>GBIO Framework</vt:lpstr>
      <vt:lpstr>GBIC2: 2nd Global Biodiversity Informatics Conference</vt:lpstr>
      <vt:lpstr>PowerPoint Presentation</vt:lpstr>
      <vt:lpstr>How MUCH COORDINATION IS POSSIBLE?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(post-2018)  alliance for biodiversity knowledge</dc:title>
  <dc:subject/>
  <dc:creator>Kyle Copas</dc:creator>
  <cp:keywords/>
  <dc:description/>
  <cp:lastModifiedBy>Kyle Copas</cp:lastModifiedBy>
  <cp:revision>26</cp:revision>
  <dcterms:created xsi:type="dcterms:W3CDTF">2018-11-19T05:07:39Z</dcterms:created>
  <dcterms:modified xsi:type="dcterms:W3CDTF">2018-11-19T15:33:49Z</dcterms:modified>
  <cp:category/>
</cp:coreProperties>
</file>