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9"/>
  </p:notesMasterIdLst>
  <p:sldIdLst>
    <p:sldId id="4911" r:id="rId5"/>
    <p:sldId id="274" r:id="rId6"/>
    <p:sldId id="5000" r:id="rId7"/>
    <p:sldId id="4941" r:id="rId8"/>
    <p:sldId id="4878" r:id="rId9"/>
    <p:sldId id="5007" r:id="rId10"/>
    <p:sldId id="4947" r:id="rId11"/>
    <p:sldId id="5001" r:id="rId12"/>
    <p:sldId id="4940" r:id="rId13"/>
    <p:sldId id="5003" r:id="rId14"/>
    <p:sldId id="5004" r:id="rId15"/>
    <p:sldId id="5005" r:id="rId16"/>
    <p:sldId id="4864" r:id="rId17"/>
    <p:sldId id="500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6B38427-0056-B568-AE4F-F97965EFFBDF}" name="Tara Yarahmadi-Smith" initials="TY" userId="S::Tara.Yarahmadi-Smith@annafreud.org::3d14fb67-43e1-4c27-b2f8-5b812152ead4" providerId="AD"/>
  <p188:author id="{3C9992D3-E73D-6F11-18DD-591755D2F744}" name="Jaime Smith" initials="JS" userId="S::Jaime.Smith@annafreud.org::9efd9a24-d4b7-4a73-83e4-bc6ceae857f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F9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81" autoAdjust="0"/>
    <p:restoredTop sz="69007" autoAdjust="0"/>
  </p:normalViewPr>
  <p:slideViewPr>
    <p:cSldViewPr snapToGrid="0">
      <p:cViewPr>
        <p:scale>
          <a:sx n="66" d="100"/>
          <a:sy n="66" d="100"/>
        </p:scale>
        <p:origin x="1944"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esha Patel" userId="811bd4f3-1329-461a-ae2d-6c57ceae25fe" providerId="ADAL" clId="{6C267ADE-86D7-4510-BF07-B536980163DF}"/>
    <pc:docChg chg="modSld">
      <pc:chgData name="Neesha Patel" userId="811bd4f3-1329-461a-ae2d-6c57ceae25fe" providerId="ADAL" clId="{6C267ADE-86D7-4510-BF07-B536980163DF}" dt="2025-12-16T14:45:38.929" v="5" actId="20577"/>
      <pc:docMkLst>
        <pc:docMk/>
      </pc:docMkLst>
      <pc:sldChg chg="modNotesTx">
        <pc:chgData name="Neesha Patel" userId="811bd4f3-1329-461a-ae2d-6c57ceae25fe" providerId="ADAL" clId="{6C267ADE-86D7-4510-BF07-B536980163DF}" dt="2025-12-16T14:45:25.343" v="0" actId="20577"/>
        <pc:sldMkLst>
          <pc:docMk/>
          <pc:sldMk cId="2006144921" sldId="274"/>
        </pc:sldMkLst>
      </pc:sldChg>
      <pc:sldChg chg="modNotesTx">
        <pc:chgData name="Neesha Patel" userId="811bd4f3-1329-461a-ae2d-6c57ceae25fe" providerId="ADAL" clId="{6C267ADE-86D7-4510-BF07-B536980163DF}" dt="2025-12-16T14:45:37.208" v="4" actId="20577"/>
        <pc:sldMkLst>
          <pc:docMk/>
          <pc:sldMk cId="2667040017" sldId="4878"/>
        </pc:sldMkLst>
      </pc:sldChg>
      <pc:sldChg chg="modNotesTx">
        <pc:chgData name="Neesha Patel" userId="811bd4f3-1329-461a-ae2d-6c57ceae25fe" providerId="ADAL" clId="{6C267ADE-86D7-4510-BF07-B536980163DF}" dt="2025-12-16T14:45:34.883" v="3" actId="20577"/>
        <pc:sldMkLst>
          <pc:docMk/>
          <pc:sldMk cId="606278464" sldId="4941"/>
        </pc:sldMkLst>
      </pc:sldChg>
      <pc:sldChg chg="modNotesTx">
        <pc:chgData name="Neesha Patel" userId="811bd4f3-1329-461a-ae2d-6c57ceae25fe" providerId="ADAL" clId="{6C267ADE-86D7-4510-BF07-B536980163DF}" dt="2025-12-16T14:45:30.976" v="2" actId="20577"/>
        <pc:sldMkLst>
          <pc:docMk/>
          <pc:sldMk cId="3884476347" sldId="5000"/>
        </pc:sldMkLst>
      </pc:sldChg>
      <pc:sldChg chg="modNotesTx">
        <pc:chgData name="Neesha Patel" userId="811bd4f3-1329-461a-ae2d-6c57ceae25fe" providerId="ADAL" clId="{6C267ADE-86D7-4510-BF07-B536980163DF}" dt="2025-12-16T14:45:38.929" v="5" actId="20577"/>
        <pc:sldMkLst>
          <pc:docMk/>
          <pc:sldMk cId="1281984323" sldId="500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38B230-B651-402E-9D42-EDE89C882AB5}" type="datetimeFigureOut">
              <a:rPr lang="en-GB" smtClean="0"/>
              <a:t>16/12/2025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C5A4F-46C8-46D2-A3FA-8B9522660663}" type="slidenum">
              <a:rPr lang="en-GB" smtClean="0"/>
              <a:t>‹#›</a:t>
            </a:fld>
            <a:endParaRPr lang="en-GB"/>
          </a:p>
        </p:txBody>
      </p:sp>
    </p:spTree>
    <p:extLst>
      <p:ext uri="{BB962C8B-B14F-4D97-AF65-F5344CB8AC3E}">
        <p14:creationId xmlns:p14="http://schemas.microsoft.com/office/powerpoint/2010/main" val="2370142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795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BA0FD-6B4A-13F5-2889-18DA3CB9ED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D51D9D-E7BB-1AA7-7236-5A045365FE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9F24CE-7982-DF09-874C-E58C8B1C16D9}"/>
              </a:ext>
            </a:extLst>
          </p:cNvPr>
          <p:cNvSpPr>
            <a:spLocks noGrp="1"/>
          </p:cNvSpPr>
          <p:nvPr>
            <p:ph type="body" idx="1"/>
          </p:nvPr>
        </p:nvSpPr>
        <p:spPr/>
        <p:txBody>
          <a:bodyPr/>
          <a:lstStyle/>
          <a:p>
            <a:r>
              <a:rPr lang="en-US" i="1">
                <a:cs typeface="Calibri"/>
              </a:rPr>
              <a:t>Baseline assessment activity: </a:t>
            </a:r>
            <a:r>
              <a:rPr lang="en-GB" i="1"/>
              <a:t>This activity is an opportunity to assess pupils’ prior knowledge about friendships and relationships. It allows pupils to visualise their understanding before discussing formal concepts.</a:t>
            </a:r>
          </a:p>
          <a:p>
            <a:endParaRPr lang="en-US">
              <a:ea typeface="Calibri"/>
              <a:cs typeface="Calibri"/>
            </a:endParaRPr>
          </a:p>
          <a:p>
            <a:pPr marL="0" indent="0">
              <a:buFont typeface="Arial" panose="020B0604020202020204" pitchFamily="34" charset="0"/>
              <a:buNone/>
            </a:pPr>
            <a:r>
              <a:rPr lang="en-GB">
                <a:ea typeface="Calibri"/>
                <a:cs typeface="Calibri"/>
              </a:rPr>
              <a:t>Explain to pupils that they will have 7 minutes to draw what a healthy friendship looks like to them. Reassure them that the focus is on their ideas, not artistic skill, so there’s no need to worry about making their drawing perfect. They can use symbols, colours, words, or any other way to represent key ideas.</a:t>
            </a:r>
            <a:br>
              <a:rPr lang="en-GB">
                <a:ea typeface="Calibri"/>
                <a:cs typeface="Calibri"/>
              </a:rPr>
            </a:br>
            <a:endParaRPr lang="en-GB">
              <a:ea typeface="Calibri"/>
              <a:cs typeface="Calibri"/>
            </a:endParaRPr>
          </a:p>
          <a:p>
            <a:pPr marL="0" indent="0">
              <a:buFont typeface="Arial" panose="020B0604020202020204" pitchFamily="34" charset="0"/>
              <a:buNone/>
            </a:pPr>
            <a:r>
              <a:rPr lang="en-GB" b="1">
                <a:ea typeface="Calibri"/>
                <a:cs typeface="Calibri"/>
              </a:rPr>
              <a:t>Encourage pupils to think about:</a:t>
            </a:r>
          </a:p>
          <a:p>
            <a:pPr marL="171450" indent="-171450">
              <a:buFont typeface="Arial" panose="020B0604020202020204" pitchFamily="34" charset="0"/>
              <a:buChar char="•"/>
            </a:pPr>
            <a:r>
              <a:rPr lang="en-GB">
                <a:ea typeface="Calibri"/>
                <a:cs typeface="Calibri"/>
              </a:rPr>
              <a:t>how friends show kindness and support each other</a:t>
            </a:r>
          </a:p>
          <a:p>
            <a:pPr marL="171450" indent="-171450">
              <a:buFont typeface="Arial" panose="020B0604020202020204" pitchFamily="34" charset="0"/>
              <a:buChar char="•"/>
            </a:pPr>
            <a:r>
              <a:rPr lang="en-GB">
                <a:ea typeface="Calibri"/>
                <a:cs typeface="Calibri"/>
              </a:rPr>
              <a:t>the emotions involved in a healthy friendship</a:t>
            </a:r>
          </a:p>
          <a:p>
            <a:pPr marL="171450" indent="-171450">
              <a:buFont typeface="Arial" panose="020B0604020202020204" pitchFamily="34" charset="0"/>
              <a:buChar char="•"/>
            </a:pPr>
            <a:r>
              <a:rPr lang="en-GB"/>
              <a:t>how friendships affect how we feel and our overall wellbeing?</a:t>
            </a:r>
            <a:endParaRPr lang="en-GB">
              <a:ea typeface="Calibri"/>
              <a:cs typeface="Calibri"/>
            </a:endParaRPr>
          </a:p>
          <a:p>
            <a:pPr marL="171450" indent="-171450">
              <a:buFont typeface="Arial" panose="020B0604020202020204" pitchFamily="34" charset="0"/>
              <a:buChar char="•"/>
            </a:pPr>
            <a:r>
              <a:rPr lang="en-GB">
                <a:ea typeface="Calibri"/>
                <a:cs typeface="Calibri"/>
              </a:rPr>
              <a:t>how friends communicate and resolve disagreements.</a:t>
            </a:r>
            <a:endParaRPr lang="en-US">
              <a:ea typeface="Calibri"/>
              <a:cs typeface="Calibri"/>
            </a:endParaRPr>
          </a:p>
          <a:p>
            <a:endParaRPr lang="en-US">
              <a:ea typeface="Calibri"/>
              <a:cs typeface="Calibri"/>
            </a:endParaRPr>
          </a:p>
          <a:p>
            <a:r>
              <a:rPr lang="en-GB"/>
              <a:t>At the end of the timer, ask students to turn over their paper. Explain that they will revisit their drawing at the end of the session to add anything new they have learned.</a:t>
            </a:r>
            <a:endParaRPr lang="en-US">
              <a:cs typeface="Calibri"/>
            </a:endParaRPr>
          </a:p>
          <a:p>
            <a:endParaRPr lang="en-US">
              <a:ea typeface="Calibri"/>
              <a:cs typeface="Calibri"/>
            </a:endParaRPr>
          </a:p>
          <a:p>
            <a:r>
              <a:rPr lang="en-GB" b="1"/>
              <a:t>Differentiation: support and challenge ideas</a:t>
            </a:r>
            <a:br>
              <a:rPr lang="en-US">
                <a:ea typeface="Calibri"/>
                <a:cs typeface="Calibri"/>
              </a:rPr>
            </a:br>
            <a:r>
              <a:rPr lang="en-US" b="0">
                <a:ea typeface="Calibri"/>
                <a:cs typeface="Calibri"/>
              </a:rPr>
              <a:t>Support:</a:t>
            </a:r>
          </a:p>
          <a:p>
            <a:pPr marL="171450" indent="-171450">
              <a:buFont typeface="Arial" panose="020B0604020202020204" pitchFamily="34" charset="0"/>
              <a:buChar char="•"/>
            </a:pPr>
            <a:r>
              <a:rPr lang="en-US">
                <a:ea typeface="Calibri"/>
                <a:cs typeface="Calibri"/>
              </a:rPr>
              <a:t>provide sentence starters e.g., a good friend is someone who…</a:t>
            </a:r>
          </a:p>
          <a:p>
            <a:pPr marL="171450" indent="-171450">
              <a:buFont typeface="Arial" panose="020B0604020202020204" pitchFamily="34" charset="0"/>
              <a:buChar char="•"/>
            </a:pPr>
            <a:r>
              <a:rPr lang="en-US">
                <a:ea typeface="Calibri"/>
                <a:cs typeface="Calibri"/>
              </a:rPr>
              <a:t>offer a work bank of friendship qualities they can use (kindness, trust, respect)</a:t>
            </a:r>
          </a:p>
          <a:p>
            <a:r>
              <a:rPr lang="en-US" b="0">
                <a:ea typeface="Calibri"/>
                <a:cs typeface="Calibri"/>
              </a:rPr>
              <a:t>Challenge:</a:t>
            </a:r>
          </a:p>
          <a:p>
            <a:pPr marL="171450" indent="-171450">
              <a:buFont typeface="Arial" panose="020B0604020202020204" pitchFamily="34" charset="0"/>
              <a:buChar char="•"/>
            </a:pPr>
            <a:r>
              <a:rPr lang="en-US">
                <a:ea typeface="Calibri"/>
                <a:cs typeface="Calibri"/>
              </a:rPr>
              <a:t>add speech bubbles to show how friends communicate </a:t>
            </a:r>
          </a:p>
          <a:p>
            <a:endParaRPr lang="en-US">
              <a:ea typeface="Calibri"/>
              <a:cs typeface="Calibri"/>
            </a:endParaRPr>
          </a:p>
        </p:txBody>
      </p:sp>
      <p:sp>
        <p:nvSpPr>
          <p:cNvPr id="4" name="Slide Number Placeholder 3">
            <a:extLst>
              <a:ext uri="{FF2B5EF4-FFF2-40B4-BE49-F238E27FC236}">
                <a16:creationId xmlns:a16="http://schemas.microsoft.com/office/drawing/2014/main" id="{83397F43-10CC-9DED-3CB3-1EEC75F7A0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6722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306E2-51F7-3311-0237-D76E0455F3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757851-7A53-0FDF-C19D-54FD693A08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4DB1D8-B414-4977-5ED6-F11B36C8974C}"/>
              </a:ext>
            </a:extLst>
          </p:cNvPr>
          <p:cNvSpPr>
            <a:spLocks noGrp="1"/>
          </p:cNvSpPr>
          <p:nvPr>
            <p:ph type="body" idx="1"/>
          </p:nvPr>
        </p:nvSpPr>
        <p:spPr/>
        <p:txBody>
          <a:bodyPr/>
          <a:lstStyle/>
          <a:p>
            <a:r>
              <a:rPr lang="en-US" b="1">
                <a:ea typeface="Calibri"/>
                <a:cs typeface="Calibri"/>
              </a:rPr>
              <a:t>10 mins</a:t>
            </a:r>
          </a:p>
        </p:txBody>
      </p:sp>
      <p:sp>
        <p:nvSpPr>
          <p:cNvPr id="4" name="Slide Number Placeholder 3">
            <a:extLst>
              <a:ext uri="{FF2B5EF4-FFF2-40B4-BE49-F238E27FC236}">
                <a16:creationId xmlns:a16="http://schemas.microsoft.com/office/drawing/2014/main" id="{22213F89-414B-87FA-E977-0218FB230E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475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53A75-EA21-D7E3-C53A-64EDCC85C4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76E9E2-96BE-DD75-C0FF-98DDF51763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0F39FF-9EF5-9569-79F7-09AD4B94F641}"/>
              </a:ext>
            </a:extLst>
          </p:cNvPr>
          <p:cNvSpPr>
            <a:spLocks noGrp="1"/>
          </p:cNvSpPr>
          <p:nvPr>
            <p:ph type="body" idx="1"/>
          </p:nvPr>
        </p:nvSpPr>
        <p:spPr/>
        <p:txBody>
          <a:bodyPr/>
          <a:lstStyle/>
          <a:p>
            <a:r>
              <a:rPr lang="en-US" i="1">
                <a:cs typeface="Calibri"/>
              </a:rPr>
              <a:t>Baseline assessment activity: </a:t>
            </a:r>
            <a:r>
              <a:rPr lang="en-GB" i="1"/>
              <a:t>This activity is an opportunity to assess pupils’ prior knowledge about friendships and relationships. It allows pupils to visualise their understanding before discussing formal concepts.</a:t>
            </a:r>
          </a:p>
          <a:p>
            <a:endParaRPr lang="en-US">
              <a:ea typeface="Calibri"/>
              <a:cs typeface="Calibri"/>
            </a:endParaRPr>
          </a:p>
          <a:p>
            <a:pPr marL="0" indent="0">
              <a:buFont typeface="Arial" panose="020B0604020202020204" pitchFamily="34" charset="0"/>
              <a:buNone/>
            </a:pPr>
            <a:r>
              <a:rPr lang="en-GB">
                <a:ea typeface="Calibri"/>
                <a:cs typeface="Calibri"/>
              </a:rPr>
              <a:t>Explain to pupils that they will have 7 minutes to draw what a healthy friendship looks like to them. Reassure them that the focus is on their ideas, not artistic skill, so there’s no need to worry about making their drawing perfect. They can use symbols, colours, words, or any other way to represent key ideas.</a:t>
            </a:r>
            <a:br>
              <a:rPr lang="en-GB">
                <a:ea typeface="Calibri"/>
                <a:cs typeface="Calibri"/>
              </a:rPr>
            </a:br>
            <a:endParaRPr lang="en-GB">
              <a:ea typeface="Calibri"/>
              <a:cs typeface="Calibri"/>
            </a:endParaRPr>
          </a:p>
          <a:p>
            <a:pPr marL="0" indent="0">
              <a:buFont typeface="Arial" panose="020B0604020202020204" pitchFamily="34" charset="0"/>
              <a:buNone/>
            </a:pPr>
            <a:r>
              <a:rPr lang="en-GB" b="1">
                <a:ea typeface="Calibri"/>
                <a:cs typeface="Calibri"/>
              </a:rPr>
              <a:t>Encourage pupils to think about:</a:t>
            </a:r>
          </a:p>
          <a:p>
            <a:pPr marL="171450" indent="-171450">
              <a:buFont typeface="Arial" panose="020B0604020202020204" pitchFamily="34" charset="0"/>
              <a:buChar char="•"/>
            </a:pPr>
            <a:r>
              <a:rPr lang="en-GB">
                <a:ea typeface="Calibri"/>
                <a:cs typeface="Calibri"/>
              </a:rPr>
              <a:t>how friends show kindness and support each other</a:t>
            </a:r>
          </a:p>
          <a:p>
            <a:pPr marL="171450" indent="-171450">
              <a:buFont typeface="Arial" panose="020B0604020202020204" pitchFamily="34" charset="0"/>
              <a:buChar char="•"/>
            </a:pPr>
            <a:r>
              <a:rPr lang="en-GB">
                <a:ea typeface="Calibri"/>
                <a:cs typeface="Calibri"/>
              </a:rPr>
              <a:t>the emotions involved in a healthy friendship</a:t>
            </a:r>
          </a:p>
          <a:p>
            <a:pPr marL="171450" indent="-171450">
              <a:buFont typeface="Arial" panose="020B0604020202020204" pitchFamily="34" charset="0"/>
              <a:buChar char="•"/>
            </a:pPr>
            <a:r>
              <a:rPr lang="en-GB"/>
              <a:t>how friendships affect how we feel and our overall wellbeing?</a:t>
            </a:r>
            <a:endParaRPr lang="en-GB">
              <a:ea typeface="Calibri"/>
              <a:cs typeface="Calibri"/>
            </a:endParaRPr>
          </a:p>
          <a:p>
            <a:pPr marL="171450" indent="-171450">
              <a:buFont typeface="Arial" panose="020B0604020202020204" pitchFamily="34" charset="0"/>
              <a:buChar char="•"/>
            </a:pPr>
            <a:r>
              <a:rPr lang="en-GB">
                <a:ea typeface="Calibri"/>
                <a:cs typeface="Calibri"/>
              </a:rPr>
              <a:t>how friends communicate and resolve disagreements.</a:t>
            </a:r>
            <a:endParaRPr lang="en-US">
              <a:ea typeface="Calibri"/>
              <a:cs typeface="Calibri"/>
            </a:endParaRPr>
          </a:p>
          <a:p>
            <a:endParaRPr lang="en-US">
              <a:ea typeface="Calibri"/>
              <a:cs typeface="Calibri"/>
            </a:endParaRPr>
          </a:p>
          <a:p>
            <a:r>
              <a:rPr lang="en-GB"/>
              <a:t>At the end of the timer, ask students to turn over their paper. Explain that they will revisit their drawing at the end of the session to add anything new they have learned.</a:t>
            </a:r>
            <a:endParaRPr lang="en-US">
              <a:cs typeface="Calibri"/>
            </a:endParaRPr>
          </a:p>
          <a:p>
            <a:endParaRPr lang="en-US">
              <a:ea typeface="Calibri"/>
              <a:cs typeface="Calibri"/>
            </a:endParaRPr>
          </a:p>
          <a:p>
            <a:r>
              <a:rPr lang="en-GB" b="1"/>
              <a:t>Differentiation: support and challenge ideas</a:t>
            </a:r>
            <a:br>
              <a:rPr lang="en-US">
                <a:ea typeface="Calibri"/>
                <a:cs typeface="Calibri"/>
              </a:rPr>
            </a:br>
            <a:r>
              <a:rPr lang="en-US" b="0">
                <a:ea typeface="Calibri"/>
                <a:cs typeface="Calibri"/>
              </a:rPr>
              <a:t>Support:</a:t>
            </a:r>
          </a:p>
          <a:p>
            <a:pPr marL="171450" indent="-171450">
              <a:buFont typeface="Arial" panose="020B0604020202020204" pitchFamily="34" charset="0"/>
              <a:buChar char="•"/>
            </a:pPr>
            <a:r>
              <a:rPr lang="en-US">
                <a:ea typeface="Calibri"/>
                <a:cs typeface="Calibri"/>
              </a:rPr>
              <a:t>provide sentence starters e.g., a good friend is someone who…</a:t>
            </a:r>
          </a:p>
          <a:p>
            <a:pPr marL="171450" indent="-171450">
              <a:buFont typeface="Arial" panose="020B0604020202020204" pitchFamily="34" charset="0"/>
              <a:buChar char="•"/>
            </a:pPr>
            <a:r>
              <a:rPr lang="en-US">
                <a:ea typeface="Calibri"/>
                <a:cs typeface="Calibri"/>
              </a:rPr>
              <a:t>offer a work bank of friendship qualities they can use (kindness, trust, respect)</a:t>
            </a:r>
          </a:p>
          <a:p>
            <a:r>
              <a:rPr lang="en-US" b="0">
                <a:ea typeface="Calibri"/>
                <a:cs typeface="Calibri"/>
              </a:rPr>
              <a:t>Challenge:</a:t>
            </a:r>
          </a:p>
          <a:p>
            <a:pPr marL="171450" indent="-171450">
              <a:buFont typeface="Arial" panose="020B0604020202020204" pitchFamily="34" charset="0"/>
              <a:buChar char="•"/>
            </a:pPr>
            <a:r>
              <a:rPr lang="en-US">
                <a:ea typeface="Calibri"/>
                <a:cs typeface="Calibri"/>
              </a:rPr>
              <a:t>add speech bubbles to show how friends communicate </a:t>
            </a:r>
          </a:p>
          <a:p>
            <a:endParaRPr lang="en-US">
              <a:ea typeface="Calibri"/>
              <a:cs typeface="Calibri"/>
            </a:endParaRPr>
          </a:p>
        </p:txBody>
      </p:sp>
      <p:sp>
        <p:nvSpPr>
          <p:cNvPr id="4" name="Slide Number Placeholder 3">
            <a:extLst>
              <a:ext uri="{FF2B5EF4-FFF2-40B4-BE49-F238E27FC236}">
                <a16:creationId xmlns:a16="http://schemas.microsoft.com/office/drawing/2014/main" id="{00AA70CD-E193-2060-A218-0607E548670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6954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a:t>This slide is an opportunity to embed the learning from the assembly and may be used to support differentiation.</a:t>
            </a:r>
          </a:p>
          <a:p>
            <a:endParaRPr lang="en-GB" i="0"/>
          </a:p>
          <a:p>
            <a:r>
              <a:rPr lang="en-GB" i="0"/>
              <a:t>Play 'Word </a:t>
            </a:r>
            <a:r>
              <a:rPr lang="en-GB"/>
              <a:t>match </a:t>
            </a:r>
            <a:r>
              <a:rPr lang="en-GB" i="0"/>
              <a:t>' to answer the questions. Animated slide, questions to appear on click. </a:t>
            </a:r>
            <a:endParaRPr lang="en-US" i="0">
              <a:ea typeface="Calibri"/>
              <a:cs typeface="Calibri"/>
            </a:endParaRPr>
          </a:p>
          <a:p>
            <a:endParaRPr lang="en-GB" i="0"/>
          </a:p>
          <a:p>
            <a:r>
              <a:rPr lang="en-GB" b="1" i="0"/>
              <a:t>How to play 'Word </a:t>
            </a:r>
            <a:r>
              <a:rPr lang="en-GB" b="1"/>
              <a:t>match</a:t>
            </a:r>
            <a:r>
              <a:rPr lang="en-GB" b="1" i="0"/>
              <a:t>’: </a:t>
            </a:r>
            <a:endParaRPr lang="en-GB" b="1" i="0">
              <a:ea typeface="Calibri"/>
              <a:cs typeface="Calibri"/>
            </a:endParaRPr>
          </a:p>
          <a:p>
            <a:pPr marL="171450" indent="-171450">
              <a:buFont typeface="Arial" panose="020B0604020202020204" pitchFamily="34" charset="0"/>
              <a:buChar char="•"/>
            </a:pPr>
            <a:r>
              <a:rPr lang="en-GB" b="0" i="0"/>
              <a:t>pupils work in pairs or small groups</a:t>
            </a:r>
            <a:endParaRPr lang="en-GB" b="0" i="0">
              <a:ea typeface="Calibri"/>
              <a:cs typeface="Calibri"/>
            </a:endParaRPr>
          </a:p>
          <a:p>
            <a:pPr marL="171450" indent="-171450">
              <a:buFont typeface="Arial" panose="020B0604020202020204" pitchFamily="34" charset="0"/>
              <a:buChar char="•"/>
            </a:pPr>
            <a:r>
              <a:rPr lang="en-GB" b="0" i="0"/>
              <a:t>one pupil says a word or phrase that describes the sentence shared, and their partner responds with another related word or phrase</a:t>
            </a:r>
            <a:endParaRPr lang="en-GB" b="0" i="0">
              <a:ea typeface="Calibri"/>
              <a:cs typeface="Calibri"/>
            </a:endParaRPr>
          </a:p>
          <a:p>
            <a:pPr marL="171450" indent="-171450">
              <a:buFont typeface="Arial" panose="020B0604020202020204" pitchFamily="34" charset="0"/>
              <a:buChar char="•"/>
            </a:pPr>
            <a:r>
              <a:rPr lang="en-GB" b="0" i="0"/>
              <a:t>they continue back and forth, building on each other’s ideas.</a:t>
            </a:r>
            <a:br>
              <a:rPr lang="en-GB">
                <a:cs typeface="+mn-lt"/>
              </a:rPr>
            </a:br>
            <a:endParaRPr lang="en-GB" i="0"/>
          </a:p>
          <a:p>
            <a:r>
              <a:rPr lang="en-GB" i="0"/>
              <a:t>E.g. What does a healthy relationship look like? </a:t>
            </a:r>
            <a:endParaRPr lang="en-GB" i="0">
              <a:ea typeface="Calibri"/>
              <a:cs typeface="Calibri"/>
            </a:endParaRPr>
          </a:p>
          <a:p>
            <a:endParaRPr lang="en-GB" i="0"/>
          </a:p>
          <a:p>
            <a:r>
              <a:rPr lang="en-GB" i="0"/>
              <a:t>A) happy people</a:t>
            </a:r>
            <a:endParaRPr lang="en-GB" i="0">
              <a:ea typeface="Calibri"/>
              <a:cs typeface="Calibri"/>
            </a:endParaRPr>
          </a:p>
          <a:p>
            <a:r>
              <a:rPr lang="en-GB" i="0"/>
              <a:t>B) comfortable</a:t>
            </a:r>
            <a:endParaRPr lang="en-GB" i="0">
              <a:ea typeface="Calibri"/>
              <a:cs typeface="Calibri"/>
            </a:endParaRPr>
          </a:p>
          <a:p>
            <a:r>
              <a:rPr lang="en-GB" i="0"/>
              <a:t>A) feeling safe</a:t>
            </a:r>
            <a:endParaRPr lang="en-GB" i="0">
              <a:ea typeface="Calibri"/>
              <a:cs typeface="Calibri"/>
            </a:endParaRPr>
          </a:p>
          <a:p>
            <a:r>
              <a:rPr lang="en-GB" i="0">
                <a:ea typeface="Calibri"/>
                <a:cs typeface="Calibri"/>
              </a:rPr>
              <a:t>B) trusting each other</a:t>
            </a:r>
          </a:p>
          <a:p>
            <a:endParaRPr lang="en-GB" i="0">
              <a:ea typeface="Calibri"/>
              <a:cs typeface="Calibri"/>
            </a:endParaRPr>
          </a:p>
          <a:p>
            <a:r>
              <a:rPr lang="en-GB" b="0"/>
              <a:t>Alternative approach: If preferred, the class can discuss the questions together instead.</a:t>
            </a:r>
            <a:endParaRPr lang="en-GB" b="0" i="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0774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357FC-D9A8-195C-C195-FA75DA9E7B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1895B4-E5F3-AAC8-E9E5-1F54505AC9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9127B6-F05A-8669-DAF6-3D53DB4BF5DE}"/>
              </a:ext>
            </a:extLst>
          </p:cNvPr>
          <p:cNvSpPr>
            <a:spLocks noGrp="1"/>
          </p:cNvSpPr>
          <p:nvPr>
            <p:ph type="body" idx="1"/>
          </p:nvPr>
        </p:nvSpPr>
        <p:spPr/>
        <p:txBody>
          <a:bodyPr/>
          <a:lstStyle/>
          <a:p>
            <a:r>
              <a:rPr lang="en-GB" i="1"/>
              <a:t>This slide is an opportunity to embed the learning from the assembly and may be used to support differentiation.</a:t>
            </a:r>
          </a:p>
          <a:p>
            <a:endParaRPr lang="en-GB" i="0"/>
          </a:p>
          <a:p>
            <a:r>
              <a:rPr lang="en-GB" i="0"/>
              <a:t>Play 'Word </a:t>
            </a:r>
            <a:r>
              <a:rPr lang="en-GB"/>
              <a:t>match </a:t>
            </a:r>
            <a:r>
              <a:rPr lang="en-GB" i="0"/>
              <a:t>' to answer the questions. Animated slide, questions to appear on click. </a:t>
            </a:r>
            <a:endParaRPr lang="en-US" i="0">
              <a:ea typeface="Calibri"/>
              <a:cs typeface="Calibri"/>
            </a:endParaRPr>
          </a:p>
          <a:p>
            <a:endParaRPr lang="en-GB" i="0"/>
          </a:p>
          <a:p>
            <a:r>
              <a:rPr lang="en-GB" b="1" i="0"/>
              <a:t>How to play 'Word </a:t>
            </a:r>
            <a:r>
              <a:rPr lang="en-GB" b="1"/>
              <a:t>match</a:t>
            </a:r>
            <a:r>
              <a:rPr lang="en-GB" b="1" i="0"/>
              <a:t>’: </a:t>
            </a:r>
            <a:endParaRPr lang="en-GB" b="1" i="0">
              <a:ea typeface="Calibri"/>
              <a:cs typeface="Calibri"/>
            </a:endParaRPr>
          </a:p>
          <a:p>
            <a:pPr marL="171450" indent="-171450">
              <a:buFont typeface="Arial" panose="020B0604020202020204" pitchFamily="34" charset="0"/>
              <a:buChar char="•"/>
            </a:pPr>
            <a:r>
              <a:rPr lang="en-GB" b="0" i="0"/>
              <a:t>pupils work in pairs or small groups</a:t>
            </a:r>
            <a:endParaRPr lang="en-GB" b="0" i="0">
              <a:ea typeface="Calibri"/>
              <a:cs typeface="Calibri"/>
            </a:endParaRPr>
          </a:p>
          <a:p>
            <a:pPr marL="171450" indent="-171450">
              <a:buFont typeface="Arial" panose="020B0604020202020204" pitchFamily="34" charset="0"/>
              <a:buChar char="•"/>
            </a:pPr>
            <a:r>
              <a:rPr lang="en-GB" b="0" i="0"/>
              <a:t>one pupil says a word or phrase that describes the sentence shared, and their partner responds with another related word or phrase</a:t>
            </a:r>
            <a:endParaRPr lang="en-GB" b="0" i="0">
              <a:ea typeface="Calibri"/>
              <a:cs typeface="Calibri"/>
            </a:endParaRPr>
          </a:p>
          <a:p>
            <a:pPr marL="171450" indent="-171450">
              <a:buFont typeface="Arial" panose="020B0604020202020204" pitchFamily="34" charset="0"/>
              <a:buChar char="•"/>
            </a:pPr>
            <a:r>
              <a:rPr lang="en-GB" b="0" i="0"/>
              <a:t>they continue back and forth, building on each other’s ideas.</a:t>
            </a:r>
            <a:br>
              <a:rPr lang="en-GB">
                <a:cs typeface="+mn-lt"/>
              </a:rPr>
            </a:br>
            <a:endParaRPr lang="en-GB" i="0"/>
          </a:p>
          <a:p>
            <a:r>
              <a:rPr lang="en-GB" i="0"/>
              <a:t>E.g. What does a healthy relationship look like? </a:t>
            </a:r>
            <a:endParaRPr lang="en-GB" i="0">
              <a:ea typeface="Calibri"/>
              <a:cs typeface="Calibri"/>
            </a:endParaRPr>
          </a:p>
          <a:p>
            <a:endParaRPr lang="en-GB" i="0"/>
          </a:p>
          <a:p>
            <a:r>
              <a:rPr lang="en-GB" i="0"/>
              <a:t>A) happy people</a:t>
            </a:r>
            <a:endParaRPr lang="en-GB" i="0">
              <a:ea typeface="Calibri"/>
              <a:cs typeface="Calibri"/>
            </a:endParaRPr>
          </a:p>
          <a:p>
            <a:r>
              <a:rPr lang="en-GB" i="0"/>
              <a:t>B) comfortable</a:t>
            </a:r>
            <a:endParaRPr lang="en-GB" i="0">
              <a:ea typeface="Calibri"/>
              <a:cs typeface="Calibri"/>
            </a:endParaRPr>
          </a:p>
          <a:p>
            <a:r>
              <a:rPr lang="en-GB" i="0"/>
              <a:t>A) feeling safe</a:t>
            </a:r>
            <a:endParaRPr lang="en-GB" i="0">
              <a:ea typeface="Calibri"/>
              <a:cs typeface="Calibri"/>
            </a:endParaRPr>
          </a:p>
          <a:p>
            <a:r>
              <a:rPr lang="en-GB" i="0">
                <a:ea typeface="Calibri"/>
                <a:cs typeface="Calibri"/>
              </a:rPr>
              <a:t>B) trusting each other</a:t>
            </a:r>
          </a:p>
          <a:p>
            <a:endParaRPr lang="en-GB" i="0">
              <a:ea typeface="Calibri"/>
              <a:cs typeface="Calibri"/>
            </a:endParaRPr>
          </a:p>
          <a:p>
            <a:r>
              <a:rPr lang="en-GB" b="0"/>
              <a:t>Alternative approach: If preferred, the class can discuss the questions together instead.</a:t>
            </a:r>
            <a:endParaRPr lang="en-GB" b="0" i="0">
              <a:ea typeface="Calibri"/>
              <a:cs typeface="Calibri"/>
            </a:endParaRPr>
          </a:p>
        </p:txBody>
      </p:sp>
      <p:sp>
        <p:nvSpPr>
          <p:cNvPr id="4" name="Slide Number Placeholder 3">
            <a:extLst>
              <a:ext uri="{FF2B5EF4-FFF2-40B4-BE49-F238E27FC236}">
                <a16:creationId xmlns:a16="http://schemas.microsoft.com/office/drawing/2014/main" id="{6F9B6F45-2718-DA99-B673-1D685944505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5798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030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FA22B-7DD5-2E18-4B8E-DB51398274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B96ED2-3C5E-667B-A7A7-131C01E6D3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75F0C3-6227-A26C-B142-9BD9AC2C4893}"/>
              </a:ext>
            </a:extLst>
          </p:cNvPr>
          <p:cNvSpPr>
            <a:spLocks noGrp="1"/>
          </p:cNvSpPr>
          <p:nvPr>
            <p:ph type="body" idx="1"/>
          </p:nvPr>
        </p:nvSpPr>
        <p:spPr/>
        <p:txBody>
          <a:bodyPr/>
          <a:lstStyle/>
          <a:p>
            <a:endParaRPr lang="en-US" i="1" dirty="0"/>
          </a:p>
        </p:txBody>
      </p:sp>
      <p:sp>
        <p:nvSpPr>
          <p:cNvPr id="4" name="Slide Number Placeholder 3">
            <a:extLst>
              <a:ext uri="{FF2B5EF4-FFF2-40B4-BE49-F238E27FC236}">
                <a16:creationId xmlns:a16="http://schemas.microsoft.com/office/drawing/2014/main" id="{50484CD6-2DAC-F05F-00BE-7B3993D9B0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7380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E4118-29DB-4BC2-EB9E-AC07ABB3E6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EACBBB-44D4-4F4B-F656-73DB793517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D14B9-3A23-14D1-15BF-2808CA0F5256}"/>
              </a:ext>
            </a:extLst>
          </p:cNvPr>
          <p:cNvSpPr>
            <a:spLocks noGrp="1"/>
          </p:cNvSpPr>
          <p:nvPr>
            <p:ph type="body" idx="1"/>
          </p:nvPr>
        </p:nvSpPr>
        <p:spPr/>
        <p:txBody>
          <a:bodyPr/>
          <a:lstStyle/>
          <a:p>
            <a:endParaRPr lang="en-US" dirty="0">
              <a:ea typeface="Calibri"/>
              <a:cs typeface="Calibri"/>
            </a:endParaRPr>
          </a:p>
        </p:txBody>
      </p:sp>
      <p:sp>
        <p:nvSpPr>
          <p:cNvPr id="4" name="Slide Number Placeholder 3">
            <a:extLst>
              <a:ext uri="{FF2B5EF4-FFF2-40B4-BE49-F238E27FC236}">
                <a16:creationId xmlns:a16="http://schemas.microsoft.com/office/drawing/2014/main" id="{E5B55EEA-2FC8-8AFE-47C8-B7ED1A0CFD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4575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5843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9A8437-6130-247A-0CF3-206E387BDE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32C506-0E99-6EA5-34EE-E47A1F3F3F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437E22-B546-2B12-7397-28E4298AE90E}"/>
              </a:ext>
            </a:extLst>
          </p:cNvPr>
          <p:cNvSpPr>
            <a:spLocks noGrp="1"/>
          </p:cNvSpPr>
          <p:nvPr>
            <p:ph type="body" idx="1"/>
          </p:nvPr>
        </p:nvSpPr>
        <p:spPr/>
        <p:txBody>
          <a:bodyPr/>
          <a:lstStyle/>
          <a:p>
            <a:endParaRPr lang="en-US" dirty="0">
              <a:ea typeface="Calibri"/>
              <a:cs typeface="Calibri"/>
            </a:endParaRPr>
          </a:p>
        </p:txBody>
      </p:sp>
      <p:sp>
        <p:nvSpPr>
          <p:cNvPr id="4" name="Slide Number Placeholder 3">
            <a:extLst>
              <a:ext uri="{FF2B5EF4-FFF2-40B4-BE49-F238E27FC236}">
                <a16:creationId xmlns:a16="http://schemas.microsoft.com/office/drawing/2014/main" id="{0DBCE6DD-CA57-6104-688A-06F6F18EEC2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6473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BB5C8-92D2-DFAA-DFB8-801B7961BF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C62F09-50F2-C88A-C594-D7928A4FAF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ADA4DB-E0B8-6EB7-9DDC-812AFE7A6774}"/>
              </a:ext>
            </a:extLst>
          </p:cNvPr>
          <p:cNvSpPr>
            <a:spLocks noGrp="1"/>
          </p:cNvSpPr>
          <p:nvPr>
            <p:ph type="body" idx="1"/>
          </p:nvPr>
        </p:nvSpPr>
        <p:spPr/>
        <p:txBody>
          <a:bodyPr/>
          <a:lstStyle/>
          <a:p>
            <a:r>
              <a:rPr lang="en-US" b="1">
                <a:ea typeface="Calibri"/>
                <a:cs typeface="Calibri"/>
              </a:rPr>
              <a:t>10 mins</a:t>
            </a:r>
          </a:p>
        </p:txBody>
      </p:sp>
      <p:sp>
        <p:nvSpPr>
          <p:cNvPr id="4" name="Slide Number Placeholder 3">
            <a:extLst>
              <a:ext uri="{FF2B5EF4-FFF2-40B4-BE49-F238E27FC236}">
                <a16:creationId xmlns:a16="http://schemas.microsoft.com/office/drawing/2014/main" id="{2A0B49DD-C981-372C-8F6D-27918DDECD2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3480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5FBDE-E705-8356-FAF8-873D1BAF36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DC2E5D-0C0C-A579-CBF2-81AE6CD5B3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AED7BD-CA0B-F7E8-5011-649A296B854C}"/>
              </a:ext>
            </a:extLst>
          </p:cNvPr>
          <p:cNvSpPr>
            <a:spLocks noGrp="1"/>
          </p:cNvSpPr>
          <p:nvPr>
            <p:ph type="body" idx="1"/>
          </p:nvPr>
        </p:nvSpPr>
        <p:spPr/>
        <p:txBody>
          <a:bodyPr/>
          <a:lstStyle/>
          <a:p>
            <a:r>
              <a:rPr lang="en-US" i="1">
                <a:cs typeface="Calibri"/>
              </a:rPr>
              <a:t>Baseline assessment activity: </a:t>
            </a:r>
            <a:r>
              <a:rPr lang="en-GB" i="1"/>
              <a:t>This activity is an opportunity to assess pupils’ prior knowledge about friendships and relationships. It allows pupils to visualise their understanding before discussing formal concepts.</a:t>
            </a:r>
          </a:p>
          <a:p>
            <a:endParaRPr lang="en-US">
              <a:ea typeface="Calibri"/>
              <a:cs typeface="Calibri"/>
            </a:endParaRPr>
          </a:p>
          <a:p>
            <a:pPr marL="0" indent="0">
              <a:buFont typeface="Arial" panose="020B0604020202020204" pitchFamily="34" charset="0"/>
              <a:buNone/>
            </a:pPr>
            <a:r>
              <a:rPr lang="en-GB">
                <a:ea typeface="Calibri"/>
                <a:cs typeface="Calibri"/>
              </a:rPr>
              <a:t>Explain to pupils that they will have 7 minutes to draw what a healthy friendship looks like to them. Reassure them that the focus is on their ideas, not artistic skill, so there’s no need to worry about making their drawing perfect. They can use symbols, colours, words, or any other way to represent key ideas.</a:t>
            </a:r>
            <a:br>
              <a:rPr lang="en-GB">
                <a:ea typeface="Calibri"/>
                <a:cs typeface="Calibri"/>
              </a:rPr>
            </a:br>
            <a:endParaRPr lang="en-GB">
              <a:ea typeface="Calibri"/>
              <a:cs typeface="Calibri"/>
            </a:endParaRPr>
          </a:p>
          <a:p>
            <a:pPr marL="0" indent="0">
              <a:buFont typeface="Arial" panose="020B0604020202020204" pitchFamily="34" charset="0"/>
              <a:buNone/>
            </a:pPr>
            <a:r>
              <a:rPr lang="en-GB" b="1">
                <a:ea typeface="Calibri"/>
                <a:cs typeface="Calibri"/>
              </a:rPr>
              <a:t>Encourage pupils to think about:</a:t>
            </a:r>
          </a:p>
          <a:p>
            <a:pPr marL="171450" indent="-171450">
              <a:buFont typeface="Arial" panose="020B0604020202020204" pitchFamily="34" charset="0"/>
              <a:buChar char="•"/>
            </a:pPr>
            <a:r>
              <a:rPr lang="en-GB">
                <a:ea typeface="Calibri"/>
                <a:cs typeface="Calibri"/>
              </a:rPr>
              <a:t>how friends show kindness and support each other</a:t>
            </a:r>
          </a:p>
          <a:p>
            <a:pPr marL="171450" indent="-171450">
              <a:buFont typeface="Arial" panose="020B0604020202020204" pitchFamily="34" charset="0"/>
              <a:buChar char="•"/>
            </a:pPr>
            <a:r>
              <a:rPr lang="en-GB">
                <a:ea typeface="Calibri"/>
                <a:cs typeface="Calibri"/>
              </a:rPr>
              <a:t>the emotions involved in a healthy friendship</a:t>
            </a:r>
          </a:p>
          <a:p>
            <a:pPr marL="171450" indent="-171450">
              <a:buFont typeface="Arial" panose="020B0604020202020204" pitchFamily="34" charset="0"/>
              <a:buChar char="•"/>
            </a:pPr>
            <a:r>
              <a:rPr lang="en-GB"/>
              <a:t>how friendships affect how we feel and our overall wellbeing?</a:t>
            </a:r>
            <a:endParaRPr lang="en-GB">
              <a:ea typeface="Calibri"/>
              <a:cs typeface="Calibri"/>
            </a:endParaRPr>
          </a:p>
          <a:p>
            <a:pPr marL="171450" indent="-171450">
              <a:buFont typeface="Arial" panose="020B0604020202020204" pitchFamily="34" charset="0"/>
              <a:buChar char="•"/>
            </a:pPr>
            <a:r>
              <a:rPr lang="en-GB">
                <a:ea typeface="Calibri"/>
                <a:cs typeface="Calibri"/>
              </a:rPr>
              <a:t>how friends communicate and resolve disagreements.</a:t>
            </a:r>
            <a:endParaRPr lang="en-US">
              <a:ea typeface="Calibri"/>
              <a:cs typeface="Calibri"/>
            </a:endParaRPr>
          </a:p>
          <a:p>
            <a:endParaRPr lang="en-US">
              <a:ea typeface="Calibri"/>
              <a:cs typeface="Calibri"/>
            </a:endParaRPr>
          </a:p>
          <a:p>
            <a:r>
              <a:rPr lang="en-GB"/>
              <a:t>At the end of the timer, ask students to turn over their paper. Explain that they will revisit their drawing at the end of the session to add anything new they have learned.</a:t>
            </a:r>
            <a:endParaRPr lang="en-US">
              <a:cs typeface="Calibri"/>
            </a:endParaRPr>
          </a:p>
          <a:p>
            <a:endParaRPr lang="en-US">
              <a:ea typeface="Calibri"/>
              <a:cs typeface="Calibri"/>
            </a:endParaRPr>
          </a:p>
          <a:p>
            <a:r>
              <a:rPr lang="en-GB" b="1"/>
              <a:t>Differentiation: support and challenge ideas</a:t>
            </a:r>
            <a:br>
              <a:rPr lang="en-US">
                <a:ea typeface="Calibri"/>
                <a:cs typeface="Calibri"/>
              </a:rPr>
            </a:br>
            <a:r>
              <a:rPr lang="en-US" b="0">
                <a:ea typeface="Calibri"/>
                <a:cs typeface="Calibri"/>
              </a:rPr>
              <a:t>Support:</a:t>
            </a:r>
          </a:p>
          <a:p>
            <a:pPr marL="171450" indent="-171450">
              <a:buFont typeface="Arial" panose="020B0604020202020204" pitchFamily="34" charset="0"/>
              <a:buChar char="•"/>
            </a:pPr>
            <a:r>
              <a:rPr lang="en-US">
                <a:ea typeface="Calibri"/>
                <a:cs typeface="Calibri"/>
              </a:rPr>
              <a:t>provide sentence starters e.g., a good friend is someone who…</a:t>
            </a:r>
          </a:p>
          <a:p>
            <a:pPr marL="171450" indent="-171450">
              <a:buFont typeface="Arial" panose="020B0604020202020204" pitchFamily="34" charset="0"/>
              <a:buChar char="•"/>
            </a:pPr>
            <a:r>
              <a:rPr lang="en-US">
                <a:ea typeface="Calibri"/>
                <a:cs typeface="Calibri"/>
              </a:rPr>
              <a:t>offer a work bank of friendship qualities they can use (kindness, trust, respect)</a:t>
            </a:r>
          </a:p>
          <a:p>
            <a:r>
              <a:rPr lang="en-US" b="0">
                <a:ea typeface="Calibri"/>
                <a:cs typeface="Calibri"/>
              </a:rPr>
              <a:t>Challenge:</a:t>
            </a:r>
          </a:p>
          <a:p>
            <a:pPr marL="171450" indent="-171450">
              <a:buFont typeface="Arial" panose="020B0604020202020204" pitchFamily="34" charset="0"/>
              <a:buChar char="•"/>
            </a:pPr>
            <a:r>
              <a:rPr lang="en-US">
                <a:ea typeface="Calibri"/>
                <a:cs typeface="Calibri"/>
              </a:rPr>
              <a:t>add speech bubbles to show how friends communicate </a:t>
            </a:r>
          </a:p>
          <a:p>
            <a:endParaRPr lang="en-US">
              <a:ea typeface="Calibri"/>
              <a:cs typeface="Calibri"/>
            </a:endParaRPr>
          </a:p>
        </p:txBody>
      </p:sp>
      <p:sp>
        <p:nvSpPr>
          <p:cNvPr id="4" name="Slide Number Placeholder 3">
            <a:extLst>
              <a:ext uri="{FF2B5EF4-FFF2-40B4-BE49-F238E27FC236}">
                <a16:creationId xmlns:a16="http://schemas.microsoft.com/office/drawing/2014/main" id="{B9B6B8C9-9ED2-EE6C-6EFF-C8D25D4DA0B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D9CBDF-6730-48DC-99FD-91A92230456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551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Read the learning outcome aloud or ask a pupil to, so everyone knows the focus of the activity.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94B28F-D339-41BE-98EC-6D0A54D61D8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31013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21FB4-AA69-1BAD-765F-69845390D61A}"/>
              </a:ext>
            </a:extLst>
          </p:cNvPr>
          <p:cNvSpPr>
            <a:spLocks noGrp="1"/>
          </p:cNvSpPr>
          <p:nvPr>
            <p:ph type="ctrTitle" hasCustomPrompt="1"/>
          </p:nvPr>
        </p:nvSpPr>
        <p:spPr>
          <a:xfrm>
            <a:off x="6003741" y="502316"/>
            <a:ext cx="5717111" cy="1006475"/>
          </a:xfrm>
        </p:spPr>
        <p:txBody>
          <a:bodyPr anchor="b">
            <a:normAutofit/>
          </a:bodyPr>
          <a:lstStyle>
            <a:lvl1pPr algn="l">
              <a:defRPr sz="5400"/>
            </a:lvl1pPr>
          </a:lstStyle>
          <a:p>
            <a:r>
              <a:rPr lang="en-US"/>
              <a:t>Title</a:t>
            </a:r>
            <a:endParaRPr lang="en-GB"/>
          </a:p>
        </p:txBody>
      </p:sp>
      <p:sp>
        <p:nvSpPr>
          <p:cNvPr id="3" name="Subtitle 2">
            <a:extLst>
              <a:ext uri="{FF2B5EF4-FFF2-40B4-BE49-F238E27FC236}">
                <a16:creationId xmlns:a16="http://schemas.microsoft.com/office/drawing/2014/main" id="{1FDE53AC-7988-C838-3FEF-03574F224071}"/>
              </a:ext>
            </a:extLst>
          </p:cNvPr>
          <p:cNvSpPr>
            <a:spLocks noGrp="1"/>
          </p:cNvSpPr>
          <p:nvPr>
            <p:ph type="subTitle" idx="1" hasCustomPrompt="1"/>
          </p:nvPr>
        </p:nvSpPr>
        <p:spPr>
          <a:xfrm>
            <a:off x="6003742" y="1996717"/>
            <a:ext cx="5717110" cy="541337"/>
          </a:xfrm>
        </p:spPr>
        <p:txBody>
          <a:bodyPr>
            <a:normAutofit/>
          </a:bodyPr>
          <a:lstStyle>
            <a:lvl1pPr marL="0" indent="0" algn="l">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endParaRPr lang="en-GB"/>
          </a:p>
        </p:txBody>
      </p:sp>
      <p:pic>
        <p:nvPicPr>
          <p:cNvPr id="8" name="Picture 7" descr="Anna Freud building the mental wellbeing of the next generation (logo)">
            <a:extLst>
              <a:ext uri="{FF2B5EF4-FFF2-40B4-BE49-F238E27FC236}">
                <a16:creationId xmlns:a16="http://schemas.microsoft.com/office/drawing/2014/main" id="{56B5CFDE-5DB0-0E42-A1F8-0AF3D50317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2853" y="5147178"/>
            <a:ext cx="3708000" cy="1308209"/>
          </a:xfrm>
          <a:prstGeom prst="rect">
            <a:avLst/>
          </a:prstGeom>
        </p:spPr>
      </p:pic>
      <p:sp>
        <p:nvSpPr>
          <p:cNvPr id="11" name="Text Placeholder 10">
            <a:extLst>
              <a:ext uri="{FF2B5EF4-FFF2-40B4-BE49-F238E27FC236}">
                <a16:creationId xmlns:a16="http://schemas.microsoft.com/office/drawing/2014/main" id="{C2F1C98A-AD2C-49F1-3C86-B5BFA0FED679}"/>
              </a:ext>
            </a:extLst>
          </p:cNvPr>
          <p:cNvSpPr>
            <a:spLocks noGrp="1"/>
          </p:cNvSpPr>
          <p:nvPr>
            <p:ph type="body" sz="quarter" idx="10" hasCustomPrompt="1"/>
          </p:nvPr>
        </p:nvSpPr>
        <p:spPr>
          <a:xfrm>
            <a:off x="6003925" y="2820988"/>
            <a:ext cx="5716927" cy="541337"/>
          </a:xfrm>
        </p:spPr>
        <p:txBody>
          <a:bodyPr>
            <a:normAutofit/>
          </a:bodyPr>
          <a:lstStyle>
            <a:lvl1pPr marL="0" indent="0">
              <a:buNone/>
              <a:defRPr sz="2000"/>
            </a:lvl1pPr>
          </a:lstStyle>
          <a:p>
            <a:pPr lvl="0"/>
            <a:r>
              <a:rPr lang="en-US"/>
              <a:t>Description</a:t>
            </a:r>
            <a:endParaRPr lang="en-GB"/>
          </a:p>
        </p:txBody>
      </p:sp>
      <p:pic>
        <p:nvPicPr>
          <p:cNvPr id="5122" name="Picture 2">
            <a:extLst>
              <a:ext uri="{FF2B5EF4-FFF2-40B4-BE49-F238E27FC236}">
                <a16:creationId xmlns:a16="http://schemas.microsoft.com/office/drawing/2014/main" id="{99F10F53-1863-BA34-D57A-9FC228745F3D}"/>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4008"/>
            <a:ext cx="5688000" cy="6853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57790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9645DF51-77B3-4499-1BC2-D98C9F8228C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85058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25195"/>
          </a:xfrm>
        </p:spPr>
        <p:txBody>
          <a:bodyPr anchor="b">
            <a:normAutofit/>
          </a:bodyPr>
          <a:lstStyle>
            <a:lvl1pPr>
              <a:defRPr sz="5400"/>
            </a:lvl1pPr>
          </a:lstStyle>
          <a:p>
            <a:r>
              <a:rPr lang="en-US"/>
              <a:t>Heading</a:t>
            </a:r>
            <a:endParaRPr lang="en-GB"/>
          </a:p>
        </p:txBody>
      </p:sp>
      <p:sp>
        <p:nvSpPr>
          <p:cNvPr id="7" name="Oval 6">
            <a:extLst>
              <a:ext uri="{FF2B5EF4-FFF2-40B4-BE49-F238E27FC236}">
                <a16:creationId xmlns:a16="http://schemas.microsoft.com/office/drawing/2014/main" id="{9DB14662-A44A-81B2-4BC8-5D17FCA14617}"/>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BE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Logo&#10;&#10;Description automatically generated">
            <a:extLst>
              <a:ext uri="{FF2B5EF4-FFF2-40B4-BE49-F238E27FC236}">
                <a16:creationId xmlns:a16="http://schemas.microsoft.com/office/drawing/2014/main" id="{7B7F3064-E975-7685-9B22-3D792F04E2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712566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1001219"/>
          </a:xfrm>
        </p:spPr>
        <p:txBody>
          <a:bodyPr anchor="b">
            <a:normAutofit/>
          </a:bodyPr>
          <a:lstStyle>
            <a:lvl1pPr>
              <a:defRPr sz="5400"/>
            </a:lvl1pPr>
          </a:lstStyle>
          <a:p>
            <a:r>
              <a:rPr lang="en-US"/>
              <a:t>Heading</a:t>
            </a:r>
            <a:endParaRPr lang="en-GB"/>
          </a:p>
        </p:txBody>
      </p:sp>
      <p:sp>
        <p:nvSpPr>
          <p:cNvPr id="3" name="Oval 2">
            <a:extLst>
              <a:ext uri="{FF2B5EF4-FFF2-40B4-BE49-F238E27FC236}">
                <a16:creationId xmlns:a16="http://schemas.microsoft.com/office/drawing/2014/main" id="{117CAE00-2AF0-E841-7D48-5AD42263E8C4}"/>
              </a:ext>
              <a:ext uri="{C183D7F6-B498-43B3-948B-1728B52AA6E4}">
                <adec:decorative xmlns:adec="http://schemas.microsoft.com/office/drawing/2017/decorative" val="1"/>
              </a:ext>
            </a:extLst>
          </p:cNvPr>
          <p:cNvSpPr/>
          <p:nvPr userDrawn="1"/>
        </p:nvSpPr>
        <p:spPr>
          <a:xfrm>
            <a:off x="10572000" y="1366345"/>
            <a:ext cx="3240000" cy="3240000"/>
          </a:xfrm>
          <a:prstGeom prst="ellipse">
            <a:avLst/>
          </a:prstGeom>
          <a:solidFill>
            <a:srgbClr val="FFE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Logo&#10;&#10;Description automatically generated">
            <a:extLst>
              <a:ext uri="{FF2B5EF4-FFF2-40B4-BE49-F238E27FC236}">
                <a16:creationId xmlns:a16="http://schemas.microsoft.com/office/drawing/2014/main" id="{1C785A38-52CE-E8D4-3D26-012DD5AF7C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92780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259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3_Title Only">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8642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0803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3074" name="Picture 2">
            <a:extLst>
              <a:ext uri="{FF2B5EF4-FFF2-40B4-BE49-F238E27FC236}">
                <a16:creationId xmlns:a16="http://schemas.microsoft.com/office/drawing/2014/main" id="{695C8353-B018-BB9D-B079-64A15F645A9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37354" y="3836276"/>
            <a:ext cx="7200616" cy="479358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1484202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and graphic">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10515600" cy="96583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24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717040"/>
            <a:ext cx="6761480" cy="39116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360765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and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5"/>
            <a:ext cx="9423400" cy="925195"/>
          </a:xfrm>
        </p:spPr>
        <p:txBody>
          <a:bodyPr anchor="b">
            <a:normAutofit/>
          </a:bodyPr>
          <a:lstStyle>
            <a:lvl1pPr>
              <a:defRPr sz="5400"/>
            </a:lvl1pPr>
          </a:lstStyle>
          <a:p>
            <a:r>
              <a:rPr lang="en-US"/>
              <a:t>Heading</a:t>
            </a:r>
            <a:endParaRPr lang="en-GB"/>
          </a:p>
        </p:txBody>
      </p:sp>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sp>
        <p:nvSpPr>
          <p:cNvPr id="4" name="Text Placeholder 3">
            <a:extLst>
              <a:ext uri="{FF2B5EF4-FFF2-40B4-BE49-F238E27FC236}">
                <a16:creationId xmlns:a16="http://schemas.microsoft.com/office/drawing/2014/main" id="{80E0980B-8C7E-FE7D-DA62-B5133635F56C}"/>
              </a:ext>
            </a:extLst>
          </p:cNvPr>
          <p:cNvSpPr>
            <a:spLocks noGrp="1"/>
          </p:cNvSpPr>
          <p:nvPr>
            <p:ph type="body" sz="quarter" idx="10"/>
          </p:nvPr>
        </p:nvSpPr>
        <p:spPr>
          <a:xfrm>
            <a:off x="838200" y="1686560"/>
            <a:ext cx="8295640" cy="3992880"/>
          </a:xfrm>
        </p:spPr>
        <p:txBody>
          <a:bodyPr>
            <a:normAutofit/>
          </a:bodyPr>
          <a:lstStyle>
            <a:lvl1pPr marL="0" indent="0">
              <a:buNone/>
              <a:defRPr sz="2000"/>
            </a:lvl1pPr>
          </a:lstStyle>
          <a:p>
            <a:pPr lvl="0"/>
            <a:r>
              <a:rPr lang="en-US"/>
              <a:t>Click to edit Master text styles</a:t>
            </a:r>
          </a:p>
        </p:txBody>
      </p:sp>
      <p:sp>
        <p:nvSpPr>
          <p:cNvPr id="3" name="Oval 2">
            <a:extLst>
              <a:ext uri="{FF2B5EF4-FFF2-40B4-BE49-F238E27FC236}">
                <a16:creationId xmlns:a16="http://schemas.microsoft.com/office/drawing/2014/main" id="{F7F54681-4E04-9590-0BD1-CCE2C1F148BC}"/>
              </a:ext>
              <a:ext uri="{C183D7F6-B498-43B3-948B-1728B52AA6E4}">
                <adec:decorative xmlns:adec="http://schemas.microsoft.com/office/drawing/2017/decorative" val="1"/>
              </a:ext>
            </a:extLst>
          </p:cNvPr>
          <p:cNvSpPr/>
          <p:nvPr userDrawn="1"/>
        </p:nvSpPr>
        <p:spPr>
          <a:xfrm>
            <a:off x="9402000" y="840886"/>
            <a:ext cx="5580000" cy="5580000"/>
          </a:xfrm>
          <a:prstGeom prst="ellipse">
            <a:avLst/>
          </a:prstGeom>
          <a:solidFill>
            <a:srgbClr val="D7E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38927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ntent and graphic">
    <p:bg>
      <p:bgPr>
        <a:solidFill>
          <a:srgbClr val="EFF8F9"/>
        </a:solidFill>
        <a:effectLst/>
      </p:bgPr>
    </p:bg>
    <p:spTree>
      <p:nvGrpSpPr>
        <p:cNvPr id="1" name=""/>
        <p:cNvGrpSpPr/>
        <p:nvPr/>
      </p:nvGrpSpPr>
      <p:grpSpPr>
        <a:xfrm>
          <a:off x="0" y="0"/>
          <a:ext cx="0" cy="0"/>
          <a:chOff x="0" y="0"/>
          <a:chExt cx="0" cy="0"/>
        </a:xfrm>
      </p:grpSpPr>
      <p:pic>
        <p:nvPicPr>
          <p:cNvPr id="6" name="Picture 5" descr="Anna Freud logo">
            <a:extLst>
              <a:ext uri="{FF2B5EF4-FFF2-40B4-BE49-F238E27FC236}">
                <a16:creationId xmlns:a16="http://schemas.microsoft.com/office/drawing/2014/main" id="{33AFDAC9-2D87-3E94-CDF0-06758C52E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219" y="5804646"/>
            <a:ext cx="2999995" cy="688229"/>
          </a:xfrm>
          <a:prstGeom prst="rect">
            <a:avLst/>
          </a:prstGeom>
        </p:spPr>
      </p:pic>
      <p:pic>
        <p:nvPicPr>
          <p:cNvPr id="6146" name="Picture 2">
            <a:extLst>
              <a:ext uri="{FF2B5EF4-FFF2-40B4-BE49-F238E27FC236}">
                <a16:creationId xmlns:a16="http://schemas.microsoft.com/office/drawing/2014/main" id="{B2DE0C2B-37D0-61B6-08C0-5A74E408E1A0}"/>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935620" y="2610"/>
            <a:ext cx="3256380" cy="664757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CDAA3D98-69A9-9D5A-2199-9A21FA9AD128}"/>
              </a:ext>
            </a:extLst>
          </p:cNvPr>
          <p:cNvSpPr>
            <a:spLocks noGrp="1"/>
          </p:cNvSpPr>
          <p:nvPr>
            <p:ph type="title" hasCustomPrompt="1"/>
          </p:nvPr>
        </p:nvSpPr>
        <p:spPr>
          <a:xfrm>
            <a:off x="838200" y="365125"/>
            <a:ext cx="9199880" cy="894715"/>
          </a:xfrm>
        </p:spPr>
        <p:txBody>
          <a:bodyPr anchor="b">
            <a:normAutofit/>
          </a:bodyPr>
          <a:lstStyle>
            <a:lvl1pPr>
              <a:defRPr sz="5400"/>
            </a:lvl1pPr>
          </a:lstStyle>
          <a:p>
            <a:r>
              <a:rPr lang="en-US"/>
              <a:t>Heading</a:t>
            </a:r>
            <a:endParaRPr lang="en-GB"/>
          </a:p>
        </p:txBody>
      </p:sp>
      <p:sp>
        <p:nvSpPr>
          <p:cNvPr id="5" name="Text Placeholder 3">
            <a:extLst>
              <a:ext uri="{FF2B5EF4-FFF2-40B4-BE49-F238E27FC236}">
                <a16:creationId xmlns:a16="http://schemas.microsoft.com/office/drawing/2014/main" id="{ACC131A5-2963-92B5-FD0E-EAEED541C7D2}"/>
              </a:ext>
            </a:extLst>
          </p:cNvPr>
          <p:cNvSpPr>
            <a:spLocks noGrp="1"/>
          </p:cNvSpPr>
          <p:nvPr>
            <p:ph type="body" sz="quarter" idx="10"/>
          </p:nvPr>
        </p:nvSpPr>
        <p:spPr>
          <a:xfrm>
            <a:off x="838200" y="1622355"/>
            <a:ext cx="8295640" cy="4057085"/>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9216529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11896"/>
            <a:ext cx="10515600" cy="934291"/>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595120"/>
            <a:ext cx="3344917" cy="4016693"/>
          </a:xfrm>
          <a:solidFill>
            <a:srgbClr val="BEDCAF"/>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595120"/>
            <a:ext cx="3344917" cy="4016693"/>
          </a:xfrm>
          <a:solidFill>
            <a:srgbClr val="F0AFCB"/>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595120"/>
            <a:ext cx="3344917" cy="4016693"/>
          </a:xfrm>
          <a:solidFill>
            <a:srgbClr val="AAA0CD"/>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86D5B82C-610F-4D15-4911-6CC1BB2DE50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15638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rgbClr val="E4E1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F17A568B-E67A-47AB-C6B8-42C7B348F33A}"/>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63688" y="-560666"/>
            <a:ext cx="4881068" cy="8255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13717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hre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7B193-5ECF-37C1-FFAD-6CBFDED48DF0}"/>
              </a:ext>
            </a:extLst>
          </p:cNvPr>
          <p:cNvSpPr>
            <a:spLocks noGrp="1"/>
          </p:cNvSpPr>
          <p:nvPr>
            <p:ph type="title" hasCustomPrompt="1"/>
          </p:nvPr>
        </p:nvSpPr>
        <p:spPr>
          <a:xfrm>
            <a:off x="838200" y="365126"/>
            <a:ext cx="10515600" cy="896116"/>
          </a:xfrm>
        </p:spPr>
        <p:txBody>
          <a:bodyPr>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3B7A1D09-0680-835C-B1E6-2F430E4B4944}"/>
              </a:ext>
            </a:extLst>
          </p:cNvPr>
          <p:cNvSpPr>
            <a:spLocks noGrp="1"/>
          </p:cNvSpPr>
          <p:nvPr>
            <p:ph type="body" sz="quarter" idx="10"/>
          </p:nvPr>
        </p:nvSpPr>
        <p:spPr>
          <a:xfrm>
            <a:off x="838200" y="1605280"/>
            <a:ext cx="3344917" cy="4006533"/>
          </a:xfrm>
          <a:solidFill>
            <a:srgbClr val="FFF6E1"/>
          </a:solidFill>
        </p:spPr>
        <p:txBody>
          <a:bodyPr>
            <a:normAutofit/>
          </a:bodyPr>
          <a:lstStyle>
            <a:lvl1pPr marL="0" indent="0">
              <a:buNone/>
              <a:defRPr sz="3200"/>
            </a:lvl1pPr>
          </a:lstStyle>
          <a:p>
            <a:pPr lvl="0"/>
            <a:r>
              <a:rPr lang="en-US"/>
              <a:t>Click to edit Master text styles</a:t>
            </a:r>
          </a:p>
        </p:txBody>
      </p:sp>
      <p:sp>
        <p:nvSpPr>
          <p:cNvPr id="8" name="Text Placeholder 3">
            <a:extLst>
              <a:ext uri="{FF2B5EF4-FFF2-40B4-BE49-F238E27FC236}">
                <a16:creationId xmlns:a16="http://schemas.microsoft.com/office/drawing/2014/main" id="{9EA44CD9-C878-B52D-BF63-A011CC757E4B}"/>
              </a:ext>
            </a:extLst>
          </p:cNvPr>
          <p:cNvSpPr>
            <a:spLocks noGrp="1"/>
          </p:cNvSpPr>
          <p:nvPr>
            <p:ph type="body" sz="quarter" idx="11"/>
          </p:nvPr>
        </p:nvSpPr>
        <p:spPr>
          <a:xfrm>
            <a:off x="4423541" y="1605280"/>
            <a:ext cx="3344917" cy="4006533"/>
          </a:xfrm>
          <a:solidFill>
            <a:srgbClr val="D7EAD9"/>
          </a:solidFill>
        </p:spPr>
        <p:txBody>
          <a:bodyPr>
            <a:normAutofit/>
          </a:bodyPr>
          <a:lstStyle>
            <a:lvl1pPr marL="0" indent="0">
              <a:buNone/>
              <a:defRPr sz="3200"/>
            </a:lvl1pPr>
          </a:lstStyle>
          <a:p>
            <a:pPr lvl="0"/>
            <a:r>
              <a:rPr lang="en-US"/>
              <a:t>Click to edit Master text styles</a:t>
            </a:r>
          </a:p>
        </p:txBody>
      </p:sp>
      <p:sp>
        <p:nvSpPr>
          <p:cNvPr id="9" name="Text Placeholder 3">
            <a:extLst>
              <a:ext uri="{FF2B5EF4-FFF2-40B4-BE49-F238E27FC236}">
                <a16:creationId xmlns:a16="http://schemas.microsoft.com/office/drawing/2014/main" id="{E6AFE73B-FC8D-5A62-73CB-BE9567E8E816}"/>
              </a:ext>
            </a:extLst>
          </p:cNvPr>
          <p:cNvSpPr>
            <a:spLocks noGrp="1"/>
          </p:cNvSpPr>
          <p:nvPr>
            <p:ph type="body" sz="quarter" idx="12"/>
          </p:nvPr>
        </p:nvSpPr>
        <p:spPr>
          <a:xfrm>
            <a:off x="8008885" y="1605280"/>
            <a:ext cx="3344917" cy="4006533"/>
          </a:xfrm>
          <a:solidFill>
            <a:srgbClr val="E4E1F2"/>
          </a:solidFill>
        </p:spPr>
        <p:txBody>
          <a:bodyPr>
            <a:normAutofit/>
          </a:bodyPr>
          <a:lstStyle>
            <a:lvl1pPr marL="0" indent="0">
              <a:buNone/>
              <a:defRPr sz="3200"/>
            </a:lvl1pPr>
          </a:lstStyle>
          <a:p>
            <a:pPr lvl="0"/>
            <a:r>
              <a:rPr lang="en-US"/>
              <a:t>Click to edit Master text styles</a:t>
            </a:r>
          </a:p>
        </p:txBody>
      </p:sp>
      <p:pic>
        <p:nvPicPr>
          <p:cNvPr id="3" name="Picture 2" descr="Logo&#10;&#10;Description automatically generated">
            <a:extLst>
              <a:ext uri="{FF2B5EF4-FFF2-40B4-BE49-F238E27FC236}">
                <a16:creationId xmlns:a16="http://schemas.microsoft.com/office/drawing/2014/main" id="{A81410E0-1A4E-44E4-0C83-1A3D5FFC87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7036398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10818A78-D8F6-0595-F967-F603814997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623947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slide">
    <p:bg>
      <p:bgPr>
        <a:solidFill>
          <a:srgbClr val="EFF8F9"/>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A814BF6E-D9AB-C1AA-0AF5-241207067B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970087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C07E9414-77EE-92A5-F83D-83EC11DA12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445473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p:bg>
      <p:bgPr>
        <a:solidFill>
          <a:srgbClr val="EFF8F9"/>
        </a:solid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49289BE4-3F8A-F4CC-C4B1-81D47A1F8925}"/>
              </a:ext>
            </a:extLst>
          </p:cNvPr>
          <p:cNvSpPr>
            <a:spLocks noGrp="1"/>
          </p:cNvSpPr>
          <p:nvPr>
            <p:ph type="tbl" sz="quarter" idx="10"/>
          </p:nvPr>
        </p:nvSpPr>
        <p:spPr>
          <a:xfrm>
            <a:off x="839788" y="1676400"/>
            <a:ext cx="10512425" cy="3862552"/>
          </a:xfrm>
        </p:spPr>
        <p:txBody>
          <a:bodyPr/>
          <a:lstStyle/>
          <a:p>
            <a:r>
              <a:rPr lang="en-US"/>
              <a:t>Click icon to add table</a:t>
            </a:r>
            <a:endParaRPr lang="en-GB"/>
          </a:p>
        </p:txBody>
      </p:sp>
      <p:sp>
        <p:nvSpPr>
          <p:cNvPr id="4" name="Title 1">
            <a:extLst>
              <a:ext uri="{FF2B5EF4-FFF2-40B4-BE49-F238E27FC236}">
                <a16:creationId xmlns:a16="http://schemas.microsoft.com/office/drawing/2014/main" id="{6BF7E9C1-D302-2402-C8DD-8F1ED8915D2A}"/>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pic>
        <p:nvPicPr>
          <p:cNvPr id="2" name="Picture 1" descr="Logo&#10;&#10;Description automatically generated">
            <a:extLst>
              <a:ext uri="{FF2B5EF4-FFF2-40B4-BE49-F238E27FC236}">
                <a16:creationId xmlns:a16="http://schemas.microsoft.com/office/drawing/2014/main" id="{320281CD-7DB3-6117-C885-C2D44E806A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44570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C0E7F757-1C43-2E30-246E-3CAFABB28F3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267085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6" cy="87376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7419976" y="1706880"/>
            <a:ext cx="3932237" cy="40002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839787" y="1706880"/>
            <a:ext cx="6139082" cy="400023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A866DF1D-ECE2-62B4-79BF-6CC9789D64F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538856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BA0AA473-4700-1EF8-14D8-292C91BA05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85995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3932237"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458720"/>
            <a:ext cx="3932237" cy="324839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457200"/>
            <a:ext cx="6275388" cy="5249917"/>
          </a:xfrm>
        </p:spPr>
        <p:txBody>
          <a:bodyPr>
            <a:normAutofit/>
          </a:bodyPr>
          <a:lstStyle>
            <a:lvl1pPr>
              <a:defRPr sz="32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3C447A4A-A81C-D2E1-B2DA-0C8F48AB974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8322630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98FB88F9-9339-88AE-D59E-BCF2EAFAFB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887752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3_Section Header">
    <p:bg>
      <p:bgPr>
        <a:solidFill>
          <a:srgbClr val="D7EAD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4" name="Picture 2">
            <a:extLst>
              <a:ext uri="{FF2B5EF4-FFF2-40B4-BE49-F238E27FC236}">
                <a16:creationId xmlns:a16="http://schemas.microsoft.com/office/drawing/2014/main" id="{0CDD4252-DCE1-B8E0-4F68-71FC6F32CD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569" y="-1848039"/>
            <a:ext cx="5264150" cy="993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3231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5" cy="85598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33297"/>
            <a:ext cx="3932237" cy="337382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5076825" y="2333296"/>
            <a:ext cx="6275388" cy="3373820"/>
          </a:xfrm>
        </p:spPr>
        <p:txBody>
          <a:bodyPr>
            <a:normAutofit/>
          </a:bodyPr>
          <a:lstStyle>
            <a:lvl1pPr>
              <a:defRPr sz="2000"/>
            </a:lvl1pPr>
          </a:lstStyle>
          <a:p>
            <a:r>
              <a:rPr lang="en-US"/>
              <a:t>Click icon to add picture</a:t>
            </a:r>
            <a:endParaRPr lang="en-GB"/>
          </a:p>
        </p:txBody>
      </p:sp>
      <p:sp>
        <p:nvSpPr>
          <p:cNvPr id="6" name="Text Placeholder 5">
            <a:extLst>
              <a:ext uri="{FF2B5EF4-FFF2-40B4-BE49-F238E27FC236}">
                <a16:creationId xmlns:a16="http://schemas.microsoft.com/office/drawing/2014/main" id="{822F1393-E028-C078-53E8-6393CE111203}"/>
              </a:ext>
            </a:extLst>
          </p:cNvPr>
          <p:cNvSpPr>
            <a:spLocks noGrp="1"/>
          </p:cNvSpPr>
          <p:nvPr>
            <p:ph type="body" sz="quarter" idx="14" hasCustomPrompt="1"/>
          </p:nvPr>
        </p:nvSpPr>
        <p:spPr>
          <a:xfrm>
            <a:off x="839788" y="1628498"/>
            <a:ext cx="10512425" cy="536629"/>
          </a:xfrm>
        </p:spPr>
        <p:txBody>
          <a:bodyPr>
            <a:normAutofit/>
          </a:bodyPr>
          <a:lstStyle>
            <a:lvl1pPr marL="0" indent="0">
              <a:buNone/>
              <a:defRPr sz="3200"/>
            </a:lvl1pPr>
          </a:lstStyle>
          <a:p>
            <a:pPr lvl="0"/>
            <a:r>
              <a:rPr lang="en-US"/>
              <a:t>Sub-heading</a:t>
            </a:r>
          </a:p>
        </p:txBody>
      </p:sp>
      <p:pic>
        <p:nvPicPr>
          <p:cNvPr id="3" name="Picture 2" descr="Logo&#10;&#10;Description automatically generated">
            <a:extLst>
              <a:ext uri="{FF2B5EF4-FFF2-40B4-BE49-F238E27FC236}">
                <a16:creationId xmlns:a16="http://schemas.microsoft.com/office/drawing/2014/main" id="{C1D839B2-599E-4855-94CE-DD9BFA4E9C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8989698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661122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5256212" cy="1600200"/>
          </a:xfrm>
        </p:spPr>
        <p:txBody>
          <a:bodyPr anchor="b">
            <a:norm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8" y="2397760"/>
            <a:ext cx="5256212" cy="330935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6600496" y="457201"/>
            <a:ext cx="4751716" cy="2445487"/>
          </a:xfrm>
        </p:spPr>
        <p:txBody>
          <a:bodyPr>
            <a:normAutofit/>
          </a:bodyPr>
          <a:lstStyle>
            <a:lvl1pPr>
              <a:defRPr sz="2000"/>
            </a:lvl1pPr>
          </a:lstStyle>
          <a:p>
            <a:r>
              <a:rPr lang="en-US"/>
              <a:t>Click icon to add picture</a:t>
            </a:r>
            <a:endParaRPr lang="en-GB"/>
          </a:p>
        </p:txBody>
      </p:sp>
      <p:sp>
        <p:nvSpPr>
          <p:cNvPr id="3" name="Picture Placeholder 8">
            <a:extLst>
              <a:ext uri="{FF2B5EF4-FFF2-40B4-BE49-F238E27FC236}">
                <a16:creationId xmlns:a16="http://schemas.microsoft.com/office/drawing/2014/main" id="{7F2DE485-35E3-8EE5-CAF5-F98967D1E9E6}"/>
              </a:ext>
            </a:extLst>
          </p:cNvPr>
          <p:cNvSpPr>
            <a:spLocks noGrp="1"/>
          </p:cNvSpPr>
          <p:nvPr>
            <p:ph type="pic" sz="quarter" idx="14"/>
          </p:nvPr>
        </p:nvSpPr>
        <p:spPr>
          <a:xfrm>
            <a:off x="6600496" y="3157870"/>
            <a:ext cx="4751716" cy="2549247"/>
          </a:xfrm>
        </p:spPr>
        <p:txBody>
          <a:bodyPr>
            <a:normAutofit/>
          </a:bodyPr>
          <a:lstStyle>
            <a:lvl1pPr>
              <a:defRPr sz="2000"/>
            </a:lvl1pPr>
          </a:lstStyle>
          <a:p>
            <a:r>
              <a:rPr lang="en-US"/>
              <a:t>Click icon to add picture</a:t>
            </a:r>
            <a:endParaRPr lang="en-GB"/>
          </a:p>
        </p:txBody>
      </p:sp>
      <p:pic>
        <p:nvPicPr>
          <p:cNvPr id="5" name="Picture 4" descr="Logo&#10;&#10;Description automatically generated">
            <a:extLst>
              <a:ext uri="{FF2B5EF4-FFF2-40B4-BE49-F238E27FC236}">
                <a16:creationId xmlns:a16="http://schemas.microsoft.com/office/drawing/2014/main" id="{E4631B59-9ACC-6F81-CB6A-56E017D0A3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480305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4ED4B8A1-A413-52C8-0E4D-54723741C4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40449974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Content with Caption">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3551-9058-98E9-56A8-72EBA12776AF}"/>
              </a:ext>
            </a:extLst>
          </p:cNvPr>
          <p:cNvSpPr>
            <a:spLocks noGrp="1"/>
          </p:cNvSpPr>
          <p:nvPr>
            <p:ph type="title" hasCustomPrompt="1"/>
          </p:nvPr>
        </p:nvSpPr>
        <p:spPr>
          <a:xfrm>
            <a:off x="839788" y="457200"/>
            <a:ext cx="10512424" cy="853658"/>
          </a:xfrm>
        </p:spPr>
        <p:txBody>
          <a:bodyPr anchor="b">
            <a:noAutofit/>
          </a:bodyPr>
          <a:lstStyle>
            <a:lvl1pPr>
              <a:defRPr sz="5400"/>
            </a:lvl1pPr>
          </a:lstStyle>
          <a:p>
            <a:r>
              <a:rPr lang="en-US"/>
              <a:t>Heading</a:t>
            </a:r>
            <a:endParaRPr lang="en-GB"/>
          </a:p>
        </p:txBody>
      </p:sp>
      <p:sp>
        <p:nvSpPr>
          <p:cNvPr id="4" name="Text Placeholder 3">
            <a:extLst>
              <a:ext uri="{FF2B5EF4-FFF2-40B4-BE49-F238E27FC236}">
                <a16:creationId xmlns:a16="http://schemas.microsoft.com/office/drawing/2014/main" id="{7AA7B65F-6268-DCA7-191B-81737B5C1E7B}"/>
              </a:ext>
            </a:extLst>
          </p:cNvPr>
          <p:cNvSpPr>
            <a:spLocks noGrp="1"/>
          </p:cNvSpPr>
          <p:nvPr>
            <p:ph type="body" sz="half" idx="2" hasCustomPrompt="1"/>
          </p:nvPr>
        </p:nvSpPr>
        <p:spPr>
          <a:xfrm>
            <a:off x="839787" y="1587062"/>
            <a:ext cx="6307247" cy="412005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Body copy </a:t>
            </a:r>
          </a:p>
        </p:txBody>
      </p:sp>
      <p:sp>
        <p:nvSpPr>
          <p:cNvPr id="9" name="Picture Placeholder 8">
            <a:extLst>
              <a:ext uri="{FF2B5EF4-FFF2-40B4-BE49-F238E27FC236}">
                <a16:creationId xmlns:a16="http://schemas.microsoft.com/office/drawing/2014/main" id="{4170CF0C-869A-19DD-B3A5-E71839F188F7}"/>
              </a:ext>
            </a:extLst>
          </p:cNvPr>
          <p:cNvSpPr>
            <a:spLocks noGrp="1"/>
          </p:cNvSpPr>
          <p:nvPr>
            <p:ph type="pic" sz="quarter" idx="13"/>
          </p:nvPr>
        </p:nvSpPr>
        <p:spPr>
          <a:xfrm>
            <a:off x="7662040" y="1587062"/>
            <a:ext cx="3690171" cy="1954924"/>
          </a:xfrm>
        </p:spPr>
        <p:txBody>
          <a:bodyPr>
            <a:normAutofit/>
          </a:bodyPr>
          <a:lstStyle>
            <a:lvl1pPr>
              <a:defRPr sz="2000"/>
            </a:lvl1pPr>
          </a:lstStyle>
          <a:p>
            <a:r>
              <a:rPr lang="en-US"/>
              <a:t>Click icon to add picture</a:t>
            </a:r>
            <a:endParaRPr lang="en-GB"/>
          </a:p>
        </p:txBody>
      </p:sp>
      <p:sp>
        <p:nvSpPr>
          <p:cNvPr id="5" name="Picture Placeholder 8">
            <a:extLst>
              <a:ext uri="{FF2B5EF4-FFF2-40B4-BE49-F238E27FC236}">
                <a16:creationId xmlns:a16="http://schemas.microsoft.com/office/drawing/2014/main" id="{DE652335-1513-5E89-BE62-F1B08F346D75}"/>
              </a:ext>
            </a:extLst>
          </p:cNvPr>
          <p:cNvSpPr>
            <a:spLocks noGrp="1"/>
          </p:cNvSpPr>
          <p:nvPr>
            <p:ph type="pic" sz="quarter" idx="14"/>
          </p:nvPr>
        </p:nvSpPr>
        <p:spPr>
          <a:xfrm>
            <a:off x="7662040" y="3678621"/>
            <a:ext cx="3690172" cy="2028497"/>
          </a:xfrm>
        </p:spPr>
        <p:txBody>
          <a:bodyPr>
            <a:normAutofit/>
          </a:bodyPr>
          <a:lstStyle>
            <a:lvl1pPr>
              <a:defRPr sz="2000"/>
            </a:lvl1pPr>
          </a:lstStyle>
          <a:p>
            <a:r>
              <a:rPr lang="en-US"/>
              <a:t>Click icon to add picture</a:t>
            </a:r>
            <a:endParaRPr lang="en-GB"/>
          </a:p>
        </p:txBody>
      </p:sp>
      <p:pic>
        <p:nvPicPr>
          <p:cNvPr id="3" name="Picture 2" descr="Logo&#10;&#10;Description automatically generated">
            <a:extLst>
              <a:ext uri="{FF2B5EF4-FFF2-40B4-BE49-F238E27FC236}">
                <a16:creationId xmlns:a16="http://schemas.microsoft.com/office/drawing/2014/main" id="{0DBA66B6-E447-7D19-3230-B1B5CAC75D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620413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BCD04C2-E6B1-F464-2A55-475AB435C996}"/>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8815" y="-42040"/>
            <a:ext cx="1713186" cy="70848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nna Freud building the mental wellbeing of the next generation (logo)">
            <a:extLst>
              <a:ext uri="{FF2B5EF4-FFF2-40B4-BE49-F238E27FC236}">
                <a16:creationId xmlns:a16="http://schemas.microsoft.com/office/drawing/2014/main" id="{11DDF857-6228-80CF-908B-084AA171550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3910" y="4985121"/>
            <a:ext cx="3708000" cy="1308208"/>
          </a:xfrm>
          <a:prstGeom prst="rect">
            <a:avLst/>
          </a:prstGeom>
        </p:spPr>
      </p:pic>
      <p:sp>
        <p:nvSpPr>
          <p:cNvPr id="8" name="TextBox 7">
            <a:extLst>
              <a:ext uri="{FF2B5EF4-FFF2-40B4-BE49-F238E27FC236}">
                <a16:creationId xmlns:a16="http://schemas.microsoft.com/office/drawing/2014/main" id="{A5BF540D-9080-D9BC-48AD-25B84FBAD53B}"/>
              </a:ext>
            </a:extLst>
          </p:cNvPr>
          <p:cNvSpPr txBox="1"/>
          <p:nvPr userDrawn="1"/>
        </p:nvSpPr>
        <p:spPr>
          <a:xfrm>
            <a:off x="543910" y="4204138"/>
            <a:ext cx="3708000" cy="400110"/>
          </a:xfrm>
          <a:prstGeom prst="rect">
            <a:avLst/>
          </a:prstGeom>
          <a:noFill/>
        </p:spPr>
        <p:txBody>
          <a:bodyPr wrap="square" rtlCol="0">
            <a:spAutoFit/>
          </a:bodyPr>
          <a:lstStyle/>
          <a:p>
            <a:r>
              <a:rPr lang="en-US" sz="2000" b="1"/>
              <a:t>annafreud.org</a:t>
            </a:r>
            <a:endParaRPr lang="en-GB" sz="2000" b="1"/>
          </a:p>
        </p:txBody>
      </p:sp>
      <p:sp>
        <p:nvSpPr>
          <p:cNvPr id="10" name="Text Placeholder 9">
            <a:extLst>
              <a:ext uri="{FF2B5EF4-FFF2-40B4-BE49-F238E27FC236}">
                <a16:creationId xmlns:a16="http://schemas.microsoft.com/office/drawing/2014/main" id="{B1D4C1F2-01C8-2034-41B1-16C708113B3C}"/>
              </a:ext>
            </a:extLst>
          </p:cNvPr>
          <p:cNvSpPr>
            <a:spLocks noGrp="1"/>
          </p:cNvSpPr>
          <p:nvPr>
            <p:ph type="body" sz="quarter" idx="10"/>
          </p:nvPr>
        </p:nvSpPr>
        <p:spPr>
          <a:xfrm>
            <a:off x="543910" y="2522976"/>
            <a:ext cx="5454650" cy="120650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6847176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ection Break - Green">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374016" y="1722319"/>
            <a:ext cx="7019384" cy="1145005"/>
          </a:xfrm>
        </p:spPr>
        <p:txBody>
          <a:bodyPr/>
          <a:lstStyle>
            <a:lvl1pPr>
              <a:defRPr sz="3200"/>
            </a:lvl1pPr>
          </a:lstStyle>
          <a:p>
            <a:r>
              <a:rPr lang="en-US"/>
              <a:t>Click to edit Master title style</a:t>
            </a:r>
          </a:p>
        </p:txBody>
      </p:sp>
      <p:sp>
        <p:nvSpPr>
          <p:cNvPr id="8" name="Subtitle 2"/>
          <p:cNvSpPr>
            <a:spLocks noGrp="1"/>
          </p:cNvSpPr>
          <p:nvPr>
            <p:ph type="subTitle" idx="1"/>
          </p:nvPr>
        </p:nvSpPr>
        <p:spPr>
          <a:xfrm>
            <a:off x="374016" y="3136736"/>
            <a:ext cx="7019384" cy="1752600"/>
          </a:xfrm>
        </p:spPr>
        <p:txBody>
          <a:bodyPr/>
          <a:lstStyle>
            <a:lvl1pPr marL="0" indent="0" algn="l">
              <a:buNone/>
              <a:defRPr>
                <a:solidFill>
                  <a:schemeClr val="tx1">
                    <a:tint val="75000"/>
                  </a:schemeClr>
                </a:solidFill>
                <a:latin typeface="+mn-lt"/>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3" name="Content Placeholder 12"/>
          <p:cNvSpPr>
            <a:spLocks noGrp="1"/>
          </p:cNvSpPr>
          <p:nvPr>
            <p:ph sz="quarter" idx="11" hasCustomPrompt="1"/>
          </p:nvPr>
        </p:nvSpPr>
        <p:spPr>
          <a:xfrm>
            <a:off x="374016" y="1300164"/>
            <a:ext cx="4513368" cy="365125"/>
          </a:xfrm>
        </p:spPr>
        <p:txBody>
          <a:bodyPr anchor="t" anchorCtr="0">
            <a:normAutofit/>
          </a:bodyPr>
          <a:lstStyle>
            <a:lvl1pPr marL="0" indent="0">
              <a:lnSpc>
                <a:spcPct val="100000"/>
              </a:lnSpc>
              <a:spcAft>
                <a:spcPts val="0"/>
              </a:spcAft>
              <a:defRPr sz="1200">
                <a:latin typeface="+mn-lt"/>
                <a:cs typeface="Verdana"/>
              </a:defRPr>
            </a:lvl1pPr>
          </a:lstStyle>
          <a:p>
            <a:pPr lvl="0"/>
            <a:r>
              <a:rPr lang="en-GB"/>
              <a:t>Section #</a:t>
            </a:r>
            <a:endParaRPr lang="en-US"/>
          </a:p>
        </p:txBody>
      </p:sp>
      <p:cxnSp>
        <p:nvCxnSpPr>
          <p:cNvPr id="14" name="Straight Connector 13"/>
          <p:cNvCxnSpPr/>
          <p:nvPr userDrawn="1"/>
        </p:nvCxnSpPr>
        <p:spPr>
          <a:xfrm>
            <a:off x="477085" y="490643"/>
            <a:ext cx="11290545" cy="15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0"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pic>
        <p:nvPicPr>
          <p:cNvPr id="11" name="Picture 10" descr="AF-logo-RGB-Green+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4256" y="6110810"/>
            <a:ext cx="2520443" cy="428735"/>
          </a:xfrm>
          <a:prstGeom prst="rect">
            <a:avLst/>
          </a:prstGeom>
        </p:spPr>
      </p:pic>
    </p:spTree>
    <p:extLst>
      <p:ext uri="{BB962C8B-B14F-4D97-AF65-F5344CB8AC3E}">
        <p14:creationId xmlns:p14="http://schemas.microsoft.com/office/powerpoint/2010/main" val="1836971023"/>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pic>
        <p:nvPicPr>
          <p:cNvPr id="15" name="Picture 14" descr="AF-logo-Greyscale.png"/>
          <p:cNvPicPr>
            <a:picLocks noChangeAspect="1"/>
          </p:cNvPicPr>
          <p:nvPr userDrawn="1"/>
        </p:nvPicPr>
        <p:blipFill>
          <a:blip r:embed="rId2"/>
          <a:stretch>
            <a:fillRect/>
          </a:stretch>
        </p:blipFill>
        <p:spPr>
          <a:xfrm>
            <a:off x="459460" y="6248616"/>
            <a:ext cx="2106264" cy="358282"/>
          </a:xfrm>
          <a:prstGeom prst="rect">
            <a:avLst/>
          </a:prstGeom>
        </p:spPr>
      </p:pic>
    </p:spTree>
    <p:extLst>
      <p:ext uri="{BB962C8B-B14F-4D97-AF65-F5344CB8AC3E}">
        <p14:creationId xmlns:p14="http://schemas.microsoft.com/office/powerpoint/2010/main" val="24345270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image + caption">
    <p:spTree>
      <p:nvGrpSpPr>
        <p:cNvPr id="1" name=""/>
        <p:cNvGrpSpPr/>
        <p:nvPr/>
      </p:nvGrpSpPr>
      <p:grpSpPr>
        <a:xfrm>
          <a:off x="0" y="0"/>
          <a:ext cx="0" cy="0"/>
          <a:chOff x="0" y="0"/>
          <a:chExt cx="0" cy="0"/>
        </a:xfrm>
      </p:grpSpPr>
      <p:sp>
        <p:nvSpPr>
          <p:cNvPr id="15" name="Content Placeholder 3"/>
          <p:cNvSpPr>
            <a:spLocks noGrp="1"/>
          </p:cNvSpPr>
          <p:nvPr>
            <p:ph sz="quarter" idx="13" hasCustomPrompt="1"/>
          </p:nvPr>
        </p:nvSpPr>
        <p:spPr>
          <a:xfrm>
            <a:off x="6284384" y="1395685"/>
            <a:ext cx="5484283" cy="4724128"/>
          </a:xfrm>
        </p:spPr>
        <p:txBody>
          <a:bodyPr/>
          <a:lstStyle/>
          <a:p>
            <a:pPr lvl="0"/>
            <a:r>
              <a:rPr lang="en-US"/>
              <a:t>Object or image</a:t>
            </a:r>
          </a:p>
        </p:txBody>
      </p:sp>
      <p:sp>
        <p:nvSpPr>
          <p:cNvPr id="2" name="Title 1"/>
          <p:cNvSpPr>
            <a:spLocks noGrp="1"/>
          </p:cNvSpPr>
          <p:nvPr>
            <p:ph type="title"/>
          </p:nvPr>
        </p:nvSpPr>
        <p:spPr/>
        <p:txBody>
          <a:bodyPr/>
          <a:lstStyle/>
          <a:p>
            <a:r>
              <a:rPr lang="en-US"/>
              <a:t>Click to edit Master title style</a:t>
            </a:r>
          </a:p>
        </p:txBody>
      </p:sp>
      <p:cxnSp>
        <p:nvCxnSpPr>
          <p:cNvPr id="8" name="Straight Connector 7"/>
          <p:cNvCxnSpPr/>
          <p:nvPr userDrawn="1"/>
        </p:nvCxnSpPr>
        <p:spPr>
          <a:xfrm>
            <a:off x="477085"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6285349" y="491437"/>
            <a:ext cx="5483153" cy="1588"/>
          </a:xfrm>
          <a:prstGeom prst="line">
            <a:avLst/>
          </a:prstGeom>
          <a:ln w="12700" cap="flat" cmpd="sng" algn="ctr">
            <a:solidFill>
              <a:schemeClr val="accent5">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6181409" y="202721"/>
            <a:ext cx="4700100" cy="230832"/>
          </a:xfrm>
          <a:prstGeom prst="rect">
            <a:avLst/>
          </a:prstGeom>
        </p:spPr>
        <p:txBody>
          <a:bodyPr vert="horz" lIns="91440" tIns="45720" rIns="91440" bIns="45720" rtlCol="0" anchor="t" anchorCtr="0"/>
          <a:lstStyle>
            <a:lvl1pPr algn="l">
              <a:defRPr sz="800">
                <a:solidFill>
                  <a:schemeClr val="tx1">
                    <a:tint val="75000"/>
                  </a:schemeClr>
                </a:solidFill>
                <a:latin typeface="+mn-lt"/>
                <a:cs typeface="Verdana"/>
              </a:defRPr>
            </a:lvl1pPr>
          </a:lstStyle>
          <a:p>
            <a:r>
              <a:rPr lang="en-GB"/>
              <a:t>Initial Mental Health Awareness Training</a:t>
            </a:r>
            <a:endParaRPr lang="en-US"/>
          </a:p>
        </p:txBody>
      </p:sp>
      <p:sp>
        <p:nvSpPr>
          <p:cNvPr id="11" name="Slide Number Placeholder 5"/>
          <p:cNvSpPr>
            <a:spLocks noGrp="1"/>
          </p:cNvSpPr>
          <p:nvPr>
            <p:ph type="sldNum" sz="quarter" idx="4"/>
          </p:nvPr>
        </p:nvSpPr>
        <p:spPr>
          <a:xfrm>
            <a:off x="11131828" y="202721"/>
            <a:ext cx="705593" cy="230832"/>
          </a:xfrm>
          <a:prstGeom prst="rect">
            <a:avLst/>
          </a:prstGeom>
        </p:spPr>
        <p:txBody>
          <a:bodyPr vert="horz" lIns="91440" tIns="45720" rIns="91440" bIns="45720" rtlCol="0" anchor="t" anchorCtr="0"/>
          <a:lstStyle>
            <a:lvl1pPr algn="r">
              <a:defRPr sz="900" b="1">
                <a:solidFill>
                  <a:schemeClr val="tx1">
                    <a:tint val="75000"/>
                  </a:schemeClr>
                </a:solidFill>
                <a:latin typeface="+mn-lt"/>
                <a:cs typeface="Verdana"/>
              </a:defRPr>
            </a:lvl1pPr>
          </a:lstStyle>
          <a:p>
            <a:fld id="{462AC695-DD95-4246-9D7F-71FDA65D9A0C}" type="slidenum">
              <a:rPr lang="en-US" smtClean="0"/>
              <a:pPr/>
              <a:t>‹#›</a:t>
            </a:fld>
            <a:endParaRPr lang="en-US"/>
          </a:p>
        </p:txBody>
      </p:sp>
      <p:sp>
        <p:nvSpPr>
          <p:cNvPr id="12" name="TextBox 11"/>
          <p:cNvSpPr txBox="1"/>
          <p:nvPr userDrawn="1"/>
        </p:nvSpPr>
        <p:spPr>
          <a:xfrm>
            <a:off x="374017" y="202720"/>
            <a:ext cx="5456945" cy="230832"/>
          </a:xfrm>
          <a:prstGeom prst="rect">
            <a:avLst/>
          </a:prstGeom>
          <a:noFill/>
        </p:spPr>
        <p:txBody>
          <a:bodyPr wrap="square" rtlCol="0">
            <a:spAutoFit/>
          </a:bodyPr>
          <a:lstStyle/>
          <a:p>
            <a:r>
              <a:rPr lang="en-US" sz="900" b="1">
                <a:latin typeface="+mn-lt"/>
                <a:cs typeface="Verdana"/>
              </a:rPr>
              <a:t>Anna Freud National Centre for Children and Families</a:t>
            </a:r>
          </a:p>
        </p:txBody>
      </p:sp>
      <p:sp>
        <p:nvSpPr>
          <p:cNvPr id="14" name="Content Placeholder 13"/>
          <p:cNvSpPr>
            <a:spLocks noGrp="1"/>
          </p:cNvSpPr>
          <p:nvPr>
            <p:ph sz="quarter" idx="10"/>
          </p:nvPr>
        </p:nvSpPr>
        <p:spPr>
          <a:xfrm>
            <a:off x="344569" y="1395686"/>
            <a:ext cx="5486849" cy="47238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1" name="Picture 20" descr="AF-logo-Greyscale.png"/>
          <p:cNvPicPr>
            <a:picLocks noChangeAspect="1"/>
          </p:cNvPicPr>
          <p:nvPr userDrawn="1"/>
        </p:nvPicPr>
        <p:blipFill>
          <a:blip r:embed="rId2"/>
          <a:stretch>
            <a:fillRect/>
          </a:stretch>
        </p:blipFill>
        <p:spPr>
          <a:xfrm>
            <a:off x="459460" y="6248616"/>
            <a:ext cx="2106264" cy="358282"/>
          </a:xfrm>
          <a:prstGeom prst="rect">
            <a:avLst/>
          </a:prstGeom>
        </p:spPr>
      </p:pic>
      <p:sp>
        <p:nvSpPr>
          <p:cNvPr id="16" name="Text Placeholder 22"/>
          <p:cNvSpPr>
            <a:spLocks noGrp="1"/>
          </p:cNvSpPr>
          <p:nvPr>
            <p:ph type="body" sz="quarter" idx="12"/>
          </p:nvPr>
        </p:nvSpPr>
        <p:spPr>
          <a:xfrm>
            <a:off x="6284384" y="5393424"/>
            <a:ext cx="5484283" cy="726096"/>
          </a:xfrm>
          <a:solidFill>
            <a:schemeClr val="tx2"/>
          </a:solidFill>
        </p:spPr>
        <p:txBody>
          <a:bodyPr>
            <a:noAutofit/>
          </a:bodyPr>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38423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4_Section Header">
    <p:bg>
      <p:bgPr>
        <a:solidFill>
          <a:srgbClr val="FBE3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01E9A-F905-138B-49D1-D698181F5064}"/>
              </a:ext>
            </a:extLst>
          </p:cNvPr>
          <p:cNvSpPr>
            <a:spLocks noGrp="1"/>
          </p:cNvSpPr>
          <p:nvPr>
            <p:ph type="title" hasCustomPrompt="1"/>
          </p:nvPr>
        </p:nvSpPr>
        <p:spPr>
          <a:xfrm>
            <a:off x="6095999" y="819807"/>
            <a:ext cx="5709965" cy="1923394"/>
          </a:xfrm>
        </p:spPr>
        <p:txBody>
          <a:bodyPr anchor="b">
            <a:normAutofit/>
          </a:bodyPr>
          <a:lstStyle>
            <a:lvl1pPr>
              <a:defRPr sz="5400">
                <a:solidFill>
                  <a:schemeClr val="tx1"/>
                </a:solidFill>
              </a:defRPr>
            </a:lvl1pPr>
          </a:lstStyle>
          <a:p>
            <a:r>
              <a:rPr lang="en-US"/>
              <a:t>Title</a:t>
            </a:r>
            <a:endParaRPr lang="en-GB"/>
          </a:p>
        </p:txBody>
      </p:sp>
      <p:sp>
        <p:nvSpPr>
          <p:cNvPr id="3" name="Text Placeholder 2">
            <a:extLst>
              <a:ext uri="{FF2B5EF4-FFF2-40B4-BE49-F238E27FC236}">
                <a16:creationId xmlns:a16="http://schemas.microsoft.com/office/drawing/2014/main" id="{40FE6E3D-ADFA-1E62-EE5B-9ED7992FFB21}"/>
              </a:ext>
            </a:extLst>
          </p:cNvPr>
          <p:cNvSpPr>
            <a:spLocks noGrp="1"/>
          </p:cNvSpPr>
          <p:nvPr>
            <p:ph type="body" idx="1" hasCustomPrompt="1"/>
          </p:nvPr>
        </p:nvSpPr>
        <p:spPr>
          <a:xfrm>
            <a:off x="6095998" y="3119443"/>
            <a:ext cx="5709967" cy="619113"/>
          </a:xfrm>
        </p:spPr>
        <p:txBody>
          <a:bodyPr anchor="b">
            <a:normAutofit/>
          </a:bodyPr>
          <a:lstStyle>
            <a:lvl1pPr marL="0" indent="0">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5" name="Footer Placeholder 4">
            <a:extLst>
              <a:ext uri="{FF2B5EF4-FFF2-40B4-BE49-F238E27FC236}">
                <a16:creationId xmlns:a16="http://schemas.microsoft.com/office/drawing/2014/main" id="{CEA5FCE5-B1D7-4BBD-BDDD-C59998E60E5F}"/>
              </a:ext>
            </a:extLst>
          </p:cNvPr>
          <p:cNvSpPr>
            <a:spLocks noGrp="1"/>
          </p:cNvSpPr>
          <p:nvPr>
            <p:ph type="ftr" sz="quarter" idx="11"/>
          </p:nvPr>
        </p:nvSpPr>
        <p:spPr>
          <a:xfrm>
            <a:off x="6095999" y="4081079"/>
            <a:ext cx="5709968" cy="522819"/>
          </a:xfrm>
        </p:spPr>
        <p:txBody>
          <a:bodyPr/>
          <a:lstStyle>
            <a:lvl1pPr algn="l">
              <a:defRPr sz="2000">
                <a:solidFill>
                  <a:schemeClr val="tx1"/>
                </a:solidFill>
              </a:defRPr>
            </a:lvl1pPr>
          </a:lstStyle>
          <a:p>
            <a:r>
              <a:rPr lang="en-US"/>
              <a:t>Section name </a:t>
            </a:r>
            <a:endParaRPr lang="en-GB"/>
          </a:p>
        </p:txBody>
      </p:sp>
      <p:pic>
        <p:nvPicPr>
          <p:cNvPr id="9" name="Picture 8" descr="Logo&#10;&#10;Description automatically generated">
            <a:extLst>
              <a:ext uri="{FF2B5EF4-FFF2-40B4-BE49-F238E27FC236}">
                <a16:creationId xmlns:a16="http://schemas.microsoft.com/office/drawing/2014/main" id="{AF66F2F1-9A4F-742F-8FF3-24E41B7B2A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pic>
        <p:nvPicPr>
          <p:cNvPr id="6" name="Picture 2">
            <a:extLst>
              <a:ext uri="{FF2B5EF4-FFF2-40B4-BE49-F238E27FC236}">
                <a16:creationId xmlns:a16="http://schemas.microsoft.com/office/drawing/2014/main" id="{0FC346D8-86F7-FD6D-BAC7-30CD434DF8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6033" y="2327887"/>
            <a:ext cx="5038259" cy="220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233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2CFA0F06-D520-6625-1077-E895EC2AD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926852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084A-BC5F-9065-7F62-D7FF578AF8ED}"/>
              </a:ext>
            </a:extLst>
          </p:cNvPr>
          <p:cNvSpPr>
            <a:spLocks noGrp="1"/>
          </p:cNvSpPr>
          <p:nvPr>
            <p:ph type="title" hasCustomPrompt="1"/>
          </p:nvPr>
        </p:nvSpPr>
        <p:spPr>
          <a:xfrm>
            <a:off x="838200" y="365125"/>
            <a:ext cx="10515600" cy="884555"/>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864C0CCD-E3D5-36E3-BF8E-02059DB20A70}"/>
              </a:ext>
            </a:extLst>
          </p:cNvPr>
          <p:cNvSpPr>
            <a:spLocks noGrp="1"/>
          </p:cNvSpPr>
          <p:nvPr>
            <p:ph idx="1"/>
          </p:nvPr>
        </p:nvSpPr>
        <p:spPr>
          <a:xfrm>
            <a:off x="838200" y="1676400"/>
            <a:ext cx="10515600" cy="4124632"/>
          </a:xfrm>
        </p:spPr>
        <p:txBody>
          <a:bodyPr/>
          <a:lstStyle>
            <a:lvl1pPr marL="0" indent="0">
              <a:buNone/>
              <a:defRPr sz="2000"/>
            </a:lvl1pPr>
          </a:lstStyle>
          <a:p>
            <a:pPr lvl="0"/>
            <a:r>
              <a:rPr lang="en-US"/>
              <a:t>Click to edit Master text styles</a:t>
            </a:r>
          </a:p>
        </p:txBody>
      </p:sp>
      <p:pic>
        <p:nvPicPr>
          <p:cNvPr id="4" name="Picture 3" descr="Logo&#10;&#10;Description automatically generated">
            <a:extLst>
              <a:ext uri="{FF2B5EF4-FFF2-40B4-BE49-F238E27FC236}">
                <a16:creationId xmlns:a16="http://schemas.microsoft.com/office/drawing/2014/main" id="{EB659E16-0E65-EE82-2BA9-62D384F6EB2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3167385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950ECA6D-CFEB-C8CB-026E-8F21874D25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25593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rgbClr val="EFF8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40C61-B1B9-DEBA-78D1-4386DA2A8CE1}"/>
              </a:ext>
            </a:extLst>
          </p:cNvPr>
          <p:cNvSpPr>
            <a:spLocks noGrp="1"/>
          </p:cNvSpPr>
          <p:nvPr>
            <p:ph type="title" hasCustomPrompt="1"/>
          </p:nvPr>
        </p:nvSpPr>
        <p:spPr>
          <a:xfrm>
            <a:off x="838200" y="365124"/>
            <a:ext cx="10515600" cy="935356"/>
          </a:xfrm>
        </p:spPr>
        <p:txBody>
          <a:bodyPr anchor="b">
            <a:normAutofit/>
          </a:bodyPr>
          <a:lstStyle>
            <a:lvl1pPr>
              <a:defRPr sz="5400"/>
            </a:lvl1pPr>
          </a:lstStyle>
          <a:p>
            <a:r>
              <a:rPr lang="en-US"/>
              <a:t>Heading</a:t>
            </a:r>
            <a:endParaRPr lang="en-GB"/>
          </a:p>
        </p:txBody>
      </p:sp>
      <p:sp>
        <p:nvSpPr>
          <p:cNvPr id="3" name="Content Placeholder 2">
            <a:extLst>
              <a:ext uri="{FF2B5EF4-FFF2-40B4-BE49-F238E27FC236}">
                <a16:creationId xmlns:a16="http://schemas.microsoft.com/office/drawing/2014/main" id="{5A332298-FA3F-3AD3-9E8A-0032AF846894}"/>
              </a:ext>
            </a:extLst>
          </p:cNvPr>
          <p:cNvSpPr>
            <a:spLocks noGrp="1"/>
          </p:cNvSpPr>
          <p:nvPr>
            <p:ph sz="half" idx="1"/>
          </p:nvPr>
        </p:nvSpPr>
        <p:spPr>
          <a:xfrm>
            <a:off x="838201" y="1686560"/>
            <a:ext cx="5181600" cy="4118086"/>
          </a:xfrm>
        </p:spPr>
        <p:txBody>
          <a:bodyPr>
            <a:normAutofit/>
          </a:bodyPr>
          <a:lstStyle>
            <a:lvl1pPr marL="0" indent="0">
              <a:buNone/>
              <a:defRPr sz="2000"/>
            </a:lvl1pPr>
          </a:lstStyle>
          <a:p>
            <a:pPr lvl="0"/>
            <a:r>
              <a:rPr lang="en-US"/>
              <a:t>Click to edit Master text styles</a:t>
            </a:r>
          </a:p>
        </p:txBody>
      </p:sp>
      <p:sp>
        <p:nvSpPr>
          <p:cNvPr id="4" name="Content Placeholder 3">
            <a:extLst>
              <a:ext uri="{FF2B5EF4-FFF2-40B4-BE49-F238E27FC236}">
                <a16:creationId xmlns:a16="http://schemas.microsoft.com/office/drawing/2014/main" id="{B878167D-2A40-D342-AC43-56F4AC267E24}"/>
              </a:ext>
            </a:extLst>
          </p:cNvPr>
          <p:cNvSpPr>
            <a:spLocks noGrp="1"/>
          </p:cNvSpPr>
          <p:nvPr>
            <p:ph sz="half" idx="2"/>
          </p:nvPr>
        </p:nvSpPr>
        <p:spPr>
          <a:xfrm>
            <a:off x="6172201" y="1686560"/>
            <a:ext cx="5181600" cy="4118086"/>
          </a:xfrm>
        </p:spPr>
        <p:txBody>
          <a:bodyPr>
            <a:normAutofit/>
          </a:bodyPr>
          <a:lstStyle>
            <a:lvl1pPr marL="0" indent="0">
              <a:buNone/>
              <a:defRPr sz="2000"/>
            </a:lvl1pPr>
          </a:lstStyle>
          <a:p>
            <a:pPr lvl="0"/>
            <a:r>
              <a:rPr lang="en-US"/>
              <a:t>Click to edit Master text styles</a:t>
            </a:r>
          </a:p>
        </p:txBody>
      </p:sp>
      <p:pic>
        <p:nvPicPr>
          <p:cNvPr id="5" name="Picture 4" descr="Logo&#10;&#10;Description automatically generated">
            <a:extLst>
              <a:ext uri="{FF2B5EF4-FFF2-40B4-BE49-F238E27FC236}">
                <a16:creationId xmlns:a16="http://schemas.microsoft.com/office/drawing/2014/main" id="{80D20C31-6D3B-D4EC-0107-A7D9E3D27AE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1468830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028-BB12-075F-E39F-07C1B8ECE960}"/>
              </a:ext>
            </a:extLst>
          </p:cNvPr>
          <p:cNvSpPr>
            <a:spLocks noGrp="1"/>
          </p:cNvSpPr>
          <p:nvPr>
            <p:ph type="title" hasCustomPrompt="1"/>
          </p:nvPr>
        </p:nvSpPr>
        <p:spPr>
          <a:xfrm>
            <a:off x="839788" y="365125"/>
            <a:ext cx="10515600" cy="833755"/>
          </a:xfrm>
        </p:spPr>
        <p:txBody>
          <a:bodyPr anchor="b">
            <a:normAutofit/>
          </a:bodyPr>
          <a:lstStyle>
            <a:lvl1pPr>
              <a:defRPr sz="5400"/>
            </a:lvl1pPr>
          </a:lstStyle>
          <a:p>
            <a:r>
              <a:rPr lang="en-US"/>
              <a:t>Heading</a:t>
            </a:r>
            <a:endParaRPr lang="en-GB"/>
          </a:p>
        </p:txBody>
      </p:sp>
      <p:sp>
        <p:nvSpPr>
          <p:cNvPr id="3" name="Text Placeholder 2">
            <a:extLst>
              <a:ext uri="{FF2B5EF4-FFF2-40B4-BE49-F238E27FC236}">
                <a16:creationId xmlns:a16="http://schemas.microsoft.com/office/drawing/2014/main" id="{A4EADE59-C87F-04A5-0F9C-151E8AF24C14}"/>
              </a:ext>
            </a:extLst>
          </p:cNvPr>
          <p:cNvSpPr>
            <a:spLocks noGrp="1"/>
          </p:cNvSpPr>
          <p:nvPr>
            <p:ph type="body" idx="1" hasCustomPrompt="1"/>
          </p:nvPr>
        </p:nvSpPr>
        <p:spPr>
          <a:xfrm>
            <a:off x="839788" y="1467803"/>
            <a:ext cx="5157787"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4" name="Content Placeholder 3">
            <a:extLst>
              <a:ext uri="{FF2B5EF4-FFF2-40B4-BE49-F238E27FC236}">
                <a16:creationId xmlns:a16="http://schemas.microsoft.com/office/drawing/2014/main" id="{685340CD-A5E8-1B87-597F-888F23EB7CDB}"/>
              </a:ext>
            </a:extLst>
          </p:cNvPr>
          <p:cNvSpPr>
            <a:spLocks noGrp="1"/>
          </p:cNvSpPr>
          <p:nvPr>
            <p:ph sz="half" idx="2"/>
          </p:nvPr>
        </p:nvSpPr>
        <p:spPr>
          <a:xfrm>
            <a:off x="839788" y="2260283"/>
            <a:ext cx="5157787" cy="3544363"/>
          </a:xfrm>
        </p:spPr>
        <p:txBody>
          <a:bodyPr>
            <a:normAutofit/>
          </a:bodyPr>
          <a:lstStyle>
            <a:lvl1pPr marL="0" indent="0">
              <a:buNone/>
              <a:defRPr sz="2000"/>
            </a:lvl1pPr>
          </a:lstStyle>
          <a:p>
            <a:pPr lvl="0"/>
            <a:r>
              <a:rPr lang="en-US"/>
              <a:t>Click to edit Master text styles</a:t>
            </a:r>
          </a:p>
        </p:txBody>
      </p:sp>
      <p:sp>
        <p:nvSpPr>
          <p:cNvPr id="5" name="Text Placeholder 4">
            <a:extLst>
              <a:ext uri="{FF2B5EF4-FFF2-40B4-BE49-F238E27FC236}">
                <a16:creationId xmlns:a16="http://schemas.microsoft.com/office/drawing/2014/main" id="{FA6576A3-56CB-90EF-C8E3-ACE323255E46}"/>
              </a:ext>
            </a:extLst>
          </p:cNvPr>
          <p:cNvSpPr>
            <a:spLocks noGrp="1"/>
          </p:cNvSpPr>
          <p:nvPr>
            <p:ph type="body" sz="quarter" idx="3" hasCustomPrompt="1"/>
          </p:nvPr>
        </p:nvSpPr>
        <p:spPr>
          <a:xfrm>
            <a:off x="6172200" y="1467803"/>
            <a:ext cx="5183188" cy="523557"/>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Sub-heading</a:t>
            </a:r>
          </a:p>
        </p:txBody>
      </p:sp>
      <p:sp>
        <p:nvSpPr>
          <p:cNvPr id="6" name="Content Placeholder 5">
            <a:extLst>
              <a:ext uri="{FF2B5EF4-FFF2-40B4-BE49-F238E27FC236}">
                <a16:creationId xmlns:a16="http://schemas.microsoft.com/office/drawing/2014/main" id="{771D3BC1-B4F9-D5AF-F549-11C9953E963B}"/>
              </a:ext>
            </a:extLst>
          </p:cNvPr>
          <p:cNvSpPr>
            <a:spLocks noGrp="1"/>
          </p:cNvSpPr>
          <p:nvPr>
            <p:ph sz="quarter" idx="4"/>
          </p:nvPr>
        </p:nvSpPr>
        <p:spPr>
          <a:xfrm>
            <a:off x="6172200" y="2260283"/>
            <a:ext cx="5183188" cy="3544363"/>
          </a:xfrm>
        </p:spPr>
        <p:txBody>
          <a:bodyPr>
            <a:normAutofit/>
          </a:bodyPr>
          <a:lstStyle>
            <a:lvl1pPr marL="0" indent="0">
              <a:buNone/>
              <a:defRPr sz="2000"/>
            </a:lvl1pPr>
          </a:lstStyle>
          <a:p>
            <a:pPr lvl="0"/>
            <a:r>
              <a:rPr lang="en-US"/>
              <a:t>Click to edit Master text styles</a:t>
            </a:r>
          </a:p>
        </p:txBody>
      </p:sp>
      <p:pic>
        <p:nvPicPr>
          <p:cNvPr id="7" name="Picture 6" descr="Logo&#10;&#10;Description automatically generated">
            <a:extLst>
              <a:ext uri="{FF2B5EF4-FFF2-40B4-BE49-F238E27FC236}">
                <a16:creationId xmlns:a16="http://schemas.microsoft.com/office/drawing/2014/main" id="{27056A8D-3B8B-56C2-E7CF-BCDA449169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05972" y="5801032"/>
            <a:ext cx="2999995" cy="688229"/>
          </a:xfrm>
          <a:prstGeom prst="rect">
            <a:avLst/>
          </a:prstGeom>
        </p:spPr>
      </p:pic>
    </p:spTree>
    <p:extLst>
      <p:ext uri="{BB962C8B-B14F-4D97-AF65-F5344CB8AC3E}">
        <p14:creationId xmlns:p14="http://schemas.microsoft.com/office/powerpoint/2010/main" val="239197051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44267A-C416-C6A6-8822-9262735DEA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4378778-84DB-7783-7604-AC782BEF2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BA15CA-7E15-6B35-78CE-50B0AB850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5D721-1692-4798-AF37-A3D709008F23}" type="datetimeFigureOut">
              <a:rPr lang="en-GB" smtClean="0"/>
              <a:t>16/12/2025</a:t>
            </a:fld>
            <a:endParaRPr lang="en-GB"/>
          </a:p>
        </p:txBody>
      </p:sp>
      <p:sp>
        <p:nvSpPr>
          <p:cNvPr id="5" name="Footer Placeholder 4">
            <a:extLst>
              <a:ext uri="{FF2B5EF4-FFF2-40B4-BE49-F238E27FC236}">
                <a16:creationId xmlns:a16="http://schemas.microsoft.com/office/drawing/2014/main" id="{92A5BACC-C551-AD93-EF28-ADD816CF9D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E7B2831-619D-0273-7E9A-CB78BC0C3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4D6DA7-933C-44DE-80C8-EC4B394CC34D}" type="slidenum">
              <a:rPr lang="en-GB" smtClean="0"/>
              <a:t>‹#›</a:t>
            </a:fld>
            <a:endParaRPr lang="en-GB"/>
          </a:p>
        </p:txBody>
      </p:sp>
    </p:spTree>
    <p:extLst>
      <p:ext uri="{BB962C8B-B14F-4D97-AF65-F5344CB8AC3E}">
        <p14:creationId xmlns:p14="http://schemas.microsoft.com/office/powerpoint/2010/main" val="35664409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hyperlink" Target="http://www.annafreud.org/on-my-mind/" TargetMode="External"/><Relationship Id="rId7" Type="http://schemas.openxmlformats.org/officeDocument/2006/relationships/hyperlink" Target="http://www.annafreud.org/"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hyperlink" Target="https://www.annafreud.org/on-my-mind/urgent-help/" TargetMode="External"/><Relationship Id="rId5" Type="http://schemas.openxmlformats.org/officeDocument/2006/relationships/hyperlink" Target="https://www.annafreud.org/on-my-mind/self-care/" TargetMode="External"/><Relationship Id="rId4" Type="http://schemas.openxmlformats.org/officeDocument/2006/relationships/hyperlink" Target="http://www.annafreud.org/on-my-mind/youth-wellbein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video" Target="https://www.youtube.com/embed/kFpVOIpeksk?feature=oembed" TargetMode="External"/><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sv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07611-77D3-754C-F3F4-EC38749667C1}"/>
              </a:ext>
            </a:extLst>
          </p:cNvPr>
          <p:cNvSpPr>
            <a:spLocks noGrp="1"/>
          </p:cNvSpPr>
          <p:nvPr>
            <p:ph type="ctrTitle"/>
          </p:nvPr>
        </p:nvSpPr>
        <p:spPr>
          <a:xfrm>
            <a:off x="5932683" y="4028120"/>
            <a:ext cx="5717111" cy="1006475"/>
          </a:xfrm>
        </p:spPr>
        <p:txBody>
          <a:bodyPr>
            <a:normAutofit fontScale="90000"/>
          </a:bodyPr>
          <a:lstStyle/>
          <a:p>
            <a:r>
              <a:rPr lang="en-GB" sz="4900" dirty="0"/>
              <a:t>Moving Up! The transition to secondary school</a:t>
            </a:r>
            <a:br>
              <a:rPr lang="en-GB" dirty="0"/>
            </a:br>
            <a:r>
              <a:rPr lang="en-GB" sz="3100" dirty="0"/>
              <a:t>  </a:t>
            </a:r>
            <a:br>
              <a:rPr lang="en-GB" sz="3100" dirty="0"/>
            </a:br>
            <a:r>
              <a:rPr lang="en-GB" sz="3100" dirty="0"/>
              <a:t>Lesson series</a:t>
            </a:r>
          </a:p>
        </p:txBody>
      </p:sp>
    </p:spTree>
    <p:extLst>
      <p:ext uri="{BB962C8B-B14F-4D97-AF65-F5344CB8AC3E}">
        <p14:creationId xmlns:p14="http://schemas.microsoft.com/office/powerpoint/2010/main" val="868508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5AD05-12FE-DEF7-EA2C-E500894B2DB6}"/>
            </a:ext>
          </a:extLst>
        </p:cNvPr>
        <p:cNvGrpSpPr/>
        <p:nvPr/>
      </p:nvGrpSpPr>
      <p:grpSpPr>
        <a:xfrm>
          <a:off x="0" y="0"/>
          <a:ext cx="0" cy="0"/>
          <a:chOff x="0" y="0"/>
          <a:chExt cx="0" cy="0"/>
        </a:xfrm>
      </p:grpSpPr>
      <p:pic>
        <p:nvPicPr>
          <p:cNvPr id="2" name="Content Placeholder 5" descr="A picture containing room&#10;&#10;Description automatically generated">
            <a:extLst>
              <a:ext uri="{FF2B5EF4-FFF2-40B4-BE49-F238E27FC236}">
                <a16:creationId xmlns:a16="http://schemas.microsoft.com/office/drawing/2014/main" id="{E4BF2132-D4B1-A930-98C4-ADA1408039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26286" y="355003"/>
            <a:ext cx="9103360" cy="5120640"/>
          </a:xfrm>
          <a:prstGeom prst="rect">
            <a:avLst/>
          </a:prstGeom>
        </p:spPr>
      </p:pic>
    </p:spTree>
    <p:extLst>
      <p:ext uri="{BB962C8B-B14F-4D97-AF65-F5344CB8AC3E}">
        <p14:creationId xmlns:p14="http://schemas.microsoft.com/office/powerpoint/2010/main" val="1792593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9129E-E25F-FF4E-9810-9B59776401B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94129A5-2C65-1C21-C66F-95932D63A826}"/>
              </a:ext>
            </a:extLst>
          </p:cNvPr>
          <p:cNvSpPr>
            <a:spLocks noGrp="1"/>
          </p:cNvSpPr>
          <p:nvPr>
            <p:ph type="title"/>
          </p:nvPr>
        </p:nvSpPr>
        <p:spPr>
          <a:xfrm>
            <a:off x="6095998" y="588026"/>
            <a:ext cx="5709965" cy="3745572"/>
          </a:xfrm>
        </p:spPr>
        <p:txBody>
          <a:bodyPr>
            <a:noAutofit/>
          </a:bodyPr>
          <a:lstStyle/>
          <a:p>
            <a:pPr lvl="0"/>
            <a:r>
              <a:rPr lang="en-US" sz="2800" dirty="0"/>
              <a:t>Why is it good to tell someone when you are worried about something? </a:t>
            </a:r>
            <a:br>
              <a:rPr lang="en-US" sz="2800" dirty="0"/>
            </a:br>
            <a:r>
              <a:rPr lang="en-US" sz="2800" dirty="0"/>
              <a:t>Who could you speak to in school if you are worried?</a:t>
            </a:r>
            <a:endParaRPr lang="en-GB" sz="2800" dirty="0"/>
          </a:p>
        </p:txBody>
      </p:sp>
    </p:spTree>
    <p:extLst>
      <p:ext uri="{BB962C8B-B14F-4D97-AF65-F5344CB8AC3E}">
        <p14:creationId xmlns:p14="http://schemas.microsoft.com/office/powerpoint/2010/main" val="34896027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707F2-E86C-0805-E95E-170AD37BAE8D}"/>
            </a:ext>
          </a:extLst>
        </p:cNvPr>
        <p:cNvGrpSpPr/>
        <p:nvPr/>
      </p:nvGrpSpPr>
      <p:grpSpPr>
        <a:xfrm>
          <a:off x="0" y="0"/>
          <a:ext cx="0" cy="0"/>
          <a:chOff x="0" y="0"/>
          <a:chExt cx="0" cy="0"/>
        </a:xfrm>
      </p:grpSpPr>
      <p:pic>
        <p:nvPicPr>
          <p:cNvPr id="5" name="Content Placeholder 5">
            <a:extLst>
              <a:ext uri="{FF2B5EF4-FFF2-40B4-BE49-F238E27FC236}">
                <a16:creationId xmlns:a16="http://schemas.microsoft.com/office/drawing/2014/main" id="{8514532F-51E9-1812-4737-1DFBC768EEC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326286" y="355003"/>
            <a:ext cx="9103360" cy="5120641"/>
          </a:xfrm>
          <a:prstGeom prst="rect">
            <a:avLst/>
          </a:prstGeom>
        </p:spPr>
      </p:pic>
    </p:spTree>
    <p:extLst>
      <p:ext uri="{BB962C8B-B14F-4D97-AF65-F5344CB8AC3E}">
        <p14:creationId xmlns:p14="http://schemas.microsoft.com/office/powerpoint/2010/main" val="3414985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50ED-04A4-53F0-3DDA-A86A4390DBAA}"/>
              </a:ext>
            </a:extLst>
          </p:cNvPr>
          <p:cNvSpPr>
            <a:spLocks noGrp="1"/>
          </p:cNvSpPr>
          <p:nvPr>
            <p:ph type="title"/>
          </p:nvPr>
        </p:nvSpPr>
        <p:spPr>
          <a:xfrm>
            <a:off x="838200" y="744265"/>
            <a:ext cx="10515600" cy="935356"/>
          </a:xfrm>
        </p:spPr>
        <p:txBody>
          <a:bodyPr>
            <a:normAutofit/>
          </a:bodyPr>
          <a:lstStyle/>
          <a:p>
            <a:r>
              <a:rPr lang="en-GB" sz="2800" dirty="0"/>
              <a:t>In school you can talk to…</a:t>
            </a:r>
          </a:p>
        </p:txBody>
      </p:sp>
      <p:sp>
        <p:nvSpPr>
          <p:cNvPr id="3" name="Content Placeholder 2">
            <a:extLst>
              <a:ext uri="{FF2B5EF4-FFF2-40B4-BE49-F238E27FC236}">
                <a16:creationId xmlns:a16="http://schemas.microsoft.com/office/drawing/2014/main" id="{8027A66A-F319-F7E0-466C-F30095AF5C4E}"/>
              </a:ext>
            </a:extLst>
          </p:cNvPr>
          <p:cNvSpPr>
            <a:spLocks noGrp="1"/>
          </p:cNvSpPr>
          <p:nvPr>
            <p:ph sz="half" idx="1"/>
          </p:nvPr>
        </p:nvSpPr>
        <p:spPr>
          <a:xfrm>
            <a:off x="838200" y="1842123"/>
            <a:ext cx="6566210" cy="2507445"/>
          </a:xfrm>
          <a:noFill/>
          <a:ln>
            <a:no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t">
            <a:normAutofit/>
          </a:bodyPr>
          <a:lstStyle/>
          <a:p>
            <a:r>
              <a:rPr lang="en-GB" dirty="0">
                <a:solidFill>
                  <a:schemeClr val="tx1"/>
                </a:solidFill>
              </a:rPr>
              <a:t>[Insert support options at your school]</a:t>
            </a:r>
          </a:p>
        </p:txBody>
      </p:sp>
      <p:pic>
        <p:nvPicPr>
          <p:cNvPr id="4" name="Picture 3">
            <a:extLst>
              <a:ext uri="{FF2B5EF4-FFF2-40B4-BE49-F238E27FC236}">
                <a16:creationId xmlns:a16="http://schemas.microsoft.com/office/drawing/2014/main" id="{ABC76487-682B-A9DA-7382-BF37AF7A924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573780" y="1182029"/>
            <a:ext cx="4179604" cy="4179604"/>
          </a:xfrm>
          <a:prstGeom prst="rect">
            <a:avLst/>
          </a:prstGeom>
        </p:spPr>
      </p:pic>
    </p:spTree>
    <p:extLst>
      <p:ext uri="{BB962C8B-B14F-4D97-AF65-F5344CB8AC3E}">
        <p14:creationId xmlns:p14="http://schemas.microsoft.com/office/powerpoint/2010/main" val="159166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47A01-FC2A-8C0F-CE3E-35CF4EFCDA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327F8B-AD2C-224E-342D-DDC155D795FE}"/>
              </a:ext>
            </a:extLst>
          </p:cNvPr>
          <p:cNvSpPr>
            <a:spLocks noGrp="1"/>
          </p:cNvSpPr>
          <p:nvPr>
            <p:ph type="title"/>
          </p:nvPr>
        </p:nvSpPr>
        <p:spPr>
          <a:xfrm>
            <a:off x="838200" y="744265"/>
            <a:ext cx="10515600" cy="935356"/>
          </a:xfrm>
        </p:spPr>
        <p:txBody>
          <a:bodyPr>
            <a:normAutofit/>
          </a:bodyPr>
          <a:lstStyle/>
          <a:p>
            <a:r>
              <a:rPr lang="en-GB" sz="2800" dirty="0"/>
              <a:t>Other places</a:t>
            </a:r>
          </a:p>
        </p:txBody>
      </p:sp>
      <p:sp>
        <p:nvSpPr>
          <p:cNvPr id="3" name="Content Placeholder 2">
            <a:extLst>
              <a:ext uri="{FF2B5EF4-FFF2-40B4-BE49-F238E27FC236}">
                <a16:creationId xmlns:a16="http://schemas.microsoft.com/office/drawing/2014/main" id="{878C12D4-49B7-A608-3CE0-CC34A09DB326}"/>
              </a:ext>
            </a:extLst>
          </p:cNvPr>
          <p:cNvSpPr>
            <a:spLocks noGrp="1"/>
          </p:cNvSpPr>
          <p:nvPr>
            <p:ph sz="half" idx="1"/>
          </p:nvPr>
        </p:nvSpPr>
        <p:spPr>
          <a:xfrm>
            <a:off x="838199" y="1842123"/>
            <a:ext cx="10016267" cy="4271612"/>
          </a:xfrm>
          <a:noFill/>
          <a:ln>
            <a:no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t">
            <a:normAutofit/>
          </a:bodyPr>
          <a:lstStyle/>
          <a:p>
            <a:r>
              <a:rPr lang="en-GB" dirty="0">
                <a:solidFill>
                  <a:schemeClr val="tx1"/>
                </a:solidFill>
              </a:rPr>
              <a:t>On My Mind – </a:t>
            </a:r>
            <a:r>
              <a:rPr lang="en-GB" sz="2000" dirty="0">
                <a:solidFill>
                  <a:schemeClr val="tx1"/>
                </a:solidFill>
                <a:hlinkClick r:id="rId3">
                  <a:extLst>
                    <a:ext uri="{A12FA001-AC4F-418D-AE19-62706E023703}">
                      <ahyp:hlinkClr xmlns:ahyp="http://schemas.microsoft.com/office/drawing/2018/hyperlinkcolor" val="tx"/>
                    </a:ext>
                  </a:extLst>
                </a:hlinkClick>
              </a:rPr>
              <a:t>www.annafreud.org/on-my-mind/</a:t>
            </a:r>
            <a:endParaRPr lang="en-GB" sz="2000" dirty="0">
              <a:solidFill>
                <a:schemeClr val="tx1"/>
              </a:solidFill>
            </a:endParaRPr>
          </a:p>
          <a:p>
            <a:r>
              <a:rPr lang="en-GB" dirty="0">
                <a:solidFill>
                  <a:schemeClr val="tx1"/>
                </a:solidFill>
              </a:rPr>
              <a:t>Youth Wellbeing Directory – </a:t>
            </a:r>
            <a:r>
              <a:rPr lang="en-GB" sz="2000" dirty="0">
                <a:solidFill>
                  <a:schemeClr val="tx1"/>
                </a:solidFill>
                <a:hlinkClick r:id="rId4">
                  <a:extLst>
                    <a:ext uri="{A12FA001-AC4F-418D-AE19-62706E023703}">
                      <ahyp:hlinkClr xmlns:ahyp="http://schemas.microsoft.com/office/drawing/2018/hyperlinkcolor" val="tx"/>
                    </a:ext>
                  </a:extLst>
                </a:hlinkClick>
              </a:rPr>
              <a:t>www.annafreud.org/on-my-mind/youth-wellbeing/</a:t>
            </a:r>
            <a:endParaRPr lang="en-GB" sz="2000" dirty="0">
              <a:solidFill>
                <a:schemeClr val="tx1"/>
              </a:solidFill>
            </a:endParaRPr>
          </a:p>
          <a:p>
            <a:r>
              <a:rPr lang="en-GB" dirty="0">
                <a:solidFill>
                  <a:schemeClr val="tx1"/>
                </a:solidFill>
              </a:rPr>
              <a:t>Self Care pages -</a:t>
            </a:r>
            <a:r>
              <a:rPr lang="en-GB" sz="2000" dirty="0">
                <a:solidFill>
                  <a:schemeClr val="tx1"/>
                </a:solidFill>
              </a:rPr>
              <a:t> </a:t>
            </a:r>
            <a:r>
              <a:rPr lang="en-GB" sz="2000" dirty="0">
                <a:solidFill>
                  <a:schemeClr val="tx1"/>
                </a:solidFill>
                <a:hlinkClick r:id="rId5">
                  <a:extLst>
                    <a:ext uri="{A12FA001-AC4F-418D-AE19-62706E023703}">
                      <ahyp:hlinkClr xmlns:ahyp="http://schemas.microsoft.com/office/drawing/2018/hyperlinkcolor" val="tx"/>
                    </a:ext>
                  </a:extLst>
                </a:hlinkClick>
              </a:rPr>
              <a:t>https://www.annafreud.org/on-my-mind/self-care/</a:t>
            </a:r>
            <a:endParaRPr lang="en-GB" sz="2000" dirty="0">
              <a:solidFill>
                <a:schemeClr val="tx1"/>
              </a:solidFill>
            </a:endParaRPr>
          </a:p>
          <a:p>
            <a:r>
              <a:rPr lang="en-GB" dirty="0">
                <a:solidFill>
                  <a:schemeClr val="tx1"/>
                </a:solidFill>
              </a:rPr>
              <a:t>Urgent Help – </a:t>
            </a:r>
            <a:r>
              <a:rPr lang="en-GB" sz="2000" dirty="0">
                <a:solidFill>
                  <a:schemeClr val="tx1"/>
                </a:solidFill>
                <a:hlinkClick r:id="rId6">
                  <a:extLst>
                    <a:ext uri="{A12FA001-AC4F-418D-AE19-62706E023703}">
                      <ahyp:hlinkClr xmlns:ahyp="http://schemas.microsoft.com/office/drawing/2018/hyperlinkcolor" val="tx"/>
                    </a:ext>
                  </a:extLst>
                </a:hlinkClick>
              </a:rPr>
              <a:t>https://www.annafreud.org/on-my-mind/urgent-help/</a:t>
            </a:r>
            <a:endParaRPr lang="en-GB" sz="2000" dirty="0">
              <a:solidFill>
                <a:schemeClr val="tx1"/>
              </a:solidFill>
            </a:endParaRPr>
          </a:p>
          <a:p>
            <a:r>
              <a:rPr lang="en-GB" dirty="0">
                <a:solidFill>
                  <a:schemeClr val="tx1"/>
                </a:solidFill>
              </a:rPr>
              <a:t>Anna Freud Centre – </a:t>
            </a:r>
            <a:r>
              <a:rPr lang="en-GB" sz="2000" dirty="0">
                <a:solidFill>
                  <a:schemeClr val="tx1"/>
                </a:solidFill>
                <a:hlinkClick r:id="rId7">
                  <a:extLst>
                    <a:ext uri="{A12FA001-AC4F-418D-AE19-62706E023703}">
                      <ahyp:hlinkClr xmlns:ahyp="http://schemas.microsoft.com/office/drawing/2018/hyperlinkcolor" val="tx"/>
                    </a:ext>
                  </a:extLst>
                </a:hlinkClick>
              </a:rPr>
              <a:t>www.annafreud.org/</a:t>
            </a:r>
            <a:endParaRPr lang="en-GB" sz="2000" dirty="0">
              <a:solidFill>
                <a:schemeClr val="tx1"/>
              </a:solidFill>
            </a:endParaRPr>
          </a:p>
          <a:p>
            <a:endParaRPr lang="en-GB" dirty="0">
              <a:solidFill>
                <a:schemeClr val="tx1"/>
              </a:solidFill>
            </a:endParaRPr>
          </a:p>
          <a:p>
            <a:r>
              <a:rPr lang="en-GB" dirty="0">
                <a:solidFill>
                  <a:schemeClr val="tx1"/>
                </a:solidFill>
              </a:rPr>
              <a:t>[Optional: insert any other organisations in your local area where young people can find support]</a:t>
            </a:r>
          </a:p>
          <a:p>
            <a:endParaRPr lang="en-GB" sz="2000" dirty="0">
              <a:solidFill>
                <a:schemeClr val="tx1"/>
              </a:solidFill>
            </a:endParaRPr>
          </a:p>
        </p:txBody>
      </p:sp>
      <p:pic>
        <p:nvPicPr>
          <p:cNvPr id="4" name="Picture 3">
            <a:extLst>
              <a:ext uri="{FF2B5EF4-FFF2-40B4-BE49-F238E27FC236}">
                <a16:creationId xmlns:a16="http://schemas.microsoft.com/office/drawing/2014/main" id="{36C59BDF-2ACA-9643-B04F-7D215C3606D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flipH="1">
            <a:off x="10009605" y="497928"/>
            <a:ext cx="1344195" cy="1344195"/>
          </a:xfrm>
          <a:prstGeom prst="rect">
            <a:avLst/>
          </a:prstGeom>
        </p:spPr>
      </p:pic>
    </p:spTree>
    <p:extLst>
      <p:ext uri="{BB962C8B-B14F-4D97-AF65-F5344CB8AC3E}">
        <p14:creationId xmlns:p14="http://schemas.microsoft.com/office/powerpoint/2010/main" val="1270021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2CB1BEE-1EA3-DD46-B70B-146D6111091B}"/>
              </a:ext>
            </a:extLst>
          </p:cNvPr>
          <p:cNvSpPr>
            <a:spLocks noGrp="1"/>
          </p:cNvSpPr>
          <p:nvPr>
            <p:ph type="body" idx="1"/>
          </p:nvPr>
        </p:nvSpPr>
        <p:spPr>
          <a:xfrm>
            <a:off x="6095998" y="4959000"/>
            <a:ext cx="5709967" cy="619113"/>
          </a:xfrm>
        </p:spPr>
        <p:txBody>
          <a:bodyPr>
            <a:noAutofit/>
          </a:bodyPr>
          <a:lstStyle/>
          <a:p>
            <a:r>
              <a:rPr lang="en-GB" sz="2800" dirty="0"/>
              <a:t>Throughout our lives we experience lots of changes. For example starting a new school, moving house, going to university or starting a new job. </a:t>
            </a:r>
          </a:p>
          <a:p>
            <a:endParaRPr lang="en-GB" sz="2800" dirty="0"/>
          </a:p>
          <a:p>
            <a:r>
              <a:rPr lang="en-GB" sz="2800" dirty="0"/>
              <a:t>Change can affect us in different ways, we might feel excited or nervous.</a:t>
            </a:r>
          </a:p>
          <a:p>
            <a:endParaRPr lang="en-US" sz="2800" dirty="0"/>
          </a:p>
        </p:txBody>
      </p:sp>
    </p:spTree>
    <p:extLst>
      <p:ext uri="{BB962C8B-B14F-4D97-AF65-F5344CB8AC3E}">
        <p14:creationId xmlns:p14="http://schemas.microsoft.com/office/powerpoint/2010/main" val="2006144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CB0D8-27CF-0014-7B69-654DB943C374}"/>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E527AE08-C6A9-E1AA-AC3A-2659C6B5993B}"/>
              </a:ext>
            </a:extLst>
          </p:cNvPr>
          <p:cNvSpPr txBox="1"/>
          <p:nvPr/>
        </p:nvSpPr>
        <p:spPr>
          <a:xfrm>
            <a:off x="981560" y="2397119"/>
            <a:ext cx="7455969" cy="735503"/>
          </a:xfrm>
          <a:prstGeom prst="rect">
            <a:avLst/>
          </a:prstGeom>
          <a:noFill/>
          <a:ln>
            <a:noFill/>
          </a:ln>
        </p:spPr>
        <p:txBody>
          <a:bodyPr wrap="square" rtlCol="0">
            <a:spAutoFit/>
          </a:bodyPr>
          <a:lstStyle/>
          <a:p>
            <a:r>
              <a:rPr lang="en-US" sz="2400" dirty="0"/>
              <a:t>We are now going to watch an animation </a:t>
            </a:r>
            <a:br>
              <a:rPr lang="en-US" sz="2400" dirty="0"/>
            </a:br>
            <a:r>
              <a:rPr lang="en-US" sz="2400" dirty="0"/>
              <a:t>that shows four pupils starting secondary school.</a:t>
            </a:r>
          </a:p>
          <a:p>
            <a:r>
              <a:rPr lang="en-US" sz="2400" dirty="0"/>
              <a:t> </a:t>
            </a:r>
          </a:p>
          <a:p>
            <a:r>
              <a:rPr lang="en-US" sz="2400" dirty="0"/>
              <a:t>As you watch, think about the problem each character has and how they solve them.</a:t>
            </a:r>
            <a:endParaRPr lang="en-GB" sz="2400" dirty="0"/>
          </a:p>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effectLst/>
              <a:uLnTx/>
              <a:uFillTx/>
              <a:latin typeface="Trebuchet MS"/>
              <a:ea typeface="+mn-ea"/>
              <a:cs typeface="+mn-cs"/>
            </a:endParaRPr>
          </a:p>
        </p:txBody>
      </p:sp>
      <p:pic>
        <p:nvPicPr>
          <p:cNvPr id="6" name="Picture 5">
            <a:extLst>
              <a:ext uri="{FF2B5EF4-FFF2-40B4-BE49-F238E27FC236}">
                <a16:creationId xmlns:a16="http://schemas.microsoft.com/office/drawing/2014/main" id="{7D7E898C-7120-34BC-A497-9BEDB8A29B8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451011" y="0"/>
            <a:ext cx="2691442" cy="2996657"/>
          </a:xfrm>
          <a:prstGeom prst="rect">
            <a:avLst/>
          </a:prstGeom>
        </p:spPr>
      </p:pic>
    </p:spTree>
    <p:extLst>
      <p:ext uri="{BB962C8B-B14F-4D97-AF65-F5344CB8AC3E}">
        <p14:creationId xmlns:p14="http://schemas.microsoft.com/office/powerpoint/2010/main" val="38844763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373AE-DBB3-D4BE-20FF-B94FBDEF7DA8}"/>
            </a:ext>
          </a:extLst>
        </p:cNvPr>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D8CB0914-E166-0FDA-26A9-D456778A43B8}"/>
              </a:ext>
            </a:extLst>
          </p:cNvPr>
          <p:cNvSpPr>
            <a:spLocks noGrp="1"/>
          </p:cNvSpPr>
          <p:nvPr>
            <p:ph sz="half" idx="1"/>
          </p:nvPr>
        </p:nvSpPr>
        <p:spPr/>
        <p:txBody>
          <a:bodyPr/>
          <a:lstStyle/>
          <a:p>
            <a:endParaRPr lang="en-US"/>
          </a:p>
        </p:txBody>
      </p:sp>
      <p:pic>
        <p:nvPicPr>
          <p:cNvPr id="13" name="Online Media 5" title="Moving Up! The transition to secondary school">
            <a:hlinkClick r:id="" action="ppaction://media"/>
            <a:extLst>
              <a:ext uri="{FF2B5EF4-FFF2-40B4-BE49-F238E27FC236}">
                <a16:creationId xmlns:a16="http://schemas.microsoft.com/office/drawing/2014/main" id="{6957F560-4D89-BC38-465A-F8AF0F34974E}"/>
              </a:ext>
            </a:extLst>
          </p:cNvPr>
          <p:cNvPicPr>
            <a:picLocks noRot="1" noChangeAspect="1"/>
          </p:cNvPicPr>
          <p:nvPr>
            <a:videoFile r:link="rId1"/>
          </p:nvPr>
        </p:nvPicPr>
        <p:blipFill>
          <a:blip r:embed="rId4"/>
          <a:stretch>
            <a:fillRect/>
          </a:stretch>
        </p:blipFill>
        <p:spPr>
          <a:xfrm>
            <a:off x="1326286" y="355003"/>
            <a:ext cx="9103360" cy="5120640"/>
          </a:xfrm>
          <a:prstGeom prst="rect">
            <a:avLst/>
          </a:prstGeom>
        </p:spPr>
      </p:pic>
    </p:spTree>
    <p:extLst>
      <p:ext uri="{BB962C8B-B14F-4D97-AF65-F5344CB8AC3E}">
        <p14:creationId xmlns:p14="http://schemas.microsoft.com/office/powerpoint/2010/main" val="606278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3"/>
                                        </p:tgtEl>
                                      </p:cBhvr>
                                    </p:cmd>
                                  </p:childTnLst>
                                </p:cTn>
                              </p:par>
                            </p:childTnLst>
                          </p:cTn>
                        </p:par>
                      </p:childTnLst>
                    </p:cTn>
                  </p:par>
                </p:childTnLst>
              </p:cTn>
              <p:nextCondLst>
                <p:cond evt="onClick" delay="0">
                  <p:tgtEl>
                    <p:spTgt spid="13"/>
                  </p:tgtEl>
                </p:cond>
              </p:nextCondLst>
            </p:seq>
            <p:video>
              <p:cMediaNode vol="80000">
                <p:cTn id="12" fill="hold" display="0">
                  <p:stCondLst>
                    <p:cond delay="indefinite"/>
                  </p:stCondLst>
                </p:cTn>
                <p:tgtEl>
                  <p:spTgt spid="13"/>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A7419425-FD74-2F3F-6C7A-AE535706CECF}"/>
              </a:ext>
            </a:extLst>
          </p:cNvPr>
          <p:cNvSpPr>
            <a:spLocks noGrp="1"/>
          </p:cNvSpPr>
          <p:nvPr>
            <p:ph sz="half" idx="2"/>
          </p:nvPr>
        </p:nvSpPr>
        <p:spPr>
          <a:xfrm>
            <a:off x="6377824" y="2059102"/>
            <a:ext cx="5253486" cy="2440908"/>
          </a:xfrm>
        </p:spPr>
        <p:txBody>
          <a:bodyPr vert="horz" lIns="91440" tIns="45720" rIns="91440" bIns="45720" rtlCol="0" anchor="t">
            <a:noAutofit/>
          </a:bodyPr>
          <a:lstStyle/>
          <a:p>
            <a:pPr lvl="0"/>
            <a:r>
              <a:rPr lang="en-US" sz="2800" dirty="0"/>
              <a:t>What were the characters worried about before they started secondary school? </a:t>
            </a:r>
            <a:endParaRPr lang="en-GB" sz="2800" dirty="0"/>
          </a:p>
          <a:p>
            <a:r>
              <a:rPr lang="en-US" sz="2800" dirty="0"/>
              <a:t> </a:t>
            </a:r>
            <a:endParaRPr lang="en-GB" sz="2800" dirty="0"/>
          </a:p>
          <a:p>
            <a:r>
              <a:rPr lang="en-US" sz="2800" dirty="0"/>
              <a:t>Why were they worried?</a:t>
            </a:r>
            <a:endParaRPr lang="en-GB" sz="2800" dirty="0"/>
          </a:p>
        </p:txBody>
      </p:sp>
      <p:pic>
        <p:nvPicPr>
          <p:cNvPr id="7" name="Picture 6">
            <a:extLst>
              <a:ext uri="{FF2B5EF4-FFF2-40B4-BE49-F238E27FC236}">
                <a16:creationId xmlns:a16="http://schemas.microsoft.com/office/drawing/2014/main" id="{605AC5AD-7D9C-4599-9FA6-0F225783C50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778483" y="2271652"/>
            <a:ext cx="3359682" cy="2015809"/>
          </a:xfrm>
          <a:prstGeom prst="rect">
            <a:avLst/>
          </a:prstGeom>
        </p:spPr>
      </p:pic>
    </p:spTree>
    <p:extLst>
      <p:ext uri="{BB962C8B-B14F-4D97-AF65-F5344CB8AC3E}">
        <p14:creationId xmlns:p14="http://schemas.microsoft.com/office/powerpoint/2010/main" val="2667040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FE704-AF0F-6BFC-5B08-E5EB4245207D}"/>
            </a:ext>
          </a:extLst>
        </p:cNvPr>
        <p:cNvGrpSpPr/>
        <p:nvPr/>
      </p:nvGrpSpPr>
      <p:grpSpPr>
        <a:xfrm>
          <a:off x="0" y="0"/>
          <a:ext cx="0" cy="0"/>
          <a:chOff x="0" y="0"/>
          <a:chExt cx="0" cy="0"/>
        </a:xfrm>
      </p:grpSpPr>
      <p:pic>
        <p:nvPicPr>
          <p:cNvPr id="10" name="Content Placeholder 9" descr="A picture containing building, clock, person, standing&#10;&#10;Description automatically generated">
            <a:extLst>
              <a:ext uri="{FF2B5EF4-FFF2-40B4-BE49-F238E27FC236}">
                <a16:creationId xmlns:a16="http://schemas.microsoft.com/office/drawing/2014/main" id="{1E2C276D-598E-C229-2C09-40B3EE1262FC}"/>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326286" y="355003"/>
            <a:ext cx="9103360" cy="5120640"/>
          </a:xfrm>
        </p:spPr>
      </p:pic>
    </p:spTree>
    <p:extLst>
      <p:ext uri="{BB962C8B-B14F-4D97-AF65-F5344CB8AC3E}">
        <p14:creationId xmlns:p14="http://schemas.microsoft.com/office/powerpoint/2010/main" val="12819843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215F7-C9D4-66AB-2426-35159C6C966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1584CEB-B9F5-28B0-0962-CD92C27891B4}"/>
              </a:ext>
            </a:extLst>
          </p:cNvPr>
          <p:cNvSpPr>
            <a:spLocks noGrp="1"/>
          </p:cNvSpPr>
          <p:nvPr>
            <p:ph type="title"/>
          </p:nvPr>
        </p:nvSpPr>
        <p:spPr>
          <a:xfrm>
            <a:off x="6095998" y="1505605"/>
            <a:ext cx="5709965" cy="1923394"/>
          </a:xfrm>
        </p:spPr>
        <p:txBody>
          <a:bodyPr>
            <a:noAutofit/>
          </a:bodyPr>
          <a:lstStyle/>
          <a:p>
            <a:pPr lvl="0"/>
            <a:r>
              <a:rPr lang="en-US" sz="2800" dirty="0"/>
              <a:t>How did Albie, Alisha, Dele and </a:t>
            </a:r>
            <a:br>
              <a:rPr lang="en-US" sz="2800" dirty="0"/>
            </a:br>
            <a:r>
              <a:rPr lang="en-US" sz="2800" dirty="0"/>
              <a:t>Eliza solve their problems?</a:t>
            </a:r>
            <a:endParaRPr lang="en-GB" sz="2800" dirty="0"/>
          </a:p>
        </p:txBody>
      </p:sp>
      <p:grpSp>
        <p:nvGrpSpPr>
          <p:cNvPr id="2" name="Group 1" descr="Engage">
            <a:extLst>
              <a:ext uri="{FF2B5EF4-FFF2-40B4-BE49-F238E27FC236}">
                <a16:creationId xmlns:a16="http://schemas.microsoft.com/office/drawing/2014/main" id="{DBFA100E-AD61-4996-ECC8-27380E5E2ED1}"/>
              </a:ext>
            </a:extLst>
          </p:cNvPr>
          <p:cNvGrpSpPr/>
          <p:nvPr/>
        </p:nvGrpSpPr>
        <p:grpSpPr>
          <a:xfrm>
            <a:off x="10383795" y="88557"/>
            <a:ext cx="1655805" cy="609600"/>
            <a:chOff x="10383795" y="88557"/>
            <a:chExt cx="1655805" cy="609600"/>
          </a:xfrm>
        </p:grpSpPr>
        <p:sp>
          <p:nvSpPr>
            <p:cNvPr id="4" name="Title 1">
              <a:extLst>
                <a:ext uri="{FF2B5EF4-FFF2-40B4-BE49-F238E27FC236}">
                  <a16:creationId xmlns:a16="http://schemas.microsoft.com/office/drawing/2014/main" id="{E384C53B-0DAF-9335-60DF-7010D364D66C}"/>
                </a:ext>
              </a:extLst>
            </p:cNvPr>
            <p:cNvSpPr txBox="1">
              <a:spLocks/>
            </p:cNvSpPr>
            <p:nvPr/>
          </p:nvSpPr>
          <p:spPr>
            <a:xfrm>
              <a:off x="10383795" y="88557"/>
              <a:ext cx="1655805" cy="481914"/>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a:ln>
                    <a:noFill/>
                  </a:ln>
                  <a:solidFill>
                    <a:srgbClr val="232D5A"/>
                  </a:solidFill>
                  <a:effectLst/>
                  <a:uLnTx/>
                  <a:uFillTx/>
                  <a:latin typeface="Trebuchet MS"/>
                  <a:ea typeface="+mj-ea"/>
                  <a:cs typeface="+mj-cs"/>
                </a:rPr>
                <a:t>engage</a:t>
              </a:r>
              <a:endParaRPr kumimoji="0" lang="en-GB" sz="2400" b="0" i="0" u="none" strike="noStrike" kern="1200" cap="none" spc="0" normalizeH="0" baseline="0" noProof="0">
                <a:ln>
                  <a:noFill/>
                </a:ln>
                <a:solidFill>
                  <a:srgbClr val="232D5A"/>
                </a:solidFill>
                <a:effectLst/>
                <a:uLnTx/>
                <a:uFillTx/>
                <a:latin typeface="Trebuchet MS"/>
                <a:ea typeface="+mj-ea"/>
                <a:cs typeface="+mj-cs"/>
              </a:endParaRPr>
            </a:p>
          </p:txBody>
        </p:sp>
        <p:pic>
          <p:nvPicPr>
            <p:cNvPr id="6" name="Graphic 5" descr="Lightbulb and gear with solid fill">
              <a:extLst>
                <a:ext uri="{FF2B5EF4-FFF2-40B4-BE49-F238E27FC236}">
                  <a16:creationId xmlns:a16="http://schemas.microsoft.com/office/drawing/2014/main" id="{5E318D8D-1F51-9B8E-D3EB-D40D8677EF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430000" y="88557"/>
              <a:ext cx="609600" cy="609600"/>
            </a:xfrm>
            <a:prstGeom prst="rect">
              <a:avLst/>
            </a:prstGeom>
          </p:spPr>
        </p:pic>
      </p:grpSp>
    </p:spTree>
    <p:extLst>
      <p:ext uri="{BB962C8B-B14F-4D97-AF65-F5344CB8AC3E}">
        <p14:creationId xmlns:p14="http://schemas.microsoft.com/office/powerpoint/2010/main" val="34499398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52ED4-6775-34E0-EA8B-6CAC31B3056A}"/>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77DBDA9-1246-EFDA-35AB-ADEB94A77B9C}"/>
              </a:ext>
            </a:extLst>
          </p:cNvPr>
          <p:cNvSpPr>
            <a:spLocks noGrp="1"/>
          </p:cNvSpPr>
          <p:nvPr>
            <p:ph sz="half" idx="1"/>
          </p:nvPr>
        </p:nvSpPr>
        <p:spPr/>
        <p:txBody>
          <a:bodyPr/>
          <a:lstStyle/>
          <a:p>
            <a:endParaRPr lang="en-US"/>
          </a:p>
        </p:txBody>
      </p:sp>
      <p:pic>
        <p:nvPicPr>
          <p:cNvPr id="5" name="Content Placeholder 9" descr="A person standing in front of a building&#10;&#10;Description automatically generated">
            <a:extLst>
              <a:ext uri="{FF2B5EF4-FFF2-40B4-BE49-F238E27FC236}">
                <a16:creationId xmlns:a16="http://schemas.microsoft.com/office/drawing/2014/main" id="{328B1D8B-D10E-759C-D8AC-CBBE65805C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26286" y="355003"/>
            <a:ext cx="9103360" cy="5120641"/>
          </a:xfrm>
          <a:prstGeom prst="rect">
            <a:avLst/>
          </a:prstGeom>
        </p:spPr>
      </p:pic>
    </p:spTree>
    <p:extLst>
      <p:ext uri="{BB962C8B-B14F-4D97-AF65-F5344CB8AC3E}">
        <p14:creationId xmlns:p14="http://schemas.microsoft.com/office/powerpoint/2010/main" val="2181764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75D2167F-0D88-20C6-5C0E-53EE2E74CB6D}"/>
              </a:ext>
            </a:extLst>
          </p:cNvPr>
          <p:cNvSpPr>
            <a:spLocks noGrp="1"/>
          </p:cNvSpPr>
          <p:nvPr>
            <p:ph type="title"/>
          </p:nvPr>
        </p:nvSpPr>
        <p:spPr>
          <a:xfrm>
            <a:off x="1494502" y="1926838"/>
            <a:ext cx="5709965" cy="2558276"/>
          </a:xfrm>
        </p:spPr>
        <p:txBody>
          <a:bodyPr>
            <a:noAutofit/>
          </a:bodyPr>
          <a:lstStyle/>
          <a:p>
            <a:pPr lvl="0"/>
            <a:r>
              <a:rPr lang="en-GB" sz="2800" dirty="0"/>
              <a:t>It’s important to think about </a:t>
            </a:r>
            <a:br>
              <a:rPr lang="en-GB" sz="2800" dirty="0"/>
            </a:br>
            <a:r>
              <a:rPr lang="en-GB" sz="2800" dirty="0"/>
              <a:t>self-care, as self-care can help us to feel better if we’re feeling down, and can help keep us feeling good. It’s a great way to look after our own mental health and wellbeing.</a:t>
            </a:r>
            <a:endParaRPr lang="en-GB" sz="3200" dirty="0"/>
          </a:p>
        </p:txBody>
      </p:sp>
    </p:spTree>
    <p:extLst>
      <p:ext uri="{BB962C8B-B14F-4D97-AF65-F5344CB8AC3E}">
        <p14:creationId xmlns:p14="http://schemas.microsoft.com/office/powerpoint/2010/main" val="146083164"/>
      </p:ext>
    </p:extLst>
  </p:cSld>
  <p:clrMapOvr>
    <a:masterClrMapping/>
  </p:clrMapOvr>
</p:sld>
</file>

<file path=ppt/theme/theme1.xml><?xml version="1.0" encoding="utf-8"?>
<a:theme xmlns:a="http://schemas.openxmlformats.org/drawingml/2006/main" name="1_Office Theme">
  <a:themeElements>
    <a:clrScheme name="Custom 2">
      <a:dk1>
        <a:srgbClr val="232D5A"/>
      </a:dk1>
      <a:lt1>
        <a:sysClr val="window" lastClr="FFFFFF"/>
      </a:lt1>
      <a:dk2>
        <a:srgbClr val="3C3C3C"/>
      </a:dk2>
      <a:lt2>
        <a:srgbClr val="FFFFFF"/>
      </a:lt2>
      <a:accent1>
        <a:srgbClr val="64C3D7"/>
      </a:accent1>
      <a:accent2>
        <a:srgbClr val="645FA5"/>
      </a:accent2>
      <a:accent3>
        <a:srgbClr val="ED73AA"/>
      </a:accent3>
      <a:accent4>
        <a:srgbClr val="FFE516"/>
      </a:accent4>
      <a:accent5>
        <a:srgbClr val="73BE6E"/>
      </a:accent5>
      <a:accent6>
        <a:srgbClr val="FFFFFF"/>
      </a:accent6>
      <a:hlink>
        <a:srgbClr val="645FA5"/>
      </a:hlink>
      <a:folHlink>
        <a:srgbClr val="AFDCE6"/>
      </a:folHlink>
    </a:clrScheme>
    <a:fontScheme name="Anna Freud_system defaul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a Freud PowerPoint template_2023" id="{125DF802-A88D-4A55-9E7A-24217954E4A3}" vid="{1AC82E3E-8E4A-4F46-8CE5-5CDDC6C830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1fc37df-41d1-4a6d-a0d3-01029c43225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A075367C0765488B71355A965367BE" ma:contentTypeVersion="17" ma:contentTypeDescription="Create a new document." ma:contentTypeScope="" ma:versionID="192e2e2b0773e30753aa35439fd012ee">
  <xsd:schema xmlns:xsd="http://www.w3.org/2001/XMLSchema" xmlns:xs="http://www.w3.org/2001/XMLSchema" xmlns:p="http://schemas.microsoft.com/office/2006/metadata/properties" xmlns:ns2="d1fc37df-41d1-4a6d-a0d3-01029c432254" xmlns:ns3="ac97980c-282f-4548-9ac3-4b971598cb99" targetNamespace="http://schemas.microsoft.com/office/2006/metadata/properties" ma:root="true" ma:fieldsID="a6073e0fc7df787e6a562d8214118c7c" ns2:_="" ns3:_="">
    <xsd:import namespace="d1fc37df-41d1-4a6d-a0d3-01029c432254"/>
    <xsd:import namespace="ac97980c-282f-4548-9ac3-4b971598cb9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fc37df-41d1-4a6d-a0d3-01029c4322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01d5bd79-c466-43fe-87a5-975665a5f0d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97980c-282f-4548-9ac3-4b971598cb9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7CA866-C184-44D3-B9DB-042075B06F69}">
  <ds:schemaRefs>
    <ds:schemaRef ds:uri="http://schemas.microsoft.com/office/2006/documentManagement/types"/>
    <ds:schemaRef ds:uri="ac97980c-282f-4548-9ac3-4b971598cb99"/>
    <ds:schemaRef ds:uri="http://schemas.openxmlformats.org/package/2006/metadata/core-properties"/>
    <ds:schemaRef ds:uri="http://www.w3.org/XML/1998/namespace"/>
    <ds:schemaRef ds:uri="http://purl.org/dc/terms/"/>
    <ds:schemaRef ds:uri="http://schemas.microsoft.com/office/2006/metadata/properties"/>
    <ds:schemaRef ds:uri="http://schemas.microsoft.com/office/infopath/2007/PartnerControls"/>
    <ds:schemaRef ds:uri="d1fc37df-41d1-4a6d-a0d3-01029c432254"/>
    <ds:schemaRef ds:uri="http://purl.org/dc/dcmitype/"/>
    <ds:schemaRef ds:uri="http://purl.org/dc/elements/1.1/"/>
  </ds:schemaRefs>
</ds:datastoreItem>
</file>

<file path=customXml/itemProps2.xml><?xml version="1.0" encoding="utf-8"?>
<ds:datastoreItem xmlns:ds="http://schemas.openxmlformats.org/officeDocument/2006/customXml" ds:itemID="{7D769835-FE3A-429D-93C3-0C61A8E24B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fc37df-41d1-4a6d-a0d3-01029c432254"/>
    <ds:schemaRef ds:uri="ac97980c-282f-4548-9ac3-4b971598cb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A3AE96-459F-408B-9385-82A163DD60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11256</TotalTime>
  <Words>1260</Words>
  <Application>Microsoft Office PowerPoint</Application>
  <PresentationFormat>Widescreen</PresentationFormat>
  <Paragraphs>121</Paragraphs>
  <Slides>14</Slides>
  <Notes>14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Aptos</vt:lpstr>
      <vt:lpstr>Arial</vt:lpstr>
      <vt:lpstr>Calibri</vt:lpstr>
      <vt:lpstr>Trebuchet MS</vt:lpstr>
      <vt:lpstr>1_Office Theme</vt:lpstr>
      <vt:lpstr>Moving Up! The transition to secondary school    Lesson series</vt:lpstr>
      <vt:lpstr>PowerPoint Presentation</vt:lpstr>
      <vt:lpstr>PowerPoint Presentation</vt:lpstr>
      <vt:lpstr>PowerPoint Presentation</vt:lpstr>
      <vt:lpstr>PowerPoint Presentation</vt:lpstr>
      <vt:lpstr>PowerPoint Presentation</vt:lpstr>
      <vt:lpstr>How did Albie, Alisha, Dele and  Eliza solve their problems?</vt:lpstr>
      <vt:lpstr>PowerPoint Presentation</vt:lpstr>
      <vt:lpstr>It’s important to think about  self-care, as self-care can help us to feel better if we’re feeling down, and can help keep us feeling good. It’s a great way to look after our own mental health and wellbeing.</vt:lpstr>
      <vt:lpstr>PowerPoint Presentation</vt:lpstr>
      <vt:lpstr>Why is it good to tell someone when you are worried about something?  Who could you speak to in school if you are worried?</vt:lpstr>
      <vt:lpstr>PowerPoint Presentation</vt:lpstr>
      <vt:lpstr>In school you can talk to…</vt:lpstr>
      <vt:lpstr>Other places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Tara Yarahmadi-Smith</dc:creator>
  <cp:lastModifiedBy>Neesha Patel</cp:lastModifiedBy>
  <cp:revision>9</cp:revision>
  <dcterms:created xsi:type="dcterms:W3CDTF">2025-04-17T16:43:06Z</dcterms:created>
  <dcterms:modified xsi:type="dcterms:W3CDTF">2025-12-16T14:45:39Z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0x01010026A075367C0765488B71355A965367BE</vt:lpwstr>
  </property>
  <property fmtid="{D5CDD505-2E9C-101B-9397-08002B2CF9AE}" pid="3" name="MediaServiceImageTags">
    <vt:lpwstr/>
  </property>
</Properties>
</file>