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7"/>
  </p:notesMasterIdLst>
  <p:sldIdLst>
    <p:sldId id="2190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Lopez" initials="AL" lastIdx="1" clrIdx="0">
    <p:extLst>
      <p:ext uri="{19B8F6BF-5375-455C-9EA6-DF929625EA0E}">
        <p15:presenceInfo xmlns:p15="http://schemas.microsoft.com/office/powerpoint/2012/main" userId="S::Andrea.Lopez@qdoba.com::6e5a0c1d-d809-4fad-8dde-a214dc9d2e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220CEE-2B03-4308-A78F-D69AA4E96A83}" v="3" dt="2022-04-14T19:54:28.40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2FCBB1-D8BE-4D9C-8272-57CB6F2D9BD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D8DD58-4593-446C-9B00-CCE12343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28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BDE5E-273D-4922-8564-0B3C027929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61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Relationship Id="rId4" Type="http://schemas.openxmlformats.org/officeDocument/2006/relationships/image" Target="../media/image3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B4796-BF37-420C-A51F-BE4CBC8B0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7A500-BDA9-4A86-95A7-682AAB8E1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B9A0-8628-45D9-9983-61657C8E9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C626-D0BF-4651-810F-06A8B97DED8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4A0B4-11B8-4D53-989C-2B0C97886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860ED-2A32-40C6-95C8-84210AF1C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CA652-54B2-45DA-95D3-2BE8AFD1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7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59A6F-CCED-48E0-8554-E01C4A236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BA3C71-2D73-4F45-B232-F295DA1B2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1576F-4C55-4616-A629-FE373247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C626-D0BF-4651-810F-06A8B97DED8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4ED92-E3F5-4279-B719-5294BED25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1DA3F-10A1-4B42-A960-F6096607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CA652-54B2-45DA-95D3-2BE8AFD1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4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9A9F7E-17DA-4934-8A28-86D128C3C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9E077F-6C9A-410F-929D-03D88EF15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B443E-C513-400E-B60B-F8F949B1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C626-D0BF-4651-810F-06A8B97DED8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2BA68-EFDE-46CB-8A81-44A268BCA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8E949-36D5-4B51-BCE8-94240D573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CA652-54B2-45DA-95D3-2BE8AFD1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50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Headline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35FE763-6CF3-4565-BF1D-852FE758790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35FE763-6CF3-4565-BF1D-852FE75879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8217" y="2218268"/>
            <a:ext cx="10972800" cy="4525433"/>
          </a:xfrm>
        </p:spPr>
        <p:txBody>
          <a:bodyPr/>
          <a:lstStyle>
            <a:lvl1pPr marL="380990" indent="-380990">
              <a:lnSpc>
                <a:spcPct val="150000"/>
              </a:lnSpc>
              <a:buFont typeface="Arial"/>
              <a:buChar char="•"/>
              <a:defRPr sz="4267"/>
            </a:lvl1pPr>
          </a:lstStyle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133">
                <a:latin typeface="Calibri" panose="020F0502020204030204" pitchFamily="34" charset="0"/>
                <a:cs typeface="Corbel"/>
              </a:rPr>
              <a:t>Body text 14-18pt. depending on the amount of content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133">
                <a:latin typeface="Calibri" panose="020F0502020204030204" pitchFamily="34" charset="0"/>
                <a:cs typeface="Corbel"/>
              </a:rPr>
              <a:t>Bulleted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133">
                <a:latin typeface="Calibri" panose="020F0502020204030204" pitchFamily="34" charset="0"/>
                <a:cs typeface="Corbel"/>
              </a:rPr>
              <a:t>Aligned left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133">
                <a:latin typeface="Calibri" panose="020F0502020204030204" pitchFamily="34" charset="0"/>
                <a:cs typeface="Corbel"/>
              </a:rPr>
              <a:t>Calibri, regular, sentence case. To emphasize specific content, use bold, not italic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133">
                <a:latin typeface="Calibri" panose="020F0502020204030204" pitchFamily="34" charset="0"/>
                <a:cs typeface="Corbel"/>
              </a:rPr>
              <a:t>1.5 spacing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133">
                <a:latin typeface="Calibri" panose="020F0502020204030204" pitchFamily="34" charset="0"/>
                <a:cs typeface="Corbel"/>
              </a:rPr>
              <a:t>Include image if appropriate, preferably one without a background</a:t>
            </a:r>
            <a:endParaRPr lang="en-US">
              <a:latin typeface="Calibri" panose="020F0502020204030204" pitchFamily="34" charset="0"/>
              <a:cs typeface="Corbel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48217" y="973667"/>
            <a:ext cx="11059583" cy="872067"/>
          </a:xfrm>
        </p:spPr>
        <p:txBody>
          <a:bodyPr>
            <a:noAutofit/>
          </a:bodyPr>
          <a:lstStyle>
            <a:lvl1pPr marL="0" indent="0" algn="ctr">
              <a:buNone/>
              <a:defRPr sz="2133" b="1" i="0" baseline="0">
                <a:solidFill>
                  <a:srgbClr val="363B6B"/>
                </a:solidFill>
                <a:latin typeface="Arial Narrow"/>
                <a:cs typeface="Arial Narrow"/>
              </a:defRPr>
            </a:lvl1pPr>
            <a:lvl2pPr>
              <a:defRPr sz="2400" b="1" i="0" baseline="0">
                <a:solidFill>
                  <a:srgbClr val="18689A"/>
                </a:solidFill>
              </a:defRPr>
            </a:lvl2pPr>
            <a:lvl3pPr>
              <a:defRPr sz="2400" b="1" i="0" baseline="0">
                <a:solidFill>
                  <a:srgbClr val="18689A"/>
                </a:solidFill>
              </a:defRPr>
            </a:lvl3pPr>
            <a:lvl4pPr>
              <a:defRPr sz="2400" b="1" i="0" baseline="0">
                <a:solidFill>
                  <a:srgbClr val="18689A"/>
                </a:solidFill>
              </a:defRPr>
            </a:lvl4pPr>
            <a:lvl5pPr>
              <a:defRPr sz="2400" b="1" i="0" baseline="0">
                <a:solidFill>
                  <a:srgbClr val="18689A"/>
                </a:solidFill>
              </a:defRPr>
            </a:lvl5pPr>
          </a:lstStyle>
          <a:p>
            <a:pPr lvl="0"/>
            <a:r>
              <a:rPr lang="en-US" err="1"/>
              <a:t>Subheadline</a:t>
            </a:r>
            <a:r>
              <a:rPr lang="en-US"/>
              <a:t>: sentence case, bold, centered, (16pt, blue)</a:t>
            </a:r>
          </a:p>
        </p:txBody>
      </p:sp>
    </p:spTree>
    <p:extLst>
      <p:ext uri="{BB962C8B-B14F-4D97-AF65-F5344CB8AC3E}">
        <p14:creationId xmlns:p14="http://schemas.microsoft.com/office/powerpoint/2010/main" val="877304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Headline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259733" cy="626533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rgbClr val="E88309"/>
                </a:solidFill>
              </a:defRPr>
            </a:lvl1pPr>
          </a:lstStyle>
          <a:p>
            <a:r>
              <a:rPr lang="en-US"/>
              <a:t>For long titles, use this format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14867"/>
            <a:ext cx="12192000" cy="643467"/>
          </a:xfrm>
        </p:spPr>
        <p:txBody>
          <a:bodyPr>
            <a:normAutofit/>
          </a:bodyPr>
          <a:lstStyle>
            <a:lvl1pPr marL="0" indent="0" algn="ctr">
              <a:buNone/>
              <a:defRPr sz="3733" b="1" cap="all" baseline="0">
                <a:solidFill>
                  <a:srgbClr val="535843"/>
                </a:solidFill>
                <a:latin typeface="Arial Narrow"/>
                <a:cs typeface="Arial Narrow"/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US"/>
              <a:t>So the headline fits nicely on the slide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548218" y="1329267"/>
            <a:ext cx="11127316" cy="4758267"/>
          </a:xfrm>
        </p:spPr>
        <p:txBody>
          <a:bodyPr/>
          <a:lstStyle>
            <a:lvl1pPr marL="380990" indent="-380990">
              <a:lnSpc>
                <a:spcPct val="150000"/>
              </a:lnSpc>
              <a:buFont typeface="Arial"/>
              <a:buChar char="•"/>
              <a:defRPr sz="4267"/>
            </a:lvl1pPr>
          </a:lstStyle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133">
                <a:latin typeface="Calibri" panose="020F0502020204030204" pitchFamily="34" charset="0"/>
                <a:cs typeface="Corbel"/>
              </a:rPr>
              <a:t>Body text 14-18pt. depending on the amount of content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133">
                <a:latin typeface="Calibri" panose="020F0502020204030204" pitchFamily="34" charset="0"/>
                <a:cs typeface="Corbel"/>
              </a:rPr>
              <a:t>Bulleted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133">
                <a:latin typeface="Calibri" panose="020F0502020204030204" pitchFamily="34" charset="0"/>
                <a:cs typeface="Corbel"/>
              </a:rPr>
              <a:t>Aligned left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133">
                <a:latin typeface="Calibri" panose="020F0502020204030204" pitchFamily="34" charset="0"/>
                <a:cs typeface="Corbel"/>
              </a:rPr>
              <a:t>Calibri, regular, sentence case. To emphasize specific content, use bold, not italic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133">
                <a:latin typeface="Calibri" panose="020F0502020204030204" pitchFamily="34" charset="0"/>
                <a:cs typeface="Corbel"/>
              </a:rPr>
              <a:t>1.5 spacing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133">
                <a:latin typeface="Calibri" panose="020F0502020204030204" pitchFamily="34" charset="0"/>
                <a:cs typeface="Corbel"/>
              </a:rPr>
              <a:t>Include image if appropriate, preferably one without a background</a:t>
            </a:r>
            <a:endParaRPr lang="en-US">
              <a:latin typeface="Calibri" panose="020F0502020204030204" pitchFamily="34" charset="0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014481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1485"/>
            <a:ext cx="10363200" cy="14689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 i="0" baseline="0">
                <a:solidFill>
                  <a:srgbClr val="0C1D66"/>
                </a:solidFill>
                <a:latin typeface="Arial Narrow"/>
                <a:cs typeface="Arial Narrow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0380133" y="6477001"/>
            <a:ext cx="154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CAB23C3-B47D-4A04-A3FE-84A5B827F53F}" type="slidenum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r"/>
              <a:t>‹#›</a:t>
            </a:fld>
            <a:endParaRPr 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3133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185"/>
            <a:ext cx="10363200" cy="1500716"/>
          </a:xfrm>
        </p:spPr>
        <p:txBody>
          <a:bodyPr anchor="b"/>
          <a:lstStyle>
            <a:lvl1pPr marL="0" indent="0">
              <a:buNone/>
              <a:defRPr sz="2667" b="1" baseline="0">
                <a:solidFill>
                  <a:srgbClr val="18689A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4336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486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584"/>
            <a:ext cx="5386917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3530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5F9696C-1AB5-4C70-B4DF-B5401C7BE8E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5F9696C-1AB5-4C70-B4DF-B5401C7BE8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695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49C46D8-8DED-4D78-B494-FB39A78EE14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49C46D8-8DED-4D78-B494-FB39A78EE1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583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DBD9D-AA47-4EE5-A822-E9DDC5E08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DCAA6-1ED9-41D9-91E1-26428C142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A6694-4BFC-4D40-89E5-93D696D29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C626-D0BF-4651-810F-06A8B97DED8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C7642-5A92-4E6E-9CB3-A1BA0807C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0A6AF-7114-4625-8F47-0AB127D05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CA652-54B2-45DA-95D3-2BE8AFD1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17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258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8323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883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87577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7805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84" y="6034941"/>
            <a:ext cx="593392" cy="6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100" y="6223892"/>
            <a:ext cx="1113832" cy="22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492876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800" b="1">
                <a:solidFill>
                  <a:srgbClr val="5F6062"/>
                </a:solidFill>
              </a:defRPr>
            </a:lvl1pPr>
          </a:lstStyle>
          <a:p>
            <a:fld id="{7F71460B-042A-4EA4-BDF2-893BBF1195A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84" y="6034941"/>
            <a:ext cx="593392" cy="6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100" y="6223891"/>
            <a:ext cx="1113832" cy="22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455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Subhead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793751" y="1917702"/>
            <a:ext cx="10602384" cy="4437063"/>
          </a:xfrm>
          <a:prstGeom prst="rect">
            <a:avLst/>
          </a:prstGeom>
        </p:spPr>
        <p:txBody>
          <a:bodyPr/>
          <a:lstStyle>
            <a:lvl1pPr marL="461411" indent="-461411" algn="l">
              <a:spcBef>
                <a:spcPts val="0"/>
              </a:spcBef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93751" y="831163"/>
            <a:ext cx="10602384" cy="7748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accent3"/>
                </a:solidFill>
              </a:defRPr>
            </a:lvl1pPr>
            <a:lvl2pPr marL="609570" indent="0">
              <a:buFontTx/>
              <a:buNone/>
              <a:defRPr sz="2933">
                <a:solidFill>
                  <a:srgbClr val="00A1DE"/>
                </a:solidFill>
              </a:defRPr>
            </a:lvl2pPr>
            <a:lvl3pPr marL="1219140" indent="0">
              <a:buFontTx/>
              <a:buNone/>
              <a:defRPr sz="2933">
                <a:solidFill>
                  <a:srgbClr val="00A1DE"/>
                </a:solidFill>
              </a:defRPr>
            </a:lvl3pPr>
            <a:lvl4pPr marL="1828709" indent="0">
              <a:buFontTx/>
              <a:buNone/>
              <a:defRPr sz="2933">
                <a:solidFill>
                  <a:srgbClr val="00A1DE"/>
                </a:solidFill>
              </a:defRPr>
            </a:lvl4pPr>
            <a:lvl5pPr marL="2438278" indent="0">
              <a:buFontTx/>
              <a:buNone/>
              <a:defRPr sz="2933">
                <a:solidFill>
                  <a:srgbClr val="00A1D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5644180" y="6464811"/>
            <a:ext cx="903640" cy="262252"/>
          </a:xfrm>
          <a:prstGeom prst="rect">
            <a:avLst/>
          </a:prstGeom>
        </p:spPr>
        <p:txBody>
          <a:bodyPr/>
          <a:lstStyle/>
          <a:p>
            <a:fld id="{35A454EE-6717-4973-901E-6A90AD009CF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600" y="76200"/>
            <a:ext cx="11952051" cy="83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315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19" y="1278247"/>
            <a:ext cx="11269133" cy="5213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57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8437-4E50-4008-93BB-D89ACE0B9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67964-7E49-4062-B822-2398DED75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AFB9D-E3C4-49C4-BAC8-8BAC8AFB3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C626-D0BF-4651-810F-06A8B97DED8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C8B76-1FFE-48D0-99E2-856403743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D786C-975A-4A8E-BA0A-04CCE4C4E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CA652-54B2-45DA-95D3-2BE8AFD1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4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39EB8-3A5E-4D93-A9A4-E7BE17533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9E126-FA65-439C-B468-EA067E612C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4F9BC-1668-44D9-A7DF-951B47983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1447A-35E6-4603-9AB0-357DF007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C626-D0BF-4651-810F-06A8B97DED8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1228E-F829-4AB1-B4C9-9F9FA3E44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49133-5719-4C2E-AD1B-A16FE311D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CA652-54B2-45DA-95D3-2BE8AFD1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3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49F2A-A17F-41F6-83EE-3BA888B3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47E9F-78EA-4633-94A4-2779DE6AC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AF0348-A4DE-4260-BF1C-AF8E750CC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A37D35-F66B-4B0D-9DC2-CCD0023A1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43F91B-4273-4A7A-8A6A-301759C98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4D2F9-B414-4245-BA8D-A96AA628D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C626-D0BF-4651-810F-06A8B97DED8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C55884-C792-4BB9-8FB3-7375D7C2D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4BA07A-8EED-4900-910B-961E18A14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CA652-54B2-45DA-95D3-2BE8AFD1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7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9E763-6E91-4F81-9166-DFEA0D379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CD5303-DB6D-4B73-AFAD-175F6B97A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C626-D0BF-4651-810F-06A8B97DED8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33B00B-1035-4581-B6C1-4131771E3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1A250-D2EF-4022-9B7B-3086C7947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CA652-54B2-45DA-95D3-2BE8AFD1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6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787079-E48E-4AC2-9E26-0C3016E59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C626-D0BF-4651-810F-06A8B97DED8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E8ACC5-DCFE-4FE6-85AA-0AB594FF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727D03-1142-43E7-A1BE-83567A0F4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CA652-54B2-45DA-95D3-2BE8AFD1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1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EC350-3273-48E8-BF76-99793D4AE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4F988-AAD3-4D46-8815-417586BFF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B0FD3-2BCE-4C2B-974D-3B0882EEA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A95E7-3BF5-467C-BA08-D9EE840ED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C626-D0BF-4651-810F-06A8B97DED8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61A95-2988-4D4E-898A-FCF6B48B3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DF3A8-445B-41E8-808E-020C0FF9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CA652-54B2-45DA-95D3-2BE8AFD1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FCDDC-0973-45D5-9DB3-45819AE9D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11868F-D9C5-42A9-9899-CDAC3DF3A9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3BF3CB-CA92-4E21-959D-8F7B75C96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BA0CF-E02E-437D-BB36-18156513E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C626-D0BF-4651-810F-06A8B97DED8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56B02C-AF6D-4C12-BB46-6E5FD20EA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38415-A0FC-4E1D-93CA-AF9177EEF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CA652-54B2-45DA-95D3-2BE8AFD1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7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EE5E2E-0A03-4CA9-BD43-14DEB83D5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27995-96F9-4F63-B491-214064A1C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210AE-4633-429A-8BA2-A63C2F2DA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DC626-D0BF-4651-810F-06A8B97DED8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53200-3546-480C-85EE-B8E317D33F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CFDF1-B3B4-4169-8C70-28AF740C1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CA652-54B2-45DA-95D3-2BE8AFD1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7"/>
            </p:custData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8" imgW="270" imgH="270" progId="TCLayout.ActiveDocument.1">
                  <p:embed/>
                </p:oleObj>
              </mc:Choice>
              <mc:Fallback>
                <p:oleObj name="think-cell Slide" r:id="rId18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25973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 in all caps and bold (24pt, orange)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0380133" y="6477001"/>
            <a:ext cx="154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CAB23C3-B47D-4A04-A3FE-84A5B827F53F}" type="slidenum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r"/>
              <a:t>‹#›</a:t>
            </a:fld>
            <a:endParaRPr lang="en-US" sz="1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99" y="6287911"/>
            <a:ext cx="1700551" cy="34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23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3733" b="1" i="0" kern="1200" cap="all" baseline="0">
          <a:solidFill>
            <a:srgbClr val="E88309"/>
          </a:solidFill>
          <a:latin typeface="Arial Narrow"/>
          <a:ea typeface="+mj-ea"/>
          <a:cs typeface="Arial Narrow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8872" y="78009"/>
            <a:ext cx="8096660" cy="457200"/>
          </a:xfrm>
        </p:spPr>
        <p:txBody>
          <a:bodyPr anchor="t" anchorCtr="0">
            <a:noAutofit/>
          </a:bodyPr>
          <a:lstStyle/>
          <a:p>
            <a:r>
              <a:rPr lang="en-US" sz="2000" b="1" dirty="0">
                <a:latin typeface="+mn-lt"/>
              </a:rPr>
              <a:t>INGREDIENTS WE PLEDGE TO AVOID</a:t>
            </a:r>
          </a:p>
        </p:txBody>
      </p:sp>
      <p:pic>
        <p:nvPicPr>
          <p:cNvPr id="10" name="Picture 9" descr="QdobaLogo">
            <a:extLst>
              <a:ext uri="{FF2B5EF4-FFF2-40B4-BE49-F238E27FC236}">
                <a16:creationId xmlns:a16="http://schemas.microsoft.com/office/drawing/2014/main" id="{C7770AB6-105C-44A5-8115-290EA3B0A2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992" y="126831"/>
            <a:ext cx="1563608" cy="3595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F347290-C62C-45C5-94F6-3E4650B42C9F}"/>
              </a:ext>
            </a:extLst>
          </p:cNvPr>
          <p:cNvSpPr txBox="1"/>
          <p:nvPr/>
        </p:nvSpPr>
        <p:spPr>
          <a:xfrm>
            <a:off x="169904" y="6106791"/>
            <a:ext cx="8045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*Excludes drinks </a:t>
            </a:r>
          </a:p>
          <a:p>
            <a:r>
              <a:rPr lang="en-US" sz="1200" dirty="0"/>
              <a:t>**Excludes locations with bacon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6A58BE-D65A-4203-8EEB-684F30589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849654"/>
              </p:ext>
            </p:extLst>
          </p:nvPr>
        </p:nvGraphicFramePr>
        <p:xfrm>
          <a:off x="152399" y="1933593"/>
          <a:ext cx="11299696" cy="435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120">
                  <a:extLst>
                    <a:ext uri="{9D8B030D-6E8A-4147-A177-3AD203B41FA5}">
                      <a16:colId xmlns:a16="http://schemas.microsoft.com/office/drawing/2014/main" val="481179025"/>
                    </a:ext>
                  </a:extLst>
                </a:gridCol>
                <a:gridCol w="3900788">
                  <a:extLst>
                    <a:ext uri="{9D8B030D-6E8A-4147-A177-3AD203B41FA5}">
                      <a16:colId xmlns:a16="http://schemas.microsoft.com/office/drawing/2014/main" val="3906049340"/>
                    </a:ext>
                  </a:extLst>
                </a:gridCol>
                <a:gridCol w="3900788">
                  <a:extLst>
                    <a:ext uri="{9D8B030D-6E8A-4147-A177-3AD203B41FA5}">
                      <a16:colId xmlns:a16="http://schemas.microsoft.com/office/drawing/2014/main" val="3405096328"/>
                    </a:ext>
                  </a:extLst>
                </a:gridCol>
              </a:tblGrid>
              <a:tr h="4075435">
                <a:tc>
                  <a:txBody>
                    <a:bodyPr/>
                    <a:lstStyle/>
                    <a:p>
                      <a:r>
                        <a:rPr lang="en-US" sz="1400" dirty="0"/>
                        <a:t>Artificial Colors*</a:t>
                      </a:r>
                    </a:p>
                    <a:p>
                      <a:r>
                        <a:rPr lang="en-US" sz="1400" dirty="0"/>
                        <a:t>Beta-Carotene*</a:t>
                      </a:r>
                    </a:p>
                    <a:p>
                      <a:r>
                        <a:rPr lang="en-US" sz="1400" dirty="0"/>
                        <a:t>Bromated Flour</a:t>
                      </a:r>
                    </a:p>
                    <a:p>
                      <a:r>
                        <a:rPr lang="en-US" sz="1400" dirty="0"/>
                        <a:t>Brominated Vegetable Oil (BVO)</a:t>
                      </a:r>
                    </a:p>
                    <a:p>
                      <a:r>
                        <a:rPr lang="en-US" sz="1400" dirty="0"/>
                        <a:t>Butylated </a:t>
                      </a:r>
                      <a:r>
                        <a:rPr lang="en-US" sz="1400" dirty="0" err="1"/>
                        <a:t>Hydroxyanizole</a:t>
                      </a:r>
                      <a:r>
                        <a:rPr lang="en-US" sz="1400" dirty="0"/>
                        <a:t> (BHA)</a:t>
                      </a:r>
                    </a:p>
                    <a:p>
                      <a:r>
                        <a:rPr lang="en-US" sz="1400" dirty="0"/>
                        <a:t>Butylated Hydroxytoluene (BHT)</a:t>
                      </a:r>
                    </a:p>
                    <a:p>
                      <a:r>
                        <a:rPr lang="en-US" sz="1400" dirty="0"/>
                        <a:t>Caffeine (added not naturally occurring)*</a:t>
                      </a:r>
                    </a:p>
                    <a:p>
                      <a:r>
                        <a:rPr lang="en-US" sz="1400" dirty="0"/>
                        <a:t>Calcium Bromate</a:t>
                      </a:r>
                    </a:p>
                    <a:p>
                      <a:r>
                        <a:rPr lang="en-US" sz="1400" dirty="0"/>
                        <a:t>Calcium Peroxide</a:t>
                      </a:r>
                    </a:p>
                    <a:p>
                      <a:r>
                        <a:rPr lang="en-US" sz="1400" dirty="0"/>
                        <a:t>Calcium Sorbate</a:t>
                      </a:r>
                    </a:p>
                    <a:p>
                      <a:r>
                        <a:rPr lang="en-US" sz="1400" dirty="0" err="1"/>
                        <a:t>Canaathaxanthin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Caprocaprylobehenin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Carboxymethyl Cellulose</a:t>
                      </a:r>
                    </a:p>
                    <a:p>
                      <a:r>
                        <a:rPr lang="en-US" sz="1400" dirty="0"/>
                        <a:t>Carmine/Cochineal</a:t>
                      </a:r>
                    </a:p>
                    <a:p>
                      <a:r>
                        <a:rPr lang="en-US" sz="1400" dirty="0"/>
                        <a:t>Diacetyl</a:t>
                      </a:r>
                    </a:p>
                    <a:p>
                      <a:r>
                        <a:rPr lang="en-US" sz="1400" dirty="0"/>
                        <a:t>Dipotassium Sulfate</a:t>
                      </a:r>
                    </a:p>
                    <a:p>
                      <a:r>
                        <a:rPr lang="en-US" sz="1400" dirty="0"/>
                        <a:t>Gingko Biloba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Glycerol Ester of Wood Rosin*</a:t>
                      </a:r>
                      <a:endParaRPr lang="en-US" sz="1400" dirty="0">
                        <a:highlight>
                          <a:srgbClr val="FFFF00"/>
                        </a:highlight>
                      </a:endParaRP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Heptylparaben</a:t>
                      </a:r>
                      <a:r>
                        <a:rPr lang="en-US" sz="1400" dirty="0"/>
                        <a:t> </a:t>
                      </a:r>
                    </a:p>
                    <a:p>
                      <a:r>
                        <a:rPr lang="en-US" sz="1400" dirty="0"/>
                        <a:t>High Fructose Corn Syrup*</a:t>
                      </a:r>
                    </a:p>
                    <a:p>
                      <a:r>
                        <a:rPr lang="en-US" sz="1400" dirty="0"/>
                        <a:t>Hydrogenated Starch</a:t>
                      </a:r>
                    </a:p>
                    <a:p>
                      <a:r>
                        <a:rPr lang="en-US" sz="1400" dirty="0"/>
                        <a:t>Lard</a:t>
                      </a:r>
                    </a:p>
                    <a:p>
                      <a:r>
                        <a:rPr lang="en-US" sz="1400" dirty="0"/>
                        <a:t>L-Cysteine</a:t>
                      </a:r>
                    </a:p>
                    <a:p>
                      <a:r>
                        <a:rPr lang="en-US" sz="1400" dirty="0"/>
                        <a:t>Monk Fruit Extract</a:t>
                      </a:r>
                    </a:p>
                    <a:p>
                      <a:r>
                        <a:rPr lang="en-US" sz="1400" dirty="0"/>
                        <a:t>Monosodium Glutamate/Sodium</a:t>
                      </a:r>
                    </a:p>
                    <a:p>
                      <a:r>
                        <a:rPr lang="en-US" sz="1400" dirty="0"/>
                        <a:t>Glutamate (added MSG, not naturally occurring)</a:t>
                      </a:r>
                    </a:p>
                    <a:p>
                      <a:r>
                        <a:rPr lang="en-US" sz="1400" dirty="0" err="1"/>
                        <a:t>Mycorprotein</a:t>
                      </a:r>
                      <a:r>
                        <a:rPr lang="en-US" sz="1400" dirty="0"/>
                        <a:t>/Quorn</a:t>
                      </a:r>
                    </a:p>
                    <a:p>
                      <a:r>
                        <a:rPr lang="en-US" sz="1400" dirty="0"/>
                        <a:t>Neotame</a:t>
                      </a:r>
                    </a:p>
                    <a:p>
                      <a:r>
                        <a:rPr lang="en-US" sz="1400" dirty="0"/>
                        <a:t>Olestra (Olean)</a:t>
                      </a:r>
                    </a:p>
                    <a:p>
                      <a:r>
                        <a:rPr lang="en-US" sz="1400" dirty="0" err="1"/>
                        <a:t>Parabines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Partially Hydrogenated Vegetable Oil</a:t>
                      </a:r>
                    </a:p>
                    <a:p>
                      <a:r>
                        <a:rPr lang="en-US" sz="1400" dirty="0"/>
                        <a:t>Polydextrose</a:t>
                      </a:r>
                    </a:p>
                    <a:p>
                      <a:r>
                        <a:rPr lang="en-US" sz="1400" dirty="0"/>
                        <a:t>Polysorbates</a:t>
                      </a:r>
                    </a:p>
                    <a:p>
                      <a:r>
                        <a:rPr lang="en-US" sz="1400" dirty="0"/>
                        <a:t>Potassium Benzoate*</a:t>
                      </a:r>
                    </a:p>
                    <a:p>
                      <a:r>
                        <a:rPr lang="en-US" sz="1400" dirty="0"/>
                        <a:t>Potassium Bisulfate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Potassium Bromate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Propylene Glycol</a:t>
                      </a:r>
                    </a:p>
                    <a:p>
                      <a:r>
                        <a:rPr lang="en-US" sz="1400" dirty="0"/>
                        <a:t>Propyl Gallate</a:t>
                      </a:r>
                    </a:p>
                    <a:p>
                      <a:r>
                        <a:rPr lang="en-US" sz="1400" dirty="0"/>
                        <a:t>Saccharin*</a:t>
                      </a:r>
                    </a:p>
                    <a:p>
                      <a:r>
                        <a:rPr lang="en-US" sz="1400" dirty="0" err="1"/>
                        <a:t>Salatrim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Sodium Benzoate*</a:t>
                      </a:r>
                    </a:p>
                    <a:p>
                      <a:r>
                        <a:rPr lang="en-US" sz="1400" dirty="0"/>
                        <a:t>Sodium Erythorbate**</a:t>
                      </a:r>
                    </a:p>
                    <a:p>
                      <a:r>
                        <a:rPr lang="en-US" sz="1400" dirty="0"/>
                        <a:t>Sodium Lauryl Sulfate</a:t>
                      </a:r>
                    </a:p>
                    <a:p>
                      <a:r>
                        <a:rPr lang="en-US" sz="1400" dirty="0"/>
                        <a:t>Sodium Nitrite **</a:t>
                      </a:r>
                    </a:p>
                    <a:p>
                      <a:r>
                        <a:rPr lang="en-US" sz="1400" dirty="0"/>
                        <a:t>Stannous Chloride</a:t>
                      </a:r>
                    </a:p>
                    <a:p>
                      <a:r>
                        <a:rPr lang="en-US" sz="1400" dirty="0"/>
                        <a:t>Sucralose*</a:t>
                      </a:r>
                    </a:p>
                    <a:p>
                      <a:r>
                        <a:rPr lang="en-US" sz="1400" dirty="0" err="1"/>
                        <a:t>Sucroglycerides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Sulfur Dioxide</a:t>
                      </a:r>
                    </a:p>
                    <a:p>
                      <a:r>
                        <a:rPr lang="en-US" sz="1400" dirty="0"/>
                        <a:t>TBHQ (tert-butylhydroquinone)</a:t>
                      </a:r>
                    </a:p>
                    <a:p>
                      <a:r>
                        <a:rPr lang="en-US" sz="1400" dirty="0"/>
                        <a:t>Theobromine</a:t>
                      </a:r>
                    </a:p>
                    <a:p>
                      <a:r>
                        <a:rPr lang="en-US" sz="1400" dirty="0"/>
                        <a:t>Transglutaminase (“meat glue”)</a:t>
                      </a:r>
                    </a:p>
                    <a:p>
                      <a:r>
                        <a:rPr lang="en-US" sz="1400" dirty="0"/>
                        <a:t>Triacetin/Glycerol Triacetate</a:t>
                      </a:r>
                    </a:p>
                    <a:p>
                      <a:r>
                        <a:rPr lang="en-US" sz="1400" dirty="0"/>
                        <a:t>Vanillin, Ethyl Vanillin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4916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CC5AD28-8388-45EA-AF81-BCEDA65C501C}"/>
              </a:ext>
            </a:extLst>
          </p:cNvPr>
          <p:cNvSpPr txBox="1"/>
          <p:nvPr/>
        </p:nvSpPr>
        <p:spPr>
          <a:xfrm>
            <a:off x="152399" y="603460"/>
            <a:ext cx="114897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Knockout 30 B"/>
                <a:ea typeface="Calibri" panose="020F0502020204030204" pitchFamily="34" charset="0"/>
              </a:rPr>
              <a:t>From chopping our fresh produce to grilling our chicken and steak, to preparing our rice, beans, and tortilla chips—preparation is done in-house and by hand, the way it’s meant to be. As we continue to progress in our journey to having all of our ingredients be “clean,” below is a list of </a:t>
            </a:r>
            <a:r>
              <a:rPr lang="en-US" dirty="0">
                <a:latin typeface="Knockout 30 B"/>
                <a:ea typeface="Calibri" panose="020F0502020204030204" pitchFamily="34" charset="0"/>
              </a:rPr>
              <a:t>INGREDIENTS WE PLEDGE TO AVOID. </a:t>
            </a:r>
            <a:r>
              <a:rPr lang="en-US" sz="1800" dirty="0">
                <a:effectLst/>
                <a:latin typeface="Knockout 30 B"/>
                <a:ea typeface="Calibri" panose="020F0502020204030204" pitchFamily="34" charset="0"/>
              </a:rPr>
              <a:t> </a:t>
            </a:r>
          </a:p>
          <a:p>
            <a:r>
              <a:rPr lang="en-US" sz="1800" dirty="0">
                <a:effectLst/>
                <a:latin typeface="Knockout 30 B"/>
                <a:ea typeface="Calibri" panose="020F0502020204030204" pitchFamily="34" charset="0"/>
              </a:rPr>
              <a:t>QDOBA is proudly working towards having our labels be clean by the end of 2023.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806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rand Services Form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fcb1ea-747f-4f9e-8c1d-ab229d9370b7">
      <Terms xmlns="http://schemas.microsoft.com/office/infopath/2007/PartnerControls"/>
    </lcf76f155ced4ddcb4097134ff3c332f>
    <TaxCatchAll xmlns="aff37d7b-37a4-46a0-abab-ec36c0cd487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E89042F7AEEE40AEEE570251CDB70F" ma:contentTypeVersion="16" ma:contentTypeDescription="Create a new document." ma:contentTypeScope="" ma:versionID="a4055833669d99ef3461f64722a86e48">
  <xsd:schema xmlns:xsd="http://www.w3.org/2001/XMLSchema" xmlns:xs="http://www.w3.org/2001/XMLSchema" xmlns:p="http://schemas.microsoft.com/office/2006/metadata/properties" xmlns:ns2="19fcb1ea-747f-4f9e-8c1d-ab229d9370b7" xmlns:ns3="aff37d7b-37a4-46a0-abab-ec36c0cd4874" targetNamespace="http://schemas.microsoft.com/office/2006/metadata/properties" ma:root="true" ma:fieldsID="a18707b51bd79956067a783b42ed60ec" ns2:_="" ns3:_="">
    <xsd:import namespace="19fcb1ea-747f-4f9e-8c1d-ab229d9370b7"/>
    <xsd:import namespace="aff37d7b-37a4-46a0-abab-ec36c0cd48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fcb1ea-747f-4f9e-8c1d-ab229d9370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3e733ba-1ea8-4f38-bf0a-516ac6a3f3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37d7b-37a4-46a0-abab-ec36c0cd487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9a2cebe-d489-4cc4-813d-e4096496e907}" ma:internalName="TaxCatchAll" ma:showField="CatchAllData" ma:web="aff37d7b-37a4-46a0-abab-ec36c0cd48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E33A46-11D6-40EE-A145-340ECAD366B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ff37d7b-37a4-46a0-abab-ec36c0cd4874"/>
    <ds:schemaRef ds:uri="http://purl.org/dc/terms/"/>
    <ds:schemaRef ds:uri="19fcb1ea-747f-4f9e-8c1d-ab229d9370b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46DFEC-49F0-4875-821E-0C3DCCFFC1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A8F18D-2236-441B-BC19-3EB175C742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fcb1ea-747f-4f9e-8c1d-ab229d9370b7"/>
    <ds:schemaRef ds:uri="aff37d7b-37a4-46a0-abab-ec36c0cd48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3160</TotalTime>
  <Words>243</Words>
  <Application>Microsoft Office PowerPoint</Application>
  <PresentationFormat>Widescreen</PresentationFormat>
  <Paragraphs>59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Knockout 30 B</vt:lpstr>
      <vt:lpstr>Office Theme</vt:lpstr>
      <vt:lpstr>6_Brand Services Format</vt:lpstr>
      <vt:lpstr>think-cell Slide</vt:lpstr>
      <vt:lpstr>INGREDIENTS WE PLEDGE TO AVOID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Ingredient Improvement update</dc:title>
  <dc:creator>Michelle Goncalves</dc:creator>
  <cp:lastModifiedBy>Andrea Lopez</cp:lastModifiedBy>
  <cp:revision>16</cp:revision>
  <cp:lastPrinted>2020-09-11T20:18:48Z</cp:lastPrinted>
  <dcterms:created xsi:type="dcterms:W3CDTF">2019-12-10T23:10:51Z</dcterms:created>
  <dcterms:modified xsi:type="dcterms:W3CDTF">2022-09-14T21:22:56Z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0x010100F1E89042F7AEEE40AEEE570251CDB70F</vt:lpwstr>
  </property>
</Properties>
</file>