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8E71C"/>
        </a:fontRef>
        <a:srgbClr val="F8E71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b="def" i="def"/>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8E71C"/>
        </a:fontRef>
        <a:srgbClr val="F8E71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CBDC"/>
          </a:solidFill>
        </a:fill>
      </a:tcStyle>
    </a:wholeTbl>
    <a:band2H>
      <a:tcTxStyle b="def" i="def"/>
      <a:tcStyle>
        <a:tcBdr/>
        <a:fill>
          <a:solidFill>
            <a:srgbClr val="FBE7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8E71C"/>
        </a:fontRef>
        <a:srgbClr val="F8E71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CBE3"/>
          </a:solidFill>
        </a:fill>
      </a:tcStyle>
    </a:wholeTbl>
    <a:band2H>
      <a:tcTxStyle b="def" i="def"/>
      <a:tcStyle>
        <a:tcBdr/>
        <a:fill>
          <a:solidFill>
            <a:srgbClr val="EFE7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8E71C"/>
        </a:fontRef>
        <a:srgbClr val="F8E7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A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8E71C"/>
        </a:fontRef>
        <a:srgbClr val="F8E71C"/>
      </a:tcTxStyle>
      <a:tcStyle>
        <a:tcBdr>
          <a:left>
            <a:ln w="12700" cap="flat">
              <a:noFill/>
              <a:miter lim="400000"/>
            </a:ln>
          </a:left>
          <a:right>
            <a:ln w="12700" cap="flat">
              <a:noFill/>
              <a:miter lim="400000"/>
            </a:ln>
          </a:right>
          <a:top>
            <a:ln w="50800" cap="flat">
              <a:solidFill>
                <a:srgbClr val="F8E71C"/>
              </a:solidFill>
              <a:prstDash val="solid"/>
              <a:round/>
            </a:ln>
          </a:top>
          <a:bottom>
            <a:ln w="25400" cap="flat">
              <a:solidFill>
                <a:srgbClr val="F8E71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8E71C"/>
              </a:solidFill>
              <a:prstDash val="solid"/>
              <a:round/>
            </a:ln>
          </a:top>
          <a:bottom>
            <a:ln w="25400" cap="flat">
              <a:solidFill>
                <a:srgbClr val="F8E71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8E71C"/>
        </a:fontRef>
        <a:srgbClr val="F8E71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6CB"/>
          </a:solidFill>
        </a:fill>
      </a:tcStyle>
    </a:wholeTbl>
    <a:band2H>
      <a:tcTxStyle b="def" i="def"/>
      <a:tcStyle>
        <a:tcBdr/>
        <a:fill>
          <a:solidFill>
            <a:srgbClr val="FEF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71C"/>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71C"/>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71C"/>
          </a:solidFill>
        </a:fill>
      </a:tcStyle>
    </a:firstRow>
  </a:tblStyle>
  <a:tblStyle styleId="{2708684C-4D16-4618-839F-0558EEFCDFE6}" styleName="">
    <a:tblBg/>
    <a:wholeTbl>
      <a:tcTxStyle b="off" i="off">
        <a:fontRef idx="minor">
          <a:srgbClr val="F8E71C"/>
        </a:fontRef>
        <a:srgbClr val="F8E71C"/>
      </a:tcTxStyle>
      <a:tcStyle>
        <a:tcBdr>
          <a:left>
            <a:ln w="12700" cap="flat">
              <a:solidFill>
                <a:srgbClr val="F8E71C"/>
              </a:solidFill>
              <a:prstDash val="solid"/>
              <a:round/>
            </a:ln>
          </a:left>
          <a:right>
            <a:ln w="12700" cap="flat">
              <a:solidFill>
                <a:srgbClr val="F8E71C"/>
              </a:solidFill>
              <a:prstDash val="solid"/>
              <a:round/>
            </a:ln>
          </a:right>
          <a:top>
            <a:ln w="12700" cap="flat">
              <a:solidFill>
                <a:srgbClr val="F8E71C"/>
              </a:solidFill>
              <a:prstDash val="solid"/>
              <a:round/>
            </a:ln>
          </a:top>
          <a:bottom>
            <a:ln w="12700" cap="flat">
              <a:solidFill>
                <a:srgbClr val="F8E71C"/>
              </a:solidFill>
              <a:prstDash val="solid"/>
              <a:round/>
            </a:ln>
          </a:bottom>
          <a:insideH>
            <a:ln w="12700" cap="flat">
              <a:solidFill>
                <a:srgbClr val="F8E71C"/>
              </a:solidFill>
              <a:prstDash val="solid"/>
              <a:round/>
            </a:ln>
          </a:insideH>
          <a:insideV>
            <a:ln w="12700" cap="flat">
              <a:solidFill>
                <a:srgbClr val="F8E71C"/>
              </a:solidFill>
              <a:prstDash val="solid"/>
              <a:round/>
            </a:ln>
          </a:insideV>
        </a:tcBdr>
        <a:fill>
          <a:solidFill>
            <a:srgbClr val="F8E71C">
              <a:alpha val="20000"/>
            </a:srgbClr>
          </a:solidFill>
        </a:fill>
      </a:tcStyle>
    </a:wholeTbl>
    <a:band2H>
      <a:tcTxStyle b="def" i="def"/>
      <a:tcStyle>
        <a:tcBdr/>
        <a:fill>
          <a:solidFill>
            <a:srgbClr val="FFFFFF"/>
          </a:solidFill>
        </a:fill>
      </a:tcStyle>
    </a:band2H>
    <a:firstCol>
      <a:tcTxStyle b="on" i="off">
        <a:fontRef idx="minor">
          <a:srgbClr val="F8E71C"/>
        </a:fontRef>
        <a:srgbClr val="F8E71C"/>
      </a:tcTxStyle>
      <a:tcStyle>
        <a:tcBdr>
          <a:left>
            <a:ln w="12700" cap="flat">
              <a:solidFill>
                <a:srgbClr val="F8E71C"/>
              </a:solidFill>
              <a:prstDash val="solid"/>
              <a:round/>
            </a:ln>
          </a:left>
          <a:right>
            <a:ln w="12700" cap="flat">
              <a:solidFill>
                <a:srgbClr val="F8E71C"/>
              </a:solidFill>
              <a:prstDash val="solid"/>
              <a:round/>
            </a:ln>
          </a:right>
          <a:top>
            <a:ln w="12700" cap="flat">
              <a:solidFill>
                <a:srgbClr val="F8E71C"/>
              </a:solidFill>
              <a:prstDash val="solid"/>
              <a:round/>
            </a:ln>
          </a:top>
          <a:bottom>
            <a:ln w="12700" cap="flat">
              <a:solidFill>
                <a:srgbClr val="F8E71C"/>
              </a:solidFill>
              <a:prstDash val="solid"/>
              <a:round/>
            </a:ln>
          </a:bottom>
          <a:insideH>
            <a:ln w="12700" cap="flat">
              <a:solidFill>
                <a:srgbClr val="F8E71C"/>
              </a:solidFill>
              <a:prstDash val="solid"/>
              <a:round/>
            </a:ln>
          </a:insideH>
          <a:insideV>
            <a:ln w="12700" cap="flat">
              <a:solidFill>
                <a:srgbClr val="F8E71C"/>
              </a:solidFill>
              <a:prstDash val="solid"/>
              <a:round/>
            </a:ln>
          </a:insideV>
        </a:tcBdr>
        <a:fill>
          <a:solidFill>
            <a:srgbClr val="F8E71C">
              <a:alpha val="20000"/>
            </a:srgbClr>
          </a:solidFill>
        </a:fill>
      </a:tcStyle>
    </a:firstCol>
    <a:lastRow>
      <a:tcTxStyle b="on" i="off">
        <a:fontRef idx="minor">
          <a:srgbClr val="F8E71C"/>
        </a:fontRef>
        <a:srgbClr val="F8E71C"/>
      </a:tcTxStyle>
      <a:tcStyle>
        <a:tcBdr>
          <a:left>
            <a:ln w="12700" cap="flat">
              <a:solidFill>
                <a:srgbClr val="F8E71C"/>
              </a:solidFill>
              <a:prstDash val="solid"/>
              <a:round/>
            </a:ln>
          </a:left>
          <a:right>
            <a:ln w="12700" cap="flat">
              <a:solidFill>
                <a:srgbClr val="F8E71C"/>
              </a:solidFill>
              <a:prstDash val="solid"/>
              <a:round/>
            </a:ln>
          </a:right>
          <a:top>
            <a:ln w="50800" cap="flat">
              <a:solidFill>
                <a:srgbClr val="F8E71C"/>
              </a:solidFill>
              <a:prstDash val="solid"/>
              <a:round/>
            </a:ln>
          </a:top>
          <a:bottom>
            <a:ln w="12700" cap="flat">
              <a:solidFill>
                <a:srgbClr val="F8E71C"/>
              </a:solidFill>
              <a:prstDash val="solid"/>
              <a:round/>
            </a:ln>
          </a:bottom>
          <a:insideH>
            <a:ln w="12700" cap="flat">
              <a:solidFill>
                <a:srgbClr val="F8E71C"/>
              </a:solidFill>
              <a:prstDash val="solid"/>
              <a:round/>
            </a:ln>
          </a:insideH>
          <a:insideV>
            <a:ln w="12700" cap="flat">
              <a:solidFill>
                <a:srgbClr val="F8E71C"/>
              </a:solidFill>
              <a:prstDash val="solid"/>
              <a:round/>
            </a:ln>
          </a:insideV>
        </a:tcBdr>
        <a:fill>
          <a:noFill/>
        </a:fill>
      </a:tcStyle>
    </a:lastRow>
    <a:firstRow>
      <a:tcTxStyle b="on" i="off">
        <a:fontRef idx="minor">
          <a:srgbClr val="F8E71C"/>
        </a:fontRef>
        <a:srgbClr val="F8E71C"/>
      </a:tcTxStyle>
      <a:tcStyle>
        <a:tcBdr>
          <a:left>
            <a:ln w="12700" cap="flat">
              <a:solidFill>
                <a:srgbClr val="F8E71C"/>
              </a:solidFill>
              <a:prstDash val="solid"/>
              <a:round/>
            </a:ln>
          </a:left>
          <a:right>
            <a:ln w="12700" cap="flat">
              <a:solidFill>
                <a:srgbClr val="F8E71C"/>
              </a:solidFill>
              <a:prstDash val="solid"/>
              <a:round/>
            </a:ln>
          </a:right>
          <a:top>
            <a:ln w="12700" cap="flat">
              <a:solidFill>
                <a:srgbClr val="F8E71C"/>
              </a:solidFill>
              <a:prstDash val="solid"/>
              <a:round/>
            </a:ln>
          </a:top>
          <a:bottom>
            <a:ln w="25400" cap="flat">
              <a:solidFill>
                <a:srgbClr val="F8E71C"/>
              </a:solidFill>
              <a:prstDash val="solid"/>
              <a:round/>
            </a:ln>
          </a:bottom>
          <a:insideH>
            <a:ln w="12700" cap="flat">
              <a:solidFill>
                <a:srgbClr val="F8E71C"/>
              </a:solidFill>
              <a:prstDash val="solid"/>
              <a:round/>
            </a:ln>
          </a:insideH>
          <a:insideV>
            <a:ln w="12700" cap="flat">
              <a:solidFill>
                <a:srgbClr val="F8E71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0" name="Shape 110"/>
          <p:cNvSpPr/>
          <p:nvPr>
            <p:ph type="sldImg"/>
          </p:nvPr>
        </p:nvSpPr>
        <p:spPr>
          <a:xfrm>
            <a:off x="1143000" y="685800"/>
            <a:ext cx="4572000" cy="3429000"/>
          </a:xfrm>
          <a:prstGeom prst="rect">
            <a:avLst/>
          </a:prstGeom>
        </p:spPr>
        <p:txBody>
          <a:bodyPr/>
          <a:lstStyle/>
          <a:p>
            <a:pPr/>
          </a:p>
        </p:txBody>
      </p:sp>
      <p:sp>
        <p:nvSpPr>
          <p:cNvPr id="111" name="Shape 11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 Id="rId3" Type="http://schemas.openxmlformats.org/officeDocument/2006/relationships/hyperlink" Target="https://thewritepractice.com/plot/"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s://thewritepractice.com/plot/"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lvl1pPr>
              <a:defRPr sz="1100"/>
            </a:lvl1pPr>
          </a:lstStyle>
          <a:p>
            <a:pPr/>
            <a:r>
              <a:t>This can be modified for any age group and since the pitches will be done virtually, it would be nice to have guide while speaking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lvl1pPr>
              <a:defRPr sz="1100"/>
            </a:lvl1pPr>
          </a:lstStyle>
          <a:p>
            <a:pPr/>
            <a:r>
              <a:t>Examples can be modified depending on grade level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lvl1pPr>
              <a:defRPr sz="1100"/>
            </a:lvl1pPr>
          </a:lstStyle>
          <a:p>
            <a:pPr/>
            <a:r>
              <a:t>Upload a picture in the box to the right. You can hand draw it or do it electronically with the scribble function.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lvl1pPr>
              <a:defRPr sz="1100">
                <a:solidFill>
                  <a:srgbClr val="158158"/>
                </a:solidFill>
              </a:defRPr>
            </a:lvl1pPr>
          </a:lstStyle>
          <a:p>
            <a:pPr/>
            <a:r>
              <a:t>Upload a picture in the box to the right. You can hand draw it or do it electronically with the scribble function.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defRPr sz="1100"/>
            </a:pPr>
            <a:r>
              <a:t>Extracted from </a:t>
            </a:r>
            <a:r>
              <a:rPr u="sng">
                <a:solidFill>
                  <a:schemeClr val="accent5"/>
                </a:solidFill>
                <a:uFill>
                  <a:solidFill>
                    <a:schemeClr val="accent5"/>
                  </a:solidFill>
                </a:uFill>
                <a:hlinkClick r:id="rId3" invalidUrl="" action="" tgtFrame="" tooltip="" history="1" highlightClick="0" endSnd="0"/>
              </a:rPr>
              <a:t>https://thewritepractice.com/plot/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lvl1pPr>
              <a:defRPr sz="1100" u="sng">
                <a:solidFill>
                  <a:schemeClr val="accent5"/>
                </a:solidFill>
                <a:uFill>
                  <a:solidFill>
                    <a:schemeClr val="accent5"/>
                  </a:solidFill>
                </a:uFill>
                <a:hlinkClick r:id="rId3" invalidUrl="" action="" tgtFrame="" tooltip="" history="1" highlightClick="0" endSnd="0"/>
              </a:defRPr>
            </a:lvl1pPr>
          </a:lstStyle>
          <a:p>
            <a:pPr>
              <a:defRPr>
                <a:solidFill>
                  <a:srgbClr val="24CBE5"/>
                </a:solidFill>
                <a:uFillTx/>
              </a:defRPr>
            </a:pPr>
            <a:r>
              <a:rPr>
                <a:solidFill>
                  <a:schemeClr val="accent5"/>
                </a:solidFill>
                <a:uFill>
                  <a:solidFill>
                    <a:schemeClr val="accent5"/>
                  </a:solidFill>
                </a:uFill>
                <a:hlinkClick r:id="rId3" invalidUrl="" action="" tgtFrame="" tooltip="" history="1" highlightClick="0" endSnd="0"/>
              </a:rPr>
              <a:t>https://thewritepractice.com/plot/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lvl1pPr>
              <a:defRPr sz="1100"/>
            </a:lvl1pPr>
          </a:lstStyle>
          <a:p>
            <a:pPr/>
            <a:r>
              <a:t>This a chance to show lots of visuals of the work you did!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E4E1DC"/>
        </a:solidFill>
      </p:bgPr>
    </p:bg>
    <p:spTree>
      <p:nvGrpSpPr>
        <p:cNvPr id="1" name=""/>
        <p:cNvGrpSpPr/>
        <p:nvPr/>
      </p:nvGrpSpPr>
      <p:grpSpPr>
        <a:xfrm>
          <a:off x="0" y="0"/>
          <a:ext cx="0" cy="0"/>
          <a:chOff x="0" y="0"/>
          <a:chExt cx="0" cy="0"/>
        </a:xfrm>
      </p:grpSpPr>
      <p:sp>
        <p:nvSpPr>
          <p:cNvPr id="11" name="Title Text"/>
          <p:cNvSpPr txBox="1"/>
          <p:nvPr>
            <p:ph type="title"/>
          </p:nvPr>
        </p:nvSpPr>
        <p:spPr>
          <a:xfrm>
            <a:off x="344249" y="1403849"/>
            <a:ext cx="8455502" cy="2146801"/>
          </a:xfrm>
          <a:prstGeom prst="rect">
            <a:avLst/>
          </a:prstGeom>
        </p:spPr>
        <p:txBody>
          <a:bodyPr anchor="ctr"/>
          <a:lstStyle>
            <a:lvl1pPr algn="ctr">
              <a:defRPr sz="4800">
                <a:solidFill>
                  <a:srgbClr val="CC4FAA"/>
                </a:solidFill>
              </a:defRPr>
            </a:lvl1pPr>
          </a:lstStyle>
          <a:p>
            <a:pPr/>
            <a:r>
              <a:t>Title Text</a:t>
            </a:r>
          </a:p>
        </p:txBody>
      </p:sp>
      <p:sp>
        <p:nvSpPr>
          <p:cNvPr id="12" name="Body Level One…"/>
          <p:cNvSpPr txBox="1"/>
          <p:nvPr>
            <p:ph type="body" sz="quarter" idx="1"/>
          </p:nvPr>
        </p:nvSpPr>
        <p:spPr>
          <a:xfrm>
            <a:off x="344249" y="3550649"/>
            <a:ext cx="5442901" cy="577801"/>
          </a:xfrm>
          <a:prstGeom prst="rect">
            <a:avLst/>
          </a:prstGeom>
          <a:solidFill>
            <a:srgbClr val="000000"/>
          </a:solidFill>
        </p:spPr>
        <p:txBody>
          <a:bodyPr anchor="ctr"/>
          <a:lstStyle>
            <a:lvl1pPr marL="342900" indent="-228600">
              <a:lnSpc>
                <a:spcPct val="100000"/>
              </a:lnSpc>
              <a:buClrTx/>
              <a:buSzTx/>
              <a:buFontTx/>
              <a:buNone/>
              <a:defRPr b="1">
                <a:solidFill>
                  <a:srgbClr val="FFFFFF"/>
                </a:solidFill>
              </a:defRPr>
            </a:lvl1pPr>
            <a:lvl2pPr marL="342900" indent="254000">
              <a:lnSpc>
                <a:spcPct val="100000"/>
              </a:lnSpc>
              <a:buClrTx/>
              <a:buSzTx/>
              <a:buFontTx/>
              <a:buNone/>
              <a:defRPr b="1">
                <a:solidFill>
                  <a:srgbClr val="FFFFFF"/>
                </a:solidFill>
              </a:defRPr>
            </a:lvl2pPr>
            <a:lvl3pPr marL="342900" indent="711200">
              <a:lnSpc>
                <a:spcPct val="100000"/>
              </a:lnSpc>
              <a:buClrTx/>
              <a:buSzTx/>
              <a:buFontTx/>
              <a:buNone/>
              <a:defRPr b="1">
                <a:solidFill>
                  <a:srgbClr val="FFFFFF"/>
                </a:solidFill>
              </a:defRPr>
            </a:lvl3pPr>
            <a:lvl4pPr marL="342900" indent="1168400">
              <a:lnSpc>
                <a:spcPct val="100000"/>
              </a:lnSpc>
              <a:buClrTx/>
              <a:buSzTx/>
              <a:buFontTx/>
              <a:buNone/>
              <a:defRPr b="1">
                <a:solidFill>
                  <a:srgbClr val="FFFFFF"/>
                </a:solidFill>
              </a:defRPr>
            </a:lvl4pPr>
            <a:lvl5pPr marL="342900" indent="1625600">
              <a:lnSpc>
                <a:spcPct val="100000"/>
              </a:lnSpc>
              <a:buClrTx/>
              <a:buSzTx/>
              <a:buFontTx/>
              <a:buNone/>
              <a:defRPr b="1">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pic>
        <p:nvPicPr>
          <p:cNvPr id="13" name="Google Shape;13;p2" descr="Google Shape;13;p2"/>
          <p:cNvPicPr>
            <a:picLocks noChangeAspect="1"/>
          </p:cNvPicPr>
          <p:nvPr/>
        </p:nvPicPr>
        <p:blipFill>
          <a:blip r:embed="rId2">
            <a:extLst/>
          </a:blip>
          <a:stretch>
            <a:fillRect/>
          </a:stretch>
        </p:blipFill>
        <p:spPr>
          <a:xfrm>
            <a:off x="6097225" y="4607074"/>
            <a:ext cx="1714501" cy="381001"/>
          </a:xfrm>
          <a:prstGeom prst="rect">
            <a:avLst/>
          </a:prstGeom>
          <a:ln w="12700">
            <a:miter lim="400000"/>
          </a:ln>
        </p:spPr>
      </p:pic>
      <p:pic>
        <p:nvPicPr>
          <p:cNvPr id="14" name="Google Shape;14;p2" descr="Google Shape;14;p2"/>
          <p:cNvPicPr>
            <a:picLocks noChangeAspect="1"/>
          </p:cNvPicPr>
          <p:nvPr/>
        </p:nvPicPr>
        <p:blipFill>
          <a:blip r:embed="rId3">
            <a:extLst/>
          </a:blip>
          <a:stretch>
            <a:fillRect/>
          </a:stretch>
        </p:blipFill>
        <p:spPr>
          <a:xfrm>
            <a:off x="7811724" y="4607074"/>
            <a:ext cx="895351" cy="381001"/>
          </a:xfrm>
          <a:prstGeom prst="rect">
            <a:avLst/>
          </a:prstGeom>
          <a:ln w="12700">
            <a:miter lim="400000"/>
          </a:ln>
        </p:spPr>
      </p:pic>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5" name="Title Text"/>
          <p:cNvSpPr txBox="1"/>
          <p:nvPr>
            <p:ph type="title"/>
          </p:nvPr>
        </p:nvSpPr>
        <p:spPr>
          <a:xfrm>
            <a:off x="311699" y="999925"/>
            <a:ext cx="8520602" cy="2146201"/>
          </a:xfrm>
          <a:prstGeom prst="rect">
            <a:avLst/>
          </a:prstGeom>
        </p:spPr>
        <p:txBody>
          <a:bodyPr anchor="b"/>
          <a:lstStyle>
            <a:lvl1pPr algn="ctr">
              <a:defRPr b="0" sz="14000"/>
            </a:lvl1pPr>
          </a:lstStyle>
          <a:p>
            <a:pPr/>
            <a:r>
              <a:t>Title Text</a:t>
            </a:r>
          </a:p>
        </p:txBody>
      </p:sp>
      <p:sp>
        <p:nvSpPr>
          <p:cNvPr id="96" name="Body Level One…"/>
          <p:cNvSpPr txBox="1"/>
          <p:nvPr>
            <p:ph type="body" sz="half" idx="1"/>
          </p:nvPr>
        </p:nvSpPr>
        <p:spPr>
          <a:xfrm>
            <a:off x="311699" y="32284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bg>
      <p:bgPr>
        <a:solidFill>
          <a:srgbClr val="0088CE"/>
        </a:solidFill>
      </p:bgPr>
    </p:bg>
    <p:spTree>
      <p:nvGrpSpPr>
        <p:cNvPr id="1" name=""/>
        <p:cNvGrpSpPr/>
        <p:nvPr/>
      </p:nvGrpSpPr>
      <p:grpSpPr>
        <a:xfrm>
          <a:off x="0" y="0"/>
          <a:ext cx="0" cy="0"/>
          <a:chOff x="0" y="0"/>
          <a:chExt cx="0" cy="0"/>
        </a:xfrm>
      </p:grpSpPr>
      <p:sp>
        <p:nvSpPr>
          <p:cNvPr id="22" name="Google Shape;16;p3"/>
          <p:cNvSpPr/>
          <p:nvPr/>
        </p:nvSpPr>
        <p:spPr>
          <a:xfrm rot="5400000">
            <a:off x="4550700" y="-498600"/>
            <a:ext cx="42601" cy="8455801"/>
          </a:xfrm>
          <a:prstGeom prst="rect">
            <a:avLst/>
          </a:prstGeom>
          <a:solidFill>
            <a:srgbClr val="000000"/>
          </a:solidFill>
          <a:ln w="12700">
            <a:miter lim="400000"/>
          </a:ln>
        </p:spPr>
        <p:txBody>
          <a:bodyPr lIns="0" tIns="0" rIns="0" bIns="0" anchor="ctr"/>
          <a:lstStyle/>
          <a:p>
            <a:pPr>
              <a:defRPr>
                <a:solidFill>
                  <a:srgbClr val="000000"/>
                </a:solidFill>
              </a:defRPr>
            </a:pPr>
          </a:p>
        </p:txBody>
      </p:sp>
      <p:sp>
        <p:nvSpPr>
          <p:cNvPr id="23" name="Title Text"/>
          <p:cNvSpPr txBox="1"/>
          <p:nvPr>
            <p:ph type="title"/>
          </p:nvPr>
        </p:nvSpPr>
        <p:spPr>
          <a:xfrm>
            <a:off x="344249" y="1403849"/>
            <a:ext cx="8455502" cy="2146801"/>
          </a:xfrm>
          <a:prstGeom prst="rect">
            <a:avLst/>
          </a:prstGeom>
        </p:spPr>
        <p:txBody>
          <a:bodyPr anchor="ctr"/>
          <a:lstStyle>
            <a:lvl1pPr algn="ctr">
              <a:defRPr b="0" sz="4000">
                <a:solidFill>
                  <a:srgbClr val="FFFFFF"/>
                </a:solidFill>
                <a:latin typeface="Montserrat SemiBold"/>
                <a:ea typeface="Montserrat SemiBold"/>
                <a:cs typeface="Montserrat SemiBold"/>
                <a:sym typeface="Montserrat SemiBold"/>
              </a:defRPr>
            </a:lvl1pPr>
          </a:lstStyle>
          <a:p>
            <a:pPr/>
            <a:r>
              <a:t>Title Text</a:t>
            </a:r>
          </a:p>
        </p:txBody>
      </p:sp>
      <p:sp>
        <p:nvSpPr>
          <p:cNvPr id="2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p>
            <a:pPr/>
            <a:r>
              <a:t>Title Text</a:t>
            </a:r>
          </a:p>
        </p:txBody>
      </p:sp>
      <p:sp>
        <p:nvSpPr>
          <p:cNvPr id="41" name="Body Level One…"/>
          <p:cNvSpPr txBox="1"/>
          <p:nvPr>
            <p:ph type="body" sz="half" idx="1"/>
          </p:nvPr>
        </p:nvSpPr>
        <p:spPr>
          <a:xfrm>
            <a:off x="311699" y="1234049"/>
            <a:ext cx="3999902" cy="3334801"/>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42" name="Google Shape;26;p5"/>
          <p:cNvSpPr txBox="1"/>
          <p:nvPr>
            <p:ph type="body" sz="half" idx="13"/>
          </p:nvPr>
        </p:nvSpPr>
        <p:spPr>
          <a:xfrm>
            <a:off x="4832399" y="1234049"/>
            <a:ext cx="3999902" cy="3334801"/>
          </a:xfrm>
          <a:prstGeom prst="rect">
            <a:avLst/>
          </a:prstGeom>
        </p:spPr>
        <p:txBody>
          <a:bodyPr/>
          <a:lstStyle/>
          <a:p>
            <a:pPr indent="-317500">
              <a:buSzPts val="1400"/>
              <a:defRPr sz="1400"/>
            </a:pP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8"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9" name="Title Text"/>
          <p:cNvSpPr txBox="1"/>
          <p:nvPr>
            <p:ph type="title"/>
          </p:nvPr>
        </p:nvSpPr>
        <p:spPr>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bg>
      <p:bgPr>
        <a:solidFill>
          <a:srgbClr val="A3DAD6"/>
        </a:solidFill>
      </p:bgPr>
    </p:bg>
    <p:spTree>
      <p:nvGrpSpPr>
        <p:cNvPr id="1" name=""/>
        <p:cNvGrpSpPr/>
        <p:nvPr/>
      </p:nvGrpSpPr>
      <p:grpSpPr>
        <a:xfrm>
          <a:off x="0" y="0"/>
          <a:ext cx="0" cy="0"/>
          <a:chOff x="0" y="0"/>
          <a:chExt cx="0" cy="0"/>
        </a:xfrm>
      </p:grpSpPr>
      <p:sp>
        <p:nvSpPr>
          <p:cNvPr id="67" name="Title Text"/>
          <p:cNvSpPr txBox="1"/>
          <p:nvPr>
            <p:ph type="title"/>
          </p:nvPr>
        </p:nvSpPr>
        <p:spPr>
          <a:xfrm>
            <a:off x="490250" y="526349"/>
            <a:ext cx="7438501" cy="4090801"/>
          </a:xfrm>
          <a:prstGeom prst="rect">
            <a:avLst/>
          </a:prstGeom>
        </p:spPr>
        <p:txBody>
          <a:bodyPr anchor="ctr"/>
          <a:lstStyle>
            <a:lvl1pPr>
              <a:defRPr sz="5400">
                <a:solidFill>
                  <a:srgbClr val="FFFFFF"/>
                </a:solidFill>
              </a:defRPr>
            </a:lvl1pPr>
          </a:lstStyle>
          <a:p>
            <a:pPr/>
            <a:r>
              <a:t>Title Text</a:t>
            </a:r>
          </a:p>
        </p:txBody>
      </p:sp>
      <p:sp>
        <p:nvSpPr>
          <p:cNvPr id="68"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5" name="Google Shape;39;p9"/>
          <p:cNvSpPr/>
          <p:nvPr/>
        </p:nvSpPr>
        <p:spPr>
          <a:xfrm>
            <a:off x="4572000" y="-75"/>
            <a:ext cx="4572000" cy="5143501"/>
          </a:xfrm>
          <a:prstGeom prst="rect">
            <a:avLst/>
          </a:prstGeom>
          <a:solidFill>
            <a:srgbClr val="FFCE34"/>
          </a:solidFill>
          <a:ln w="12700">
            <a:miter lim="400000"/>
          </a:ln>
        </p:spPr>
        <p:txBody>
          <a:bodyPr lIns="0" tIns="0" rIns="0" bIns="0" anchor="ctr"/>
          <a:lstStyle/>
          <a:p>
            <a:pPr>
              <a:defRPr>
                <a:solidFill>
                  <a:srgbClr val="000000"/>
                </a:solidFill>
              </a:defRPr>
            </a:pPr>
          </a:p>
        </p:txBody>
      </p:sp>
      <p:sp>
        <p:nvSpPr>
          <p:cNvPr id="76" name="Google Shape;40;p9"/>
          <p:cNvSpPr/>
          <p:nvPr/>
        </p:nvSpPr>
        <p:spPr>
          <a:xfrm>
            <a:off x="5029675" y="4495500"/>
            <a:ext cx="468301" cy="1"/>
          </a:xfrm>
          <a:prstGeom prst="line">
            <a:avLst/>
          </a:prstGeom>
          <a:ln w="19050">
            <a:solidFill>
              <a:srgbClr val="000000"/>
            </a:solidFill>
          </a:ln>
        </p:spPr>
        <p:txBody>
          <a:bodyPr lIns="0" tIns="0" rIns="0" bIns="0"/>
          <a:lstStyle/>
          <a:p>
            <a:pPr/>
          </a:p>
        </p:txBody>
      </p:sp>
      <p:sp>
        <p:nvSpPr>
          <p:cNvPr id="77" name="Title Text"/>
          <p:cNvSpPr txBox="1"/>
          <p:nvPr>
            <p:ph type="title"/>
          </p:nvPr>
        </p:nvSpPr>
        <p:spPr>
          <a:xfrm>
            <a:off x="265500" y="1081674"/>
            <a:ext cx="4045200" cy="1786202"/>
          </a:xfrm>
          <a:prstGeom prst="rect">
            <a:avLst/>
          </a:prstGeom>
        </p:spPr>
        <p:txBody>
          <a:bodyPr anchor="b"/>
          <a:lstStyle>
            <a:lvl1pPr algn="ctr">
              <a:defRPr sz="3600"/>
            </a:lvl1pPr>
          </a:lstStyle>
          <a:p>
            <a:pPr/>
            <a:r>
              <a:t>Title Text</a:t>
            </a:r>
          </a:p>
        </p:txBody>
      </p:sp>
      <p:sp>
        <p:nvSpPr>
          <p:cNvPr id="78" name="Body Level One…"/>
          <p:cNvSpPr txBox="1"/>
          <p:nvPr>
            <p:ph type="body" sz="quarter" idx="1"/>
          </p:nvPr>
        </p:nvSpPr>
        <p:spPr>
          <a:xfrm>
            <a:off x="265500" y="2921400"/>
            <a:ext cx="4045200" cy="13455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9" name="Google Shape;43;p9"/>
          <p:cNvSpPr txBox="1"/>
          <p:nvPr>
            <p:ph type="body" sz="half" idx="13"/>
          </p:nvPr>
        </p:nvSpPr>
        <p:spPr>
          <a:xfrm>
            <a:off x="4939500" y="724199"/>
            <a:ext cx="3837000" cy="3695101"/>
          </a:xfrm>
          <a:prstGeom prst="rect">
            <a:avLst/>
          </a:prstGeom>
        </p:spPr>
        <p:txBody>
          <a:bodyPr anchor="ctr"/>
          <a:lstStyle/>
          <a:p>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7"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234074"/>
            <a:ext cx="8520602" cy="3334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709886" y="4717934"/>
            <a:ext cx="336814" cy="335251"/>
          </a:xfrm>
          <a:prstGeom prst="rect">
            <a:avLst/>
          </a:prstGeom>
          <a:ln w="12700">
            <a:miter lim="400000"/>
          </a:ln>
        </p:spPr>
        <p:txBody>
          <a:bodyPr wrap="none" lIns="91424" tIns="91424" rIns="91424" bIns="91424" anchor="ctr">
            <a:spAutoFit/>
          </a:bodyPr>
          <a:lstStyle>
            <a:lvl1pPr algn="r">
              <a:defRPr sz="1000">
                <a:solidFill>
                  <a:srgbClr val="000000"/>
                </a:solidFill>
                <a:latin typeface="Playfair Display"/>
                <a:ea typeface="Playfair Display"/>
                <a:cs typeface="Playfair Display"/>
                <a:sym typeface="Playfair Display"/>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1pPr>
      <a:lvl2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2pPr>
      <a:lvl3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3pPr>
      <a:lvl4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4pPr>
      <a:lvl5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5pPr>
      <a:lvl6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6pPr>
      <a:lvl7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7pPr>
      <a:lvl8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8pPr>
      <a:lvl9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Montserrat"/>
          <a:ea typeface="Montserrat"/>
          <a:cs typeface="Montserrat"/>
          <a:sym typeface="Montserrat"/>
        </a:defRPr>
      </a:lvl9pPr>
    </p:titleStyle>
    <p:bodyStyle>
      <a:lvl1pPr marL="457200" marR="0" indent="-342900"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1pPr>
      <a:lvl2pPr marL="10051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2pPr>
      <a:lvl3pPr marL="14623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3pPr>
      <a:lvl4pPr marL="19195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4pPr>
      <a:lvl5pPr marL="23767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5pPr>
      <a:lvl6pPr marL="28339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6pPr>
      <a:lvl7pPr marL="32911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7pPr>
      <a:lvl8pPr marL="37483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8pPr>
      <a:lvl9pPr marL="42055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Montserrat"/>
          <a:ea typeface="Montserrat"/>
          <a:cs typeface="Montserrat"/>
          <a:sym typeface="Montserra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Playfair Display"/>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i7jX9SR0bfw" TargetMode="External"/><Relationship Id="rId3" Type="http://schemas.openxmlformats.org/officeDocument/2006/relationships/image" Target="../media/image3.png"/><Relationship Id="rId4" Type="http://schemas.openxmlformats.org/officeDocument/2006/relationships/hyperlink" Target="https://youtu.be/l5Zl5aC1zvM" TargetMode="External"/><Relationship Id="rId5" Type="http://schemas.openxmlformats.org/officeDocument/2006/relationships/image" Target="../media/image4.png"/><Relationship Id="rId6" Type="http://schemas.openxmlformats.org/officeDocument/2006/relationships/hyperlink" Target="https://youtu.be/_XKXe41X-Pc" TargetMode="External"/><Relationship Id="rId7"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D5338"/>
        </a:solidFill>
      </p:bgPr>
    </p:bg>
    <p:spTree>
      <p:nvGrpSpPr>
        <p:cNvPr id="1" name=""/>
        <p:cNvGrpSpPr/>
        <p:nvPr/>
      </p:nvGrpSpPr>
      <p:grpSpPr>
        <a:xfrm>
          <a:off x="0" y="0"/>
          <a:ext cx="0" cy="0"/>
          <a:chOff x="0" y="0"/>
          <a:chExt cx="0" cy="0"/>
        </a:xfrm>
      </p:grpSpPr>
      <p:sp>
        <p:nvSpPr>
          <p:cNvPr id="113" name="Google Shape;58;p13"/>
          <p:cNvSpPr txBox="1"/>
          <p:nvPr>
            <p:ph type="subTitle" sz="quarter" idx="1"/>
          </p:nvPr>
        </p:nvSpPr>
        <p:spPr>
          <a:xfrm>
            <a:off x="344250" y="3550649"/>
            <a:ext cx="5442900" cy="577801"/>
          </a:xfrm>
          <a:prstGeom prst="rect">
            <a:avLst/>
          </a:prstGeom>
        </p:spPr>
        <p:txBody>
          <a:bodyPr/>
          <a:lstStyle>
            <a:lvl1pPr marL="0" indent="0">
              <a:defRPr b="0">
                <a:latin typeface="Avenir Heavy"/>
                <a:ea typeface="Avenir Heavy"/>
                <a:cs typeface="Avenir Heavy"/>
                <a:sym typeface="Avenir Heavy"/>
              </a:defRPr>
            </a:lvl1pPr>
          </a:lstStyle>
          <a:p>
            <a:pPr/>
            <a:r>
              <a:t>Sample Pitch Deck </a:t>
            </a:r>
          </a:p>
        </p:txBody>
      </p:sp>
      <p:sp>
        <p:nvSpPr>
          <p:cNvPr id="114" name="Google Shape;59;p13"/>
          <p:cNvSpPr txBox="1"/>
          <p:nvPr>
            <p:ph type="ctrTitle"/>
          </p:nvPr>
        </p:nvSpPr>
        <p:spPr>
          <a:xfrm>
            <a:off x="344249" y="1403849"/>
            <a:ext cx="8455502" cy="2146801"/>
          </a:xfrm>
          <a:prstGeom prst="rect">
            <a:avLst/>
          </a:prstGeom>
        </p:spPr>
        <p:txBody>
          <a:bodyPr/>
          <a:lstStyle>
            <a:lvl1pPr>
              <a:defRPr>
                <a:solidFill>
                  <a:srgbClr val="FFFFFF"/>
                </a:solidFill>
                <a:latin typeface="Avenir Next"/>
                <a:ea typeface="Avenir Next"/>
                <a:cs typeface="Avenir Next"/>
                <a:sym typeface="Avenir Next"/>
              </a:defRPr>
            </a:lvl1pPr>
          </a:lstStyle>
          <a:p>
            <a:pPr/>
            <a:r>
              <a:t>Title Your Pitch!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Google Shape;109;p22"/>
          <p:cNvSpPr txBox="1"/>
          <p:nvPr>
            <p:ph type="title"/>
          </p:nvPr>
        </p:nvSpPr>
        <p:spPr>
          <a:xfrm>
            <a:off x="490249" y="180474"/>
            <a:ext cx="7438502" cy="4436702"/>
          </a:xfrm>
          <a:prstGeom prst="rect">
            <a:avLst/>
          </a:prstGeom>
        </p:spPr>
        <p:txBody>
          <a:bodyPr/>
          <a:lstStyle/>
          <a:p>
            <a:pPr defTabSz="749808">
              <a:defRPr b="0" sz="4428">
                <a:latin typeface="Avenir Heavy"/>
                <a:ea typeface="Avenir Heavy"/>
                <a:cs typeface="Avenir Heavy"/>
                <a:sym typeface="Avenir Heavy"/>
              </a:defRPr>
            </a:pPr>
            <a:endParaRPr sz="1148">
              <a:solidFill>
                <a:srgbClr val="073763"/>
              </a:solidFill>
            </a:endParaRPr>
          </a:p>
          <a:p>
            <a:pPr defTabSz="749808">
              <a:defRPr b="0" sz="4428">
                <a:latin typeface="Avenir Heavy"/>
                <a:ea typeface="Avenir Heavy"/>
                <a:cs typeface="Avenir Heavy"/>
                <a:sym typeface="Avenir Heavy"/>
              </a:defRPr>
            </a:pPr>
            <a:endParaRPr sz="1148">
              <a:solidFill>
                <a:srgbClr val="073763"/>
              </a:solidFill>
            </a:endParaRPr>
          </a:p>
          <a:p>
            <a:pPr defTabSz="749808">
              <a:defRPr b="0" sz="4428">
                <a:latin typeface="Avenir Heavy"/>
                <a:ea typeface="Avenir Heavy"/>
                <a:cs typeface="Avenir Heavy"/>
                <a:sym typeface="Avenir Heavy"/>
              </a:defRPr>
            </a:pPr>
            <a:endParaRPr sz="1148">
              <a:solidFill>
                <a:srgbClr val="073763"/>
              </a:solidFill>
            </a:endParaRPr>
          </a:p>
          <a:p>
            <a:pPr defTabSz="749808">
              <a:defRPr b="0" sz="4428">
                <a:latin typeface="Avenir Heavy"/>
                <a:ea typeface="Avenir Heavy"/>
                <a:cs typeface="Avenir Heavy"/>
                <a:sym typeface="Avenir Heavy"/>
              </a:defRPr>
            </a:pPr>
            <a:endParaRPr sz="1148">
              <a:solidFill>
                <a:srgbClr val="073763"/>
              </a:solidFill>
            </a:endParaRPr>
          </a:p>
          <a:p>
            <a:pPr defTabSz="749808">
              <a:defRPr b="0" sz="2460">
                <a:solidFill>
                  <a:srgbClr val="073763"/>
                </a:solidFill>
                <a:latin typeface="Avenir Heavy"/>
                <a:ea typeface="Avenir Heavy"/>
                <a:cs typeface="Avenir Heavy"/>
                <a:sym typeface="Avenir Heavy"/>
              </a:defRPr>
            </a:pPr>
            <a:r>
              <a:t>What makes your character different? </a:t>
            </a:r>
          </a:p>
          <a:p>
            <a:pPr defTabSz="749808">
              <a:defRPr b="0" sz="4428">
                <a:latin typeface="Avenir Heavy"/>
                <a:ea typeface="Avenir Heavy"/>
                <a:cs typeface="Avenir Heavy"/>
                <a:sym typeface="Avenir Heavy"/>
              </a:defRPr>
            </a:pPr>
            <a:endParaRPr sz="1148">
              <a:solidFill>
                <a:srgbClr val="073763"/>
              </a:solidFill>
            </a:endParaRPr>
          </a:p>
          <a:p>
            <a:pPr defTabSz="749808">
              <a:defRPr b="0" sz="1148">
                <a:solidFill>
                  <a:srgbClr val="073763"/>
                </a:solidFill>
                <a:latin typeface="Avenir Heavy"/>
                <a:ea typeface="Avenir Heavy"/>
                <a:cs typeface="Avenir Heavy"/>
                <a:sym typeface="Avenir Heavy"/>
              </a:defRPr>
            </a:pPr>
            <a:r>
              <a:t>Are they a hero or a villain? How do they look? What is the inspiration for your character? Who are their enemies? Who are their friends? Using specific details helps paint the perfect picture of who your character is. </a:t>
            </a:r>
          </a:p>
          <a:p>
            <a:pPr defTabSz="749808">
              <a:defRPr b="0" sz="4428">
                <a:latin typeface="Avenir Heavy"/>
                <a:ea typeface="Avenir Heavy"/>
                <a:cs typeface="Avenir Heavy"/>
                <a:sym typeface="Avenir Heavy"/>
              </a:defRPr>
            </a:pPr>
            <a:endParaRPr sz="1148">
              <a:solidFill>
                <a:srgbClr val="073763"/>
              </a:solidFill>
            </a:endParaRPr>
          </a:p>
          <a:p>
            <a:pPr defTabSz="749808">
              <a:lnSpc>
                <a:spcPct val="115000"/>
              </a:lnSpc>
              <a:defRPr b="0" sz="1148">
                <a:solidFill>
                  <a:srgbClr val="073763"/>
                </a:solidFill>
                <a:latin typeface="Avenir Book Oblique"/>
                <a:ea typeface="Avenir Book Oblique"/>
                <a:cs typeface="Avenir Book Oblique"/>
                <a:sym typeface="Avenir Book Oblique"/>
              </a:defRPr>
            </a:pPr>
            <a:r>
              <a:t>Here’s an example: </a:t>
            </a:r>
          </a:p>
          <a:p>
            <a:pPr defTabSz="749808">
              <a:lnSpc>
                <a:spcPct val="115000"/>
              </a:lnSpc>
              <a:spcBef>
                <a:spcPts val="1300"/>
              </a:spcBef>
              <a:defRPr b="0" sz="1148">
                <a:solidFill>
                  <a:srgbClr val="073763"/>
                </a:solidFill>
                <a:latin typeface="Avenir Book"/>
                <a:ea typeface="Avenir Book"/>
                <a:cs typeface="Avenir Book"/>
                <a:sym typeface="Avenir Book"/>
              </a:defRPr>
            </a:pPr>
            <a:r>
              <a:t>“Octagon, an evil Octopus, joins the SpongeBob cast as a villain. He is dark red with purple, gooey tentacles. Octagon is followed by a dark cloud of smoke everywhere he goes.  He doesn’t have a lot of friends or enemies - he is a loner because he is known to eat the other characters in Bikini Bottom.”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D5338"/>
        </a:solidFill>
      </p:bgPr>
    </p:bg>
    <p:spTree>
      <p:nvGrpSpPr>
        <p:cNvPr id="1" name=""/>
        <p:cNvGrpSpPr/>
        <p:nvPr/>
      </p:nvGrpSpPr>
      <p:grpSpPr>
        <a:xfrm>
          <a:off x="0" y="0"/>
          <a:ext cx="0" cy="0"/>
          <a:chOff x="0" y="0"/>
          <a:chExt cx="0" cy="0"/>
        </a:xfrm>
      </p:grpSpPr>
      <p:sp>
        <p:nvSpPr>
          <p:cNvPr id="143" name="Google Shape;114;p23"/>
          <p:cNvSpPr txBox="1"/>
          <p:nvPr>
            <p:ph type="title"/>
          </p:nvPr>
        </p:nvSpPr>
        <p:spPr>
          <a:xfrm>
            <a:off x="490249" y="526350"/>
            <a:ext cx="3463201" cy="4090800"/>
          </a:xfrm>
          <a:prstGeom prst="rect">
            <a:avLst/>
          </a:prstGeom>
        </p:spPr>
        <p:txBody>
          <a:bodyPr anchor="t"/>
          <a:lstStyle/>
          <a:p>
            <a:pPr>
              <a:lnSpc>
                <a:spcPct val="115000"/>
              </a:lnSpc>
              <a:defRPr b="0" sz="2000">
                <a:solidFill>
                  <a:srgbClr val="000000"/>
                </a:solidFill>
                <a:latin typeface="Avenir Heavy"/>
                <a:ea typeface="Avenir Heavy"/>
                <a:cs typeface="Avenir Heavy"/>
                <a:sym typeface="Avenir Heavy"/>
              </a:defRPr>
            </a:pPr>
            <a:r>
              <a:t>Character Sketch</a:t>
            </a:r>
          </a:p>
          <a:p>
            <a:pPr>
              <a:lnSpc>
                <a:spcPct val="115000"/>
              </a:lnSpc>
              <a:spcBef>
                <a:spcPts val="300"/>
              </a:spcBef>
              <a:defRPr b="0">
                <a:latin typeface="Avenir Heavy"/>
                <a:ea typeface="Avenir Heavy"/>
                <a:cs typeface="Avenir Heavy"/>
                <a:sym typeface="Avenir Heavy"/>
              </a:defRPr>
            </a:pPr>
            <a:endParaRPr sz="1100"/>
          </a:p>
          <a:p>
            <a:pPr>
              <a:lnSpc>
                <a:spcPct val="115000"/>
              </a:lnSpc>
              <a:defRPr b="0" sz="1000">
                <a:latin typeface="Avenir Heavy"/>
                <a:ea typeface="Avenir Heavy"/>
                <a:cs typeface="Avenir Heavy"/>
                <a:sym typeface="Avenir Heavy"/>
              </a:defRPr>
            </a:pPr>
            <a:r>
              <a:t>Consider how you will use your character’s design to express her or his emotions, personality and story!</a:t>
            </a:r>
          </a:p>
          <a:p>
            <a:pPr>
              <a:lnSpc>
                <a:spcPct val="115000"/>
              </a:lnSpc>
              <a:defRPr b="0">
                <a:latin typeface="Avenir Heavy"/>
                <a:ea typeface="Avenir Heavy"/>
                <a:cs typeface="Avenir Heavy"/>
                <a:sym typeface="Avenir Heavy"/>
              </a:defRPr>
            </a:pPr>
            <a:endParaRPr sz="1000">
              <a:latin typeface="Avenir Book"/>
              <a:ea typeface="Avenir Book"/>
              <a:cs typeface="Avenir Book"/>
              <a:sym typeface="Avenir Book"/>
            </a:endParaRP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Body Shape (Silhouette)</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Facial features</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Clothing </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Hair</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Posture</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Color scheme </a:t>
            </a:r>
          </a:p>
          <a:p>
            <a:pPr indent="457200">
              <a:lnSpc>
                <a:spcPct val="115000"/>
              </a:lnSpc>
              <a:defRPr b="0">
                <a:latin typeface="Avenir Heavy"/>
                <a:ea typeface="Avenir Heavy"/>
                <a:cs typeface="Avenir Heavy"/>
                <a:sym typeface="Avenir Heavy"/>
              </a:defRPr>
            </a:pPr>
            <a:endParaRPr sz="900">
              <a:latin typeface="Avenir Book"/>
              <a:ea typeface="Avenir Book"/>
              <a:cs typeface="Avenir Book"/>
              <a:sym typeface="Avenir Book"/>
            </a:endParaRPr>
          </a:p>
          <a:p>
            <a:pPr>
              <a:lnSpc>
                <a:spcPct val="115000"/>
              </a:lnSpc>
              <a:defRPr b="0" sz="1000">
                <a:latin typeface="Avenir Book"/>
                <a:ea typeface="Avenir Book"/>
                <a:cs typeface="Avenir Book"/>
                <a:sym typeface="Avenir Book"/>
              </a:defRPr>
            </a:pPr>
            <a:r>
              <a:t>Tips to keep in mind:</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Exaggerate </a:t>
            </a:r>
          </a:p>
          <a:p>
            <a:pPr marL="457200" indent="-292100">
              <a:lnSpc>
                <a:spcPct val="115000"/>
              </a:lnSpc>
              <a:buClr>
                <a:srgbClr val="FFFFFF"/>
              </a:buClr>
              <a:buSzPts val="1000"/>
              <a:buFont typeface="Helvetica"/>
              <a:defRPr b="0" sz="1000">
                <a:latin typeface="Avenir Book"/>
                <a:ea typeface="Avenir Book"/>
                <a:cs typeface="Avenir Book"/>
                <a:sym typeface="Avenir Book"/>
              </a:defRPr>
            </a:pPr>
            <a:r>
              <a:t>Organic vs. Geometric shapes</a:t>
            </a:r>
          </a:p>
          <a:p>
            <a:pPr marL="457200" indent="-285750">
              <a:lnSpc>
                <a:spcPct val="115000"/>
              </a:lnSpc>
              <a:buClr>
                <a:srgbClr val="FFFFFF"/>
              </a:buClr>
              <a:buSzPts val="1000"/>
              <a:buFont typeface="Helvetica"/>
              <a:defRPr b="0" sz="1000">
                <a:latin typeface="Avenir Book"/>
                <a:ea typeface="Avenir Book"/>
                <a:cs typeface="Avenir Book"/>
                <a:sym typeface="Avenir Book"/>
              </a:defRPr>
            </a:pPr>
            <a:r>
              <a:t>Origin Story</a:t>
            </a:r>
            <a:br/>
          </a:p>
        </p:txBody>
      </p:sp>
      <p:sp>
        <p:nvSpPr>
          <p:cNvPr id="144" name="Google Shape;115;p23"/>
          <p:cNvSpPr/>
          <p:nvPr/>
        </p:nvSpPr>
        <p:spPr>
          <a:xfrm>
            <a:off x="4642075" y="595274"/>
            <a:ext cx="3891001" cy="4015501"/>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145" name="Google Shape;116;p23"/>
          <p:cNvSpPr txBox="1"/>
          <p:nvPr/>
        </p:nvSpPr>
        <p:spPr>
          <a:xfrm>
            <a:off x="5848825" y="2454974"/>
            <a:ext cx="1477501" cy="335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900">
                <a:solidFill>
                  <a:srgbClr val="073763"/>
                </a:solidFill>
                <a:latin typeface="Avenir Heavy"/>
                <a:ea typeface="Avenir Heavy"/>
                <a:cs typeface="Avenir Heavy"/>
                <a:sym typeface="Avenir Heavy"/>
              </a:defRPr>
            </a:lvl1pPr>
          </a:lstStyle>
          <a:p>
            <a:pPr/>
            <a:r>
              <a:t>Place Image Here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gle Shape;121;p24"/>
          <p:cNvSpPr txBox="1"/>
          <p:nvPr>
            <p:ph type="title"/>
          </p:nvPr>
        </p:nvSpPr>
        <p:spPr>
          <a:xfrm>
            <a:off x="344249" y="1426425"/>
            <a:ext cx="8455502" cy="2146801"/>
          </a:xfrm>
          <a:prstGeom prst="rect">
            <a:avLst/>
          </a:prstGeom>
        </p:spPr>
        <p:txBody>
          <a:bodyPr/>
          <a:lstStyle>
            <a:lvl1pPr>
              <a:defRPr b="1">
                <a:solidFill>
                  <a:srgbClr val="000000"/>
                </a:solidFill>
                <a:latin typeface="Avenir Next"/>
                <a:ea typeface="Avenir Next"/>
                <a:cs typeface="Avenir Next"/>
                <a:sym typeface="Avenir Next"/>
              </a:defRPr>
            </a:lvl1pPr>
          </a:lstStyle>
          <a:p>
            <a:pPr/>
            <a:r>
              <a:t>The Setting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oogle Shape;126;p25"/>
          <p:cNvSpPr txBox="1"/>
          <p:nvPr>
            <p:ph type="title"/>
          </p:nvPr>
        </p:nvSpPr>
        <p:spPr>
          <a:xfrm>
            <a:off x="490249" y="526350"/>
            <a:ext cx="7438502" cy="4090800"/>
          </a:xfrm>
          <a:prstGeom prst="rect">
            <a:avLst/>
          </a:prstGeom>
        </p:spPr>
        <p:txBody>
          <a:bodyPr/>
          <a:lstStyle/>
          <a:p>
            <a:pPr defTabSz="886968">
              <a:defRPr b="0" sz="2910">
                <a:solidFill>
                  <a:srgbClr val="073763"/>
                </a:solidFill>
                <a:latin typeface="Avenir Heavy"/>
                <a:ea typeface="Avenir Heavy"/>
                <a:cs typeface="Avenir Heavy"/>
                <a:sym typeface="Avenir Heavy"/>
              </a:defRPr>
            </a:pPr>
            <a:r>
              <a:t>You’ve spent quite some time creating the perfect setting for your story to take place. </a:t>
            </a:r>
          </a:p>
          <a:p>
            <a:pPr defTabSz="886968">
              <a:defRPr b="0" sz="5238">
                <a:latin typeface="Avenir Heavy"/>
                <a:ea typeface="Avenir Heavy"/>
                <a:cs typeface="Avenir Heavy"/>
                <a:sym typeface="Avenir Heavy"/>
              </a:defRPr>
            </a:pPr>
            <a:endParaRPr sz="1746">
              <a:solidFill>
                <a:srgbClr val="073763"/>
              </a:solidFill>
            </a:endParaRPr>
          </a:p>
          <a:p>
            <a:pPr defTabSz="886968">
              <a:defRPr b="0" sz="1746">
                <a:solidFill>
                  <a:srgbClr val="073763"/>
                </a:solidFill>
                <a:latin typeface="Avenir Heavy"/>
                <a:ea typeface="Avenir Heavy"/>
                <a:cs typeface="Avenir Heavy"/>
                <a:sym typeface="Avenir Heavy"/>
              </a:defRPr>
            </a:pPr>
            <a:r>
              <a:t>Is it hot or cold? Day or night? What are some details? What colors do we see? How does it </a:t>
            </a:r>
            <a:r>
              <a:rPr i="1"/>
              <a:t>feel</a:t>
            </a:r>
            <a:r>
              <a:t> for your characters</a:t>
            </a:r>
            <a:r>
              <a:rPr i="1"/>
              <a:t> </a:t>
            </a:r>
            <a:r>
              <a:t>to be there? </a:t>
            </a:r>
          </a:p>
          <a:p>
            <a:pPr defTabSz="886968">
              <a:defRPr b="0" sz="5238">
                <a:latin typeface="Avenir Heavy"/>
                <a:ea typeface="Avenir Heavy"/>
                <a:cs typeface="Avenir Heavy"/>
                <a:sym typeface="Avenir Heavy"/>
              </a:defRPr>
            </a:pPr>
            <a:endParaRPr sz="1746">
              <a:solidFill>
                <a:srgbClr val="073763"/>
              </a:solidFill>
            </a:endParaRPr>
          </a:p>
          <a:p>
            <a:pPr defTabSz="886968">
              <a:defRPr b="0" sz="1746">
                <a:solidFill>
                  <a:srgbClr val="073763"/>
                </a:solidFill>
                <a:latin typeface="Avenir Book Oblique"/>
                <a:ea typeface="Avenir Book Oblique"/>
                <a:cs typeface="Avenir Book Oblique"/>
                <a:sym typeface="Avenir Book Oblique"/>
              </a:defRPr>
            </a:pPr>
            <a:r>
              <a:t>Here’s an example: </a:t>
            </a:r>
          </a:p>
          <a:p>
            <a:pPr defTabSz="886968">
              <a:defRPr b="0" sz="5238">
                <a:latin typeface="Avenir Heavy"/>
                <a:ea typeface="Avenir Heavy"/>
                <a:cs typeface="Avenir Heavy"/>
                <a:sym typeface="Avenir Heavy"/>
              </a:defRPr>
            </a:pPr>
            <a:endParaRPr sz="1746">
              <a:solidFill>
                <a:srgbClr val="073763"/>
              </a:solidFill>
              <a:latin typeface="Avenir Book"/>
              <a:ea typeface="Avenir Book"/>
              <a:cs typeface="Avenir Book"/>
              <a:sym typeface="Avenir Book"/>
            </a:endParaRPr>
          </a:p>
          <a:p>
            <a:pPr defTabSz="886968">
              <a:defRPr b="0" sz="1746">
                <a:solidFill>
                  <a:srgbClr val="073763"/>
                </a:solidFill>
                <a:latin typeface="Avenir Book"/>
                <a:ea typeface="Avenir Book"/>
                <a:cs typeface="Avenir Book"/>
                <a:sym typeface="Avenir Book"/>
              </a:defRPr>
            </a:pPr>
            <a:r>
              <a:t>“Rattling coins. Big, loud laughter. Bright, blinding lights. SpongeBob arrives atthe Lost City of Atlantic City!”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D5338"/>
        </a:solidFill>
      </p:bgPr>
    </p:bg>
    <p:spTree>
      <p:nvGrpSpPr>
        <p:cNvPr id="1" name=""/>
        <p:cNvGrpSpPr/>
        <p:nvPr/>
      </p:nvGrpSpPr>
      <p:grpSpPr>
        <a:xfrm>
          <a:off x="0" y="0"/>
          <a:ext cx="0" cy="0"/>
          <a:chOff x="0" y="0"/>
          <a:chExt cx="0" cy="0"/>
        </a:xfrm>
      </p:grpSpPr>
      <p:sp>
        <p:nvSpPr>
          <p:cNvPr id="153" name="Google Shape;131;p26"/>
          <p:cNvSpPr txBox="1"/>
          <p:nvPr>
            <p:ph type="title"/>
          </p:nvPr>
        </p:nvSpPr>
        <p:spPr>
          <a:xfrm>
            <a:off x="490250" y="526350"/>
            <a:ext cx="4872300" cy="4090800"/>
          </a:xfrm>
          <a:prstGeom prst="rect">
            <a:avLst/>
          </a:prstGeom>
        </p:spPr>
        <p:txBody>
          <a:bodyPr/>
          <a:lstStyle/>
          <a:p>
            <a:pPr/>
            <a:endParaRPr sz="1400"/>
          </a:p>
          <a:p>
            <a:pPr/>
            <a:endParaRPr sz="1400"/>
          </a:p>
          <a:p>
            <a:pPr/>
            <a:endParaRPr sz="1400"/>
          </a:p>
          <a:p>
            <a:pPr/>
            <a:endParaRPr sz="1400"/>
          </a:p>
          <a:p>
            <a:pPr>
              <a:lnSpc>
                <a:spcPct val="115000"/>
              </a:lnSpc>
            </a:pPr>
            <a:endParaRPr sz="1400"/>
          </a:p>
        </p:txBody>
      </p:sp>
      <p:sp>
        <p:nvSpPr>
          <p:cNvPr id="154" name="Google Shape;132;p26"/>
          <p:cNvSpPr/>
          <p:nvPr/>
        </p:nvSpPr>
        <p:spPr>
          <a:xfrm>
            <a:off x="3654850" y="621748"/>
            <a:ext cx="4872301" cy="3900000"/>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155" name="Google Shape;133;p26"/>
          <p:cNvSpPr txBox="1"/>
          <p:nvPr/>
        </p:nvSpPr>
        <p:spPr>
          <a:xfrm>
            <a:off x="456825" y="576300"/>
            <a:ext cx="2792400" cy="24434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sz="2000">
                <a:solidFill>
                  <a:srgbClr val="000000"/>
                </a:solidFill>
                <a:latin typeface="Avenir Heavy"/>
                <a:ea typeface="Avenir Heavy"/>
                <a:cs typeface="Avenir Heavy"/>
                <a:sym typeface="Avenir Heavy"/>
              </a:defRPr>
            </a:pPr>
            <a:r>
              <a:t>Setting Sketch</a:t>
            </a:r>
            <a:endParaRPr>
              <a:solidFill>
                <a:srgbClr val="FFFFFF"/>
              </a:solidFill>
            </a:endParaRPr>
          </a:p>
          <a:p>
            <a:pPr>
              <a:lnSpc>
                <a:spcPct val="115000"/>
              </a:lnSpc>
              <a:spcBef>
                <a:spcPts val="300"/>
              </a:spcBef>
              <a:defRPr>
                <a:solidFill>
                  <a:srgbClr val="000000"/>
                </a:solidFill>
                <a:latin typeface="Avenir Book"/>
                <a:ea typeface="Avenir Book"/>
                <a:cs typeface="Avenir Book"/>
                <a:sym typeface="Avenir Book"/>
              </a:defRPr>
            </a:pPr>
            <a:endParaRPr sz="1100">
              <a:solidFill>
                <a:srgbClr val="FFFFFF"/>
              </a:solidFill>
            </a:endParaRPr>
          </a:p>
          <a:p>
            <a:pPr>
              <a:lnSpc>
                <a:spcPct val="115000"/>
              </a:lnSpc>
              <a:defRPr sz="1000">
                <a:solidFill>
                  <a:srgbClr val="FFFFFF"/>
                </a:solidFill>
                <a:latin typeface="Avenir Heavy"/>
                <a:ea typeface="Avenir Heavy"/>
                <a:cs typeface="Avenir Heavy"/>
                <a:sym typeface="Avenir Heavy"/>
              </a:defRPr>
            </a:pPr>
            <a:r>
              <a:t>Consider how the setting sets a mood</a:t>
            </a:r>
          </a:p>
          <a:p>
            <a:pPr>
              <a:lnSpc>
                <a:spcPct val="115000"/>
              </a:lnSpc>
              <a:defRPr>
                <a:solidFill>
                  <a:srgbClr val="000000"/>
                </a:solidFill>
                <a:latin typeface="Avenir Book"/>
                <a:ea typeface="Avenir Book"/>
                <a:cs typeface="Avenir Book"/>
                <a:sym typeface="Avenir Book"/>
              </a:defRPr>
            </a:pPr>
            <a:endParaRPr sz="1000">
              <a:solidFill>
                <a:srgbClr val="FFFFFF"/>
              </a:solidFill>
            </a:endParaRP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What time of day is it?</a:t>
            </a: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What season is it?</a:t>
            </a: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Is it hot or cold?</a:t>
            </a: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Wet or dry?</a:t>
            </a: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Add details</a:t>
            </a:r>
          </a:p>
          <a:p>
            <a:pPr marL="457200" indent="-292100">
              <a:lnSpc>
                <a:spcPct val="115000"/>
              </a:lnSpc>
              <a:buClr>
                <a:srgbClr val="FFFFFF"/>
              </a:buClr>
              <a:buSzPts val="1000"/>
              <a:buFont typeface="Helvetica"/>
              <a:buChar char="●"/>
              <a:defRPr sz="1000">
                <a:solidFill>
                  <a:srgbClr val="FFFFFF"/>
                </a:solidFill>
                <a:latin typeface="Avenir Book"/>
                <a:ea typeface="Avenir Book"/>
                <a:cs typeface="Avenir Book"/>
                <a:sym typeface="Avenir Book"/>
              </a:defRPr>
            </a:pPr>
            <a:r>
              <a:t>Keep your sketch simple</a:t>
            </a:r>
          </a:p>
        </p:txBody>
      </p:sp>
      <p:sp>
        <p:nvSpPr>
          <p:cNvPr id="156" name="Google Shape;134;p26"/>
          <p:cNvSpPr txBox="1"/>
          <p:nvPr/>
        </p:nvSpPr>
        <p:spPr>
          <a:xfrm>
            <a:off x="5352250" y="2423699"/>
            <a:ext cx="1477501" cy="335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900">
                <a:solidFill>
                  <a:srgbClr val="073763"/>
                </a:solidFill>
                <a:latin typeface="Avenir Heavy"/>
                <a:ea typeface="Avenir Heavy"/>
                <a:cs typeface="Avenir Heavy"/>
                <a:sym typeface="Avenir Heavy"/>
              </a:defRPr>
            </a:lvl1pPr>
          </a:lstStyle>
          <a:p>
            <a:pPr/>
            <a:r>
              <a:t>Place Image Here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139;p27"/>
          <p:cNvSpPr txBox="1"/>
          <p:nvPr>
            <p:ph type="title"/>
          </p:nvPr>
        </p:nvSpPr>
        <p:spPr>
          <a:xfrm>
            <a:off x="344249" y="1426425"/>
            <a:ext cx="8455502" cy="2146801"/>
          </a:xfrm>
          <a:prstGeom prst="rect">
            <a:avLst/>
          </a:prstGeom>
        </p:spPr>
        <p:txBody>
          <a:bodyPr/>
          <a:lstStyle>
            <a:lvl1pPr>
              <a:defRPr b="1">
                <a:solidFill>
                  <a:srgbClr val="000000"/>
                </a:solidFill>
                <a:latin typeface="Avenir Next"/>
                <a:ea typeface="Avenir Next"/>
                <a:cs typeface="Avenir Next"/>
                <a:sym typeface="Avenir Next"/>
              </a:defRPr>
            </a:lvl1pPr>
          </a:lstStyle>
          <a:p>
            <a:pPr/>
            <a:r>
              <a:t>The Plot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Google Shape;144;p28"/>
          <p:cNvSpPr txBox="1"/>
          <p:nvPr>
            <p:ph type="title"/>
          </p:nvPr>
        </p:nvSpPr>
        <p:spPr>
          <a:xfrm>
            <a:off x="490249" y="526350"/>
            <a:ext cx="6345302" cy="4090800"/>
          </a:xfrm>
          <a:prstGeom prst="rect">
            <a:avLst/>
          </a:prstGeom>
        </p:spPr>
        <p:txBody>
          <a:bodyPr/>
          <a:lstStyle/>
          <a:p>
            <a:pPr>
              <a:defRPr b="0" sz="3000">
                <a:solidFill>
                  <a:srgbClr val="073763"/>
                </a:solidFill>
                <a:latin typeface="Avenir Heavy"/>
                <a:ea typeface="Avenir Heavy"/>
                <a:cs typeface="Avenir Heavy"/>
                <a:sym typeface="Avenir Heavy"/>
              </a:defRPr>
            </a:pPr>
            <a:r>
              <a:t>Plot is a sequence of events in a story that force a character to make hard decisions. There is usually a drama (conflict) and then it is resolved. </a:t>
            </a:r>
          </a:p>
          <a:p>
            <a:pPr>
              <a:defRPr b="0">
                <a:latin typeface="Avenir Heavy"/>
                <a:ea typeface="Avenir Heavy"/>
                <a:cs typeface="Avenir Heavy"/>
                <a:sym typeface="Avenir Heavy"/>
              </a:defRPr>
            </a:pPr>
            <a:endParaRPr sz="2400">
              <a:solidFill>
                <a:srgbClr val="073763"/>
              </a:solidFill>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Google Shape;149;p29"/>
          <p:cNvSpPr txBox="1"/>
          <p:nvPr>
            <p:ph type="title"/>
          </p:nvPr>
        </p:nvSpPr>
        <p:spPr>
          <a:xfrm>
            <a:off x="490250" y="526350"/>
            <a:ext cx="8102701" cy="4090800"/>
          </a:xfrm>
          <a:prstGeom prst="rect">
            <a:avLst/>
          </a:prstGeom>
        </p:spPr>
        <p:txBody>
          <a:bodyPr/>
          <a:lstStyle/>
          <a:p>
            <a:pPr>
              <a:lnSpc>
                <a:spcPct val="150000"/>
              </a:lnSpc>
              <a:defRPr b="0" sz="3000">
                <a:solidFill>
                  <a:srgbClr val="073763"/>
                </a:solidFill>
                <a:latin typeface="Avenir Heavy"/>
                <a:ea typeface="Avenir Heavy"/>
                <a:cs typeface="Avenir Heavy"/>
                <a:sym typeface="Avenir Heavy"/>
              </a:defRPr>
            </a:pPr>
            <a:r>
              <a:t>5 Point Plot </a:t>
            </a:r>
          </a:p>
          <a:p>
            <a:pPr marL="457200" indent="-317500">
              <a:lnSpc>
                <a:spcPct val="150000"/>
              </a:lnSpc>
              <a:buClr>
                <a:srgbClr val="073763"/>
              </a:buClr>
              <a:buSzPts val="1400"/>
              <a:buFont typeface="Helvetica"/>
              <a:defRPr b="0" sz="1400" u="sng">
                <a:solidFill>
                  <a:srgbClr val="073763"/>
                </a:solidFill>
                <a:latin typeface="Avenir Book"/>
                <a:ea typeface="Avenir Book"/>
                <a:cs typeface="Avenir Book"/>
                <a:sym typeface="Avenir Book"/>
              </a:defRPr>
            </a:pPr>
            <a:r>
              <a:t>Exposition </a:t>
            </a:r>
            <a:r>
              <a:rPr u="none"/>
              <a:t>- This establishes the setting. </a:t>
            </a:r>
          </a:p>
          <a:p>
            <a:pPr marL="457200" indent="-317500">
              <a:lnSpc>
                <a:spcPct val="150000"/>
              </a:lnSpc>
              <a:buClr>
                <a:srgbClr val="073763"/>
              </a:buClr>
              <a:buSzPts val="1400"/>
              <a:buFont typeface="Helvetica"/>
              <a:defRPr b="0" sz="1400" u="sng">
                <a:solidFill>
                  <a:srgbClr val="073763"/>
                </a:solidFill>
                <a:latin typeface="Avenir Book"/>
                <a:ea typeface="Avenir Book"/>
                <a:cs typeface="Avenir Book"/>
                <a:sym typeface="Avenir Book"/>
              </a:defRPr>
            </a:pPr>
            <a:r>
              <a:t>Rising Action (Inciting Incident)</a:t>
            </a:r>
            <a:r>
              <a:rPr u="none"/>
              <a:t> - Here’s where you raise the stakes and start building to the conflict. Make it clear what the conflict is.</a:t>
            </a:r>
          </a:p>
          <a:p>
            <a:pPr marL="457200" indent="-317500">
              <a:lnSpc>
                <a:spcPct val="150000"/>
              </a:lnSpc>
              <a:buClr>
                <a:srgbClr val="073763"/>
              </a:buClr>
              <a:buSzPts val="1400"/>
              <a:buFont typeface="Helvetica"/>
              <a:defRPr b="0" sz="1400" u="sng">
                <a:solidFill>
                  <a:srgbClr val="073763"/>
                </a:solidFill>
                <a:latin typeface="Avenir Book"/>
                <a:ea typeface="Avenir Book"/>
                <a:cs typeface="Avenir Book"/>
                <a:sym typeface="Avenir Book"/>
              </a:defRPr>
            </a:pPr>
            <a:r>
              <a:t>Climax</a:t>
            </a:r>
            <a:r>
              <a:rPr u="none"/>
              <a:t> - If you do it right, this is the worst (or best!) moment of tension that puts your readers on edge.</a:t>
            </a:r>
          </a:p>
          <a:p>
            <a:pPr marL="457200" indent="-317500">
              <a:lnSpc>
                <a:spcPct val="150000"/>
              </a:lnSpc>
              <a:buClr>
                <a:srgbClr val="073763"/>
              </a:buClr>
              <a:buSzPts val="1400"/>
              <a:buFont typeface="Helvetica"/>
              <a:defRPr b="0" sz="1400" u="sng">
                <a:solidFill>
                  <a:srgbClr val="073763"/>
                </a:solidFill>
                <a:latin typeface="Avenir Book"/>
                <a:ea typeface="Avenir Book"/>
                <a:cs typeface="Avenir Book"/>
                <a:sym typeface="Avenir Book"/>
              </a:defRPr>
            </a:pPr>
            <a:r>
              <a:t>Falling Action </a:t>
            </a:r>
            <a:r>
              <a:rPr u="none"/>
              <a:t>- This is where you explore your character’s decisions and the consequences.  </a:t>
            </a:r>
          </a:p>
          <a:p>
            <a:pPr marL="457200" indent="-317500">
              <a:lnSpc>
                <a:spcPct val="150000"/>
              </a:lnSpc>
              <a:buClr>
                <a:srgbClr val="073763"/>
              </a:buClr>
              <a:buSzPts val="1400"/>
              <a:buFont typeface="Helvetica"/>
              <a:defRPr b="0" sz="1400" u="sng">
                <a:solidFill>
                  <a:srgbClr val="073763"/>
                </a:solidFill>
                <a:latin typeface="Avenir Book"/>
                <a:ea typeface="Avenir Book"/>
                <a:cs typeface="Avenir Book"/>
                <a:sym typeface="Avenir Book"/>
              </a:defRPr>
            </a:pPr>
            <a:r>
              <a:t>Resolution </a:t>
            </a:r>
            <a:r>
              <a:rPr u="none"/>
              <a:t>- This is the end where you introduce how all the previous steps changed your character. It’s THE END!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Google Shape;154;p30"/>
          <p:cNvSpPr/>
          <p:nvPr/>
        </p:nvSpPr>
        <p:spPr>
          <a:xfrm>
            <a:off x="739198" y="4254525"/>
            <a:ext cx="2210302" cy="1"/>
          </a:xfrm>
          <a:prstGeom prst="line">
            <a:avLst/>
          </a:prstGeom>
          <a:ln w="38100">
            <a:solidFill>
              <a:srgbClr val="FFFFFF"/>
            </a:solidFill>
            <a:headEnd type="oval"/>
          </a:ln>
        </p:spPr>
        <p:txBody>
          <a:bodyPr lIns="0" tIns="0" rIns="0" bIns="0"/>
          <a:lstStyle/>
          <a:p>
            <a:pPr/>
          </a:p>
        </p:txBody>
      </p:sp>
      <p:sp>
        <p:nvSpPr>
          <p:cNvPr id="169" name="Google Shape;155;p30"/>
          <p:cNvSpPr/>
          <p:nvPr/>
        </p:nvSpPr>
        <p:spPr>
          <a:xfrm>
            <a:off x="4483649" y="1522749"/>
            <a:ext cx="2581400" cy="2758208"/>
          </a:xfrm>
          <a:prstGeom prst="line">
            <a:avLst/>
          </a:prstGeom>
          <a:ln w="38100">
            <a:solidFill>
              <a:srgbClr val="FFFFFF"/>
            </a:solidFill>
            <a:tailEnd type="oval"/>
          </a:ln>
        </p:spPr>
        <p:txBody>
          <a:bodyPr lIns="0" tIns="0" rIns="0" bIns="0"/>
          <a:lstStyle/>
          <a:p>
            <a:pPr/>
          </a:p>
        </p:txBody>
      </p:sp>
      <p:sp>
        <p:nvSpPr>
          <p:cNvPr id="170" name="Google Shape;156;p30"/>
          <p:cNvSpPr txBox="1"/>
          <p:nvPr>
            <p:ph type="title"/>
          </p:nvPr>
        </p:nvSpPr>
        <p:spPr>
          <a:xfrm>
            <a:off x="490249" y="526349"/>
            <a:ext cx="3463201" cy="607201"/>
          </a:xfrm>
          <a:prstGeom prst="rect">
            <a:avLst/>
          </a:prstGeom>
        </p:spPr>
        <p:txBody>
          <a:bodyPr anchor="t"/>
          <a:lstStyle>
            <a:lvl1pPr>
              <a:lnSpc>
                <a:spcPct val="115000"/>
              </a:lnSpc>
              <a:spcBef>
                <a:spcPts val="300"/>
              </a:spcBef>
              <a:defRPr b="0" sz="2000">
                <a:latin typeface="Avenir Heavy"/>
                <a:ea typeface="Avenir Heavy"/>
                <a:cs typeface="Avenir Heavy"/>
                <a:sym typeface="Avenir Heavy"/>
              </a:defRPr>
            </a:lvl1pPr>
          </a:lstStyle>
          <a:p>
            <a:pPr/>
            <a:r>
              <a:t>5 Point Plot</a:t>
            </a:r>
          </a:p>
        </p:txBody>
      </p:sp>
      <p:sp>
        <p:nvSpPr>
          <p:cNvPr id="171" name="Google Shape;157;p30"/>
          <p:cNvSpPr txBox="1"/>
          <p:nvPr/>
        </p:nvSpPr>
        <p:spPr>
          <a:xfrm>
            <a:off x="580774" y="3789700"/>
            <a:ext cx="1584902" cy="500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800">
                <a:solidFill>
                  <a:srgbClr val="073763"/>
                </a:solidFill>
                <a:latin typeface="Avenir Heavy"/>
                <a:ea typeface="Avenir Heavy"/>
                <a:cs typeface="Avenir Heavy"/>
                <a:sym typeface="Avenir Heavy"/>
              </a:defRPr>
            </a:lvl1pPr>
          </a:lstStyle>
          <a:p>
            <a:pPr/>
            <a:r>
              <a:t>Exposition</a:t>
            </a:r>
          </a:p>
        </p:txBody>
      </p:sp>
      <p:sp>
        <p:nvSpPr>
          <p:cNvPr id="172" name="Google Shape;158;p30"/>
          <p:cNvSpPr txBox="1"/>
          <p:nvPr/>
        </p:nvSpPr>
        <p:spPr>
          <a:xfrm>
            <a:off x="2642799" y="2061149"/>
            <a:ext cx="1584901" cy="1224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800">
                <a:solidFill>
                  <a:srgbClr val="CC4FAA"/>
                </a:solidFill>
                <a:latin typeface="Avenir Heavy"/>
                <a:ea typeface="Avenir Heavy"/>
                <a:cs typeface="Avenir Heavy"/>
                <a:sym typeface="Avenir Heavy"/>
              </a:defRPr>
            </a:pPr>
            <a:r>
              <a:t>Rising</a:t>
            </a:r>
            <a:br/>
            <a:r>
              <a:t>Action</a:t>
            </a:r>
          </a:p>
          <a:p>
            <a:pPr>
              <a:defRPr sz="1200">
                <a:solidFill>
                  <a:srgbClr val="CC4FAA"/>
                </a:solidFill>
                <a:latin typeface="Avenir Heavy"/>
                <a:ea typeface="Avenir Heavy"/>
                <a:cs typeface="Avenir Heavy"/>
                <a:sym typeface="Avenir Heavy"/>
              </a:defRPr>
            </a:pPr>
            <a:r>
              <a:t>(Inciting </a:t>
            </a:r>
          </a:p>
          <a:p>
            <a:pPr>
              <a:defRPr sz="1200">
                <a:solidFill>
                  <a:srgbClr val="CC4FAA"/>
                </a:solidFill>
                <a:latin typeface="Avenir Heavy"/>
                <a:ea typeface="Avenir Heavy"/>
                <a:cs typeface="Avenir Heavy"/>
                <a:sym typeface="Avenir Heavy"/>
              </a:defRPr>
            </a:pPr>
            <a:r>
              <a:t>incident)</a:t>
            </a:r>
          </a:p>
        </p:txBody>
      </p:sp>
      <p:sp>
        <p:nvSpPr>
          <p:cNvPr id="173" name="Google Shape;159;p30"/>
          <p:cNvSpPr txBox="1"/>
          <p:nvPr/>
        </p:nvSpPr>
        <p:spPr>
          <a:xfrm>
            <a:off x="5806899" y="2061149"/>
            <a:ext cx="1584901" cy="817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800">
                <a:solidFill>
                  <a:srgbClr val="0088CE"/>
                </a:solidFill>
                <a:latin typeface="Avenir Heavy"/>
                <a:ea typeface="Avenir Heavy"/>
                <a:cs typeface="Avenir Heavy"/>
                <a:sym typeface="Avenir Heavy"/>
              </a:defRPr>
            </a:pPr>
            <a:r>
              <a:t>Falling</a:t>
            </a:r>
            <a:br/>
            <a:r>
              <a:t>Action</a:t>
            </a:r>
          </a:p>
        </p:txBody>
      </p:sp>
      <p:sp>
        <p:nvSpPr>
          <p:cNvPr id="174" name="Google Shape;160;p30"/>
          <p:cNvSpPr txBox="1"/>
          <p:nvPr/>
        </p:nvSpPr>
        <p:spPr>
          <a:xfrm>
            <a:off x="7111699" y="3789700"/>
            <a:ext cx="1584902" cy="500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800">
                <a:solidFill>
                  <a:srgbClr val="073763"/>
                </a:solidFill>
                <a:latin typeface="Avenir Heavy"/>
                <a:ea typeface="Avenir Heavy"/>
                <a:cs typeface="Avenir Heavy"/>
                <a:sym typeface="Avenir Heavy"/>
              </a:defRPr>
            </a:lvl1pPr>
          </a:lstStyle>
          <a:p>
            <a:pPr/>
            <a:r>
              <a:t>Resolution</a:t>
            </a:r>
          </a:p>
        </p:txBody>
      </p:sp>
      <p:sp>
        <p:nvSpPr>
          <p:cNvPr id="175" name="Google Shape;161;p30"/>
          <p:cNvSpPr/>
          <p:nvPr/>
        </p:nvSpPr>
        <p:spPr>
          <a:xfrm>
            <a:off x="7100899" y="4254424"/>
            <a:ext cx="1410001" cy="1"/>
          </a:xfrm>
          <a:prstGeom prst="line">
            <a:avLst/>
          </a:prstGeom>
          <a:ln w="38100">
            <a:solidFill>
              <a:srgbClr val="FFFFFF"/>
            </a:solidFill>
          </a:ln>
        </p:spPr>
        <p:txBody>
          <a:bodyPr lIns="0" tIns="0" rIns="0" bIns="0"/>
          <a:lstStyle/>
          <a:p>
            <a:pPr/>
          </a:p>
        </p:txBody>
      </p:sp>
      <p:sp>
        <p:nvSpPr>
          <p:cNvPr id="176" name="Google Shape;162;p30"/>
          <p:cNvSpPr txBox="1"/>
          <p:nvPr/>
        </p:nvSpPr>
        <p:spPr>
          <a:xfrm>
            <a:off x="3627149" y="961400"/>
            <a:ext cx="1584901" cy="500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1800">
                <a:solidFill>
                  <a:srgbClr val="ED5338"/>
                </a:solidFill>
                <a:latin typeface="Avenir Heavy"/>
                <a:ea typeface="Avenir Heavy"/>
                <a:cs typeface="Avenir Heavy"/>
                <a:sym typeface="Avenir Heavy"/>
              </a:defRPr>
            </a:lvl1pPr>
          </a:lstStyle>
          <a:p>
            <a:pPr/>
            <a:r>
              <a:t>Climax</a:t>
            </a:r>
          </a:p>
        </p:txBody>
      </p:sp>
      <p:sp>
        <p:nvSpPr>
          <p:cNvPr id="177" name="Google Shape;163;p30"/>
          <p:cNvSpPr/>
          <p:nvPr/>
        </p:nvSpPr>
        <p:spPr>
          <a:xfrm>
            <a:off x="5684949" y="2791824"/>
            <a:ext cx="152101" cy="152101"/>
          </a:xfrm>
          <a:prstGeom prst="ellipse">
            <a:avLst/>
          </a:prstGeom>
          <a:solidFill>
            <a:srgbClr val="FFFFFF"/>
          </a:solidFill>
          <a:ln w="12700">
            <a:miter lim="400000"/>
          </a:ln>
        </p:spPr>
        <p:txBody>
          <a:bodyPr lIns="0" tIns="0" rIns="0" bIns="0" anchor="ctr"/>
          <a:lstStyle/>
          <a:p>
            <a:pPr>
              <a:defRPr>
                <a:solidFill>
                  <a:srgbClr val="000000"/>
                </a:solidFill>
              </a:defRPr>
            </a:pPr>
          </a:p>
        </p:txBody>
      </p:sp>
      <p:sp>
        <p:nvSpPr>
          <p:cNvPr id="178" name="Google Shape;164;p30"/>
          <p:cNvSpPr/>
          <p:nvPr/>
        </p:nvSpPr>
        <p:spPr>
          <a:xfrm flipV="1">
            <a:off x="2915774" y="1525588"/>
            <a:ext cx="1573179" cy="2743738"/>
          </a:xfrm>
          <a:prstGeom prst="line">
            <a:avLst/>
          </a:prstGeom>
          <a:ln w="38100">
            <a:solidFill>
              <a:srgbClr val="FFFFFF"/>
            </a:solidFill>
            <a:tailEnd type="oval"/>
          </a:ln>
        </p:spPr>
        <p:txBody>
          <a:bodyPr lIns="0" tIns="0" rIns="0" bIns="0"/>
          <a:lstStyle/>
          <a:p>
            <a:pPr/>
          </a:p>
        </p:txBody>
      </p:sp>
      <p:sp>
        <p:nvSpPr>
          <p:cNvPr id="179" name="Google Shape;165;p30"/>
          <p:cNvSpPr/>
          <p:nvPr/>
        </p:nvSpPr>
        <p:spPr>
          <a:xfrm>
            <a:off x="3643274" y="2788799"/>
            <a:ext cx="152101" cy="152101"/>
          </a:xfrm>
          <a:prstGeom prst="ellipse">
            <a:avLst/>
          </a:prstGeom>
          <a:solidFill>
            <a:srgbClr val="FFFFFF"/>
          </a:solidFill>
          <a:ln w="12700">
            <a:miter lim="400000"/>
          </a:ln>
        </p:spPr>
        <p:txBody>
          <a:bodyPr lIns="0" tIns="0" rIns="0" bIns="0" anchor="ctr"/>
          <a:lstStyle/>
          <a:p>
            <a:pPr>
              <a:defRPr>
                <a:solidFill>
                  <a:srgbClr val="000000"/>
                </a:solidFill>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ogle Shape;170;p31"/>
          <p:cNvSpPr txBox="1"/>
          <p:nvPr/>
        </p:nvSpPr>
        <p:spPr>
          <a:xfrm>
            <a:off x="917974" y="3555474"/>
            <a:ext cx="1979100"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073763"/>
                </a:solidFill>
                <a:latin typeface="Avenir Heavy"/>
                <a:ea typeface="Avenir Heavy"/>
                <a:cs typeface="Avenir Heavy"/>
                <a:sym typeface="Avenir Heavy"/>
              </a:defRPr>
            </a:lvl1pPr>
          </a:lstStyle>
          <a:p>
            <a:pPr/>
            <a:r>
              <a:t>First,__________________________________________________________________________________________. </a:t>
            </a:r>
          </a:p>
        </p:txBody>
      </p:sp>
      <p:sp>
        <p:nvSpPr>
          <p:cNvPr id="184" name="Google Shape;171;p31"/>
          <p:cNvSpPr txBox="1"/>
          <p:nvPr>
            <p:ph type="title"/>
          </p:nvPr>
        </p:nvSpPr>
        <p:spPr>
          <a:xfrm>
            <a:off x="490250" y="526349"/>
            <a:ext cx="4365600" cy="607201"/>
          </a:xfrm>
          <a:prstGeom prst="rect">
            <a:avLst/>
          </a:prstGeom>
        </p:spPr>
        <p:txBody>
          <a:bodyPr anchor="t"/>
          <a:lstStyle>
            <a:lvl1pPr defTabSz="877823">
              <a:lnSpc>
                <a:spcPct val="115000"/>
              </a:lnSpc>
              <a:spcBef>
                <a:spcPts val="200"/>
              </a:spcBef>
              <a:defRPr sz="1919"/>
            </a:lvl1pPr>
          </a:lstStyle>
          <a:p>
            <a:pPr/>
            <a:r>
              <a:t>Title: __________________________</a:t>
            </a:r>
          </a:p>
        </p:txBody>
      </p:sp>
      <p:sp>
        <p:nvSpPr>
          <p:cNvPr id="185" name="Google Shape;172;p31"/>
          <p:cNvSpPr/>
          <p:nvPr/>
        </p:nvSpPr>
        <p:spPr>
          <a:xfrm>
            <a:off x="968587" y="1180574"/>
            <a:ext cx="1877700" cy="2287802"/>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186" name="Google Shape;173;p31"/>
          <p:cNvSpPr/>
          <p:nvPr/>
        </p:nvSpPr>
        <p:spPr>
          <a:xfrm>
            <a:off x="3658463" y="1180574"/>
            <a:ext cx="1877700" cy="2287802"/>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187" name="Google Shape;174;p31"/>
          <p:cNvSpPr/>
          <p:nvPr/>
        </p:nvSpPr>
        <p:spPr>
          <a:xfrm>
            <a:off x="6348338" y="1180574"/>
            <a:ext cx="1877700" cy="2287802"/>
          </a:xfrm>
          <a:prstGeom prst="rect">
            <a:avLst/>
          </a:prstGeom>
          <a:solidFill>
            <a:srgbClr val="FFFFFF"/>
          </a:solidFill>
          <a:ln w="12700">
            <a:miter lim="400000"/>
          </a:ln>
        </p:spPr>
        <p:txBody>
          <a:bodyPr lIns="0" tIns="0" rIns="0" bIns="0" anchor="ctr"/>
          <a:lstStyle/>
          <a:p>
            <a:pPr>
              <a:defRPr>
                <a:solidFill>
                  <a:srgbClr val="000000"/>
                </a:solidFill>
              </a:defRPr>
            </a:pPr>
          </a:p>
        </p:txBody>
      </p:sp>
      <p:sp>
        <p:nvSpPr>
          <p:cNvPr id="188" name="Google Shape;175;p31"/>
          <p:cNvSpPr txBox="1"/>
          <p:nvPr/>
        </p:nvSpPr>
        <p:spPr>
          <a:xfrm>
            <a:off x="3633125" y="3555474"/>
            <a:ext cx="1979100"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073763"/>
                </a:solidFill>
                <a:latin typeface="Avenir Heavy"/>
                <a:ea typeface="Avenir Heavy"/>
                <a:cs typeface="Avenir Heavy"/>
                <a:sym typeface="Avenir Heavy"/>
              </a:defRPr>
            </a:lvl1pPr>
          </a:lstStyle>
          <a:p>
            <a:pPr/>
            <a:r>
              <a:t>Next,__________________________________________________________________________________________. </a:t>
            </a:r>
          </a:p>
        </p:txBody>
      </p:sp>
      <p:sp>
        <p:nvSpPr>
          <p:cNvPr id="189" name="Google Shape;176;p31"/>
          <p:cNvSpPr txBox="1"/>
          <p:nvPr/>
        </p:nvSpPr>
        <p:spPr>
          <a:xfrm>
            <a:off x="6297650" y="3555474"/>
            <a:ext cx="1979100"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a:solidFill>
                  <a:srgbClr val="073763"/>
                </a:solidFill>
                <a:latin typeface="Avenir Heavy"/>
                <a:ea typeface="Avenir Heavy"/>
                <a:cs typeface="Avenir Heavy"/>
                <a:sym typeface="Avenir Heavy"/>
              </a:defRPr>
            </a:lvl1pPr>
          </a:lstStyle>
          <a:p>
            <a:pPr/>
            <a:r>
              <a:t>Last,__________________________________________________________________________________________. </a:t>
            </a:r>
          </a:p>
        </p:txBody>
      </p:sp>
      <p:sp>
        <p:nvSpPr>
          <p:cNvPr id="190" name="Google Shape;177;p31"/>
          <p:cNvSpPr txBox="1"/>
          <p:nvPr/>
        </p:nvSpPr>
        <p:spPr>
          <a:xfrm>
            <a:off x="1168699" y="2176424"/>
            <a:ext cx="14775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900">
                <a:solidFill>
                  <a:srgbClr val="073763"/>
                </a:solidFill>
                <a:latin typeface="Montserrat"/>
                <a:ea typeface="Montserrat"/>
                <a:cs typeface="Montserrat"/>
                <a:sym typeface="Montserrat"/>
              </a:defRPr>
            </a:lvl1pPr>
          </a:lstStyle>
          <a:p>
            <a:pPr/>
            <a:r>
              <a:t>Place Image Here</a:t>
            </a:r>
          </a:p>
        </p:txBody>
      </p:sp>
      <p:sp>
        <p:nvSpPr>
          <p:cNvPr id="191" name="Google Shape;178;p31"/>
          <p:cNvSpPr txBox="1"/>
          <p:nvPr/>
        </p:nvSpPr>
        <p:spPr>
          <a:xfrm>
            <a:off x="3833250" y="2176424"/>
            <a:ext cx="14775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900">
                <a:solidFill>
                  <a:srgbClr val="073763"/>
                </a:solidFill>
                <a:latin typeface="Montserrat"/>
                <a:ea typeface="Montserrat"/>
                <a:cs typeface="Montserrat"/>
                <a:sym typeface="Montserrat"/>
              </a:defRPr>
            </a:lvl1pPr>
          </a:lstStyle>
          <a:p>
            <a:pPr/>
            <a:r>
              <a:t>Place Image Here</a:t>
            </a:r>
          </a:p>
        </p:txBody>
      </p:sp>
      <p:sp>
        <p:nvSpPr>
          <p:cNvPr id="192" name="Google Shape;179;p31"/>
          <p:cNvSpPr txBox="1"/>
          <p:nvPr/>
        </p:nvSpPr>
        <p:spPr>
          <a:xfrm>
            <a:off x="6548449" y="2176424"/>
            <a:ext cx="14775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900">
                <a:solidFill>
                  <a:srgbClr val="073763"/>
                </a:solidFill>
                <a:latin typeface="Montserrat"/>
                <a:ea typeface="Montserrat"/>
                <a:cs typeface="Montserrat"/>
                <a:sym typeface="Montserrat"/>
              </a:defRPr>
            </a:lvl1pPr>
          </a:lstStyle>
          <a:p>
            <a:pPr/>
            <a:r>
              <a:t>Place Image Here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Google Shape;64;p14"/>
          <p:cNvSpPr txBox="1"/>
          <p:nvPr>
            <p:ph type="title"/>
          </p:nvPr>
        </p:nvSpPr>
        <p:spPr>
          <a:xfrm>
            <a:off x="311699" y="445025"/>
            <a:ext cx="8520602" cy="572701"/>
          </a:xfrm>
          <a:prstGeom prst="rect">
            <a:avLst/>
          </a:prstGeom>
        </p:spPr>
        <p:txBody>
          <a:bodyPr/>
          <a:lstStyle>
            <a:lvl1pPr defTabSz="676655">
              <a:defRPr b="0" sz="2220">
                <a:latin typeface="Avenir Heavy"/>
                <a:ea typeface="Avenir Heavy"/>
                <a:cs typeface="Avenir Heavy"/>
                <a:sym typeface="Avenir Heavy"/>
              </a:defRPr>
            </a:lvl1pPr>
          </a:lstStyle>
          <a:p>
            <a:pPr/>
            <a:r>
              <a:t>How to do a pitch </a:t>
            </a:r>
          </a:p>
        </p:txBody>
      </p:sp>
      <p:sp>
        <p:nvSpPr>
          <p:cNvPr id="119" name="Google Shape;65;p14"/>
          <p:cNvSpPr txBox="1"/>
          <p:nvPr>
            <p:ph type="body" idx="1"/>
          </p:nvPr>
        </p:nvSpPr>
        <p:spPr>
          <a:xfrm>
            <a:off x="311699" y="1234074"/>
            <a:ext cx="8520602" cy="3334801"/>
          </a:xfrm>
          <a:prstGeom prst="rect">
            <a:avLst/>
          </a:prstGeom>
        </p:spPr>
        <p:txBody>
          <a:bodyPr/>
          <a:lstStyle/>
          <a:p>
            <a:pPr>
              <a:defRPr>
                <a:latin typeface="Avenir Book"/>
                <a:ea typeface="Avenir Book"/>
                <a:cs typeface="Avenir Book"/>
                <a:sym typeface="Avenir Book"/>
              </a:defRPr>
            </a:pPr>
            <a:r>
              <a:t>A pitch is a short verbal and sometimes, visual presentation of an idea. In this case, you will be pitching the story of your villain character, inspired by </a:t>
            </a:r>
            <a:r>
              <a:rPr>
                <a:latin typeface="Avenir Book Oblique"/>
                <a:ea typeface="Avenir Book Oblique"/>
                <a:cs typeface="Avenir Book Oblique"/>
                <a:sym typeface="Avenir Book Oblique"/>
              </a:rPr>
              <a:t>The SpongeBob Movie: Sponge on the Run</a:t>
            </a:r>
            <a:r>
              <a:t>. </a:t>
            </a:r>
            <a:br/>
          </a:p>
          <a:p>
            <a:pPr>
              <a:defRPr>
                <a:latin typeface="Avenir Book"/>
                <a:ea typeface="Avenir Book"/>
                <a:cs typeface="Avenir Book"/>
                <a:sym typeface="Avenir Book"/>
              </a:defRPr>
            </a:pPr>
            <a:r>
              <a:t>A strong pitch is done with a lot of confidence and a some photos to help you tell your story.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ogle Shape;184;p32"/>
          <p:cNvSpPr txBox="1"/>
          <p:nvPr>
            <p:ph type="title"/>
          </p:nvPr>
        </p:nvSpPr>
        <p:spPr>
          <a:xfrm>
            <a:off x="344249" y="1403849"/>
            <a:ext cx="8455502" cy="2146801"/>
          </a:xfrm>
          <a:prstGeom prst="rect">
            <a:avLst/>
          </a:prstGeom>
        </p:spPr>
        <p:txBody>
          <a:bodyPr/>
          <a:lstStyle>
            <a:lvl1pPr>
              <a:defRPr b="1">
                <a:latin typeface="Avenir Next"/>
                <a:ea typeface="Avenir Next"/>
                <a:cs typeface="Avenir Next"/>
                <a:sym typeface="Avenir Next"/>
              </a:defRPr>
            </a:lvl1pPr>
          </a:lstStyle>
          <a:p>
            <a:pPr/>
            <a:r>
              <a:t>Your Expertise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oogle Shape;189;p33"/>
          <p:cNvSpPr txBox="1"/>
          <p:nvPr>
            <p:ph type="title"/>
          </p:nvPr>
        </p:nvSpPr>
        <p:spPr>
          <a:xfrm>
            <a:off x="490249" y="526350"/>
            <a:ext cx="7438502" cy="4090800"/>
          </a:xfrm>
          <a:prstGeom prst="rect">
            <a:avLst/>
          </a:prstGeom>
        </p:spPr>
        <p:txBody>
          <a:bodyPr/>
          <a:lstStyle/>
          <a:p>
            <a:pPr>
              <a:defRPr b="0" sz="2500">
                <a:solidFill>
                  <a:srgbClr val="073763"/>
                </a:solidFill>
                <a:latin typeface="Avenir Heavy"/>
                <a:ea typeface="Avenir Heavy"/>
                <a:cs typeface="Avenir Heavy"/>
                <a:sym typeface="Avenir Heavy"/>
              </a:defRPr>
            </a:pPr>
            <a:r>
              <a:t>Tell your audience what you are good at. Are you a master storyteller? Can you illustrate </a:t>
            </a:r>
            <a:r>
              <a:rPr i="1"/>
              <a:t>anything </a:t>
            </a:r>
            <a:r>
              <a:t>from memory? Share that! Do you hope to become an animator when you grow up? Now would be a perfect time to share that with someone in the animation industry.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Google Shape;194;p34"/>
          <p:cNvSpPr txBox="1"/>
          <p:nvPr>
            <p:ph type="title"/>
          </p:nvPr>
        </p:nvSpPr>
        <p:spPr>
          <a:xfrm>
            <a:off x="344249" y="1403849"/>
            <a:ext cx="8455502" cy="2146801"/>
          </a:xfrm>
          <a:prstGeom prst="rect">
            <a:avLst/>
          </a:prstGeom>
        </p:spPr>
        <p:txBody>
          <a:bodyPr/>
          <a:lstStyle>
            <a:lvl1pPr>
              <a:defRPr b="1">
                <a:latin typeface="Avenir Next"/>
                <a:ea typeface="Avenir Next"/>
                <a:cs typeface="Avenir Next"/>
                <a:sym typeface="Avenir Next"/>
              </a:defRPr>
            </a:lvl1pPr>
          </a:lstStyle>
          <a:p>
            <a:pPr/>
            <a:r>
              <a:t>Contact Information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gle Shape;199;p35"/>
          <p:cNvSpPr txBox="1"/>
          <p:nvPr>
            <p:ph type="title"/>
          </p:nvPr>
        </p:nvSpPr>
        <p:spPr>
          <a:xfrm>
            <a:off x="316350" y="526350"/>
            <a:ext cx="8511300" cy="4090800"/>
          </a:xfrm>
          <a:prstGeom prst="rect">
            <a:avLst/>
          </a:prstGeom>
        </p:spPr>
        <p:txBody>
          <a:bodyPr/>
          <a:lstStyle>
            <a:lvl1pPr algn="ctr">
              <a:defRPr b="0" sz="3000">
                <a:solidFill>
                  <a:srgbClr val="073763"/>
                </a:solidFill>
                <a:latin typeface="Avenir Heavy"/>
                <a:ea typeface="Avenir Heavy"/>
                <a:cs typeface="Avenir Heavy"/>
                <a:sym typeface="Avenir Heavy"/>
              </a:defRPr>
            </a:lvl1pPr>
          </a:lstStyle>
          <a:p>
            <a:pPr/>
            <a:r>
              <a:t>&gt;Put your information here&lt;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Google Shape;70;p15"/>
          <p:cNvSpPr txBox="1"/>
          <p:nvPr>
            <p:ph type="title"/>
          </p:nvPr>
        </p:nvSpPr>
        <p:spPr>
          <a:xfrm>
            <a:off x="311699" y="445025"/>
            <a:ext cx="8520602" cy="572701"/>
          </a:xfrm>
          <a:prstGeom prst="rect">
            <a:avLst/>
          </a:prstGeom>
        </p:spPr>
        <p:txBody>
          <a:bodyPr/>
          <a:lstStyle>
            <a:lvl1pPr defTabSz="676655">
              <a:defRPr b="0" sz="2220">
                <a:latin typeface="Avenir Heavy"/>
                <a:ea typeface="Avenir Heavy"/>
                <a:cs typeface="Avenir Heavy"/>
                <a:sym typeface="Avenir Heavy"/>
              </a:defRPr>
            </a:lvl1pPr>
          </a:lstStyle>
          <a:p>
            <a:pPr/>
            <a:r>
              <a:t>Components of a strong pitch  </a:t>
            </a:r>
          </a:p>
        </p:txBody>
      </p:sp>
      <p:sp>
        <p:nvSpPr>
          <p:cNvPr id="122" name="Google Shape;71;p15"/>
          <p:cNvSpPr txBox="1"/>
          <p:nvPr>
            <p:ph type="body" idx="1"/>
          </p:nvPr>
        </p:nvSpPr>
        <p:spPr>
          <a:xfrm>
            <a:off x="311699" y="1234074"/>
            <a:ext cx="8520602" cy="3334801"/>
          </a:xfrm>
          <a:prstGeom prst="rect">
            <a:avLst/>
          </a:prstGeom>
        </p:spPr>
        <p:txBody>
          <a:bodyPr/>
          <a:lstStyle/>
          <a:p>
            <a:pPr>
              <a:defRPr>
                <a:latin typeface="Avenir Book"/>
                <a:ea typeface="Avenir Book"/>
                <a:cs typeface="Avenir Book"/>
                <a:sym typeface="Avenir Book"/>
              </a:defRPr>
            </a:pPr>
            <a:r>
              <a:t>Strong Public Speaking Skills </a:t>
            </a:r>
          </a:p>
          <a:p>
            <a:pPr>
              <a:defRPr>
                <a:latin typeface="Avenir Book"/>
                <a:ea typeface="Avenir Book"/>
                <a:cs typeface="Avenir Book"/>
                <a:sym typeface="Avenir Book"/>
              </a:defRPr>
            </a:pPr>
            <a:r>
              <a:t>Teaser</a:t>
            </a:r>
          </a:p>
          <a:p>
            <a:pPr>
              <a:defRPr>
                <a:latin typeface="Avenir Book"/>
                <a:ea typeface="Avenir Book"/>
                <a:cs typeface="Avenir Book"/>
                <a:sym typeface="Avenir Book"/>
              </a:defRPr>
            </a:pPr>
            <a:r>
              <a:t>Setting (PLACE)</a:t>
            </a:r>
          </a:p>
          <a:p>
            <a:pPr>
              <a:defRPr>
                <a:latin typeface="Avenir Book"/>
                <a:ea typeface="Avenir Book"/>
                <a:cs typeface="Avenir Book"/>
                <a:sym typeface="Avenir Book"/>
              </a:defRPr>
            </a:pPr>
            <a:r>
              <a:t>Characters</a:t>
            </a:r>
          </a:p>
          <a:p>
            <a:pPr>
              <a:defRPr>
                <a:latin typeface="Avenir Book"/>
                <a:ea typeface="Avenir Book"/>
                <a:cs typeface="Avenir Book"/>
                <a:sym typeface="Avenir Book"/>
              </a:defRPr>
            </a:pPr>
            <a:r>
              <a:t>Plot (WHAT HAPPENED)</a:t>
            </a:r>
          </a:p>
          <a:p>
            <a:pPr>
              <a:defRPr>
                <a:latin typeface="Avenir Book"/>
                <a:ea typeface="Avenir Book"/>
                <a:cs typeface="Avenir Book"/>
                <a:sym typeface="Avenir Book"/>
              </a:defRPr>
            </a:pPr>
            <a:r>
              <a:t>Area of Expertise (WHAT ARE YOU GOOD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CC4FAA"/>
        </a:solidFill>
      </p:bgPr>
    </p:bg>
    <p:spTree>
      <p:nvGrpSpPr>
        <p:cNvPr id="1" name=""/>
        <p:cNvGrpSpPr/>
        <p:nvPr/>
      </p:nvGrpSpPr>
      <p:grpSpPr>
        <a:xfrm>
          <a:off x="0" y="0"/>
          <a:ext cx="0" cy="0"/>
          <a:chOff x="0" y="0"/>
          <a:chExt cx="0" cy="0"/>
        </a:xfrm>
      </p:grpSpPr>
      <p:sp>
        <p:nvSpPr>
          <p:cNvPr id="124" name="Google Shape;76;p16"/>
          <p:cNvSpPr txBox="1"/>
          <p:nvPr>
            <p:ph type="title"/>
          </p:nvPr>
        </p:nvSpPr>
        <p:spPr>
          <a:xfrm>
            <a:off x="311699" y="249299"/>
            <a:ext cx="8520602" cy="572702"/>
          </a:xfrm>
          <a:prstGeom prst="rect">
            <a:avLst/>
          </a:prstGeom>
        </p:spPr>
        <p:txBody>
          <a:bodyPr/>
          <a:lstStyle/>
          <a:p>
            <a:pPr defTabSz="676655">
              <a:defRPr b="0" sz="2220">
                <a:latin typeface="Avenir Heavy"/>
                <a:ea typeface="Avenir Heavy"/>
                <a:cs typeface="Avenir Heavy"/>
                <a:sym typeface="Avenir Heavy"/>
              </a:defRPr>
            </a:pPr>
            <a:r>
              <a:t>Sample Kid Pitches</a:t>
            </a:r>
            <a:r>
              <a:rPr sz="1332"/>
              <a:t> (click to watch)</a:t>
            </a:r>
          </a:p>
        </p:txBody>
      </p:sp>
      <p:pic>
        <p:nvPicPr>
          <p:cNvPr id="125" name="Google Shape;77;p16" descr="Google Shape;77;p16">
            <a:hlinkClick r:id="rId2" invalidUrl="" action="" tgtFrame="" tooltip="" history="1" highlightClick="0" endSnd="0"/>
          </p:cNvPr>
          <p:cNvPicPr>
            <a:picLocks noChangeAspect="1"/>
          </p:cNvPicPr>
          <p:nvPr/>
        </p:nvPicPr>
        <p:blipFill>
          <a:blip r:embed="rId3">
            <a:extLst/>
          </a:blip>
          <a:srcRect l="0" t="0" r="0" b="5509"/>
          <a:stretch>
            <a:fillRect/>
          </a:stretch>
        </p:blipFill>
        <p:spPr>
          <a:xfrm>
            <a:off x="900324" y="1046205"/>
            <a:ext cx="3076807" cy="1611670"/>
          </a:xfrm>
          <a:prstGeom prst="rect">
            <a:avLst/>
          </a:prstGeom>
          <a:ln w="12700">
            <a:miter lim="400000"/>
          </a:ln>
        </p:spPr>
      </p:pic>
      <p:pic>
        <p:nvPicPr>
          <p:cNvPr id="126" name="Google Shape;78;p16" descr="Google Shape;78;p16">
            <a:hlinkClick r:id="rId4" invalidUrl="" action="" tgtFrame="" tooltip="" history="1" highlightClick="0" endSnd="0"/>
          </p:cNvPr>
          <p:cNvPicPr>
            <a:picLocks noChangeAspect="1"/>
          </p:cNvPicPr>
          <p:nvPr/>
        </p:nvPicPr>
        <p:blipFill>
          <a:blip r:embed="rId5">
            <a:extLst/>
          </a:blip>
          <a:srcRect l="0" t="4770" r="0" b="0"/>
          <a:stretch>
            <a:fillRect/>
          </a:stretch>
        </p:blipFill>
        <p:spPr>
          <a:xfrm>
            <a:off x="4352299" y="1043875"/>
            <a:ext cx="3076801" cy="1607988"/>
          </a:xfrm>
          <a:prstGeom prst="rect">
            <a:avLst/>
          </a:prstGeom>
          <a:ln w="12700">
            <a:miter lim="400000"/>
          </a:ln>
        </p:spPr>
      </p:pic>
      <p:pic>
        <p:nvPicPr>
          <p:cNvPr id="127" name="Google Shape;79;p16" descr="Google Shape;79;p16">
            <a:hlinkClick r:id="rId6" invalidUrl="" action="" tgtFrame="" tooltip="" history="1" highlightClick="0" endSnd="0"/>
          </p:cNvPr>
          <p:cNvPicPr>
            <a:picLocks noChangeAspect="1"/>
          </p:cNvPicPr>
          <p:nvPr/>
        </p:nvPicPr>
        <p:blipFill>
          <a:blip r:embed="rId7">
            <a:extLst/>
          </a:blip>
          <a:stretch>
            <a:fillRect/>
          </a:stretch>
        </p:blipFill>
        <p:spPr>
          <a:xfrm>
            <a:off x="900324" y="3037150"/>
            <a:ext cx="3076803" cy="158773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Google Shape;84;p17"/>
          <p:cNvSpPr txBox="1"/>
          <p:nvPr>
            <p:ph type="title"/>
          </p:nvPr>
        </p:nvSpPr>
        <p:spPr>
          <a:xfrm>
            <a:off x="344249" y="1426425"/>
            <a:ext cx="8455502" cy="2146801"/>
          </a:xfrm>
          <a:prstGeom prst="rect">
            <a:avLst/>
          </a:prstGeom>
        </p:spPr>
        <p:txBody>
          <a:bodyPr/>
          <a:lstStyle>
            <a:lvl1pPr>
              <a:defRPr b="1">
                <a:solidFill>
                  <a:srgbClr val="000000"/>
                </a:solidFill>
                <a:latin typeface="Avenir Next"/>
                <a:ea typeface="Avenir Next"/>
                <a:cs typeface="Avenir Next"/>
                <a:sym typeface="Avenir Next"/>
              </a:defRPr>
            </a:lvl1pPr>
          </a:lstStyle>
          <a:p>
            <a:pPr/>
            <a:r>
              <a:t>Public Speaking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Google Shape;89;p18"/>
          <p:cNvSpPr txBox="1"/>
          <p:nvPr>
            <p:ph type="title"/>
          </p:nvPr>
        </p:nvSpPr>
        <p:spPr>
          <a:xfrm>
            <a:off x="490249" y="203025"/>
            <a:ext cx="8378402" cy="4414200"/>
          </a:xfrm>
          <a:prstGeom prst="rect">
            <a:avLst/>
          </a:prstGeom>
        </p:spPr>
        <p:txBody>
          <a:bodyPr/>
          <a:lstStyle/>
          <a:p>
            <a:pPr>
              <a:defRPr b="0" sz="3000">
                <a:solidFill>
                  <a:srgbClr val="073763"/>
                </a:solidFill>
                <a:latin typeface="Avenir Heavy"/>
                <a:ea typeface="Avenir Heavy"/>
                <a:cs typeface="Avenir Heavy"/>
                <a:sym typeface="Avenir Heavy"/>
              </a:defRPr>
            </a:pPr>
            <a:r>
              <a:t>Speaking with confidence is very important during a pitch. You are selling your idea, so do it with heart!</a:t>
            </a:r>
          </a:p>
          <a:p>
            <a:pPr>
              <a:defRPr b="0">
                <a:latin typeface="Avenir Heavy"/>
                <a:ea typeface="Avenir Heavy"/>
                <a:cs typeface="Avenir Heavy"/>
                <a:sym typeface="Avenir Heavy"/>
              </a:defRPr>
            </a:pPr>
            <a:endParaRPr sz="3000">
              <a:solidFill>
                <a:srgbClr val="073763"/>
              </a:solidFill>
            </a:endParaRPr>
          </a:p>
          <a:p>
            <a:pPr marL="457200" indent="-317500">
              <a:buClr>
                <a:srgbClr val="073763"/>
              </a:buClr>
              <a:buSzPts val="1400"/>
              <a:buFont typeface="Helvetica"/>
              <a:defRPr b="0" sz="1400">
                <a:solidFill>
                  <a:srgbClr val="073763"/>
                </a:solidFill>
                <a:latin typeface="Avenir Book"/>
                <a:ea typeface="Avenir Book"/>
                <a:cs typeface="Avenir Book"/>
                <a:sym typeface="Avenir Book"/>
              </a:defRPr>
            </a:pPr>
            <a:r>
              <a:t>Sit up straight</a:t>
            </a:r>
          </a:p>
          <a:p>
            <a:pPr marL="457200" indent="-317500">
              <a:buClr>
                <a:srgbClr val="073763"/>
              </a:buClr>
              <a:buSzPts val="1400"/>
              <a:buFont typeface="Helvetica"/>
              <a:defRPr b="0" sz="1400">
                <a:solidFill>
                  <a:srgbClr val="073763"/>
                </a:solidFill>
                <a:latin typeface="Avenir Book"/>
                <a:ea typeface="Avenir Book"/>
                <a:cs typeface="Avenir Book"/>
                <a:sym typeface="Avenir Book"/>
              </a:defRPr>
            </a:pPr>
            <a:r>
              <a:t>Make eye contact</a:t>
            </a:r>
          </a:p>
          <a:p>
            <a:pPr marL="457200" indent="-317500">
              <a:buClr>
                <a:srgbClr val="073763"/>
              </a:buClr>
              <a:buSzPts val="1400"/>
              <a:buFont typeface="Helvetica"/>
              <a:defRPr b="0" sz="1400">
                <a:solidFill>
                  <a:srgbClr val="073763"/>
                </a:solidFill>
                <a:latin typeface="Avenir Book"/>
                <a:ea typeface="Avenir Book"/>
                <a:cs typeface="Avenir Book"/>
                <a:sym typeface="Avenir Book"/>
              </a:defRPr>
            </a:pPr>
            <a:r>
              <a:t>Project your voice so</a:t>
            </a:r>
          </a:p>
          <a:p>
            <a:pPr marL="457200" indent="-317500">
              <a:buClr>
                <a:srgbClr val="073763"/>
              </a:buClr>
              <a:buSzPts val="1400"/>
              <a:buFont typeface="Helvetica"/>
              <a:defRPr b="0" sz="1400">
                <a:solidFill>
                  <a:srgbClr val="073763"/>
                </a:solidFill>
                <a:latin typeface="Avenir Book"/>
                <a:ea typeface="Avenir Book"/>
                <a:cs typeface="Avenir Book"/>
                <a:sym typeface="Avenir Book"/>
              </a:defRPr>
            </a:pPr>
            <a:r>
              <a:t>Speak slowly and clearly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Google Shape;94;p19"/>
          <p:cNvSpPr txBox="1"/>
          <p:nvPr>
            <p:ph type="title"/>
          </p:nvPr>
        </p:nvSpPr>
        <p:spPr>
          <a:xfrm>
            <a:off x="344249" y="1426425"/>
            <a:ext cx="8455502" cy="2146801"/>
          </a:xfrm>
          <a:prstGeom prst="rect">
            <a:avLst/>
          </a:prstGeom>
        </p:spPr>
        <p:txBody>
          <a:bodyPr/>
          <a:lstStyle>
            <a:lvl1pPr>
              <a:defRPr b="1">
                <a:solidFill>
                  <a:srgbClr val="000000"/>
                </a:solidFill>
                <a:latin typeface="Avenir Next"/>
                <a:ea typeface="Avenir Next"/>
                <a:cs typeface="Avenir Next"/>
                <a:sym typeface="Avenir Next"/>
              </a:defRPr>
            </a:lvl1pPr>
          </a:lstStyle>
          <a:p>
            <a:pPr/>
            <a:r>
              <a:t>The Teaser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oogle Shape;99;p20"/>
          <p:cNvSpPr txBox="1"/>
          <p:nvPr>
            <p:ph type="title"/>
          </p:nvPr>
        </p:nvSpPr>
        <p:spPr>
          <a:xfrm>
            <a:off x="-1" y="526350"/>
            <a:ext cx="8657102" cy="4090800"/>
          </a:xfrm>
          <a:prstGeom prst="rect">
            <a:avLst/>
          </a:prstGeom>
        </p:spPr>
        <p:txBody>
          <a:bodyPr/>
          <a:lstStyle/>
          <a:p>
            <a:pPr indent="457200">
              <a:lnSpc>
                <a:spcPct val="115000"/>
              </a:lnSpc>
              <a:defRPr b="0" sz="3000">
                <a:solidFill>
                  <a:srgbClr val="073763"/>
                </a:solidFill>
                <a:latin typeface="Avenir Heavy"/>
                <a:ea typeface="Avenir Heavy"/>
                <a:cs typeface="Avenir Heavy"/>
                <a:sym typeface="Avenir Heavy"/>
              </a:defRPr>
            </a:pPr>
            <a:r>
              <a:t>Get your audience’s attention by sharing the tone and a few details from your story.</a:t>
            </a:r>
            <a:r>
              <a:rPr sz="1800"/>
              <a:t> </a:t>
            </a:r>
            <a:endParaRPr sz="1800"/>
          </a:p>
          <a:p>
            <a:pPr indent="457200">
              <a:lnSpc>
                <a:spcPct val="115000"/>
              </a:lnSpc>
              <a:spcBef>
                <a:spcPts val="1600"/>
              </a:spcBef>
              <a:defRPr b="0" sz="1400">
                <a:solidFill>
                  <a:srgbClr val="073763"/>
                </a:solidFill>
                <a:latin typeface="Avenir Heavy"/>
                <a:ea typeface="Avenir Heavy"/>
                <a:cs typeface="Avenir Heavy"/>
                <a:sym typeface="Avenir Heavy"/>
              </a:defRPr>
            </a:pPr>
            <a:r>
              <a:t>Be a great storyteller even if you are better at drawing. Something big and juicy is hard to ignore! </a:t>
            </a:r>
          </a:p>
          <a:p>
            <a:pPr indent="457200">
              <a:lnSpc>
                <a:spcPct val="115000"/>
              </a:lnSpc>
              <a:spcBef>
                <a:spcPts val="1600"/>
              </a:spcBef>
              <a:defRPr b="0" sz="1400">
                <a:solidFill>
                  <a:srgbClr val="073763"/>
                </a:solidFill>
                <a:latin typeface="Avenir Book Oblique"/>
                <a:ea typeface="Avenir Book Oblique"/>
                <a:cs typeface="Avenir Book Oblique"/>
                <a:sym typeface="Avenir Book Oblique"/>
              </a:defRPr>
            </a:pPr>
            <a:r>
              <a:t>Here’s an example: </a:t>
            </a:r>
          </a:p>
          <a:p>
            <a:pPr indent="457200">
              <a:lnSpc>
                <a:spcPct val="115000"/>
              </a:lnSpc>
              <a:spcBef>
                <a:spcPts val="1600"/>
              </a:spcBef>
              <a:defRPr b="0" sz="1400">
                <a:solidFill>
                  <a:srgbClr val="073763"/>
                </a:solidFill>
                <a:latin typeface="Avenir Book"/>
                <a:ea typeface="Avenir Book"/>
                <a:cs typeface="Avenir Book"/>
                <a:sym typeface="Avenir Book"/>
              </a:defRPr>
            </a:pPr>
            <a:r>
              <a:t>“It was a cold, wet night when a loud crash of thunder clapped against the window of Spongebob’s boat…”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104;p21"/>
          <p:cNvSpPr txBox="1"/>
          <p:nvPr>
            <p:ph type="title"/>
          </p:nvPr>
        </p:nvSpPr>
        <p:spPr>
          <a:xfrm>
            <a:off x="344249" y="1426425"/>
            <a:ext cx="8455502" cy="2146801"/>
          </a:xfrm>
          <a:prstGeom prst="rect">
            <a:avLst/>
          </a:prstGeom>
        </p:spPr>
        <p:txBody>
          <a:bodyPr/>
          <a:lstStyle>
            <a:lvl1pPr>
              <a:defRPr b="1">
                <a:solidFill>
                  <a:srgbClr val="000000"/>
                </a:solidFill>
                <a:latin typeface="Avenir Next"/>
                <a:ea typeface="Avenir Next"/>
                <a:cs typeface="Avenir Next"/>
                <a:sym typeface="Avenir Next"/>
              </a:defRPr>
            </a:lvl1pPr>
          </a:lstStyle>
          <a:p>
            <a:pPr/>
            <a:r>
              <a:t>The Characters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op">
  <a:themeElements>
    <a:clrScheme name="Pop">
      <a:dk1>
        <a:srgbClr val="0088CE"/>
      </a:dk1>
      <a:lt1>
        <a:srgbClr val="F8E71C"/>
      </a:lt1>
      <a:dk2>
        <a:srgbClr val="A7A7A7"/>
      </a:dk2>
      <a:lt2>
        <a:srgbClr val="535353"/>
      </a:lt2>
      <a:accent1>
        <a:srgbClr val="666666"/>
      </a:accent1>
      <a:accent2>
        <a:srgbClr val="483165"/>
      </a:accent2>
      <a:accent3>
        <a:srgbClr val="EB1E95"/>
      </a:accent3>
      <a:accent4>
        <a:srgbClr val="0F9D58"/>
      </a:accent4>
      <a:accent5>
        <a:srgbClr val="01AFD1"/>
      </a:accent5>
      <a:accent6>
        <a:srgbClr val="9C27B0"/>
      </a:accent6>
      <a:hlink>
        <a:srgbClr val="0000FF"/>
      </a:hlink>
      <a:folHlink>
        <a:srgbClr val="FF00FF"/>
      </a:folHlink>
    </a:clrScheme>
    <a:fontScheme name="Pop">
      <a:majorFont>
        <a:latin typeface="Helvetica"/>
        <a:ea typeface="Helvetica"/>
        <a:cs typeface="Helvetica"/>
      </a:majorFont>
      <a:minorFont>
        <a:latin typeface="Arial"/>
        <a:ea typeface="Arial"/>
        <a:cs typeface="Arial"/>
      </a:minorFont>
    </a:fontScheme>
    <a:fmtScheme name="P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op">
  <a:themeElements>
    <a:clrScheme name="Pop">
      <a:dk1>
        <a:srgbClr val="000000"/>
      </a:dk1>
      <a:lt1>
        <a:srgbClr val="FFFFFF"/>
      </a:lt1>
      <a:dk2>
        <a:srgbClr val="A7A7A7"/>
      </a:dk2>
      <a:lt2>
        <a:srgbClr val="535353"/>
      </a:lt2>
      <a:accent1>
        <a:srgbClr val="666666"/>
      </a:accent1>
      <a:accent2>
        <a:srgbClr val="483165"/>
      </a:accent2>
      <a:accent3>
        <a:srgbClr val="EB1E95"/>
      </a:accent3>
      <a:accent4>
        <a:srgbClr val="0F9D58"/>
      </a:accent4>
      <a:accent5>
        <a:srgbClr val="01AFD1"/>
      </a:accent5>
      <a:accent6>
        <a:srgbClr val="9C27B0"/>
      </a:accent6>
      <a:hlink>
        <a:srgbClr val="0000FF"/>
      </a:hlink>
      <a:folHlink>
        <a:srgbClr val="FF00FF"/>
      </a:folHlink>
    </a:clrScheme>
    <a:fontScheme name="Pop">
      <a:majorFont>
        <a:latin typeface="Helvetica"/>
        <a:ea typeface="Helvetica"/>
        <a:cs typeface="Helvetica"/>
      </a:majorFont>
      <a:minorFont>
        <a:latin typeface="Arial"/>
        <a:ea typeface="Arial"/>
        <a:cs typeface="Arial"/>
      </a:minorFont>
    </a:fontScheme>
    <a:fmtScheme name="P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8E71C"/>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