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405" r:id="rId2"/>
  </p:sldIdLst>
  <p:sldSz cx="12192000" cy="6858000"/>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844" userDrawn="1">
          <p15:clr>
            <a:srgbClr val="A4A3A4"/>
          </p15:clr>
        </p15:guide>
        <p15:guide id="2" orient="horz" pos="890" userDrawn="1">
          <p15:clr>
            <a:srgbClr val="A4A3A4"/>
          </p15:clr>
        </p15:guide>
        <p15:guide id="3" pos="1980" userDrawn="1">
          <p15:clr>
            <a:srgbClr val="A4A3A4"/>
          </p15:clr>
        </p15:guide>
        <p15:guide id="4" pos="257" userDrawn="1">
          <p15:clr>
            <a:srgbClr val="A4A3A4"/>
          </p15:clr>
        </p15:guide>
        <p15:guide id="5" pos="6108" userDrawn="1">
          <p15:clr>
            <a:srgbClr val="A4A3A4"/>
          </p15:clr>
        </p15:guide>
        <p15:guide id="6" pos="6040" userDrawn="1">
          <p15:clr>
            <a:srgbClr val="A4A3A4"/>
          </p15:clr>
        </p15:guide>
        <p15:guide id="7" pos="5972" userDrawn="1">
          <p15:clr>
            <a:srgbClr val="A4A3A4"/>
          </p15:clr>
        </p15:guide>
        <p15:guide id="8" pos="5904" userDrawn="1">
          <p15:clr>
            <a:srgbClr val="A4A3A4"/>
          </p15:clr>
        </p15:guide>
        <p15:guide id="9" orient="horz" pos="143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29D53E-BEB0-816F-57BB-98781DBB1ABD}" name="Finkill, Ollie (SFS COF EU RU-GB)" initials="FO(CERG" userId="S::oliver.finkill@siemens.com::adf367fd-4aa8-41e7-9dc1-00810330009d" providerId="AD"/>
  <p188:author id="{B3E192D3-03E2-CE8A-D850-092DF28A540F}" name="Jessica Wax-Edwards" initials="JWE" userId="Jessica Wax-Edwards"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enny Welle" initials="DW" lastIdx="1" clrIdx="0">
    <p:extLst>
      <p:ext uri="{19B8F6BF-5375-455C-9EA6-DF929625EA0E}">
        <p15:presenceInfo xmlns:p15="http://schemas.microsoft.com/office/powerpoint/2012/main" userId="S::denwelle1@publicisgroupe.net::08b00602-60fa-48c3-96fb-06a947b67cd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0E3FDE45-AF77-4B5C-9715-49D594BDF05E}" styleName="Light Style 1 - Accent 2">
    <a:wholeTbl>
      <a:tcTxStyle>
        <a:fontRef idx="minor">
          <a:scrgbClr r="0" g="0" b="0"/>
        </a:fontRef>
        <a:schemeClr val="tx1"/>
      </a:tcTxStyle>
      <a:tcStyle>
        <a:tcBdr>
          <a:left>
            <a:ln>
              <a:noFill/>
            </a:ln>
          </a:left>
          <a:right>
            <a:ln>
              <a:noFill/>
            </a:ln>
          </a:right>
          <a:top>
            <a:ln>
              <a:noFill/>
            </a:ln>
          </a:top>
          <a:bottom>
            <a:ln w="12700" cmpd="sng">
              <a:solidFill>
                <a:schemeClr val="accent6">
                  <a:alpha val="15000"/>
                </a:schemeClr>
              </a:solidFill>
            </a:ln>
          </a:bottom>
          <a:insideH>
            <a:ln w="12700" cmpd="sng">
              <a:solidFill>
                <a:schemeClr val="accent6">
                  <a:alpha val="15000"/>
                </a:schemeClr>
              </a:solidFill>
            </a:ln>
          </a:insideH>
          <a:insideV>
            <a:ln>
              <a:noFill/>
            </a:ln>
          </a:insideV>
        </a:tcBdr>
        <a:fill>
          <a:noFill/>
        </a:fill>
      </a:tcStyle>
    </a:wholeTbl>
    <a:band1H>
      <a:tcStyle>
        <a:tcBdr>
          <a:bottom>
            <a:ln w="12700" cmpd="sng">
              <a:solidFill>
                <a:schemeClr val="accent6">
                  <a:alpha val="15000"/>
                </a:schemeClr>
              </a:solidFill>
            </a:ln>
          </a:bottom>
        </a:tcBdr>
        <a:fill>
          <a:solidFill>
            <a:schemeClr val="accent6">
              <a:alpha val="5000"/>
            </a:schemeClr>
          </a:solidFill>
        </a:fill>
      </a:tcStyle>
    </a:band1H>
    <a:band2H>
      <a:tcStyle>
        <a:tcBdr>
          <a:bottom>
            <a:ln w="12700" cmpd="sng">
              <a:solidFill>
                <a:schemeClr val="accent6">
                  <a:alpha val="15000"/>
                </a:schemeClr>
              </a:solidFill>
            </a:ln>
          </a:bottom>
        </a:tcBdr>
      </a:tcStyle>
    </a:band2H>
    <a:band1V>
      <a:tcStyle>
        <a:tcBdr/>
        <a:fill>
          <a:solidFill>
            <a:schemeClr val="accent6">
              <a:alpha val="5000"/>
            </a:schemeClr>
          </a:solidFill>
        </a:fill>
      </a:tcStyle>
    </a:band1V>
    <a:lastCol>
      <a:tcTxStyle b="on"/>
      <a:tcStyle>
        <a:tcBdr/>
      </a:tcStyle>
    </a:lastCol>
    <a:firstCol>
      <a:tcTxStyle b="on"/>
      <a:tcStyle>
        <a:tcBdr/>
      </a:tcStyle>
    </a:firstCol>
    <a:lastRow>
      <a:tcTxStyle b="on"/>
      <a:tcStyle>
        <a:tcBdr>
          <a:bottom>
            <a:ln w="28575" cmpd="sng">
              <a:solidFill>
                <a:schemeClr val="dk1"/>
              </a:solidFill>
            </a:ln>
          </a:bottom>
        </a:tcBdr>
        <a:fill>
          <a:noFill/>
        </a:fill>
      </a:tcStyle>
    </a:lastRow>
    <a:firstRow>
      <a:tcTxStyle b="on"/>
      <a:tcStyle>
        <a:tcBdr>
          <a:bottom>
            <a:ln w="28575" cmpd="sng">
              <a:solidFill>
                <a:schemeClr val="dk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5669" autoAdjust="0"/>
  </p:normalViewPr>
  <p:slideViewPr>
    <p:cSldViewPr showGuides="1">
      <p:cViewPr varScale="1">
        <p:scale>
          <a:sx n="96" d="100"/>
          <a:sy n="96" d="100"/>
        </p:scale>
        <p:origin x="148" y="48"/>
      </p:cViewPr>
      <p:guideLst>
        <p:guide pos="1844"/>
        <p:guide orient="horz" pos="890"/>
        <p:guide pos="1980"/>
        <p:guide pos="257"/>
        <p:guide pos="6108"/>
        <p:guide pos="6040"/>
        <p:guide pos="5972"/>
        <p:guide pos="5904"/>
        <p:guide orient="horz" pos="1434"/>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howGuides="1">
      <p:cViewPr varScale="1">
        <p:scale>
          <a:sx n="133" d="100"/>
          <a:sy n="133" d="100"/>
        </p:scale>
        <p:origin x="4692" y="138"/>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a:extLst>
              <a:ext uri="{FF2B5EF4-FFF2-40B4-BE49-F238E27FC236}">
                <a16:creationId xmlns:a16="http://schemas.microsoft.com/office/drawing/2014/main" id="{9A8492AF-21D1-4EA9-B88E-2B2469E5B0BF}"/>
              </a:ext>
            </a:extLst>
          </p:cNvPr>
          <p:cNvSpPr>
            <a:spLocks noGrp="1"/>
          </p:cNvSpPr>
          <p:nvPr>
            <p:ph type="hdr" sz="quarter"/>
          </p:nvPr>
        </p:nvSpPr>
        <p:spPr>
          <a:xfrm>
            <a:off x="0" y="0"/>
            <a:ext cx="4363200" cy="360000"/>
          </a:xfrm>
          <a:prstGeom prst="rect">
            <a:avLst/>
          </a:prstGeom>
        </p:spPr>
        <p:txBody>
          <a:bodyPr vert="horz" lIns="91440" tIns="45720" rIns="91440" bIns="45720" rtlCol="0"/>
          <a:lstStyle>
            <a:lvl1pPr algn="l">
              <a:defRPr sz="1200"/>
            </a:lvl1pPr>
          </a:lstStyle>
          <a:p>
            <a:endParaRPr lang="en-US" sz="1050" b="1" dirty="0"/>
          </a:p>
        </p:txBody>
      </p:sp>
      <p:sp>
        <p:nvSpPr>
          <p:cNvPr id="3" name="Date">
            <a:extLst>
              <a:ext uri="{FF2B5EF4-FFF2-40B4-BE49-F238E27FC236}">
                <a16:creationId xmlns:a16="http://schemas.microsoft.com/office/drawing/2014/main" id="{F2C5CF11-9AB8-4366-83D6-4A911EAE67AA}"/>
              </a:ext>
            </a:extLst>
          </p:cNvPr>
          <p:cNvSpPr>
            <a:spLocks noGrp="1"/>
          </p:cNvSpPr>
          <p:nvPr>
            <p:ph type="dt" sz="quarter" idx="1"/>
          </p:nvPr>
        </p:nvSpPr>
        <p:spPr>
          <a:xfrm>
            <a:off x="5086800" y="0"/>
            <a:ext cx="1771200" cy="360000"/>
          </a:xfrm>
          <a:prstGeom prst="rect">
            <a:avLst/>
          </a:prstGeom>
        </p:spPr>
        <p:txBody>
          <a:bodyPr vert="horz" lIns="91440" tIns="45720" rIns="91440" bIns="45720" rtlCol="0"/>
          <a:lstStyle>
            <a:lvl1pPr algn="r">
              <a:defRPr sz="1200"/>
            </a:lvl1pPr>
          </a:lstStyle>
          <a:p>
            <a:fld id="{FEF1F2B9-B350-4061-A6D1-2A3340A8623F}" type="datetimeFigureOut">
              <a:rPr lang="en-US" sz="1050" smtClean="0"/>
              <a:t>4/11/2023</a:t>
            </a:fld>
            <a:endParaRPr lang="en-US" sz="1050" dirty="0"/>
          </a:p>
        </p:txBody>
      </p:sp>
      <p:sp>
        <p:nvSpPr>
          <p:cNvPr id="4" name="Footer Placeholder">
            <a:extLst>
              <a:ext uri="{FF2B5EF4-FFF2-40B4-BE49-F238E27FC236}">
                <a16:creationId xmlns:a16="http://schemas.microsoft.com/office/drawing/2014/main" id="{9797856F-D8D3-4EDB-AD63-B3F84321424C}"/>
              </a:ext>
            </a:extLst>
          </p:cNvPr>
          <p:cNvSpPr>
            <a:spLocks noGrp="1"/>
          </p:cNvSpPr>
          <p:nvPr>
            <p:ph type="ftr" sz="quarter" idx="2"/>
          </p:nvPr>
        </p:nvSpPr>
        <p:spPr>
          <a:xfrm>
            <a:off x="0" y="8784000"/>
            <a:ext cx="4363200" cy="360000"/>
          </a:xfrm>
          <a:prstGeom prst="rect">
            <a:avLst/>
          </a:prstGeom>
        </p:spPr>
        <p:txBody>
          <a:bodyPr vert="horz" lIns="91440" tIns="45720" rIns="91440" bIns="45720" rtlCol="0" anchor="b"/>
          <a:lstStyle>
            <a:lvl1pPr algn="l">
              <a:defRPr sz="1200"/>
            </a:lvl1pPr>
          </a:lstStyle>
          <a:p>
            <a:r>
              <a:rPr lang="en-US" sz="1050" dirty="0"/>
              <a:t>Unrestricted | © Siemens | Siemens </a:t>
            </a:r>
            <a:r>
              <a:rPr lang="en-US" sz="1050" dirty="0" err="1"/>
              <a:t>Company_SFS</a:t>
            </a:r>
            <a:r>
              <a:rPr lang="en-US" sz="1050" dirty="0"/>
              <a:t> </a:t>
            </a:r>
            <a:r>
              <a:rPr lang="en-US" sz="1050" dirty="0" err="1"/>
              <a:t>BU_Country_Year</a:t>
            </a:r>
            <a:endParaRPr lang="en-US" sz="1050" dirty="0"/>
          </a:p>
        </p:txBody>
      </p:sp>
      <p:sp>
        <p:nvSpPr>
          <p:cNvPr id="5" name="Slide Number Placeholder">
            <a:extLst>
              <a:ext uri="{FF2B5EF4-FFF2-40B4-BE49-F238E27FC236}">
                <a16:creationId xmlns:a16="http://schemas.microsoft.com/office/drawing/2014/main" id="{DA566997-7A2F-418F-AC55-BAC678F9F134}"/>
              </a:ext>
            </a:extLst>
          </p:cNvPr>
          <p:cNvSpPr>
            <a:spLocks noGrp="1"/>
          </p:cNvSpPr>
          <p:nvPr>
            <p:ph type="sldNum" sz="quarter" idx="3"/>
          </p:nvPr>
        </p:nvSpPr>
        <p:spPr>
          <a:xfrm>
            <a:off x="5086800" y="8784000"/>
            <a:ext cx="1771200" cy="360000"/>
          </a:xfrm>
          <a:prstGeom prst="rect">
            <a:avLst/>
          </a:prstGeom>
        </p:spPr>
        <p:txBody>
          <a:bodyPr vert="horz" lIns="91440" tIns="45720" rIns="91440" bIns="45720" rtlCol="0" anchor="b"/>
          <a:lstStyle>
            <a:lvl1pPr algn="r">
              <a:defRPr sz="1200"/>
            </a:lvl1pPr>
          </a:lstStyle>
          <a:p>
            <a:r>
              <a:rPr lang="en-US" sz="1050" b="1" dirty="0">
                <a:solidFill>
                  <a:schemeClr val="accent2"/>
                </a:solidFill>
              </a:rPr>
              <a:t>Hand out</a:t>
            </a:r>
            <a:r>
              <a:rPr lang="en-US" sz="1050" dirty="0">
                <a:solidFill>
                  <a:schemeClr val="accent2"/>
                </a:solidFill>
              </a:rPr>
              <a:t> </a:t>
            </a:r>
            <a:fld id="{C92BABF8-1341-4DCB-864A-D83C08BEEAE4}" type="slidenum">
              <a:rPr lang="en-US" sz="1050" smtClean="0"/>
              <a:t>‹#›</a:t>
            </a:fld>
            <a:endParaRPr lang="en-US" sz="1050" dirty="0"/>
          </a:p>
        </p:txBody>
      </p:sp>
      <p:pic>
        <p:nvPicPr>
          <p:cNvPr id="6" name="Siemens logo">
            <a:extLst>
              <a:ext uri="{FF2B5EF4-FFF2-40B4-BE49-F238E27FC236}">
                <a16:creationId xmlns:a16="http://schemas.microsoft.com/office/drawing/2014/main" id="{C5A460D9-E760-498F-8A06-286EB0B001C9}"/>
              </a:ext>
            </a:extLst>
          </p:cNvPr>
          <p:cNvPicPr>
            <a:picLocks noChangeAspect="1"/>
          </p:cNvPicPr>
          <p:nvPr/>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2853000" y="550800"/>
            <a:ext cx="1152000" cy="183168"/>
          </a:xfrm>
          <a:prstGeom prst="rect">
            <a:avLst/>
          </a:prstGeom>
        </p:spPr>
      </p:pic>
    </p:spTree>
    <p:extLst>
      <p:ext uri="{BB962C8B-B14F-4D97-AF65-F5344CB8AC3E}">
        <p14:creationId xmlns:p14="http://schemas.microsoft.com/office/powerpoint/2010/main" val="135978340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p:cNvSpPr>
            <a:spLocks noGrp="1"/>
          </p:cNvSpPr>
          <p:nvPr>
            <p:ph type="hdr" sz="quarter"/>
          </p:nvPr>
        </p:nvSpPr>
        <p:spPr>
          <a:xfrm>
            <a:off x="0" y="0"/>
            <a:ext cx="4363200" cy="360000"/>
          </a:xfrm>
          <a:prstGeom prst="rect">
            <a:avLst/>
          </a:prstGeom>
        </p:spPr>
        <p:txBody>
          <a:bodyPr vert="horz" lIns="91440" tIns="45720" rIns="91440" bIns="45720" rtlCol="0"/>
          <a:lstStyle>
            <a:lvl1pPr algn="l">
              <a:defRPr sz="1050" b="1"/>
            </a:lvl1pPr>
          </a:lstStyle>
          <a:p>
            <a:endParaRPr lang="en-US" dirty="0"/>
          </a:p>
        </p:txBody>
      </p:sp>
      <p:sp>
        <p:nvSpPr>
          <p:cNvPr id="3" name="Date"/>
          <p:cNvSpPr>
            <a:spLocks noGrp="1"/>
          </p:cNvSpPr>
          <p:nvPr>
            <p:ph type="dt" idx="1"/>
          </p:nvPr>
        </p:nvSpPr>
        <p:spPr>
          <a:xfrm>
            <a:off x="5086800" y="0"/>
            <a:ext cx="1771200" cy="360000"/>
          </a:xfrm>
          <a:prstGeom prst="rect">
            <a:avLst/>
          </a:prstGeom>
        </p:spPr>
        <p:txBody>
          <a:bodyPr vert="horz" lIns="91440" tIns="45720" rIns="91440" bIns="45720" rtlCol="0"/>
          <a:lstStyle>
            <a:lvl1pPr algn="r">
              <a:defRPr sz="1050"/>
            </a:lvl1pPr>
          </a:lstStyle>
          <a:p>
            <a:fld id="{76FBC1AF-E4C9-412F-9B6D-66CD520F95DB}" type="datetimeFigureOut">
              <a:rPr lang="en-US" smtClean="0"/>
              <a:pPr/>
              <a:t>4/11/2023</a:t>
            </a:fld>
            <a:endParaRPr lang="en-US" dirty="0"/>
          </a:p>
        </p:txBody>
      </p:sp>
      <p:sp>
        <p:nvSpPr>
          <p:cNvPr id="4" name="Slide Image Placeholder"/>
          <p:cNvSpPr>
            <a:spLocks noGrp="1" noRot="1" noChangeAspect="1"/>
          </p:cNvSpPr>
          <p:nvPr>
            <p:ph type="sldImg" idx="2"/>
          </p:nvPr>
        </p:nvSpPr>
        <p:spPr>
          <a:xfrm>
            <a:off x="406800" y="619200"/>
            <a:ext cx="6048000" cy="3402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p:cNvSpPr>
            <a:spLocks noGrp="1"/>
          </p:cNvSpPr>
          <p:nvPr>
            <p:ph type="body" sz="quarter" idx="3"/>
          </p:nvPr>
        </p:nvSpPr>
        <p:spPr>
          <a:xfrm>
            <a:off x="406800" y="4575600"/>
            <a:ext cx="6048000" cy="396000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 level</a:t>
            </a:r>
          </a:p>
          <a:p>
            <a:pPr lvl="8"/>
            <a:r>
              <a:rPr lang="en-US" dirty="0"/>
              <a:t>Ninth level</a:t>
            </a:r>
          </a:p>
        </p:txBody>
      </p:sp>
      <p:sp>
        <p:nvSpPr>
          <p:cNvPr id="6" name="Footer Placeholder"/>
          <p:cNvSpPr>
            <a:spLocks noGrp="1"/>
          </p:cNvSpPr>
          <p:nvPr>
            <p:ph type="ftr" sz="quarter" idx="4"/>
          </p:nvPr>
        </p:nvSpPr>
        <p:spPr>
          <a:xfrm>
            <a:off x="0" y="8784000"/>
            <a:ext cx="4363200" cy="360000"/>
          </a:xfrm>
          <a:prstGeom prst="rect">
            <a:avLst/>
          </a:prstGeom>
        </p:spPr>
        <p:txBody>
          <a:bodyPr vert="horz" lIns="91440" tIns="45720" rIns="91440" bIns="45720" rtlCol="0" anchor="b"/>
          <a:lstStyle>
            <a:lvl1pPr algn="l">
              <a:defRPr sz="1050"/>
            </a:lvl1pPr>
          </a:lstStyle>
          <a:p>
            <a:r>
              <a:rPr lang="en-US" dirty="0"/>
              <a:t>Unrestricted | © Siemens | Siemens </a:t>
            </a:r>
            <a:r>
              <a:rPr lang="en-US" dirty="0" err="1"/>
              <a:t>Company_SFS</a:t>
            </a:r>
            <a:r>
              <a:rPr lang="en-US" dirty="0"/>
              <a:t> </a:t>
            </a:r>
            <a:r>
              <a:rPr lang="en-US" dirty="0" err="1"/>
              <a:t>BU_Country_Year</a:t>
            </a:r>
            <a:endParaRPr lang="en-US" dirty="0"/>
          </a:p>
        </p:txBody>
      </p:sp>
      <p:sp>
        <p:nvSpPr>
          <p:cNvPr id="7" name="Slide Number Placeholder"/>
          <p:cNvSpPr>
            <a:spLocks noGrp="1"/>
          </p:cNvSpPr>
          <p:nvPr>
            <p:ph type="sldNum" sz="quarter" idx="5"/>
          </p:nvPr>
        </p:nvSpPr>
        <p:spPr>
          <a:xfrm>
            <a:off x="5086800" y="8784000"/>
            <a:ext cx="1771200" cy="360000"/>
          </a:xfrm>
          <a:prstGeom prst="rect">
            <a:avLst/>
          </a:prstGeom>
        </p:spPr>
        <p:txBody>
          <a:bodyPr vert="horz" lIns="91440" tIns="45720" rIns="91440" bIns="45720" rtlCol="0" anchor="b"/>
          <a:lstStyle>
            <a:lvl1pPr algn="r">
              <a:defRPr sz="1050"/>
            </a:lvl1pPr>
          </a:lstStyle>
          <a:p>
            <a:r>
              <a:rPr lang="en-US" b="1" dirty="0">
                <a:solidFill>
                  <a:schemeClr val="accent2"/>
                </a:solidFill>
              </a:rPr>
              <a:t>Notes</a:t>
            </a:r>
            <a:r>
              <a:rPr lang="en-US" dirty="0"/>
              <a:t> </a:t>
            </a:r>
            <a:fld id="{E76C657F-0E32-4130-ADDA-66B81138A76A}" type="slidenum">
              <a:rPr lang="en-US" smtClean="0"/>
              <a:pPr/>
              <a:t>‹#›</a:t>
            </a:fld>
            <a:endParaRPr lang="en-US" dirty="0"/>
          </a:p>
        </p:txBody>
      </p:sp>
    </p:spTree>
    <p:extLst>
      <p:ext uri="{BB962C8B-B14F-4D97-AF65-F5344CB8AC3E}">
        <p14:creationId xmlns:p14="http://schemas.microsoft.com/office/powerpoint/2010/main" val="527306072"/>
      </p:ext>
    </p:extLst>
  </p:cSld>
  <p:clrMap bg1="lt1" tx1="dk1" bg2="lt2" tx2="dk2" accent1="accent1" accent2="accent2" accent3="accent3" accent4="accent4" accent5="accent5" accent6="accent6" hlink="hlink" folHlink="folHlink"/>
  <p:hf hdr="0" dt="0"/>
  <p:notesStyle>
    <a:lvl1pPr marL="0" algn="l" defTabSz="914400" rtl="0" eaLnBrk="1" latinLnBrk="0" hangingPunct="1">
      <a:spcAft>
        <a:spcPts val="600"/>
      </a:spcAft>
      <a:defRPr sz="1200" kern="1200">
        <a:solidFill>
          <a:schemeClr val="tx1"/>
        </a:solidFill>
        <a:latin typeface="+mn-lt"/>
        <a:ea typeface="+mn-ea"/>
        <a:cs typeface="+mn-cs"/>
      </a:defRPr>
    </a:lvl1pPr>
    <a:lvl2pPr marL="144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2pPr>
    <a:lvl3pPr marL="288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3pPr>
    <a:lvl4pPr marL="432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4pPr>
    <a:lvl5pPr marL="576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5pPr>
    <a:lvl6pPr marL="720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6pPr>
    <a:lvl7pPr marL="864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7pPr>
    <a:lvl8pPr marL="1008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8pPr>
    <a:lvl9pPr marL="1152000" indent="-144000" algn="l" defTabSz="914400" rtl="0" eaLnBrk="1" latinLnBrk="0" hangingPunct="1">
      <a:spcAft>
        <a:spcPts val="300"/>
      </a:spcAft>
      <a:buClr>
        <a:schemeClr val="accent1"/>
      </a:buClr>
      <a:buFont typeface="Arial" panose="020B0604020202020204" pitchFamily="34" charset="0"/>
      <a:buChar char="•"/>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406400" y="619125"/>
            <a:ext cx="6048375" cy="3402013"/>
          </a:xfrm>
        </p:spPr>
      </p:sp>
      <p:sp>
        <p:nvSpPr>
          <p:cNvPr id="3" name="Notizenplatzhalter 2"/>
          <p:cNvSpPr>
            <a:spLocks noGrp="1"/>
          </p:cNvSpPr>
          <p:nvPr>
            <p:ph type="body" idx="1"/>
          </p:nvPr>
        </p:nvSpPr>
        <p:spPr/>
        <p:txBody>
          <a:bodyPr/>
          <a:lstStyle/>
          <a:p>
            <a:endParaRPr lang="en-US" dirty="0"/>
          </a:p>
        </p:txBody>
      </p:sp>
      <p:sp>
        <p:nvSpPr>
          <p:cNvPr id="4" name="Fußzeilenplatzhalter 3"/>
          <p:cNvSpPr>
            <a:spLocks noGrp="1"/>
          </p:cNvSpPr>
          <p:nvPr>
            <p:ph type="ftr" sz="quarter" idx="4"/>
          </p:nvPr>
        </p:nvSpPr>
        <p:spPr/>
        <p:txBody>
          <a:bodyPr/>
          <a:lstStyle/>
          <a:p>
            <a:r>
              <a:rPr lang="en-US" noProof="0" dirty="0"/>
              <a:t>Unrestricted | © Siemens | Siemens </a:t>
            </a:r>
            <a:r>
              <a:rPr lang="en-US" noProof="0" dirty="0" err="1"/>
              <a:t>Company_SFS</a:t>
            </a:r>
            <a:r>
              <a:rPr lang="en-US" noProof="0" dirty="0"/>
              <a:t> </a:t>
            </a:r>
            <a:r>
              <a:rPr lang="en-US" noProof="0" dirty="0" err="1"/>
              <a:t>BU_Country_Year</a:t>
            </a:r>
            <a:endParaRPr lang="en-US" noProof="0" dirty="0"/>
          </a:p>
        </p:txBody>
      </p:sp>
      <p:sp>
        <p:nvSpPr>
          <p:cNvPr id="5" name="Foliennummernplatzhalter 4"/>
          <p:cNvSpPr>
            <a:spLocks noGrp="1"/>
          </p:cNvSpPr>
          <p:nvPr>
            <p:ph type="sldNum" sz="quarter" idx="5"/>
          </p:nvPr>
        </p:nvSpPr>
        <p:spPr/>
        <p:txBody>
          <a:bodyPr/>
          <a:lstStyle/>
          <a:p>
            <a:r>
              <a:rPr lang="en-US" b="1" noProof="0" dirty="0" err="1">
                <a:solidFill>
                  <a:schemeClr val="accent2"/>
                </a:solidFill>
              </a:rPr>
              <a:t>Notizzettel</a:t>
            </a:r>
            <a:r>
              <a:rPr lang="en-US" noProof="0" dirty="0"/>
              <a:t> </a:t>
            </a:r>
            <a:fld id="{E76C657F-0E32-4130-ADDA-66B81138A76A}" type="slidenum">
              <a:rPr lang="en-US" noProof="0" smtClean="0"/>
              <a:pPr/>
              <a:t>1</a:t>
            </a:fld>
            <a:endParaRPr lang="en-US" noProof="0" dirty="0"/>
          </a:p>
        </p:txBody>
      </p:sp>
    </p:spTree>
    <p:extLst>
      <p:ext uri="{BB962C8B-B14F-4D97-AF65-F5344CB8AC3E}">
        <p14:creationId xmlns:p14="http://schemas.microsoft.com/office/powerpoint/2010/main" val="14001517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ee Conten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CDB9E4A-37E0-45B2-BC93-C2EC503FB8F7}"/>
              </a:ext>
            </a:extLst>
          </p:cNvPr>
          <p:cNvSpPr>
            <a:spLocks noGrp="1"/>
          </p:cNvSpPr>
          <p:nvPr>
            <p:ph type="title"/>
          </p:nvPr>
        </p:nvSpPr>
        <p:spPr/>
        <p:txBody>
          <a:bodyPr/>
          <a:lstStyle/>
          <a:p>
            <a:r>
              <a:rPr lang="en-US" dirty="0"/>
              <a:t>Click to edit Master title style</a:t>
            </a:r>
          </a:p>
        </p:txBody>
      </p:sp>
      <p:sp>
        <p:nvSpPr>
          <p:cNvPr id="9" name="Footer Placeholder">
            <a:extLst>
              <a:ext uri="{FF2B5EF4-FFF2-40B4-BE49-F238E27FC236}">
                <a16:creationId xmlns:a16="http://schemas.microsoft.com/office/drawing/2014/main" id="{8C6E0B19-DC70-4D19-9A56-05E87567F196}"/>
              </a:ext>
            </a:extLst>
          </p:cNvPr>
          <p:cNvSpPr>
            <a:spLocks noGrp="1"/>
          </p:cNvSpPr>
          <p:nvPr>
            <p:ph type="ftr" sz="quarter" idx="10"/>
          </p:nvPr>
        </p:nvSpPr>
        <p:spPr/>
        <p:txBody>
          <a:bodyPr/>
          <a:lstStyle/>
          <a:p>
            <a:pPr>
              <a:lnSpc>
                <a:spcPct val="100000"/>
              </a:lnSpc>
            </a:pPr>
            <a:r>
              <a:rPr lang="en-US" dirty="0"/>
              <a:t>Unrestricted | © Siemens | Siemens </a:t>
            </a:r>
            <a:r>
              <a:rPr lang="en-US" dirty="0" err="1"/>
              <a:t>Company_SFS</a:t>
            </a:r>
            <a:r>
              <a:rPr lang="en-US" dirty="0"/>
              <a:t> </a:t>
            </a:r>
            <a:r>
              <a:rPr lang="en-US" dirty="0" err="1"/>
              <a:t>BU_Country_Year</a:t>
            </a:r>
            <a:endParaRPr lang="en-US" dirty="0"/>
          </a:p>
        </p:txBody>
      </p:sp>
      <p:sp>
        <p:nvSpPr>
          <p:cNvPr id="10" name="Slide Number Placeholder">
            <a:extLst>
              <a:ext uri="{FF2B5EF4-FFF2-40B4-BE49-F238E27FC236}">
                <a16:creationId xmlns:a16="http://schemas.microsoft.com/office/drawing/2014/main" id="{D3DF1D7C-B467-46E9-B036-83EC1DBE711C}"/>
              </a:ext>
            </a:extLst>
          </p:cNvPr>
          <p:cNvSpPr>
            <a:spLocks noGrp="1"/>
          </p:cNvSpPr>
          <p:nvPr>
            <p:ph type="sldNum" sz="quarter" idx="11"/>
          </p:nvPr>
        </p:nvSpPr>
        <p:spPr/>
        <p:txBody>
          <a:bodyPr/>
          <a:lstStyle/>
          <a:p>
            <a:r>
              <a:rPr lang="en-US" dirty="0"/>
              <a:t>Page </a:t>
            </a:r>
            <a:fld id="{15EBE321-CBB1-4E91-BD14-37C8D44326FB}" type="slidenum">
              <a:rPr lang="en-US" smtClean="0"/>
              <a:pPr/>
              <a:t>‹#›</a:t>
            </a:fld>
            <a:endParaRPr lang="en-US" dirty="0"/>
          </a:p>
        </p:txBody>
      </p:sp>
      <p:pic>
        <p:nvPicPr>
          <p:cNvPr id="7" name="Siemens Logo">
            <a:extLst>
              <a:ext uri="{FF2B5EF4-FFF2-40B4-BE49-F238E27FC236}">
                <a16:creationId xmlns:a16="http://schemas.microsoft.com/office/drawing/2014/main" id="{E73DB6A8-F91C-4B87-ACAA-19A2D5EA21EF}"/>
              </a:ext>
            </a:extLst>
          </p:cNvPr>
          <p:cNvPicPr>
            <a:picLocks noChangeAspect="1"/>
          </p:cNvPicPr>
          <p:nvPr userDrawn="1"/>
        </p:nvPicPr>
        <p:blipFill>
          <a:blip r:embed="rId2" cstate="print">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635188" y="6418800"/>
            <a:ext cx="1152000" cy="183168"/>
          </a:xfrm>
          <a:prstGeom prst="rect">
            <a:avLst/>
          </a:prstGeom>
        </p:spPr>
      </p:pic>
    </p:spTree>
    <p:extLst>
      <p:ext uri="{BB962C8B-B14F-4D97-AF65-F5344CB8AC3E}">
        <p14:creationId xmlns:p14="http://schemas.microsoft.com/office/powerpoint/2010/main" val="2943002918"/>
      </p:ext>
    </p:extLst>
  </p:cSld>
  <p:clrMapOvr>
    <a:masterClrMapping/>
  </p:clrMapOvr>
  <p:extLst>
    <p:ext uri="{DCECCB84-F9BA-43D5-87BE-67443E8EF086}">
      <p15:sldGuideLst xmlns:p15="http://schemas.microsoft.com/office/powerpoint/2012/main">
        <p15:guide id="1" pos="257" userDrawn="1">
          <p15:clr>
            <a:srgbClr val="65CEFF"/>
          </p15:clr>
        </p15:guide>
        <p15:guide id="2" pos="1844" userDrawn="1">
          <p15:clr>
            <a:srgbClr val="65CEFF"/>
          </p15:clr>
        </p15:guide>
        <p15:guide id="3" pos="1980" userDrawn="1">
          <p15:clr>
            <a:srgbClr val="65CEFF"/>
          </p15:clr>
        </p15:guide>
        <p15:guide id="5" pos="5904" userDrawn="1">
          <p15:clr>
            <a:srgbClr val="65CEFF"/>
          </p15:clr>
        </p15:guide>
        <p15:guide id="7" pos="5972" userDrawn="1">
          <p15:clr>
            <a:srgbClr val="65CEFF"/>
          </p15:clr>
        </p15:guide>
        <p15:guide id="8" pos="6040" userDrawn="1">
          <p15:clr>
            <a:srgbClr val="65CEFF"/>
          </p15:clr>
        </p15:guide>
        <p15:guide id="9" pos="6108" userDrawn="1">
          <p15:clr>
            <a:srgbClr val="65CEFF"/>
          </p15:clr>
        </p15:guide>
        <p15:guide id="10" pos="7425" userDrawn="1">
          <p15:clr>
            <a:srgbClr val="65CEFF"/>
          </p15:clr>
        </p15:guide>
        <p15:guide id="11" orient="horz" pos="300" userDrawn="1">
          <p15:clr>
            <a:srgbClr val="65CEFF"/>
          </p15:clr>
        </p15:guide>
        <p15:guide id="12" orient="horz" pos="663" userDrawn="1">
          <p15:clr>
            <a:srgbClr val="65CEFF"/>
          </p15:clr>
        </p15:guide>
        <p15:guide id="13" orient="horz" pos="890" userDrawn="1">
          <p15:clr>
            <a:srgbClr val="65CEFF"/>
          </p15:clr>
        </p15:guide>
        <p15:guide id="17" orient="horz" pos="3884" userDrawn="1">
          <p15:clr>
            <a:srgbClr val="65CEFF"/>
          </p15:clr>
        </p15:guide>
        <p15:guide id="18" orient="horz" pos="4156" userDrawn="1">
          <p15:clr>
            <a:srgbClr val="65CEFF"/>
          </p15:clr>
        </p15:guide>
        <p15:guide id="19" orient="horz" pos="1434" userDrawn="1">
          <p15:clr>
            <a:srgbClr val="65CEFF"/>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a:extLst>
              <a:ext uri="{FF2B5EF4-FFF2-40B4-BE49-F238E27FC236}">
                <a16:creationId xmlns:a16="http://schemas.microsoft.com/office/drawing/2014/main" id="{2500D031-E8B7-42AD-B616-57A243A31EFA}"/>
              </a:ext>
            </a:extLst>
          </p:cNvPr>
          <p:cNvSpPr>
            <a:spLocks noGrp="1"/>
          </p:cNvSpPr>
          <p:nvPr>
            <p:ph type="title"/>
          </p:nvPr>
        </p:nvSpPr>
        <p:spPr>
          <a:xfrm>
            <a:off x="410400" y="478800"/>
            <a:ext cx="9863997" cy="576000"/>
          </a:xfrm>
          <a:prstGeom prst="rect">
            <a:avLst/>
          </a:prstGeom>
        </p:spPr>
        <p:txBody>
          <a:bodyPr vert="horz" lIns="0" tIns="0" rIns="324000" bIns="14400" rtlCol="0" anchor="t" anchorCtr="0">
            <a:noAutofit/>
          </a:bodyPr>
          <a:lstStyle/>
          <a:p>
            <a:r>
              <a:rPr lang="en-US" dirty="0"/>
              <a:t>Click to edit Master title style</a:t>
            </a:r>
          </a:p>
        </p:txBody>
      </p:sp>
      <p:sp>
        <p:nvSpPr>
          <p:cNvPr id="3" name="Text Placeholder">
            <a:extLst>
              <a:ext uri="{FF2B5EF4-FFF2-40B4-BE49-F238E27FC236}">
                <a16:creationId xmlns:a16="http://schemas.microsoft.com/office/drawing/2014/main" id="{6750A408-ED0E-47CF-AC3A-5AD4A6E25CE3}"/>
              </a:ext>
            </a:extLst>
          </p:cNvPr>
          <p:cNvSpPr>
            <a:spLocks noGrp="1"/>
          </p:cNvSpPr>
          <p:nvPr>
            <p:ph type="body" idx="1"/>
          </p:nvPr>
        </p:nvSpPr>
        <p:spPr>
          <a:xfrm>
            <a:off x="411161" y="1414800"/>
            <a:ext cx="7200000" cy="45360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Footer Placeholder">
            <a:extLst>
              <a:ext uri="{FF2B5EF4-FFF2-40B4-BE49-F238E27FC236}">
                <a16:creationId xmlns:a16="http://schemas.microsoft.com/office/drawing/2014/main" id="{4F5CAFE5-0972-49AB-B42B-7C613C153AFE}"/>
              </a:ext>
            </a:extLst>
          </p:cNvPr>
          <p:cNvSpPr>
            <a:spLocks noGrp="1"/>
          </p:cNvSpPr>
          <p:nvPr>
            <p:ph type="ftr" sz="quarter" idx="3"/>
          </p:nvPr>
        </p:nvSpPr>
        <p:spPr>
          <a:xfrm>
            <a:off x="1059160" y="6310800"/>
            <a:ext cx="9216000" cy="547200"/>
          </a:xfrm>
          <a:prstGeom prst="rect">
            <a:avLst/>
          </a:prstGeom>
        </p:spPr>
        <p:txBody>
          <a:bodyPr vert="horz" lIns="0" tIns="0" rIns="0" bIns="61200" rtlCol="0" anchor="ctr" anchorCtr="0"/>
          <a:lstStyle>
            <a:lvl1pPr algn="l">
              <a:lnSpc>
                <a:spcPct val="100000"/>
              </a:lnSpc>
              <a:defRPr sz="900">
                <a:solidFill>
                  <a:schemeClr val="tx1"/>
                </a:solidFill>
              </a:defRPr>
            </a:lvl1pPr>
          </a:lstStyle>
          <a:p>
            <a:r>
              <a:rPr lang="en-US" dirty="0"/>
              <a:t>Unrestricted | © Siemens | Siemens </a:t>
            </a:r>
            <a:r>
              <a:rPr lang="en-US" dirty="0" err="1"/>
              <a:t>Company_SFS</a:t>
            </a:r>
            <a:r>
              <a:rPr lang="en-US" dirty="0"/>
              <a:t> </a:t>
            </a:r>
            <a:r>
              <a:rPr lang="en-US" dirty="0" err="1"/>
              <a:t>BU_Country_Year</a:t>
            </a:r>
            <a:endParaRPr lang="en-US" dirty="0"/>
          </a:p>
        </p:txBody>
      </p:sp>
      <p:sp>
        <p:nvSpPr>
          <p:cNvPr id="6" name="Slide Number Placeholder">
            <a:extLst>
              <a:ext uri="{FF2B5EF4-FFF2-40B4-BE49-F238E27FC236}">
                <a16:creationId xmlns:a16="http://schemas.microsoft.com/office/drawing/2014/main" id="{1C051FD7-F65C-4306-9083-C9770A0AF2DF}"/>
              </a:ext>
            </a:extLst>
          </p:cNvPr>
          <p:cNvSpPr>
            <a:spLocks noGrp="1"/>
          </p:cNvSpPr>
          <p:nvPr>
            <p:ph type="sldNum" sz="quarter" idx="4"/>
          </p:nvPr>
        </p:nvSpPr>
        <p:spPr>
          <a:xfrm>
            <a:off x="411162" y="6310800"/>
            <a:ext cx="648000" cy="547200"/>
          </a:xfrm>
          <a:prstGeom prst="rect">
            <a:avLst/>
          </a:prstGeom>
        </p:spPr>
        <p:txBody>
          <a:bodyPr vert="horz" lIns="0" tIns="0" rIns="0" bIns="61200" rtlCol="0" anchor="ctr" anchorCtr="0"/>
          <a:lstStyle>
            <a:lvl1pPr algn="l">
              <a:lnSpc>
                <a:spcPct val="100000"/>
              </a:lnSpc>
              <a:defRPr sz="900" b="1">
                <a:solidFill>
                  <a:schemeClr val="tx1"/>
                </a:solidFill>
              </a:defRPr>
            </a:lvl1pPr>
          </a:lstStyle>
          <a:p>
            <a:r>
              <a:rPr lang="en-US" dirty="0"/>
              <a:t>Page </a:t>
            </a:r>
            <a:fld id="{15EBE321-CBB1-4E91-BD14-37C8D44326FB}" type="slidenum">
              <a:rPr lang="en-US" smtClean="0"/>
              <a:pPr/>
              <a:t>‹#›</a:t>
            </a:fld>
            <a:endParaRPr lang="en-US" dirty="0"/>
          </a:p>
        </p:txBody>
      </p:sp>
    </p:spTree>
    <p:extLst>
      <p:ext uri="{BB962C8B-B14F-4D97-AF65-F5344CB8AC3E}">
        <p14:creationId xmlns:p14="http://schemas.microsoft.com/office/powerpoint/2010/main" val="1698585145"/>
      </p:ext>
    </p:extLst>
  </p:cSld>
  <p:clrMap bg1="lt1" tx1="dk1" bg2="lt2" tx2="dk2" accent1="accent1" accent2="accent2" accent3="accent3" accent4="accent4" accent5="accent5" accent6="accent6" hlink="hlink" folHlink="folHlink"/>
  <p:sldLayoutIdLst>
    <p:sldLayoutId id="2147483655" r:id="rId1"/>
  </p:sldLayoutIdLst>
  <p:hf hdr="0" dt="0"/>
  <p:txStyles>
    <p:titleStyle>
      <a:lvl1pPr algn="l" defTabSz="914400" rtl="0" eaLnBrk="1" latinLnBrk="0" hangingPunct="1">
        <a:lnSpc>
          <a:spcPct val="90000"/>
        </a:lnSpc>
        <a:spcBef>
          <a:spcPct val="0"/>
        </a:spcBef>
        <a:buNone/>
        <a:defRPr sz="2000" b="1" kern="1200">
          <a:solidFill>
            <a:schemeClr val="accent1"/>
          </a:solidFill>
          <a:latin typeface="+mj-lt"/>
          <a:ea typeface="+mj-ea"/>
          <a:cs typeface="+mj-cs"/>
        </a:defRPr>
      </a:lvl1pPr>
    </p:titleStyle>
    <p:bodyStyle>
      <a:lvl1pPr marL="0" indent="0" algn="l" defTabSz="914400" rtl="0" eaLnBrk="1" latinLnBrk="0" hangingPunct="1">
        <a:lnSpc>
          <a:spcPct val="110000"/>
        </a:lnSpc>
        <a:spcBef>
          <a:spcPts val="0"/>
        </a:spcBef>
        <a:spcAft>
          <a:spcPts val="300"/>
        </a:spcAft>
        <a:buFont typeface="Arial" panose="020B0604020202020204" pitchFamily="34" charset="0"/>
        <a:buNone/>
        <a:defRPr sz="1800" kern="1200">
          <a:solidFill>
            <a:schemeClr val="tx1"/>
          </a:solidFill>
          <a:latin typeface="+mn-lt"/>
          <a:ea typeface="+mn-ea"/>
          <a:cs typeface="+mn-cs"/>
        </a:defRPr>
      </a:lvl1pPr>
      <a:lvl2pPr marL="18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36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3pPr>
      <a:lvl4pPr marL="54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4pPr>
      <a:lvl5pPr marL="72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5pPr>
      <a:lvl6pPr marL="90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6pPr>
      <a:lvl7pPr marL="108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7pPr>
      <a:lvl8pPr marL="126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8pPr>
      <a:lvl9pPr marL="1440000" indent="-180000" algn="l" defTabSz="914400" rtl="0" eaLnBrk="1" latinLnBrk="0" hangingPunct="1">
        <a:lnSpc>
          <a:spcPct val="110000"/>
        </a:lnSpc>
        <a:spcBef>
          <a:spcPts val="0"/>
        </a:spcBef>
        <a:spcAft>
          <a:spcPts val="300"/>
        </a:spcAft>
        <a:buClr>
          <a:schemeClr val="accent1"/>
        </a:buClr>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13C3CFC-9697-4716-A651-26E69FE6AB0F}"/>
              </a:ext>
            </a:extLst>
          </p:cNvPr>
          <p:cNvSpPr>
            <a:spLocks noGrp="1"/>
          </p:cNvSpPr>
          <p:nvPr>
            <p:ph type="title"/>
          </p:nvPr>
        </p:nvSpPr>
        <p:spPr>
          <a:xfrm>
            <a:off x="410400" y="478800"/>
            <a:ext cx="9863997" cy="576000"/>
          </a:xfrm>
        </p:spPr>
        <p:txBody>
          <a:bodyPr/>
          <a:lstStyle/>
          <a:p>
            <a:r>
              <a:rPr lang="en-US" dirty="0"/>
              <a:t>Nippon Electric Glass (NEG): Guaranteed Energy Savings for </a:t>
            </a:r>
            <a:br>
              <a:rPr lang="en-US" dirty="0"/>
            </a:br>
            <a:r>
              <a:rPr lang="en-US" dirty="0"/>
              <a:t>Electric Glass Fiber plant in the UK</a:t>
            </a:r>
          </a:p>
        </p:txBody>
      </p:sp>
      <p:sp>
        <p:nvSpPr>
          <p:cNvPr id="6" name="Slide Number Placeholder">
            <a:extLst>
              <a:ext uri="{FF2B5EF4-FFF2-40B4-BE49-F238E27FC236}">
                <a16:creationId xmlns:a16="http://schemas.microsoft.com/office/drawing/2014/main" id="{CB1948C2-BCB7-4A85-B181-A476AEC4C9B1}"/>
              </a:ext>
            </a:extLst>
          </p:cNvPr>
          <p:cNvSpPr>
            <a:spLocks noGrp="1"/>
          </p:cNvSpPr>
          <p:nvPr>
            <p:ph type="sldNum" sz="quarter" idx="11"/>
          </p:nvPr>
        </p:nvSpPr>
        <p:spPr>
          <a:xfrm>
            <a:off x="411162" y="6310800"/>
            <a:ext cx="648000" cy="547200"/>
          </a:xfrm>
        </p:spPr>
        <p:txBody>
          <a:bodyPr/>
          <a:lstStyle/>
          <a:p>
            <a:r>
              <a:rPr lang="en-US" dirty="0"/>
              <a:t>Page </a:t>
            </a:r>
            <a:fld id="{15EBE321-CBB1-4E91-BD14-37C8D44326FB}" type="slidenum">
              <a:rPr lang="en-US" smtClean="0"/>
              <a:pPr/>
              <a:t>1</a:t>
            </a:fld>
            <a:endParaRPr lang="en-US" dirty="0"/>
          </a:p>
        </p:txBody>
      </p:sp>
      <p:sp>
        <p:nvSpPr>
          <p:cNvPr id="26" name="Background case">
            <a:extLst>
              <a:ext uri="{FF2B5EF4-FFF2-40B4-BE49-F238E27FC236}">
                <a16:creationId xmlns:a16="http://schemas.microsoft.com/office/drawing/2014/main" id="{A6FA2653-B2CA-4A25-A6FB-ABD82FDB81DF}"/>
              </a:ext>
            </a:extLst>
          </p:cNvPr>
          <p:cNvSpPr/>
          <p:nvPr/>
        </p:nvSpPr>
        <p:spPr>
          <a:xfrm>
            <a:off x="410400" y="1412875"/>
            <a:ext cx="2520000" cy="4966325"/>
          </a:xfrm>
          <a:prstGeom prst="rect">
            <a:avLst/>
          </a:prstGeom>
          <a:solidFill>
            <a:srgbClr val="E5E5E9"/>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nchorCtr="0"/>
          <a:lstStyle/>
          <a:p>
            <a:pPr algn="l"/>
            <a:endParaRPr lang="en-US" dirty="0"/>
          </a:p>
        </p:txBody>
      </p:sp>
      <p:sp>
        <p:nvSpPr>
          <p:cNvPr id="20" name="Case details">
            <a:extLst>
              <a:ext uri="{FF2B5EF4-FFF2-40B4-BE49-F238E27FC236}">
                <a16:creationId xmlns:a16="http://schemas.microsoft.com/office/drawing/2014/main" id="{23B606C6-2F2A-7E44-AE68-2016620E27C6}"/>
              </a:ext>
            </a:extLst>
          </p:cNvPr>
          <p:cNvSpPr txBox="1"/>
          <p:nvPr/>
        </p:nvSpPr>
        <p:spPr>
          <a:xfrm>
            <a:off x="515938" y="2278799"/>
            <a:ext cx="2412000" cy="2324727"/>
          </a:xfrm>
          <a:prstGeom prst="rect">
            <a:avLst/>
          </a:prstGeom>
          <a:noFill/>
        </p:spPr>
        <p:txBody>
          <a:bodyPr wrap="square" lIns="0" tIns="0" rIns="0" bIns="0" rtlCol="0" anchor="t">
            <a:noAutofit/>
          </a:bodyPr>
          <a:lstStyle/>
          <a:p>
            <a:pPr>
              <a:lnSpc>
                <a:spcPct val="110000"/>
              </a:lnSpc>
              <a:spcBef>
                <a:spcPts val="0"/>
              </a:spcBef>
              <a:spcAft>
                <a:spcPts val="300"/>
              </a:spcAft>
            </a:pPr>
            <a:r>
              <a:rPr lang="en-US" sz="1200" b="1" dirty="0">
                <a:solidFill>
                  <a:srgbClr val="000000"/>
                </a:solidFill>
              </a:rPr>
              <a:t>Nippon Electric Glass (NEG)</a:t>
            </a:r>
          </a:p>
          <a:p>
            <a:pPr>
              <a:lnSpc>
                <a:spcPct val="110000"/>
              </a:lnSpc>
              <a:spcBef>
                <a:spcPts val="0"/>
              </a:spcBef>
              <a:spcAft>
                <a:spcPts val="300"/>
              </a:spcAft>
            </a:pPr>
            <a:r>
              <a:rPr lang="en-GB" sz="1200" dirty="0">
                <a:solidFill>
                  <a:srgbClr val="000000"/>
                </a:solidFill>
                <a:cs typeface="Arial" charset="0"/>
              </a:rPr>
              <a:t>NEG is the world’s leading manufacturer of speciality glass. </a:t>
            </a:r>
          </a:p>
          <a:p>
            <a:pPr>
              <a:lnSpc>
                <a:spcPct val="110000"/>
              </a:lnSpc>
              <a:spcBef>
                <a:spcPts val="0"/>
              </a:spcBef>
              <a:spcAft>
                <a:spcPts val="300"/>
              </a:spcAft>
            </a:pPr>
            <a:endParaRPr lang="en-GB" sz="1200" dirty="0">
              <a:solidFill>
                <a:srgbClr val="000000"/>
              </a:solidFill>
              <a:cs typeface="Arial" charset="0"/>
            </a:endParaRPr>
          </a:p>
          <a:p>
            <a:pPr>
              <a:lnSpc>
                <a:spcPct val="110000"/>
              </a:lnSpc>
              <a:spcBef>
                <a:spcPts val="0"/>
              </a:spcBef>
              <a:spcAft>
                <a:spcPts val="300"/>
              </a:spcAft>
            </a:pPr>
            <a:r>
              <a:rPr lang="en-GB" sz="1200" dirty="0">
                <a:solidFill>
                  <a:srgbClr val="000000"/>
                </a:solidFill>
                <a:cs typeface="Arial" charset="0"/>
              </a:rPr>
              <a:t>The key products within its glass </a:t>
            </a:r>
            <a:r>
              <a:rPr lang="en-GB" sz="1200" dirty="0" err="1">
                <a:solidFill>
                  <a:srgbClr val="000000"/>
                </a:solidFill>
                <a:cs typeface="Arial" charset="0"/>
              </a:rPr>
              <a:t>fiber</a:t>
            </a:r>
            <a:r>
              <a:rPr lang="en-GB" sz="1200" dirty="0">
                <a:solidFill>
                  <a:srgbClr val="000000"/>
                </a:solidFill>
                <a:cs typeface="Arial" charset="0"/>
              </a:rPr>
              <a:t> business are chopped strands and direct draw </a:t>
            </a:r>
            <a:r>
              <a:rPr lang="en-GB" sz="1200" dirty="0" err="1">
                <a:solidFill>
                  <a:srgbClr val="000000"/>
                </a:solidFill>
                <a:cs typeface="Arial" charset="0"/>
              </a:rPr>
              <a:t>rovings</a:t>
            </a:r>
            <a:r>
              <a:rPr lang="en-GB" sz="1200" dirty="0">
                <a:solidFill>
                  <a:srgbClr val="000000"/>
                </a:solidFill>
                <a:cs typeface="Arial" charset="0"/>
              </a:rPr>
              <a:t> for reinforcing high function composite solutions in fields such as automotive and renewable energy. </a:t>
            </a:r>
            <a:endParaRPr lang="en-US" sz="1200" dirty="0"/>
          </a:p>
        </p:txBody>
      </p:sp>
      <p:graphicFrame>
        <p:nvGraphicFramePr>
          <p:cNvPr id="11" name="Table case">
            <a:extLst>
              <a:ext uri="{FF2B5EF4-FFF2-40B4-BE49-F238E27FC236}">
                <a16:creationId xmlns:a16="http://schemas.microsoft.com/office/drawing/2014/main" id="{A6B3007F-6CA3-FA41-8DE8-AABE6F3B15A3}"/>
              </a:ext>
            </a:extLst>
          </p:cNvPr>
          <p:cNvGraphicFramePr>
            <a:graphicFrameLocks noGrp="1"/>
          </p:cNvGraphicFramePr>
          <p:nvPr>
            <p:extLst>
              <p:ext uri="{D42A27DB-BD31-4B8C-83A1-F6EECF244321}">
                <p14:modId xmlns:p14="http://schemas.microsoft.com/office/powerpoint/2010/main" val="500075227"/>
              </p:ext>
            </p:extLst>
          </p:nvPr>
        </p:nvGraphicFramePr>
        <p:xfrm>
          <a:off x="3139204" y="1346142"/>
          <a:ext cx="6337301" cy="5694738"/>
        </p:xfrm>
        <a:graphic>
          <a:graphicData uri="http://schemas.openxmlformats.org/drawingml/2006/table">
            <a:tbl>
              <a:tblPr firstRow="1" bandRow="1">
                <a:tableStyleId>{2D5ABB26-0587-4C30-8999-92F81FD0307C}</a:tableStyleId>
              </a:tblPr>
              <a:tblGrid>
                <a:gridCol w="6337301">
                  <a:extLst>
                    <a:ext uri="{9D8B030D-6E8A-4147-A177-3AD203B41FA5}">
                      <a16:colId xmlns:a16="http://schemas.microsoft.com/office/drawing/2014/main" val="20000"/>
                    </a:ext>
                  </a:extLst>
                </a:gridCol>
              </a:tblGrid>
              <a:tr h="293178">
                <a:tc>
                  <a:txBody>
                    <a:bodyPr/>
                    <a:lstStyle/>
                    <a:p>
                      <a:pPr marL="0" marR="0" indent="0" algn="l" defTabSz="914400" rtl="0" eaLnBrk="1" fontAlgn="auto" latinLnBrk="0" hangingPunct="1">
                        <a:lnSpc>
                          <a:spcPct val="100000"/>
                        </a:lnSpc>
                        <a:spcBef>
                          <a:spcPts val="0"/>
                        </a:spcBef>
                        <a:spcAft>
                          <a:spcPts val="300"/>
                        </a:spcAft>
                        <a:buClr>
                          <a:schemeClr val="accent1"/>
                        </a:buClr>
                        <a:buSzTx/>
                        <a:buFontTx/>
                        <a:buNone/>
                        <a:tabLst/>
                        <a:defRPr/>
                      </a:pPr>
                      <a:r>
                        <a:rPr lang="en-US" sz="1400" b="1" dirty="0">
                          <a:solidFill>
                            <a:schemeClr val="tx1"/>
                          </a:solidFill>
                        </a:rPr>
                        <a:t>Challenges</a:t>
                      </a:r>
                    </a:p>
                  </a:txBody>
                  <a:tcPr marL="0" marR="108000" marT="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71345">
                <a:tc>
                  <a:txBody>
                    <a:bodyPr/>
                    <a:lstStyle/>
                    <a:p>
                      <a:pPr marL="180000" indent="-180000">
                        <a:lnSpc>
                          <a:spcPct val="100000"/>
                        </a:lnSpc>
                        <a:spcBef>
                          <a:spcPts val="0"/>
                        </a:spcBef>
                        <a:spcAft>
                          <a:spcPts val="300"/>
                        </a:spcAft>
                        <a:buClr>
                          <a:schemeClr val="accent1"/>
                        </a:buClr>
                        <a:buFont typeface="Arial" charset="0"/>
                        <a:buChar char="•"/>
                      </a:pPr>
                      <a:r>
                        <a:rPr lang="en-GB" sz="1200" dirty="0">
                          <a:solidFill>
                            <a:schemeClr val="tx1"/>
                          </a:solidFill>
                        </a:rPr>
                        <a:t>NEG is dedicated to practicing sustainable manufacturing and wanted to invest in its Wigan facility to become more energy efficient and improve operational efficiencies in incumbent processes and equipment. </a:t>
                      </a:r>
                    </a:p>
                    <a:p>
                      <a:pPr marL="180000" indent="-180000">
                        <a:lnSpc>
                          <a:spcPct val="100000"/>
                        </a:lnSpc>
                        <a:spcBef>
                          <a:spcPts val="0"/>
                        </a:spcBef>
                        <a:spcAft>
                          <a:spcPts val="300"/>
                        </a:spcAft>
                        <a:buClr>
                          <a:schemeClr val="accent1"/>
                        </a:buClr>
                        <a:buFont typeface="Arial" charset="0"/>
                        <a:buChar char="•"/>
                      </a:pPr>
                      <a:r>
                        <a:rPr lang="en-GB" sz="1200" dirty="0">
                          <a:solidFill>
                            <a:schemeClr val="tx1"/>
                          </a:solidFill>
                        </a:rPr>
                        <a:t>The company was also keen to reduce energy costs so that funds could be channelled into further environmentally-focused projects. </a:t>
                      </a:r>
                    </a:p>
                  </a:txBody>
                  <a:tcPr marL="0" marR="108000" marT="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27854">
                <a:tc>
                  <a:txBody>
                    <a:bodyPr/>
                    <a:lstStyle/>
                    <a:p>
                      <a:pPr marL="0" indent="0">
                        <a:lnSpc>
                          <a:spcPct val="100000"/>
                        </a:lnSpc>
                        <a:spcBef>
                          <a:spcPts val="0"/>
                        </a:spcBef>
                        <a:spcAft>
                          <a:spcPts val="300"/>
                        </a:spcAft>
                        <a:buClr>
                          <a:schemeClr val="accent1"/>
                        </a:buClr>
                        <a:buFont typeface="Arial" charset="0"/>
                        <a:buNone/>
                      </a:pPr>
                      <a:r>
                        <a:rPr lang="en-US" sz="1400" b="1" dirty="0">
                          <a:solidFill>
                            <a:schemeClr val="tx1"/>
                          </a:solidFill>
                        </a:rPr>
                        <a:t>Solution</a:t>
                      </a:r>
                    </a:p>
                  </a:txBody>
                  <a:tcPr marL="0" marR="108000"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99960">
                <a:tc>
                  <a:txBody>
                    <a:bodyPr/>
                    <a:lstStyle/>
                    <a:p>
                      <a:pPr marL="180000" indent="-180000" algn="l" defTabSz="914400" rtl="0" eaLnBrk="1" latinLnBrk="0" hangingPunct="1">
                        <a:lnSpc>
                          <a:spcPct val="100000"/>
                        </a:lnSpc>
                        <a:spcBef>
                          <a:spcPts val="0"/>
                        </a:spcBef>
                        <a:spcAft>
                          <a:spcPts val="300"/>
                        </a:spcAft>
                        <a:buClr>
                          <a:schemeClr val="accent1"/>
                        </a:buClr>
                        <a:buFont typeface="Arial" charset="0"/>
                        <a:buChar char="•"/>
                      </a:pPr>
                      <a:r>
                        <a:rPr lang="en-GB" sz="1200" kern="1200" dirty="0">
                          <a:solidFill>
                            <a:schemeClr val="tx1"/>
                          </a:solidFill>
                          <a:latin typeface="+mn-lt"/>
                          <a:ea typeface="+mn-ea"/>
                          <a:cs typeface="+mn-cs"/>
                        </a:rPr>
                        <a:t>After a full assessment of the Wigan facility, Siemens identified elements where more energy and operationally efficient processes and equipment could be implemented. This included installing new Siemens motors and controllers, new water pumps, flow meters and replacement of nearly 3000 LED light fittings.</a:t>
                      </a:r>
                    </a:p>
                    <a:p>
                      <a:pPr marL="180000" marR="0" lvl="0" indent="-180000" algn="l" defTabSz="914400" rtl="0" eaLnBrk="1" fontAlgn="auto" latinLnBrk="0" hangingPunct="1">
                        <a:lnSpc>
                          <a:spcPct val="100000"/>
                        </a:lnSpc>
                        <a:spcBef>
                          <a:spcPts val="0"/>
                        </a:spcBef>
                        <a:spcAft>
                          <a:spcPts val="300"/>
                        </a:spcAft>
                        <a:buClr>
                          <a:schemeClr val="accent1"/>
                        </a:buClr>
                        <a:buSzTx/>
                        <a:buFont typeface="Arial" charset="0"/>
                        <a:buChar char="•"/>
                        <a:tabLst/>
                        <a:defRPr/>
                      </a:pPr>
                      <a:r>
                        <a:rPr lang="en-GB" sz="1200" kern="1200" dirty="0">
                          <a:solidFill>
                            <a:schemeClr val="tx1"/>
                          </a:solidFill>
                          <a:latin typeface="+mn-lt"/>
                          <a:ea typeface="+mn-ea"/>
                          <a:cs typeface="+mn-cs"/>
                        </a:rPr>
                        <a:t>Working with expert financier Siemens Financial Services (SFS), Siemens guaranteed the expected savings over the course of the 5 year contract. </a:t>
                      </a:r>
                    </a:p>
                    <a:p>
                      <a:pPr marL="180000" indent="-180000" algn="l" defTabSz="914400" rtl="0" eaLnBrk="1" latinLnBrk="0" hangingPunct="1">
                        <a:lnSpc>
                          <a:spcPct val="100000"/>
                        </a:lnSpc>
                        <a:spcBef>
                          <a:spcPts val="0"/>
                        </a:spcBef>
                        <a:spcAft>
                          <a:spcPts val="300"/>
                        </a:spcAft>
                        <a:buClr>
                          <a:schemeClr val="accent1"/>
                        </a:buClr>
                        <a:buFont typeface="Arial" charset="0"/>
                        <a:buChar char="•"/>
                      </a:pPr>
                      <a:r>
                        <a:rPr lang="en-GB" sz="1200" kern="1200" dirty="0">
                          <a:solidFill>
                            <a:schemeClr val="tx1"/>
                          </a:solidFill>
                          <a:latin typeface="+mn-lt"/>
                          <a:ea typeface="+mn-ea"/>
                          <a:cs typeface="+mn-cs"/>
                        </a:rPr>
                        <a:t>Under the energy performance contracting agreement, SFS was able to spread NEG’s payments over </a:t>
                      </a:r>
                      <a:r>
                        <a:rPr lang="en-GB" sz="1200" kern="1200">
                          <a:solidFill>
                            <a:schemeClr val="tx1"/>
                          </a:solidFill>
                          <a:latin typeface="+mn-lt"/>
                          <a:ea typeface="+mn-ea"/>
                          <a:cs typeface="+mn-cs"/>
                        </a:rPr>
                        <a:t>the term </a:t>
                      </a:r>
                      <a:r>
                        <a:rPr lang="en-GB" sz="1200" kern="1200" dirty="0">
                          <a:solidFill>
                            <a:schemeClr val="tx1"/>
                          </a:solidFill>
                          <a:latin typeface="+mn-lt"/>
                          <a:ea typeface="+mn-ea"/>
                          <a:cs typeface="+mn-cs"/>
                        </a:rPr>
                        <a:t>to align with the guaranteed savings, effectively making the investment net zero cost.</a:t>
                      </a:r>
                    </a:p>
                  </a:txBody>
                  <a:tcPr marL="0" marR="108000" marT="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0">
                <a:tc>
                  <a:txBody>
                    <a:bodyPr/>
                    <a:lstStyle/>
                    <a:p>
                      <a:pPr marL="0" indent="0">
                        <a:lnSpc>
                          <a:spcPct val="100000"/>
                        </a:lnSpc>
                        <a:spcBef>
                          <a:spcPts val="0"/>
                        </a:spcBef>
                        <a:spcAft>
                          <a:spcPts val="300"/>
                        </a:spcAft>
                        <a:buClr>
                          <a:schemeClr val="accent1"/>
                        </a:buClr>
                        <a:buFont typeface="Arial" charset="0"/>
                        <a:buNone/>
                      </a:pPr>
                      <a:r>
                        <a:rPr lang="en-US" sz="1400" b="1" dirty="0">
                          <a:solidFill>
                            <a:schemeClr val="tx1"/>
                          </a:solidFill>
                        </a:rPr>
                        <a:t>Benefits</a:t>
                      </a:r>
                    </a:p>
                  </a:txBody>
                  <a:tcPr marL="0" marR="108000" marT="72000" marB="72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79188">
                <a:tc>
                  <a:txBody>
                    <a:bodyPr/>
                    <a:lstStyle/>
                    <a:p>
                      <a:pPr marL="180000" marR="0" indent="-180000" algn="l" defTabSz="914400" rtl="0" eaLnBrk="1" fontAlgn="auto" latinLnBrk="0" hangingPunct="1">
                        <a:lnSpc>
                          <a:spcPct val="100000"/>
                        </a:lnSpc>
                        <a:spcBef>
                          <a:spcPts val="0"/>
                        </a:spcBef>
                        <a:spcAft>
                          <a:spcPts val="300"/>
                        </a:spcAft>
                        <a:buClr>
                          <a:schemeClr val="accent1"/>
                        </a:buClr>
                        <a:buSzPct val="150000"/>
                        <a:buFontTx/>
                        <a:buBlip>
                          <a:blip r:embed="rId3">
                            <a:extLst>
                              <a:ext uri="{96DAC541-7B7A-43D3-8B79-37D633B846F1}">
                                <asvg:svgBlip xmlns:asvg="http://schemas.microsoft.com/office/drawing/2016/SVG/main" r:embed="rId4"/>
                              </a:ext>
                            </a:extLst>
                          </a:blip>
                        </a:buBlip>
                        <a:tabLst/>
                        <a:defRPr/>
                      </a:pPr>
                      <a:r>
                        <a:rPr lang="en-GB" sz="1200" dirty="0">
                          <a:solidFill>
                            <a:schemeClr val="tx1"/>
                          </a:solidFill>
                        </a:rPr>
                        <a:t>With the installation of the technology, NEG is now seeing significant reductions in operating costs, totalling around 3 million EUR and carbon emissions of 2,000 tons across the financing period. </a:t>
                      </a:r>
                    </a:p>
                    <a:p>
                      <a:pPr marL="180000" marR="0" indent="-180000" algn="l" defTabSz="914400" rtl="0" eaLnBrk="1" fontAlgn="auto" latinLnBrk="0" hangingPunct="1">
                        <a:lnSpc>
                          <a:spcPct val="100000"/>
                        </a:lnSpc>
                        <a:spcBef>
                          <a:spcPts val="0"/>
                        </a:spcBef>
                        <a:spcAft>
                          <a:spcPts val="300"/>
                        </a:spcAft>
                        <a:buClr>
                          <a:schemeClr val="accent1"/>
                        </a:buClr>
                        <a:buSzPct val="150000"/>
                        <a:buFontTx/>
                        <a:buBlip>
                          <a:blip r:embed="rId3">
                            <a:extLst>
                              <a:ext uri="{96DAC541-7B7A-43D3-8B79-37D633B846F1}">
                                <asvg:svgBlip xmlns:asvg="http://schemas.microsoft.com/office/drawing/2016/SVG/main" r:embed="rId4"/>
                              </a:ext>
                            </a:extLst>
                          </a:blip>
                        </a:buBlip>
                        <a:tabLst/>
                        <a:defRPr/>
                      </a:pPr>
                      <a:r>
                        <a:rPr lang="en-GB" sz="1200" dirty="0">
                          <a:solidFill>
                            <a:schemeClr val="tx1"/>
                          </a:solidFill>
                        </a:rPr>
                        <a:t>Thanks to the smart solutions from Siemens and SFS, these savings reliably match repayments and ensure energy efficiency while increasing productivity.</a:t>
                      </a:r>
                    </a:p>
                    <a:p>
                      <a:pPr marL="180000" marR="0" indent="-180000" algn="l" defTabSz="914400" rtl="0" eaLnBrk="1" fontAlgn="auto" latinLnBrk="0" hangingPunct="1">
                        <a:lnSpc>
                          <a:spcPct val="100000"/>
                        </a:lnSpc>
                        <a:spcBef>
                          <a:spcPts val="0"/>
                        </a:spcBef>
                        <a:spcAft>
                          <a:spcPts val="300"/>
                        </a:spcAft>
                        <a:buClr>
                          <a:schemeClr val="accent1"/>
                        </a:buClr>
                        <a:buSzPct val="150000"/>
                        <a:buFontTx/>
                        <a:buBlip>
                          <a:blip r:embed="rId3">
                            <a:extLst>
                              <a:ext uri="{96DAC541-7B7A-43D3-8B79-37D633B846F1}">
                                <asvg:svgBlip xmlns:asvg="http://schemas.microsoft.com/office/drawing/2016/SVG/main" r:embed="rId4"/>
                              </a:ext>
                            </a:extLst>
                          </a:blip>
                        </a:buBlip>
                        <a:tabLst/>
                        <a:defRPr/>
                      </a:pPr>
                      <a:r>
                        <a:rPr lang="en-GB" sz="1200" dirty="0">
                          <a:solidFill>
                            <a:schemeClr val="tx1"/>
                          </a:solidFill>
                        </a:rPr>
                        <a:t>NEG have since embarked on additional sustainability projects with SFS, following the success of this project, including plans for digital transformation of the Bulk Packing Process. </a:t>
                      </a:r>
                    </a:p>
                    <a:p>
                      <a:pPr marL="180000" marR="0" indent="-180000" algn="l" defTabSz="914400" rtl="0" eaLnBrk="1" fontAlgn="auto" latinLnBrk="0" hangingPunct="1">
                        <a:lnSpc>
                          <a:spcPct val="100000"/>
                        </a:lnSpc>
                        <a:spcBef>
                          <a:spcPts val="0"/>
                        </a:spcBef>
                        <a:spcAft>
                          <a:spcPts val="300"/>
                        </a:spcAft>
                        <a:buClr>
                          <a:schemeClr val="accent1"/>
                        </a:buClr>
                        <a:buSzPct val="150000"/>
                        <a:buFontTx/>
                        <a:buBlip>
                          <a:blip r:embed="rId3">
                            <a:extLst>
                              <a:ext uri="{96DAC541-7B7A-43D3-8B79-37D633B846F1}">
                                <asvg:svgBlip xmlns:asvg="http://schemas.microsoft.com/office/drawing/2016/SVG/main" r:embed="rId4"/>
                              </a:ext>
                            </a:extLst>
                          </a:blip>
                        </a:buBlip>
                        <a:tabLst/>
                        <a:defRPr/>
                      </a:pPr>
                      <a:endParaRPr lang="en-GB" sz="1200" dirty="0">
                        <a:solidFill>
                          <a:schemeClr val="tx1"/>
                        </a:solidFill>
                      </a:endParaRPr>
                    </a:p>
                  </a:txBody>
                  <a:tcPr marL="0" marR="108000" marT="0" marB="108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22" name="Background map">
            <a:extLst>
              <a:ext uri="{FF2B5EF4-FFF2-40B4-BE49-F238E27FC236}">
                <a16:creationId xmlns:a16="http://schemas.microsoft.com/office/drawing/2014/main" id="{A82C0E91-1A2C-46B2-BA35-CD668C33C8AC}"/>
              </a:ext>
            </a:extLst>
          </p:cNvPr>
          <p:cNvSpPr/>
          <p:nvPr/>
        </p:nvSpPr>
        <p:spPr>
          <a:xfrm>
            <a:off x="9556902" y="991485"/>
            <a:ext cx="2191201" cy="21071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spcBef>
                <a:spcPts val="0"/>
              </a:spcBef>
            </a:pPr>
            <a:r>
              <a:rPr lang="en-US" sz="1400" b="1" dirty="0">
                <a:solidFill>
                  <a:srgbClr val="66667E"/>
                </a:solidFill>
              </a:rPr>
              <a:t>“The benefit was all </a:t>
            </a:r>
            <a:r>
              <a:rPr lang="en-GB" sz="1400" b="1" dirty="0">
                <a:solidFill>
                  <a:srgbClr val="66667E"/>
                </a:solidFill>
              </a:rPr>
              <a:t>frontloaded for us. We were financially backed by SFS, and only when the verified savings came in did we start repaying the lease. We’ve actually managed to achieve more savings than those guaranteed so they’ve exceeded expectations”</a:t>
            </a:r>
            <a:endParaRPr lang="en-US" sz="1400" b="1" dirty="0">
              <a:solidFill>
                <a:srgbClr val="66667E"/>
              </a:solidFill>
            </a:endParaRPr>
          </a:p>
          <a:p>
            <a:pPr>
              <a:spcBef>
                <a:spcPts val="0"/>
              </a:spcBef>
            </a:pPr>
            <a:endParaRPr lang="en-US" sz="1200" dirty="0">
              <a:solidFill>
                <a:srgbClr val="66667E"/>
              </a:solidFill>
            </a:endParaRPr>
          </a:p>
          <a:p>
            <a:pPr>
              <a:spcBef>
                <a:spcPts val="0"/>
              </a:spcBef>
            </a:pPr>
            <a:r>
              <a:rPr lang="en-US" sz="1200" dirty="0">
                <a:solidFill>
                  <a:srgbClr val="66667E"/>
                </a:solidFill>
              </a:rPr>
              <a:t>Steve Keeton, Managing Director, NEG</a:t>
            </a:r>
          </a:p>
        </p:txBody>
      </p:sp>
      <p:sp>
        <p:nvSpPr>
          <p:cNvPr id="3" name="Rechteck 14">
            <a:extLst>
              <a:ext uri="{FF2B5EF4-FFF2-40B4-BE49-F238E27FC236}">
                <a16:creationId xmlns:a16="http://schemas.microsoft.com/office/drawing/2014/main" id="{6F8F4D10-900F-9095-2E68-85BFA06C816B}"/>
              </a:ext>
            </a:extLst>
          </p:cNvPr>
          <p:cNvSpPr>
            <a:spLocks/>
          </p:cNvSpPr>
          <p:nvPr/>
        </p:nvSpPr>
        <p:spPr>
          <a:xfrm>
            <a:off x="9568257" y="5210603"/>
            <a:ext cx="2088000" cy="1406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eaLnBrk="0" fontAlgn="auto" hangingPunct="0">
              <a:spcBef>
                <a:spcPts val="0"/>
              </a:spcBef>
              <a:spcAft>
                <a:spcPts val="0"/>
              </a:spcAft>
            </a:pPr>
            <a:r>
              <a:rPr lang="en-US" sz="2400" b="1" kern="0" dirty="0">
                <a:solidFill>
                  <a:srgbClr val="009999"/>
                </a:solidFill>
              </a:rPr>
              <a:t>€3million </a:t>
            </a:r>
          </a:p>
          <a:p>
            <a:pPr eaLnBrk="0" fontAlgn="auto" hangingPunct="0">
              <a:spcBef>
                <a:spcPts val="0"/>
              </a:spcBef>
              <a:spcAft>
                <a:spcPts val="0"/>
              </a:spcAft>
            </a:pPr>
            <a:r>
              <a:rPr lang="en-US" sz="1200" b="1" dirty="0">
                <a:solidFill>
                  <a:srgbClr val="66667E"/>
                </a:solidFill>
              </a:rPr>
              <a:t>In operating costs </a:t>
            </a:r>
            <a:br>
              <a:rPr lang="en-US" sz="1200" b="1" dirty="0">
                <a:solidFill>
                  <a:srgbClr val="66667E"/>
                </a:solidFill>
              </a:rPr>
            </a:br>
            <a:r>
              <a:rPr lang="en-US" sz="1200" b="1" dirty="0">
                <a:solidFill>
                  <a:srgbClr val="66667E"/>
                </a:solidFill>
              </a:rPr>
              <a:t>saved over</a:t>
            </a:r>
          </a:p>
          <a:p>
            <a:pPr eaLnBrk="0" fontAlgn="auto" hangingPunct="0">
              <a:spcBef>
                <a:spcPts val="0"/>
              </a:spcBef>
              <a:spcAft>
                <a:spcPts val="0"/>
              </a:spcAft>
            </a:pPr>
            <a:r>
              <a:rPr lang="en-US" sz="1200" b="1" dirty="0">
                <a:solidFill>
                  <a:srgbClr val="66667E"/>
                </a:solidFill>
              </a:rPr>
              <a:t>5 years </a:t>
            </a:r>
          </a:p>
        </p:txBody>
      </p:sp>
      <p:grpSp>
        <p:nvGrpSpPr>
          <p:cNvPr id="5" name="Gruppieren 72">
            <a:extLst>
              <a:ext uri="{FF2B5EF4-FFF2-40B4-BE49-F238E27FC236}">
                <a16:creationId xmlns:a16="http://schemas.microsoft.com/office/drawing/2014/main" id="{03690C5B-79A6-0990-656F-E4E63365CC1F}"/>
              </a:ext>
            </a:extLst>
          </p:cNvPr>
          <p:cNvGrpSpPr>
            <a:grpSpLocks noChangeAspect="1"/>
          </p:cNvGrpSpPr>
          <p:nvPr/>
        </p:nvGrpSpPr>
        <p:grpSpPr>
          <a:xfrm>
            <a:off x="11156310" y="5623375"/>
            <a:ext cx="400237" cy="503069"/>
            <a:chOff x="5625796" y="338177"/>
            <a:chExt cx="1614420" cy="2029210"/>
          </a:xfrm>
          <a:solidFill>
            <a:srgbClr val="009999"/>
          </a:solidFill>
        </p:grpSpPr>
        <p:grpSp>
          <p:nvGrpSpPr>
            <p:cNvPr id="7" name="Gruppieren 73">
              <a:extLst>
                <a:ext uri="{FF2B5EF4-FFF2-40B4-BE49-F238E27FC236}">
                  <a16:creationId xmlns:a16="http://schemas.microsoft.com/office/drawing/2014/main" id="{C31BF0BD-012E-E4CC-48C4-96CFF3127160}"/>
                </a:ext>
              </a:extLst>
            </p:cNvPr>
            <p:cNvGrpSpPr/>
            <p:nvPr/>
          </p:nvGrpSpPr>
          <p:grpSpPr>
            <a:xfrm>
              <a:off x="6121926" y="338177"/>
              <a:ext cx="630078" cy="1456247"/>
              <a:chOff x="6121926" y="338177"/>
              <a:chExt cx="630078" cy="1456247"/>
            </a:xfrm>
            <a:grpFill/>
          </p:grpSpPr>
          <p:sp>
            <p:nvSpPr>
              <p:cNvPr id="15" name="Oval 73">
                <a:extLst>
                  <a:ext uri="{FF2B5EF4-FFF2-40B4-BE49-F238E27FC236}">
                    <a16:creationId xmlns:a16="http://schemas.microsoft.com/office/drawing/2014/main" id="{41959A1B-9947-E05C-ABF6-B9B044803527}"/>
                  </a:ext>
                </a:extLst>
              </p:cNvPr>
              <p:cNvSpPr>
                <a:spLocks noChangeArrowheads="1"/>
              </p:cNvSpPr>
              <p:nvPr/>
            </p:nvSpPr>
            <p:spPr bwMode="gray">
              <a:xfrm>
                <a:off x="6121926" y="338177"/>
                <a:ext cx="630078" cy="272177"/>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6" name="Freeform 77">
                <a:extLst>
                  <a:ext uri="{FF2B5EF4-FFF2-40B4-BE49-F238E27FC236}">
                    <a16:creationId xmlns:a16="http://schemas.microsoft.com/office/drawing/2014/main" id="{488B73E7-1FAB-F9E3-1ACC-D41E8F47A6EB}"/>
                  </a:ext>
                </a:extLst>
              </p:cNvPr>
              <p:cNvSpPr>
                <a:spLocks/>
              </p:cNvSpPr>
              <p:nvPr/>
            </p:nvSpPr>
            <p:spPr bwMode="gray">
              <a:xfrm>
                <a:off x="6121926" y="540702"/>
                <a:ext cx="630078" cy="237888"/>
              </a:xfrm>
              <a:custGeom>
                <a:avLst/>
                <a:gdLst>
                  <a:gd name="T0" fmla="*/ 174 w 348"/>
                  <a:gd name="T1" fmla="*/ 131 h 131"/>
                  <a:gd name="T2" fmla="*/ 348 w 348"/>
                  <a:gd name="T3" fmla="*/ 56 h 131"/>
                  <a:gd name="T4" fmla="*/ 348 w 348"/>
                  <a:gd name="T5" fmla="*/ 0 h 131"/>
                  <a:gd name="T6" fmla="*/ 174 w 348"/>
                  <a:gd name="T7" fmla="*/ 75 h 131"/>
                  <a:gd name="T8" fmla="*/ 0 w 348"/>
                  <a:gd name="T9" fmla="*/ 0 h 131"/>
                  <a:gd name="T10" fmla="*/ 0 w 348"/>
                  <a:gd name="T11" fmla="*/ 56 h 131"/>
                  <a:gd name="T12" fmla="*/ 174 w 348"/>
                  <a:gd name="T13" fmla="*/ 131 h 131"/>
                </a:gdLst>
                <a:ahLst/>
                <a:cxnLst>
                  <a:cxn ang="0">
                    <a:pos x="T0" y="T1"/>
                  </a:cxn>
                  <a:cxn ang="0">
                    <a:pos x="T2" y="T3"/>
                  </a:cxn>
                  <a:cxn ang="0">
                    <a:pos x="T4" y="T5"/>
                  </a:cxn>
                  <a:cxn ang="0">
                    <a:pos x="T6" y="T7"/>
                  </a:cxn>
                  <a:cxn ang="0">
                    <a:pos x="T8" y="T9"/>
                  </a:cxn>
                  <a:cxn ang="0">
                    <a:pos x="T10" y="T11"/>
                  </a:cxn>
                  <a:cxn ang="0">
                    <a:pos x="T12" y="T13"/>
                  </a:cxn>
                </a:cxnLst>
                <a:rect l="0" t="0" r="r" b="b"/>
                <a:pathLst>
                  <a:path w="348" h="131">
                    <a:moveTo>
                      <a:pt x="174" y="131"/>
                    </a:moveTo>
                    <a:cubicBezTo>
                      <a:pt x="270" y="131"/>
                      <a:pt x="348" y="98"/>
                      <a:pt x="348" y="56"/>
                    </a:cubicBezTo>
                    <a:cubicBezTo>
                      <a:pt x="348" y="0"/>
                      <a:pt x="348" y="0"/>
                      <a:pt x="348" y="0"/>
                    </a:cubicBezTo>
                    <a:cubicBezTo>
                      <a:pt x="348" y="42"/>
                      <a:pt x="270" y="75"/>
                      <a:pt x="174" y="75"/>
                    </a:cubicBezTo>
                    <a:cubicBezTo>
                      <a:pt x="78" y="75"/>
                      <a:pt x="0" y="42"/>
                      <a:pt x="0" y="0"/>
                    </a:cubicBezTo>
                    <a:cubicBezTo>
                      <a:pt x="0" y="56"/>
                      <a:pt x="0" y="56"/>
                      <a:pt x="0" y="56"/>
                    </a:cubicBezTo>
                    <a:cubicBezTo>
                      <a:pt x="0" y="98"/>
                      <a:pt x="78" y="131"/>
                      <a:pt x="174" y="13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7" name="Freeform 78">
                <a:extLst>
                  <a:ext uri="{FF2B5EF4-FFF2-40B4-BE49-F238E27FC236}">
                    <a16:creationId xmlns:a16="http://schemas.microsoft.com/office/drawing/2014/main" id="{43FC507F-203E-F232-6487-F95709C6E5B2}"/>
                  </a:ext>
                </a:extLst>
              </p:cNvPr>
              <p:cNvSpPr>
                <a:spLocks/>
              </p:cNvSpPr>
              <p:nvPr/>
            </p:nvSpPr>
            <p:spPr bwMode="gray">
              <a:xfrm>
                <a:off x="6121926" y="711082"/>
                <a:ext cx="630078" cy="237888"/>
              </a:xfrm>
              <a:custGeom>
                <a:avLst/>
                <a:gdLst>
                  <a:gd name="T0" fmla="*/ 174 w 348"/>
                  <a:gd name="T1" fmla="*/ 131 h 131"/>
                  <a:gd name="T2" fmla="*/ 348 w 348"/>
                  <a:gd name="T3" fmla="*/ 56 h 131"/>
                  <a:gd name="T4" fmla="*/ 348 w 348"/>
                  <a:gd name="T5" fmla="*/ 0 h 131"/>
                  <a:gd name="T6" fmla="*/ 174 w 348"/>
                  <a:gd name="T7" fmla="*/ 75 h 131"/>
                  <a:gd name="T8" fmla="*/ 0 w 348"/>
                  <a:gd name="T9" fmla="*/ 0 h 131"/>
                  <a:gd name="T10" fmla="*/ 0 w 348"/>
                  <a:gd name="T11" fmla="*/ 56 h 131"/>
                  <a:gd name="T12" fmla="*/ 174 w 348"/>
                  <a:gd name="T13" fmla="*/ 131 h 131"/>
                </a:gdLst>
                <a:ahLst/>
                <a:cxnLst>
                  <a:cxn ang="0">
                    <a:pos x="T0" y="T1"/>
                  </a:cxn>
                  <a:cxn ang="0">
                    <a:pos x="T2" y="T3"/>
                  </a:cxn>
                  <a:cxn ang="0">
                    <a:pos x="T4" y="T5"/>
                  </a:cxn>
                  <a:cxn ang="0">
                    <a:pos x="T6" y="T7"/>
                  </a:cxn>
                  <a:cxn ang="0">
                    <a:pos x="T8" y="T9"/>
                  </a:cxn>
                  <a:cxn ang="0">
                    <a:pos x="T10" y="T11"/>
                  </a:cxn>
                  <a:cxn ang="0">
                    <a:pos x="T12" y="T13"/>
                  </a:cxn>
                </a:cxnLst>
                <a:rect l="0" t="0" r="r" b="b"/>
                <a:pathLst>
                  <a:path w="348" h="131">
                    <a:moveTo>
                      <a:pt x="174" y="131"/>
                    </a:moveTo>
                    <a:cubicBezTo>
                      <a:pt x="270" y="131"/>
                      <a:pt x="348" y="97"/>
                      <a:pt x="348" y="56"/>
                    </a:cubicBezTo>
                    <a:cubicBezTo>
                      <a:pt x="348" y="0"/>
                      <a:pt x="348" y="0"/>
                      <a:pt x="348" y="0"/>
                    </a:cubicBezTo>
                    <a:cubicBezTo>
                      <a:pt x="348" y="41"/>
                      <a:pt x="270" y="75"/>
                      <a:pt x="174" y="75"/>
                    </a:cubicBezTo>
                    <a:cubicBezTo>
                      <a:pt x="78" y="75"/>
                      <a:pt x="0" y="41"/>
                      <a:pt x="0" y="0"/>
                    </a:cubicBezTo>
                    <a:cubicBezTo>
                      <a:pt x="0" y="56"/>
                      <a:pt x="0" y="56"/>
                      <a:pt x="0" y="56"/>
                    </a:cubicBezTo>
                    <a:cubicBezTo>
                      <a:pt x="0" y="97"/>
                      <a:pt x="78" y="131"/>
                      <a:pt x="174" y="13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9" name="Freeform 79">
                <a:extLst>
                  <a:ext uri="{FF2B5EF4-FFF2-40B4-BE49-F238E27FC236}">
                    <a16:creationId xmlns:a16="http://schemas.microsoft.com/office/drawing/2014/main" id="{87537CD5-820F-CFDF-09AD-F73B2D316DE4}"/>
                  </a:ext>
                </a:extLst>
              </p:cNvPr>
              <p:cNvSpPr>
                <a:spLocks/>
              </p:cNvSpPr>
              <p:nvPr/>
            </p:nvSpPr>
            <p:spPr bwMode="gray">
              <a:xfrm>
                <a:off x="6290162" y="1508322"/>
                <a:ext cx="293609" cy="115728"/>
              </a:xfrm>
              <a:custGeom>
                <a:avLst/>
                <a:gdLst>
                  <a:gd name="T0" fmla="*/ 81 w 162"/>
                  <a:gd name="T1" fmla="*/ 8 h 64"/>
                  <a:gd name="T2" fmla="*/ 0 w 162"/>
                  <a:gd name="T3" fmla="*/ 0 h 64"/>
                  <a:gd name="T4" fmla="*/ 0 w 162"/>
                  <a:gd name="T5" fmla="*/ 56 h 64"/>
                  <a:gd name="T6" fmla="*/ 81 w 162"/>
                  <a:gd name="T7" fmla="*/ 64 h 64"/>
                  <a:gd name="T8" fmla="*/ 162 w 162"/>
                  <a:gd name="T9" fmla="*/ 56 h 64"/>
                  <a:gd name="T10" fmla="*/ 162 w 162"/>
                  <a:gd name="T11" fmla="*/ 0 h 64"/>
                  <a:gd name="T12" fmla="*/ 81 w 162"/>
                  <a:gd name="T13" fmla="*/ 8 h 64"/>
                </a:gdLst>
                <a:ahLst/>
                <a:cxnLst>
                  <a:cxn ang="0">
                    <a:pos x="T0" y="T1"/>
                  </a:cxn>
                  <a:cxn ang="0">
                    <a:pos x="T2" y="T3"/>
                  </a:cxn>
                  <a:cxn ang="0">
                    <a:pos x="T4" y="T5"/>
                  </a:cxn>
                  <a:cxn ang="0">
                    <a:pos x="T6" y="T7"/>
                  </a:cxn>
                  <a:cxn ang="0">
                    <a:pos x="T8" y="T9"/>
                  </a:cxn>
                  <a:cxn ang="0">
                    <a:pos x="T10" y="T11"/>
                  </a:cxn>
                  <a:cxn ang="0">
                    <a:pos x="T12" y="T13"/>
                  </a:cxn>
                </a:cxnLst>
                <a:rect l="0" t="0" r="r" b="b"/>
                <a:pathLst>
                  <a:path w="162" h="64">
                    <a:moveTo>
                      <a:pt x="81" y="8"/>
                    </a:moveTo>
                    <a:cubicBezTo>
                      <a:pt x="52" y="8"/>
                      <a:pt x="24" y="5"/>
                      <a:pt x="0" y="0"/>
                    </a:cubicBezTo>
                    <a:cubicBezTo>
                      <a:pt x="0" y="56"/>
                      <a:pt x="0" y="56"/>
                      <a:pt x="0" y="56"/>
                    </a:cubicBezTo>
                    <a:cubicBezTo>
                      <a:pt x="24" y="61"/>
                      <a:pt x="52" y="64"/>
                      <a:pt x="81" y="64"/>
                    </a:cubicBezTo>
                    <a:cubicBezTo>
                      <a:pt x="110" y="64"/>
                      <a:pt x="138" y="61"/>
                      <a:pt x="162" y="56"/>
                    </a:cubicBezTo>
                    <a:cubicBezTo>
                      <a:pt x="162" y="0"/>
                      <a:pt x="162" y="0"/>
                      <a:pt x="162" y="0"/>
                    </a:cubicBezTo>
                    <a:cubicBezTo>
                      <a:pt x="138" y="5"/>
                      <a:pt x="110" y="8"/>
                      <a:pt x="81" y="8"/>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1" name="Freeform 80">
                <a:extLst>
                  <a:ext uri="{FF2B5EF4-FFF2-40B4-BE49-F238E27FC236}">
                    <a16:creationId xmlns:a16="http://schemas.microsoft.com/office/drawing/2014/main" id="{BED4566C-CA07-8B82-A9AA-9B660CFB643A}"/>
                  </a:ext>
                </a:extLst>
              </p:cNvPr>
              <p:cNvSpPr>
                <a:spLocks/>
              </p:cNvSpPr>
              <p:nvPr/>
            </p:nvSpPr>
            <p:spPr bwMode="gray">
              <a:xfrm>
                <a:off x="6290162" y="1676554"/>
                <a:ext cx="293609" cy="117870"/>
              </a:xfrm>
              <a:custGeom>
                <a:avLst/>
                <a:gdLst>
                  <a:gd name="T0" fmla="*/ 81 w 162"/>
                  <a:gd name="T1" fmla="*/ 9 h 65"/>
                  <a:gd name="T2" fmla="*/ 0 w 162"/>
                  <a:gd name="T3" fmla="*/ 0 h 65"/>
                  <a:gd name="T4" fmla="*/ 0 w 162"/>
                  <a:gd name="T5" fmla="*/ 56 h 65"/>
                  <a:gd name="T6" fmla="*/ 81 w 162"/>
                  <a:gd name="T7" fmla="*/ 65 h 65"/>
                  <a:gd name="T8" fmla="*/ 162 w 162"/>
                  <a:gd name="T9" fmla="*/ 56 h 65"/>
                  <a:gd name="T10" fmla="*/ 162 w 162"/>
                  <a:gd name="T11" fmla="*/ 0 h 65"/>
                  <a:gd name="T12" fmla="*/ 81 w 162"/>
                  <a:gd name="T13" fmla="*/ 9 h 65"/>
                </a:gdLst>
                <a:ahLst/>
                <a:cxnLst>
                  <a:cxn ang="0">
                    <a:pos x="T0" y="T1"/>
                  </a:cxn>
                  <a:cxn ang="0">
                    <a:pos x="T2" y="T3"/>
                  </a:cxn>
                  <a:cxn ang="0">
                    <a:pos x="T4" y="T5"/>
                  </a:cxn>
                  <a:cxn ang="0">
                    <a:pos x="T6" y="T7"/>
                  </a:cxn>
                  <a:cxn ang="0">
                    <a:pos x="T8" y="T9"/>
                  </a:cxn>
                  <a:cxn ang="0">
                    <a:pos x="T10" y="T11"/>
                  </a:cxn>
                  <a:cxn ang="0">
                    <a:pos x="T12" y="T13"/>
                  </a:cxn>
                </a:cxnLst>
                <a:rect l="0" t="0" r="r" b="b"/>
                <a:pathLst>
                  <a:path w="162" h="65">
                    <a:moveTo>
                      <a:pt x="81" y="9"/>
                    </a:moveTo>
                    <a:cubicBezTo>
                      <a:pt x="52" y="9"/>
                      <a:pt x="24" y="5"/>
                      <a:pt x="0" y="0"/>
                    </a:cubicBezTo>
                    <a:cubicBezTo>
                      <a:pt x="0" y="56"/>
                      <a:pt x="0" y="56"/>
                      <a:pt x="0" y="56"/>
                    </a:cubicBezTo>
                    <a:cubicBezTo>
                      <a:pt x="24" y="61"/>
                      <a:pt x="52" y="65"/>
                      <a:pt x="81" y="65"/>
                    </a:cubicBezTo>
                    <a:cubicBezTo>
                      <a:pt x="110" y="65"/>
                      <a:pt x="138" y="61"/>
                      <a:pt x="162" y="56"/>
                    </a:cubicBezTo>
                    <a:cubicBezTo>
                      <a:pt x="162" y="0"/>
                      <a:pt x="162" y="0"/>
                      <a:pt x="162" y="0"/>
                    </a:cubicBezTo>
                    <a:cubicBezTo>
                      <a:pt x="138" y="5"/>
                      <a:pt x="110" y="9"/>
                      <a:pt x="81"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Freeform 83">
                <a:extLst>
                  <a:ext uri="{FF2B5EF4-FFF2-40B4-BE49-F238E27FC236}">
                    <a16:creationId xmlns:a16="http://schemas.microsoft.com/office/drawing/2014/main" id="{0E7F2DEF-67B6-057C-82AD-2FFB611DAAC8}"/>
                  </a:ext>
                </a:extLst>
              </p:cNvPr>
              <p:cNvSpPr>
                <a:spLocks/>
              </p:cNvSpPr>
              <p:nvPr/>
            </p:nvSpPr>
            <p:spPr bwMode="gray">
              <a:xfrm>
                <a:off x="6274089" y="879314"/>
                <a:ext cx="477914" cy="237888"/>
              </a:xfrm>
              <a:custGeom>
                <a:avLst/>
                <a:gdLst>
                  <a:gd name="T0" fmla="*/ 90 w 264"/>
                  <a:gd name="T1" fmla="*/ 75 h 131"/>
                  <a:gd name="T2" fmla="*/ 0 w 264"/>
                  <a:gd name="T3" fmla="*/ 64 h 131"/>
                  <a:gd name="T4" fmla="*/ 9 w 264"/>
                  <a:gd name="T5" fmla="*/ 94 h 131"/>
                  <a:gd name="T6" fmla="*/ 9 w 264"/>
                  <a:gd name="T7" fmla="*/ 122 h 131"/>
                  <a:gd name="T8" fmla="*/ 90 w 264"/>
                  <a:gd name="T9" fmla="*/ 131 h 131"/>
                  <a:gd name="T10" fmla="*/ 264 w 264"/>
                  <a:gd name="T11" fmla="*/ 56 h 131"/>
                  <a:gd name="T12" fmla="*/ 264 w 264"/>
                  <a:gd name="T13" fmla="*/ 0 h 131"/>
                  <a:gd name="T14" fmla="*/ 90 w 264"/>
                  <a:gd name="T15" fmla="*/ 75 h 1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4" h="131">
                    <a:moveTo>
                      <a:pt x="90" y="75"/>
                    </a:moveTo>
                    <a:cubicBezTo>
                      <a:pt x="57" y="75"/>
                      <a:pt x="26" y="71"/>
                      <a:pt x="0" y="64"/>
                    </a:cubicBezTo>
                    <a:cubicBezTo>
                      <a:pt x="6" y="74"/>
                      <a:pt x="9" y="83"/>
                      <a:pt x="9" y="94"/>
                    </a:cubicBezTo>
                    <a:cubicBezTo>
                      <a:pt x="9" y="122"/>
                      <a:pt x="9" y="122"/>
                      <a:pt x="9" y="122"/>
                    </a:cubicBezTo>
                    <a:cubicBezTo>
                      <a:pt x="33" y="128"/>
                      <a:pt x="61" y="131"/>
                      <a:pt x="90" y="131"/>
                    </a:cubicBezTo>
                    <a:cubicBezTo>
                      <a:pt x="186" y="131"/>
                      <a:pt x="264" y="98"/>
                      <a:pt x="264" y="56"/>
                    </a:cubicBezTo>
                    <a:cubicBezTo>
                      <a:pt x="264" y="0"/>
                      <a:pt x="264" y="0"/>
                      <a:pt x="264" y="0"/>
                    </a:cubicBezTo>
                    <a:cubicBezTo>
                      <a:pt x="264" y="42"/>
                      <a:pt x="186" y="75"/>
                      <a:pt x="90" y="75"/>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4" name="Freeform 84">
                <a:extLst>
                  <a:ext uri="{FF2B5EF4-FFF2-40B4-BE49-F238E27FC236}">
                    <a16:creationId xmlns:a16="http://schemas.microsoft.com/office/drawing/2014/main" id="{F3DEACE3-E352-2F6F-9279-1F7D4E72625A}"/>
                  </a:ext>
                </a:extLst>
              </p:cNvPr>
              <p:cNvSpPr>
                <a:spLocks/>
              </p:cNvSpPr>
              <p:nvPr/>
            </p:nvSpPr>
            <p:spPr bwMode="gray">
              <a:xfrm>
                <a:off x="6290162" y="1165421"/>
                <a:ext cx="309682" cy="120013"/>
              </a:xfrm>
              <a:custGeom>
                <a:avLst/>
                <a:gdLst>
                  <a:gd name="T0" fmla="*/ 81 w 171"/>
                  <a:gd name="T1" fmla="*/ 10 h 66"/>
                  <a:gd name="T2" fmla="*/ 0 w 171"/>
                  <a:gd name="T3" fmla="*/ 2 h 66"/>
                  <a:gd name="T4" fmla="*/ 0 w 171"/>
                  <a:gd name="T5" fmla="*/ 58 h 66"/>
                  <a:gd name="T6" fmla="*/ 81 w 171"/>
                  <a:gd name="T7" fmla="*/ 66 h 66"/>
                  <a:gd name="T8" fmla="*/ 162 w 171"/>
                  <a:gd name="T9" fmla="*/ 58 h 66"/>
                  <a:gd name="T10" fmla="*/ 162 w 171"/>
                  <a:gd name="T11" fmla="*/ 29 h 66"/>
                  <a:gd name="T12" fmla="*/ 171 w 171"/>
                  <a:gd name="T13" fmla="*/ 0 h 66"/>
                  <a:gd name="T14" fmla="*/ 81 w 171"/>
                  <a:gd name="T15" fmla="*/ 10 h 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1" h="66">
                    <a:moveTo>
                      <a:pt x="81" y="10"/>
                    </a:moveTo>
                    <a:cubicBezTo>
                      <a:pt x="52" y="10"/>
                      <a:pt x="24" y="7"/>
                      <a:pt x="0" y="2"/>
                    </a:cubicBezTo>
                    <a:cubicBezTo>
                      <a:pt x="0" y="58"/>
                      <a:pt x="0" y="58"/>
                      <a:pt x="0" y="58"/>
                    </a:cubicBezTo>
                    <a:cubicBezTo>
                      <a:pt x="24" y="63"/>
                      <a:pt x="52" y="66"/>
                      <a:pt x="81" y="66"/>
                    </a:cubicBezTo>
                    <a:cubicBezTo>
                      <a:pt x="110" y="66"/>
                      <a:pt x="138" y="63"/>
                      <a:pt x="162" y="58"/>
                    </a:cubicBezTo>
                    <a:cubicBezTo>
                      <a:pt x="162" y="29"/>
                      <a:pt x="162" y="29"/>
                      <a:pt x="162" y="29"/>
                    </a:cubicBezTo>
                    <a:cubicBezTo>
                      <a:pt x="162" y="19"/>
                      <a:pt x="165" y="9"/>
                      <a:pt x="171" y="0"/>
                    </a:cubicBezTo>
                    <a:cubicBezTo>
                      <a:pt x="144" y="6"/>
                      <a:pt x="114" y="10"/>
                      <a:pt x="81" y="1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5" name="Freeform 85">
                <a:extLst>
                  <a:ext uri="{FF2B5EF4-FFF2-40B4-BE49-F238E27FC236}">
                    <a16:creationId xmlns:a16="http://schemas.microsoft.com/office/drawing/2014/main" id="{EB69BDFB-35EC-D245-B532-0E53740C57D4}"/>
                  </a:ext>
                </a:extLst>
              </p:cNvPr>
              <p:cNvSpPr>
                <a:spLocks/>
              </p:cNvSpPr>
              <p:nvPr/>
            </p:nvSpPr>
            <p:spPr bwMode="gray">
              <a:xfrm>
                <a:off x="6290162" y="1337943"/>
                <a:ext cx="293609" cy="117870"/>
              </a:xfrm>
              <a:custGeom>
                <a:avLst/>
                <a:gdLst>
                  <a:gd name="T0" fmla="*/ 81 w 162"/>
                  <a:gd name="T1" fmla="*/ 9 h 65"/>
                  <a:gd name="T2" fmla="*/ 0 w 162"/>
                  <a:gd name="T3" fmla="*/ 0 h 65"/>
                  <a:gd name="T4" fmla="*/ 0 w 162"/>
                  <a:gd name="T5" fmla="*/ 56 h 65"/>
                  <a:gd name="T6" fmla="*/ 81 w 162"/>
                  <a:gd name="T7" fmla="*/ 65 h 65"/>
                  <a:gd name="T8" fmla="*/ 162 w 162"/>
                  <a:gd name="T9" fmla="*/ 56 h 65"/>
                  <a:gd name="T10" fmla="*/ 162 w 162"/>
                  <a:gd name="T11" fmla="*/ 0 h 65"/>
                  <a:gd name="T12" fmla="*/ 81 w 162"/>
                  <a:gd name="T13" fmla="*/ 9 h 65"/>
                </a:gdLst>
                <a:ahLst/>
                <a:cxnLst>
                  <a:cxn ang="0">
                    <a:pos x="T0" y="T1"/>
                  </a:cxn>
                  <a:cxn ang="0">
                    <a:pos x="T2" y="T3"/>
                  </a:cxn>
                  <a:cxn ang="0">
                    <a:pos x="T4" y="T5"/>
                  </a:cxn>
                  <a:cxn ang="0">
                    <a:pos x="T6" y="T7"/>
                  </a:cxn>
                  <a:cxn ang="0">
                    <a:pos x="T8" y="T9"/>
                  </a:cxn>
                  <a:cxn ang="0">
                    <a:pos x="T10" y="T11"/>
                  </a:cxn>
                  <a:cxn ang="0">
                    <a:pos x="T12" y="T13"/>
                  </a:cxn>
                </a:cxnLst>
                <a:rect l="0" t="0" r="r" b="b"/>
                <a:pathLst>
                  <a:path w="162" h="65">
                    <a:moveTo>
                      <a:pt x="81" y="9"/>
                    </a:moveTo>
                    <a:cubicBezTo>
                      <a:pt x="52" y="9"/>
                      <a:pt x="24" y="6"/>
                      <a:pt x="0" y="0"/>
                    </a:cubicBezTo>
                    <a:cubicBezTo>
                      <a:pt x="0" y="56"/>
                      <a:pt x="0" y="56"/>
                      <a:pt x="0" y="56"/>
                    </a:cubicBezTo>
                    <a:cubicBezTo>
                      <a:pt x="24" y="62"/>
                      <a:pt x="52" y="65"/>
                      <a:pt x="81" y="65"/>
                    </a:cubicBezTo>
                    <a:cubicBezTo>
                      <a:pt x="110" y="65"/>
                      <a:pt x="138" y="62"/>
                      <a:pt x="162" y="56"/>
                    </a:cubicBezTo>
                    <a:cubicBezTo>
                      <a:pt x="162" y="0"/>
                      <a:pt x="162" y="0"/>
                      <a:pt x="162" y="0"/>
                    </a:cubicBezTo>
                    <a:cubicBezTo>
                      <a:pt x="138" y="6"/>
                      <a:pt x="110" y="9"/>
                      <a:pt x="81" y="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nvGrpSpPr>
            <p:cNvPr id="8" name="Gruppieren 74">
              <a:extLst>
                <a:ext uri="{FF2B5EF4-FFF2-40B4-BE49-F238E27FC236}">
                  <a16:creationId xmlns:a16="http://schemas.microsoft.com/office/drawing/2014/main" id="{97708375-9B83-2155-B8D1-EAB838C4A0A2}"/>
                </a:ext>
              </a:extLst>
            </p:cNvPr>
            <p:cNvGrpSpPr/>
            <p:nvPr/>
          </p:nvGrpSpPr>
          <p:grpSpPr>
            <a:xfrm>
              <a:off x="5625796" y="914676"/>
              <a:ext cx="630078" cy="1285873"/>
              <a:chOff x="5625796" y="914676"/>
              <a:chExt cx="630078" cy="1285873"/>
            </a:xfrm>
            <a:grpFill/>
          </p:grpSpPr>
          <p:sp>
            <p:nvSpPr>
              <p:cNvPr id="13" name="Oval 72">
                <a:extLst>
                  <a:ext uri="{FF2B5EF4-FFF2-40B4-BE49-F238E27FC236}">
                    <a16:creationId xmlns:a16="http://schemas.microsoft.com/office/drawing/2014/main" id="{802CC412-1CBC-972A-AD36-ABAA6EB5F43B}"/>
                  </a:ext>
                </a:extLst>
              </p:cNvPr>
              <p:cNvSpPr>
                <a:spLocks noChangeArrowheads="1"/>
              </p:cNvSpPr>
              <p:nvPr/>
            </p:nvSpPr>
            <p:spPr bwMode="gray">
              <a:xfrm>
                <a:off x="5625796" y="914676"/>
                <a:ext cx="630078" cy="26896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Freeform 74">
                <a:extLst>
                  <a:ext uri="{FF2B5EF4-FFF2-40B4-BE49-F238E27FC236}">
                    <a16:creationId xmlns:a16="http://schemas.microsoft.com/office/drawing/2014/main" id="{788D0557-4215-C05A-3786-B644AACAA387}"/>
                  </a:ext>
                </a:extLst>
              </p:cNvPr>
              <p:cNvSpPr>
                <a:spLocks noEditPoints="1"/>
              </p:cNvSpPr>
              <p:nvPr/>
            </p:nvSpPr>
            <p:spPr bwMode="gray">
              <a:xfrm>
                <a:off x="5625796" y="1117202"/>
                <a:ext cx="630078" cy="1083347"/>
              </a:xfrm>
              <a:custGeom>
                <a:avLst/>
                <a:gdLst>
                  <a:gd name="T0" fmla="*/ 348 w 348"/>
                  <a:gd name="T1" fmla="*/ 56 h 598"/>
                  <a:gd name="T2" fmla="*/ 174 w 348"/>
                  <a:gd name="T3" fmla="*/ 131 h 598"/>
                  <a:gd name="T4" fmla="*/ 0 w 348"/>
                  <a:gd name="T5" fmla="*/ 56 h 598"/>
                  <a:gd name="T6" fmla="*/ 0 w 348"/>
                  <a:gd name="T7" fmla="*/ 0 h 598"/>
                  <a:gd name="T8" fmla="*/ 174 w 348"/>
                  <a:gd name="T9" fmla="*/ 75 h 598"/>
                  <a:gd name="T10" fmla="*/ 348 w 348"/>
                  <a:gd name="T11" fmla="*/ 0 h 598"/>
                  <a:gd name="T12" fmla="*/ 348 w 348"/>
                  <a:gd name="T13" fmla="*/ 56 h 598"/>
                  <a:gd name="T14" fmla="*/ 348 w 348"/>
                  <a:gd name="T15" fmla="*/ 149 h 598"/>
                  <a:gd name="T16" fmla="*/ 174 w 348"/>
                  <a:gd name="T17" fmla="*/ 224 h 598"/>
                  <a:gd name="T18" fmla="*/ 0 w 348"/>
                  <a:gd name="T19" fmla="*/ 149 h 598"/>
                  <a:gd name="T20" fmla="*/ 0 w 348"/>
                  <a:gd name="T21" fmla="*/ 93 h 598"/>
                  <a:gd name="T22" fmla="*/ 174 w 348"/>
                  <a:gd name="T23" fmla="*/ 168 h 598"/>
                  <a:gd name="T24" fmla="*/ 348 w 348"/>
                  <a:gd name="T25" fmla="*/ 93 h 598"/>
                  <a:gd name="T26" fmla="*/ 348 w 348"/>
                  <a:gd name="T27" fmla="*/ 149 h 598"/>
                  <a:gd name="T28" fmla="*/ 348 w 348"/>
                  <a:gd name="T29" fmla="*/ 243 h 598"/>
                  <a:gd name="T30" fmla="*/ 174 w 348"/>
                  <a:gd name="T31" fmla="*/ 318 h 598"/>
                  <a:gd name="T32" fmla="*/ 0 w 348"/>
                  <a:gd name="T33" fmla="*/ 243 h 598"/>
                  <a:gd name="T34" fmla="*/ 0 w 348"/>
                  <a:gd name="T35" fmla="*/ 187 h 598"/>
                  <a:gd name="T36" fmla="*/ 174 w 348"/>
                  <a:gd name="T37" fmla="*/ 261 h 598"/>
                  <a:gd name="T38" fmla="*/ 348 w 348"/>
                  <a:gd name="T39" fmla="*/ 187 h 598"/>
                  <a:gd name="T40" fmla="*/ 348 w 348"/>
                  <a:gd name="T41" fmla="*/ 243 h 598"/>
                  <a:gd name="T42" fmla="*/ 348 w 348"/>
                  <a:gd name="T43" fmla="*/ 336 h 598"/>
                  <a:gd name="T44" fmla="*/ 174 w 348"/>
                  <a:gd name="T45" fmla="*/ 411 h 598"/>
                  <a:gd name="T46" fmla="*/ 0 w 348"/>
                  <a:gd name="T47" fmla="*/ 336 h 598"/>
                  <a:gd name="T48" fmla="*/ 0 w 348"/>
                  <a:gd name="T49" fmla="*/ 280 h 598"/>
                  <a:gd name="T50" fmla="*/ 174 w 348"/>
                  <a:gd name="T51" fmla="*/ 355 h 598"/>
                  <a:gd name="T52" fmla="*/ 348 w 348"/>
                  <a:gd name="T53" fmla="*/ 280 h 598"/>
                  <a:gd name="T54" fmla="*/ 348 w 348"/>
                  <a:gd name="T55" fmla="*/ 336 h 598"/>
                  <a:gd name="T56" fmla="*/ 348 w 348"/>
                  <a:gd name="T57" fmla="*/ 430 h 598"/>
                  <a:gd name="T58" fmla="*/ 174 w 348"/>
                  <a:gd name="T59" fmla="*/ 504 h 598"/>
                  <a:gd name="T60" fmla="*/ 0 w 348"/>
                  <a:gd name="T61" fmla="*/ 430 h 598"/>
                  <a:gd name="T62" fmla="*/ 0 w 348"/>
                  <a:gd name="T63" fmla="*/ 374 h 598"/>
                  <a:gd name="T64" fmla="*/ 174 w 348"/>
                  <a:gd name="T65" fmla="*/ 448 h 598"/>
                  <a:gd name="T66" fmla="*/ 348 w 348"/>
                  <a:gd name="T67" fmla="*/ 374 h 598"/>
                  <a:gd name="T68" fmla="*/ 348 w 348"/>
                  <a:gd name="T69" fmla="*/ 430 h 598"/>
                  <a:gd name="T70" fmla="*/ 348 w 348"/>
                  <a:gd name="T71" fmla="*/ 523 h 598"/>
                  <a:gd name="T72" fmla="*/ 174 w 348"/>
                  <a:gd name="T73" fmla="*/ 598 h 598"/>
                  <a:gd name="T74" fmla="*/ 0 w 348"/>
                  <a:gd name="T75" fmla="*/ 523 h 598"/>
                  <a:gd name="T76" fmla="*/ 0 w 348"/>
                  <a:gd name="T77" fmla="*/ 467 h 598"/>
                  <a:gd name="T78" fmla="*/ 174 w 348"/>
                  <a:gd name="T79" fmla="*/ 542 h 598"/>
                  <a:gd name="T80" fmla="*/ 348 w 348"/>
                  <a:gd name="T81" fmla="*/ 467 h 598"/>
                  <a:gd name="T82" fmla="*/ 348 w 348"/>
                  <a:gd name="T83" fmla="*/ 523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48" h="598">
                    <a:moveTo>
                      <a:pt x="348" y="56"/>
                    </a:moveTo>
                    <a:cubicBezTo>
                      <a:pt x="348" y="97"/>
                      <a:pt x="270" y="131"/>
                      <a:pt x="174" y="131"/>
                    </a:cubicBezTo>
                    <a:cubicBezTo>
                      <a:pt x="78" y="131"/>
                      <a:pt x="0" y="97"/>
                      <a:pt x="0" y="56"/>
                    </a:cubicBezTo>
                    <a:cubicBezTo>
                      <a:pt x="0" y="0"/>
                      <a:pt x="0" y="0"/>
                      <a:pt x="0" y="0"/>
                    </a:cubicBezTo>
                    <a:cubicBezTo>
                      <a:pt x="0" y="41"/>
                      <a:pt x="78" y="75"/>
                      <a:pt x="174" y="75"/>
                    </a:cubicBezTo>
                    <a:cubicBezTo>
                      <a:pt x="270" y="75"/>
                      <a:pt x="348" y="41"/>
                      <a:pt x="348" y="0"/>
                    </a:cubicBezTo>
                    <a:lnTo>
                      <a:pt x="348" y="56"/>
                    </a:lnTo>
                    <a:close/>
                    <a:moveTo>
                      <a:pt x="348" y="149"/>
                    </a:moveTo>
                    <a:cubicBezTo>
                      <a:pt x="348" y="191"/>
                      <a:pt x="270" y="224"/>
                      <a:pt x="174" y="224"/>
                    </a:cubicBezTo>
                    <a:cubicBezTo>
                      <a:pt x="78" y="224"/>
                      <a:pt x="0" y="191"/>
                      <a:pt x="0" y="149"/>
                    </a:cubicBezTo>
                    <a:cubicBezTo>
                      <a:pt x="0" y="93"/>
                      <a:pt x="0" y="93"/>
                      <a:pt x="0" y="93"/>
                    </a:cubicBezTo>
                    <a:cubicBezTo>
                      <a:pt x="0" y="135"/>
                      <a:pt x="78" y="168"/>
                      <a:pt x="174" y="168"/>
                    </a:cubicBezTo>
                    <a:cubicBezTo>
                      <a:pt x="270" y="168"/>
                      <a:pt x="348" y="135"/>
                      <a:pt x="348" y="93"/>
                    </a:cubicBezTo>
                    <a:lnTo>
                      <a:pt x="348" y="149"/>
                    </a:lnTo>
                    <a:close/>
                    <a:moveTo>
                      <a:pt x="348" y="243"/>
                    </a:moveTo>
                    <a:cubicBezTo>
                      <a:pt x="348" y="284"/>
                      <a:pt x="270" y="318"/>
                      <a:pt x="174" y="318"/>
                    </a:cubicBezTo>
                    <a:cubicBezTo>
                      <a:pt x="78" y="318"/>
                      <a:pt x="0" y="284"/>
                      <a:pt x="0" y="243"/>
                    </a:cubicBezTo>
                    <a:cubicBezTo>
                      <a:pt x="0" y="187"/>
                      <a:pt x="0" y="187"/>
                      <a:pt x="0" y="187"/>
                    </a:cubicBezTo>
                    <a:cubicBezTo>
                      <a:pt x="0" y="228"/>
                      <a:pt x="78" y="261"/>
                      <a:pt x="174" y="261"/>
                    </a:cubicBezTo>
                    <a:cubicBezTo>
                      <a:pt x="270" y="261"/>
                      <a:pt x="348" y="228"/>
                      <a:pt x="348" y="187"/>
                    </a:cubicBezTo>
                    <a:lnTo>
                      <a:pt x="348" y="243"/>
                    </a:lnTo>
                    <a:close/>
                    <a:moveTo>
                      <a:pt x="348" y="336"/>
                    </a:moveTo>
                    <a:cubicBezTo>
                      <a:pt x="348" y="377"/>
                      <a:pt x="270" y="411"/>
                      <a:pt x="174" y="411"/>
                    </a:cubicBezTo>
                    <a:cubicBezTo>
                      <a:pt x="78" y="411"/>
                      <a:pt x="0" y="377"/>
                      <a:pt x="0" y="336"/>
                    </a:cubicBezTo>
                    <a:cubicBezTo>
                      <a:pt x="0" y="280"/>
                      <a:pt x="0" y="280"/>
                      <a:pt x="0" y="280"/>
                    </a:cubicBezTo>
                    <a:cubicBezTo>
                      <a:pt x="0" y="321"/>
                      <a:pt x="78" y="355"/>
                      <a:pt x="174" y="355"/>
                    </a:cubicBezTo>
                    <a:cubicBezTo>
                      <a:pt x="270" y="355"/>
                      <a:pt x="348" y="321"/>
                      <a:pt x="348" y="280"/>
                    </a:cubicBezTo>
                    <a:lnTo>
                      <a:pt x="348" y="336"/>
                    </a:lnTo>
                    <a:close/>
                    <a:moveTo>
                      <a:pt x="348" y="430"/>
                    </a:moveTo>
                    <a:cubicBezTo>
                      <a:pt x="348" y="471"/>
                      <a:pt x="270" y="504"/>
                      <a:pt x="174" y="504"/>
                    </a:cubicBezTo>
                    <a:cubicBezTo>
                      <a:pt x="78" y="504"/>
                      <a:pt x="0" y="471"/>
                      <a:pt x="0" y="430"/>
                    </a:cubicBezTo>
                    <a:cubicBezTo>
                      <a:pt x="0" y="374"/>
                      <a:pt x="0" y="374"/>
                      <a:pt x="0" y="374"/>
                    </a:cubicBezTo>
                    <a:cubicBezTo>
                      <a:pt x="0" y="415"/>
                      <a:pt x="78" y="448"/>
                      <a:pt x="174" y="448"/>
                    </a:cubicBezTo>
                    <a:cubicBezTo>
                      <a:pt x="270" y="448"/>
                      <a:pt x="348" y="415"/>
                      <a:pt x="348" y="374"/>
                    </a:cubicBezTo>
                    <a:lnTo>
                      <a:pt x="348" y="430"/>
                    </a:lnTo>
                    <a:close/>
                    <a:moveTo>
                      <a:pt x="348" y="523"/>
                    </a:moveTo>
                    <a:cubicBezTo>
                      <a:pt x="348" y="564"/>
                      <a:pt x="270" y="598"/>
                      <a:pt x="174" y="598"/>
                    </a:cubicBezTo>
                    <a:cubicBezTo>
                      <a:pt x="78" y="598"/>
                      <a:pt x="0" y="564"/>
                      <a:pt x="0" y="523"/>
                    </a:cubicBezTo>
                    <a:cubicBezTo>
                      <a:pt x="0" y="467"/>
                      <a:pt x="0" y="467"/>
                      <a:pt x="0" y="467"/>
                    </a:cubicBezTo>
                    <a:cubicBezTo>
                      <a:pt x="0" y="508"/>
                      <a:pt x="78" y="542"/>
                      <a:pt x="174" y="542"/>
                    </a:cubicBezTo>
                    <a:cubicBezTo>
                      <a:pt x="270" y="542"/>
                      <a:pt x="348" y="508"/>
                      <a:pt x="348" y="467"/>
                    </a:cubicBezTo>
                    <a:lnTo>
                      <a:pt x="348" y="523"/>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nvGrpSpPr>
            <p:cNvPr id="9" name="Gruppieren 75">
              <a:extLst>
                <a:ext uri="{FF2B5EF4-FFF2-40B4-BE49-F238E27FC236}">
                  <a16:creationId xmlns:a16="http://schemas.microsoft.com/office/drawing/2014/main" id="{52A45760-4948-7C83-C596-5AD71D70ECE5}"/>
                </a:ext>
              </a:extLst>
            </p:cNvPr>
            <p:cNvGrpSpPr/>
            <p:nvPr/>
          </p:nvGrpSpPr>
          <p:grpSpPr>
            <a:xfrm>
              <a:off x="6607996" y="1081514"/>
              <a:ext cx="632220" cy="1285873"/>
              <a:chOff x="6617522" y="1081514"/>
              <a:chExt cx="632220" cy="1285873"/>
            </a:xfrm>
            <a:grpFill/>
          </p:grpSpPr>
          <p:sp>
            <p:nvSpPr>
              <p:cNvPr id="10" name="Oval 71">
                <a:extLst>
                  <a:ext uri="{FF2B5EF4-FFF2-40B4-BE49-F238E27FC236}">
                    <a16:creationId xmlns:a16="http://schemas.microsoft.com/office/drawing/2014/main" id="{8086E0C9-4FC3-4D4D-44FD-3D0918E9DBE2}"/>
                  </a:ext>
                </a:extLst>
              </p:cNvPr>
              <p:cNvSpPr>
                <a:spLocks noChangeArrowheads="1"/>
              </p:cNvSpPr>
              <p:nvPr/>
            </p:nvSpPr>
            <p:spPr bwMode="gray">
              <a:xfrm>
                <a:off x="6618057" y="1081514"/>
                <a:ext cx="631151" cy="271107"/>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Freeform 76">
                <a:extLst>
                  <a:ext uri="{FF2B5EF4-FFF2-40B4-BE49-F238E27FC236}">
                    <a16:creationId xmlns:a16="http://schemas.microsoft.com/office/drawing/2014/main" id="{03408443-D8AA-8E0E-3EF5-8C01464E82FB}"/>
                  </a:ext>
                </a:extLst>
              </p:cNvPr>
              <p:cNvSpPr>
                <a:spLocks noEditPoints="1"/>
              </p:cNvSpPr>
              <p:nvPr/>
            </p:nvSpPr>
            <p:spPr bwMode="gray">
              <a:xfrm>
                <a:off x="6617522" y="1284039"/>
                <a:ext cx="632220" cy="1083348"/>
              </a:xfrm>
              <a:custGeom>
                <a:avLst/>
                <a:gdLst>
                  <a:gd name="T0" fmla="*/ 349 w 349"/>
                  <a:gd name="T1" fmla="*/ 56 h 598"/>
                  <a:gd name="T2" fmla="*/ 175 w 349"/>
                  <a:gd name="T3" fmla="*/ 131 h 598"/>
                  <a:gd name="T4" fmla="*/ 0 w 349"/>
                  <a:gd name="T5" fmla="*/ 56 h 598"/>
                  <a:gd name="T6" fmla="*/ 0 w 349"/>
                  <a:gd name="T7" fmla="*/ 0 h 598"/>
                  <a:gd name="T8" fmla="*/ 175 w 349"/>
                  <a:gd name="T9" fmla="*/ 75 h 598"/>
                  <a:gd name="T10" fmla="*/ 349 w 349"/>
                  <a:gd name="T11" fmla="*/ 0 h 598"/>
                  <a:gd name="T12" fmla="*/ 349 w 349"/>
                  <a:gd name="T13" fmla="*/ 56 h 598"/>
                  <a:gd name="T14" fmla="*/ 349 w 349"/>
                  <a:gd name="T15" fmla="*/ 150 h 598"/>
                  <a:gd name="T16" fmla="*/ 175 w 349"/>
                  <a:gd name="T17" fmla="*/ 225 h 598"/>
                  <a:gd name="T18" fmla="*/ 0 w 349"/>
                  <a:gd name="T19" fmla="*/ 150 h 598"/>
                  <a:gd name="T20" fmla="*/ 0 w 349"/>
                  <a:gd name="T21" fmla="*/ 94 h 598"/>
                  <a:gd name="T22" fmla="*/ 175 w 349"/>
                  <a:gd name="T23" fmla="*/ 169 h 598"/>
                  <a:gd name="T24" fmla="*/ 349 w 349"/>
                  <a:gd name="T25" fmla="*/ 94 h 598"/>
                  <a:gd name="T26" fmla="*/ 349 w 349"/>
                  <a:gd name="T27" fmla="*/ 150 h 598"/>
                  <a:gd name="T28" fmla="*/ 349 w 349"/>
                  <a:gd name="T29" fmla="*/ 243 h 598"/>
                  <a:gd name="T30" fmla="*/ 175 w 349"/>
                  <a:gd name="T31" fmla="*/ 318 h 598"/>
                  <a:gd name="T32" fmla="*/ 0 w 349"/>
                  <a:gd name="T33" fmla="*/ 243 h 598"/>
                  <a:gd name="T34" fmla="*/ 0 w 349"/>
                  <a:gd name="T35" fmla="*/ 187 h 598"/>
                  <a:gd name="T36" fmla="*/ 175 w 349"/>
                  <a:gd name="T37" fmla="*/ 262 h 598"/>
                  <a:gd name="T38" fmla="*/ 349 w 349"/>
                  <a:gd name="T39" fmla="*/ 187 h 598"/>
                  <a:gd name="T40" fmla="*/ 349 w 349"/>
                  <a:gd name="T41" fmla="*/ 243 h 598"/>
                  <a:gd name="T42" fmla="*/ 349 w 349"/>
                  <a:gd name="T43" fmla="*/ 337 h 598"/>
                  <a:gd name="T44" fmla="*/ 175 w 349"/>
                  <a:gd name="T45" fmla="*/ 411 h 598"/>
                  <a:gd name="T46" fmla="*/ 0 w 349"/>
                  <a:gd name="T47" fmla="*/ 337 h 598"/>
                  <a:gd name="T48" fmla="*/ 0 w 349"/>
                  <a:gd name="T49" fmla="*/ 281 h 598"/>
                  <a:gd name="T50" fmla="*/ 175 w 349"/>
                  <a:gd name="T51" fmla="*/ 355 h 598"/>
                  <a:gd name="T52" fmla="*/ 349 w 349"/>
                  <a:gd name="T53" fmla="*/ 281 h 598"/>
                  <a:gd name="T54" fmla="*/ 349 w 349"/>
                  <a:gd name="T55" fmla="*/ 337 h 598"/>
                  <a:gd name="T56" fmla="*/ 349 w 349"/>
                  <a:gd name="T57" fmla="*/ 430 h 598"/>
                  <a:gd name="T58" fmla="*/ 175 w 349"/>
                  <a:gd name="T59" fmla="*/ 505 h 598"/>
                  <a:gd name="T60" fmla="*/ 0 w 349"/>
                  <a:gd name="T61" fmla="*/ 430 h 598"/>
                  <a:gd name="T62" fmla="*/ 0 w 349"/>
                  <a:gd name="T63" fmla="*/ 374 h 598"/>
                  <a:gd name="T64" fmla="*/ 175 w 349"/>
                  <a:gd name="T65" fmla="*/ 449 h 598"/>
                  <a:gd name="T66" fmla="*/ 349 w 349"/>
                  <a:gd name="T67" fmla="*/ 374 h 598"/>
                  <a:gd name="T68" fmla="*/ 349 w 349"/>
                  <a:gd name="T69" fmla="*/ 430 h 598"/>
                  <a:gd name="T70" fmla="*/ 349 w 349"/>
                  <a:gd name="T71" fmla="*/ 523 h 598"/>
                  <a:gd name="T72" fmla="*/ 175 w 349"/>
                  <a:gd name="T73" fmla="*/ 598 h 598"/>
                  <a:gd name="T74" fmla="*/ 0 w 349"/>
                  <a:gd name="T75" fmla="*/ 523 h 598"/>
                  <a:gd name="T76" fmla="*/ 0 w 349"/>
                  <a:gd name="T77" fmla="*/ 467 h 598"/>
                  <a:gd name="T78" fmla="*/ 175 w 349"/>
                  <a:gd name="T79" fmla="*/ 542 h 598"/>
                  <a:gd name="T80" fmla="*/ 349 w 349"/>
                  <a:gd name="T81" fmla="*/ 467 h 598"/>
                  <a:gd name="T82" fmla="*/ 349 w 349"/>
                  <a:gd name="T83" fmla="*/ 523 h 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49" h="598">
                    <a:moveTo>
                      <a:pt x="349" y="56"/>
                    </a:moveTo>
                    <a:cubicBezTo>
                      <a:pt x="349" y="98"/>
                      <a:pt x="271" y="131"/>
                      <a:pt x="175" y="131"/>
                    </a:cubicBezTo>
                    <a:cubicBezTo>
                      <a:pt x="79" y="131"/>
                      <a:pt x="0" y="98"/>
                      <a:pt x="0" y="56"/>
                    </a:cubicBezTo>
                    <a:cubicBezTo>
                      <a:pt x="0" y="0"/>
                      <a:pt x="0" y="0"/>
                      <a:pt x="0" y="0"/>
                    </a:cubicBezTo>
                    <a:cubicBezTo>
                      <a:pt x="0" y="42"/>
                      <a:pt x="79" y="75"/>
                      <a:pt x="175" y="75"/>
                    </a:cubicBezTo>
                    <a:cubicBezTo>
                      <a:pt x="271" y="75"/>
                      <a:pt x="349" y="42"/>
                      <a:pt x="349" y="0"/>
                    </a:cubicBezTo>
                    <a:lnTo>
                      <a:pt x="349" y="56"/>
                    </a:lnTo>
                    <a:close/>
                    <a:moveTo>
                      <a:pt x="349" y="150"/>
                    </a:moveTo>
                    <a:cubicBezTo>
                      <a:pt x="349" y="191"/>
                      <a:pt x="271" y="225"/>
                      <a:pt x="175" y="225"/>
                    </a:cubicBezTo>
                    <a:cubicBezTo>
                      <a:pt x="79" y="225"/>
                      <a:pt x="0" y="191"/>
                      <a:pt x="0" y="150"/>
                    </a:cubicBezTo>
                    <a:cubicBezTo>
                      <a:pt x="0" y="94"/>
                      <a:pt x="0" y="94"/>
                      <a:pt x="0" y="94"/>
                    </a:cubicBezTo>
                    <a:cubicBezTo>
                      <a:pt x="0" y="135"/>
                      <a:pt x="79" y="169"/>
                      <a:pt x="175" y="169"/>
                    </a:cubicBezTo>
                    <a:cubicBezTo>
                      <a:pt x="271" y="169"/>
                      <a:pt x="349" y="135"/>
                      <a:pt x="349" y="94"/>
                    </a:cubicBezTo>
                    <a:lnTo>
                      <a:pt x="349" y="150"/>
                    </a:lnTo>
                    <a:close/>
                    <a:moveTo>
                      <a:pt x="349" y="243"/>
                    </a:moveTo>
                    <a:cubicBezTo>
                      <a:pt x="349" y="284"/>
                      <a:pt x="271" y="318"/>
                      <a:pt x="175" y="318"/>
                    </a:cubicBezTo>
                    <a:cubicBezTo>
                      <a:pt x="79" y="318"/>
                      <a:pt x="0" y="284"/>
                      <a:pt x="0" y="243"/>
                    </a:cubicBezTo>
                    <a:cubicBezTo>
                      <a:pt x="0" y="187"/>
                      <a:pt x="0" y="187"/>
                      <a:pt x="0" y="187"/>
                    </a:cubicBezTo>
                    <a:cubicBezTo>
                      <a:pt x="0" y="228"/>
                      <a:pt x="79" y="262"/>
                      <a:pt x="175" y="262"/>
                    </a:cubicBezTo>
                    <a:cubicBezTo>
                      <a:pt x="271" y="262"/>
                      <a:pt x="349" y="228"/>
                      <a:pt x="349" y="187"/>
                    </a:cubicBezTo>
                    <a:lnTo>
                      <a:pt x="349" y="243"/>
                    </a:lnTo>
                    <a:close/>
                    <a:moveTo>
                      <a:pt x="349" y="337"/>
                    </a:moveTo>
                    <a:cubicBezTo>
                      <a:pt x="349" y="378"/>
                      <a:pt x="271" y="411"/>
                      <a:pt x="175" y="411"/>
                    </a:cubicBezTo>
                    <a:cubicBezTo>
                      <a:pt x="79" y="411"/>
                      <a:pt x="0" y="378"/>
                      <a:pt x="0" y="337"/>
                    </a:cubicBezTo>
                    <a:cubicBezTo>
                      <a:pt x="0" y="281"/>
                      <a:pt x="0" y="281"/>
                      <a:pt x="0" y="281"/>
                    </a:cubicBezTo>
                    <a:cubicBezTo>
                      <a:pt x="0" y="322"/>
                      <a:pt x="79" y="355"/>
                      <a:pt x="175" y="355"/>
                    </a:cubicBezTo>
                    <a:cubicBezTo>
                      <a:pt x="271" y="355"/>
                      <a:pt x="349" y="322"/>
                      <a:pt x="349" y="281"/>
                    </a:cubicBezTo>
                    <a:lnTo>
                      <a:pt x="349" y="337"/>
                    </a:lnTo>
                    <a:close/>
                    <a:moveTo>
                      <a:pt x="349" y="430"/>
                    </a:moveTo>
                    <a:cubicBezTo>
                      <a:pt x="349" y="471"/>
                      <a:pt x="271" y="505"/>
                      <a:pt x="175" y="505"/>
                    </a:cubicBezTo>
                    <a:cubicBezTo>
                      <a:pt x="79" y="505"/>
                      <a:pt x="0" y="471"/>
                      <a:pt x="0" y="430"/>
                    </a:cubicBezTo>
                    <a:cubicBezTo>
                      <a:pt x="0" y="374"/>
                      <a:pt x="0" y="374"/>
                      <a:pt x="0" y="374"/>
                    </a:cubicBezTo>
                    <a:cubicBezTo>
                      <a:pt x="0" y="415"/>
                      <a:pt x="79" y="449"/>
                      <a:pt x="175" y="449"/>
                    </a:cubicBezTo>
                    <a:cubicBezTo>
                      <a:pt x="271" y="449"/>
                      <a:pt x="349" y="415"/>
                      <a:pt x="349" y="374"/>
                    </a:cubicBezTo>
                    <a:lnTo>
                      <a:pt x="349" y="430"/>
                    </a:lnTo>
                    <a:close/>
                    <a:moveTo>
                      <a:pt x="349" y="523"/>
                    </a:moveTo>
                    <a:cubicBezTo>
                      <a:pt x="349" y="565"/>
                      <a:pt x="271" y="598"/>
                      <a:pt x="175" y="598"/>
                    </a:cubicBezTo>
                    <a:cubicBezTo>
                      <a:pt x="79" y="598"/>
                      <a:pt x="0" y="565"/>
                      <a:pt x="0" y="523"/>
                    </a:cubicBezTo>
                    <a:cubicBezTo>
                      <a:pt x="0" y="467"/>
                      <a:pt x="0" y="467"/>
                      <a:pt x="0" y="467"/>
                    </a:cubicBezTo>
                    <a:cubicBezTo>
                      <a:pt x="0" y="509"/>
                      <a:pt x="79" y="542"/>
                      <a:pt x="175" y="542"/>
                    </a:cubicBezTo>
                    <a:cubicBezTo>
                      <a:pt x="271" y="542"/>
                      <a:pt x="349" y="509"/>
                      <a:pt x="349" y="467"/>
                    </a:cubicBezTo>
                    <a:lnTo>
                      <a:pt x="349" y="523"/>
                    </a:lnTo>
                    <a:close/>
                  </a:path>
                </a:pathLst>
              </a:custGeom>
              <a:grpFill/>
              <a:ln>
                <a:noFill/>
              </a:ln>
            </p:spPr>
            <p:txBody>
              <a:bodyPr vert="horz" wrap="square" lIns="91440" tIns="45720" rIns="91440" bIns="45720" numCol="1" anchor="t" anchorCtr="0" compatLnSpc="1">
                <a:prstTxWarp prst="textNoShape">
                  <a:avLst/>
                </a:prstTxWarp>
              </a:bodyPr>
              <a:lstStyle/>
              <a:p>
                <a:endParaRPr lang="en-US" dirty="0"/>
              </a:p>
            </p:txBody>
          </p:sp>
        </p:grpSp>
      </p:grpSp>
      <p:pic>
        <p:nvPicPr>
          <p:cNvPr id="30" name="Picture 29">
            <a:extLst>
              <a:ext uri="{FF2B5EF4-FFF2-40B4-BE49-F238E27FC236}">
                <a16:creationId xmlns:a16="http://schemas.microsoft.com/office/drawing/2014/main" id="{D9F5BF3F-DA42-8050-6F94-FCAB658C595A}"/>
              </a:ext>
            </a:extLst>
          </p:cNvPr>
          <p:cNvPicPr>
            <a:picLocks noChangeAspect="1"/>
          </p:cNvPicPr>
          <p:nvPr/>
        </p:nvPicPr>
        <p:blipFill>
          <a:blip r:embed="rId5"/>
          <a:stretch>
            <a:fillRect/>
          </a:stretch>
        </p:blipFill>
        <p:spPr>
          <a:xfrm>
            <a:off x="983432" y="1643746"/>
            <a:ext cx="1088087" cy="478758"/>
          </a:xfrm>
          <a:prstGeom prst="rect">
            <a:avLst/>
          </a:prstGeom>
        </p:spPr>
      </p:pic>
      <p:pic>
        <p:nvPicPr>
          <p:cNvPr id="31" name="Picture 30">
            <a:extLst>
              <a:ext uri="{FF2B5EF4-FFF2-40B4-BE49-F238E27FC236}">
                <a16:creationId xmlns:a16="http://schemas.microsoft.com/office/drawing/2014/main" id="{E70D0C07-80B8-C57E-AB55-5EB2E7B91815}"/>
              </a:ext>
            </a:extLst>
          </p:cNvPr>
          <p:cNvPicPr>
            <a:picLocks noChangeAspect="1"/>
          </p:cNvPicPr>
          <p:nvPr/>
        </p:nvPicPr>
        <p:blipFill rotWithShape="1">
          <a:blip r:embed="rId6"/>
          <a:srcRect t="16197"/>
          <a:stretch/>
        </p:blipFill>
        <p:spPr>
          <a:xfrm>
            <a:off x="712660" y="4611043"/>
            <a:ext cx="1915480" cy="1605234"/>
          </a:xfrm>
          <a:prstGeom prst="rect">
            <a:avLst/>
          </a:prstGeom>
        </p:spPr>
      </p:pic>
      <p:sp>
        <p:nvSpPr>
          <p:cNvPr id="4" name="Rechteck 14">
            <a:extLst>
              <a:ext uri="{FF2B5EF4-FFF2-40B4-BE49-F238E27FC236}">
                <a16:creationId xmlns:a16="http://schemas.microsoft.com/office/drawing/2014/main" id="{BAD32A05-BE32-6A87-9E77-E92E89386579}"/>
              </a:ext>
            </a:extLst>
          </p:cNvPr>
          <p:cNvSpPr>
            <a:spLocks/>
          </p:cNvSpPr>
          <p:nvPr/>
        </p:nvSpPr>
        <p:spPr>
          <a:xfrm>
            <a:off x="9556902" y="3940259"/>
            <a:ext cx="2088000" cy="12039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7200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eaLnBrk="0" fontAlgn="auto" hangingPunct="0">
              <a:spcBef>
                <a:spcPts val="0"/>
              </a:spcBef>
              <a:spcAft>
                <a:spcPts val="0"/>
              </a:spcAft>
            </a:pPr>
            <a:r>
              <a:rPr lang="en-US" sz="2400" b="1" kern="0" dirty="0">
                <a:solidFill>
                  <a:srgbClr val="009999"/>
                </a:solidFill>
              </a:rPr>
              <a:t>2,000 tons</a:t>
            </a:r>
          </a:p>
          <a:p>
            <a:pPr eaLnBrk="0" fontAlgn="auto" hangingPunct="0">
              <a:spcBef>
                <a:spcPts val="0"/>
              </a:spcBef>
              <a:spcAft>
                <a:spcPts val="0"/>
              </a:spcAft>
            </a:pPr>
            <a:r>
              <a:rPr lang="en-US" sz="1200" b="1" dirty="0">
                <a:solidFill>
                  <a:srgbClr val="66667E"/>
                </a:solidFill>
              </a:rPr>
              <a:t>Of carbon emissions </a:t>
            </a:r>
            <a:br>
              <a:rPr lang="en-US" sz="1200" b="1" dirty="0">
                <a:solidFill>
                  <a:srgbClr val="66667E"/>
                </a:solidFill>
              </a:rPr>
            </a:br>
            <a:r>
              <a:rPr lang="en-US" sz="1200" b="1" dirty="0">
                <a:solidFill>
                  <a:srgbClr val="66667E"/>
                </a:solidFill>
              </a:rPr>
              <a:t>saved over</a:t>
            </a:r>
          </a:p>
          <a:p>
            <a:pPr eaLnBrk="0" fontAlgn="auto" hangingPunct="0">
              <a:spcBef>
                <a:spcPts val="0"/>
              </a:spcBef>
              <a:spcAft>
                <a:spcPts val="0"/>
              </a:spcAft>
            </a:pPr>
            <a:r>
              <a:rPr lang="en-US" sz="1200" b="1" dirty="0">
                <a:solidFill>
                  <a:srgbClr val="66667E"/>
                </a:solidFill>
              </a:rPr>
              <a:t>5 years </a:t>
            </a:r>
          </a:p>
        </p:txBody>
      </p:sp>
      <p:sp>
        <p:nvSpPr>
          <p:cNvPr id="18" name="Freeform 92">
            <a:extLst>
              <a:ext uri="{FF2B5EF4-FFF2-40B4-BE49-F238E27FC236}">
                <a16:creationId xmlns:a16="http://schemas.microsoft.com/office/drawing/2014/main" id="{2D492E65-8E86-EC47-0AA7-08E8B9E080C1}"/>
              </a:ext>
            </a:extLst>
          </p:cNvPr>
          <p:cNvSpPr>
            <a:spLocks noEditPoints="1"/>
          </p:cNvSpPr>
          <p:nvPr/>
        </p:nvSpPr>
        <p:spPr bwMode="auto">
          <a:xfrm>
            <a:off x="11102784" y="4723741"/>
            <a:ext cx="503237" cy="412750"/>
          </a:xfrm>
          <a:custGeom>
            <a:avLst/>
            <a:gdLst>
              <a:gd name="T0" fmla="*/ 929 w 3124"/>
              <a:gd name="T1" fmla="*/ 923 h 2563"/>
              <a:gd name="T2" fmla="*/ 826 w 3124"/>
              <a:gd name="T3" fmla="*/ 606 h 2563"/>
              <a:gd name="T4" fmla="*/ 1143 w 3124"/>
              <a:gd name="T5" fmla="*/ 709 h 2563"/>
              <a:gd name="T6" fmla="*/ 1179 w 3124"/>
              <a:gd name="T7" fmla="*/ 878 h 2563"/>
              <a:gd name="T8" fmla="*/ 1366 w 3124"/>
              <a:gd name="T9" fmla="*/ 1052 h 2563"/>
              <a:gd name="T10" fmla="*/ 1379 w 3124"/>
              <a:gd name="T11" fmla="*/ 673 h 2563"/>
              <a:gd name="T12" fmla="*/ 1209 w 3124"/>
              <a:gd name="T13" fmla="*/ 446 h 2563"/>
              <a:gd name="T14" fmla="*/ 1436 w 3124"/>
              <a:gd name="T15" fmla="*/ 0 h 2563"/>
              <a:gd name="T16" fmla="*/ 1663 w 3124"/>
              <a:gd name="T17" fmla="*/ 446 h 2563"/>
              <a:gd name="T18" fmla="*/ 1493 w 3124"/>
              <a:gd name="T19" fmla="*/ 673 h 2563"/>
              <a:gd name="T20" fmla="*/ 1506 w 3124"/>
              <a:gd name="T21" fmla="*/ 1052 h 2563"/>
              <a:gd name="T22" fmla="*/ 1693 w 3124"/>
              <a:gd name="T23" fmla="*/ 878 h 2563"/>
              <a:gd name="T24" fmla="*/ 1729 w 3124"/>
              <a:gd name="T25" fmla="*/ 709 h 2563"/>
              <a:gd name="T26" fmla="*/ 2046 w 3124"/>
              <a:gd name="T27" fmla="*/ 606 h 2563"/>
              <a:gd name="T28" fmla="*/ 1943 w 3124"/>
              <a:gd name="T29" fmla="*/ 923 h 2563"/>
              <a:gd name="T30" fmla="*/ 1773 w 3124"/>
              <a:gd name="T31" fmla="*/ 959 h 2563"/>
              <a:gd name="T32" fmla="*/ 1583 w 3124"/>
              <a:gd name="T33" fmla="*/ 1163 h 2563"/>
              <a:gd name="T34" fmla="*/ 1307 w 3124"/>
              <a:gd name="T35" fmla="*/ 1182 h 2563"/>
              <a:gd name="T36" fmla="*/ 1099 w 3124"/>
              <a:gd name="T37" fmla="*/ 959 h 2563"/>
              <a:gd name="T38" fmla="*/ 929 w 3124"/>
              <a:gd name="T39" fmla="*/ 923 h 2563"/>
              <a:gd name="T40" fmla="*/ 2733 w 3124"/>
              <a:gd name="T41" fmla="*/ 1568 h 2563"/>
              <a:gd name="T42" fmla="*/ 2421 w 3124"/>
              <a:gd name="T43" fmla="*/ 2420 h 2563"/>
              <a:gd name="T44" fmla="*/ 2812 w 3124"/>
              <a:gd name="T45" fmla="*/ 2563 h 2563"/>
              <a:gd name="T46" fmla="*/ 3124 w 3124"/>
              <a:gd name="T47" fmla="*/ 1711 h 2563"/>
              <a:gd name="T48" fmla="*/ 2733 w 3124"/>
              <a:gd name="T49" fmla="*/ 1568 h 2563"/>
              <a:gd name="T50" fmla="*/ 1999 w 3124"/>
              <a:gd name="T51" fmla="*/ 1285 h 2563"/>
              <a:gd name="T52" fmla="*/ 854 w 3124"/>
              <a:gd name="T53" fmla="*/ 1365 h 2563"/>
              <a:gd name="T54" fmla="*/ 1020 w 3124"/>
              <a:gd name="T55" fmla="*/ 1588 h 2563"/>
              <a:gd name="T56" fmla="*/ 1701 w 3124"/>
              <a:gd name="T57" fmla="*/ 1635 h 2563"/>
              <a:gd name="T58" fmla="*/ 1587 w 3124"/>
              <a:gd name="T59" fmla="*/ 1852 h 2563"/>
              <a:gd name="T60" fmla="*/ 907 w 3124"/>
              <a:gd name="T61" fmla="*/ 1852 h 2563"/>
              <a:gd name="T62" fmla="*/ 151 w 3124"/>
              <a:gd name="T63" fmla="*/ 1626 h 2563"/>
              <a:gd name="T64" fmla="*/ 0 w 3124"/>
              <a:gd name="T65" fmla="*/ 1739 h 2563"/>
              <a:gd name="T66" fmla="*/ 756 w 3124"/>
              <a:gd name="T67" fmla="*/ 2104 h 2563"/>
              <a:gd name="T68" fmla="*/ 2021 w 3124"/>
              <a:gd name="T69" fmla="*/ 2193 h 2563"/>
              <a:gd name="T70" fmla="*/ 2305 w 3124"/>
              <a:gd name="T71" fmla="*/ 2297 h 2563"/>
              <a:gd name="T72" fmla="*/ 2565 w 3124"/>
              <a:gd name="T73" fmla="*/ 1587 h 2563"/>
              <a:gd name="T74" fmla="*/ 1999 w 3124"/>
              <a:gd name="T75" fmla="*/ 1285 h 25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124" h="2563">
                <a:moveTo>
                  <a:pt x="929" y="923"/>
                </a:moveTo>
                <a:cubicBezTo>
                  <a:pt x="809" y="802"/>
                  <a:pt x="826" y="606"/>
                  <a:pt x="826" y="606"/>
                </a:cubicBezTo>
                <a:cubicBezTo>
                  <a:pt x="826" y="606"/>
                  <a:pt x="1023" y="588"/>
                  <a:pt x="1143" y="709"/>
                </a:cubicBezTo>
                <a:cubicBezTo>
                  <a:pt x="1190" y="755"/>
                  <a:pt x="1202" y="823"/>
                  <a:pt x="1179" y="878"/>
                </a:cubicBezTo>
                <a:cubicBezTo>
                  <a:pt x="1366" y="1052"/>
                  <a:pt x="1366" y="1052"/>
                  <a:pt x="1366" y="1052"/>
                </a:cubicBezTo>
                <a:cubicBezTo>
                  <a:pt x="1379" y="673"/>
                  <a:pt x="1379" y="673"/>
                  <a:pt x="1379" y="673"/>
                </a:cubicBezTo>
                <a:cubicBezTo>
                  <a:pt x="1281" y="647"/>
                  <a:pt x="1209" y="555"/>
                  <a:pt x="1209" y="446"/>
                </a:cubicBezTo>
                <a:cubicBezTo>
                  <a:pt x="1209" y="190"/>
                  <a:pt x="1436" y="0"/>
                  <a:pt x="1436" y="0"/>
                </a:cubicBezTo>
                <a:cubicBezTo>
                  <a:pt x="1436" y="0"/>
                  <a:pt x="1663" y="190"/>
                  <a:pt x="1663" y="446"/>
                </a:cubicBezTo>
                <a:cubicBezTo>
                  <a:pt x="1663" y="555"/>
                  <a:pt x="1591" y="647"/>
                  <a:pt x="1493" y="673"/>
                </a:cubicBezTo>
                <a:cubicBezTo>
                  <a:pt x="1506" y="1052"/>
                  <a:pt x="1506" y="1052"/>
                  <a:pt x="1506" y="1052"/>
                </a:cubicBezTo>
                <a:cubicBezTo>
                  <a:pt x="1693" y="878"/>
                  <a:pt x="1693" y="878"/>
                  <a:pt x="1693" y="878"/>
                </a:cubicBezTo>
                <a:cubicBezTo>
                  <a:pt x="1670" y="823"/>
                  <a:pt x="1682" y="755"/>
                  <a:pt x="1729" y="709"/>
                </a:cubicBezTo>
                <a:cubicBezTo>
                  <a:pt x="1849" y="588"/>
                  <a:pt x="2046" y="606"/>
                  <a:pt x="2046" y="606"/>
                </a:cubicBezTo>
                <a:cubicBezTo>
                  <a:pt x="2046" y="606"/>
                  <a:pt x="2063" y="802"/>
                  <a:pt x="1943" y="923"/>
                </a:cubicBezTo>
                <a:cubicBezTo>
                  <a:pt x="1896" y="969"/>
                  <a:pt x="1829" y="981"/>
                  <a:pt x="1773" y="959"/>
                </a:cubicBezTo>
                <a:cubicBezTo>
                  <a:pt x="1583" y="1163"/>
                  <a:pt x="1583" y="1163"/>
                  <a:pt x="1583" y="1163"/>
                </a:cubicBezTo>
                <a:cubicBezTo>
                  <a:pt x="1307" y="1182"/>
                  <a:pt x="1307" y="1182"/>
                  <a:pt x="1307" y="1182"/>
                </a:cubicBezTo>
                <a:cubicBezTo>
                  <a:pt x="1099" y="959"/>
                  <a:pt x="1099" y="959"/>
                  <a:pt x="1099" y="959"/>
                </a:cubicBezTo>
                <a:cubicBezTo>
                  <a:pt x="1043" y="981"/>
                  <a:pt x="976" y="969"/>
                  <a:pt x="929" y="923"/>
                </a:cubicBezTo>
                <a:close/>
                <a:moveTo>
                  <a:pt x="2733" y="1568"/>
                </a:moveTo>
                <a:cubicBezTo>
                  <a:pt x="2421" y="2420"/>
                  <a:pt x="2421" y="2420"/>
                  <a:pt x="2421" y="2420"/>
                </a:cubicBezTo>
                <a:cubicBezTo>
                  <a:pt x="2812" y="2563"/>
                  <a:pt x="2812" y="2563"/>
                  <a:pt x="2812" y="2563"/>
                </a:cubicBezTo>
                <a:cubicBezTo>
                  <a:pt x="3124" y="1711"/>
                  <a:pt x="3124" y="1711"/>
                  <a:pt x="3124" y="1711"/>
                </a:cubicBezTo>
                <a:lnTo>
                  <a:pt x="2733" y="1568"/>
                </a:lnTo>
                <a:close/>
                <a:moveTo>
                  <a:pt x="1999" y="1285"/>
                </a:moveTo>
                <a:cubicBezTo>
                  <a:pt x="854" y="1365"/>
                  <a:pt x="854" y="1365"/>
                  <a:pt x="854" y="1365"/>
                </a:cubicBezTo>
                <a:cubicBezTo>
                  <a:pt x="1020" y="1588"/>
                  <a:pt x="1020" y="1588"/>
                  <a:pt x="1020" y="1588"/>
                </a:cubicBezTo>
                <a:cubicBezTo>
                  <a:pt x="1701" y="1635"/>
                  <a:pt x="1701" y="1635"/>
                  <a:pt x="1701" y="1635"/>
                </a:cubicBezTo>
                <a:cubicBezTo>
                  <a:pt x="1587" y="1852"/>
                  <a:pt x="1587" y="1852"/>
                  <a:pt x="1587" y="1852"/>
                </a:cubicBezTo>
                <a:cubicBezTo>
                  <a:pt x="907" y="1852"/>
                  <a:pt x="907" y="1852"/>
                  <a:pt x="907" y="1852"/>
                </a:cubicBezTo>
                <a:cubicBezTo>
                  <a:pt x="151" y="1626"/>
                  <a:pt x="151" y="1626"/>
                  <a:pt x="151" y="1626"/>
                </a:cubicBezTo>
                <a:cubicBezTo>
                  <a:pt x="0" y="1739"/>
                  <a:pt x="0" y="1739"/>
                  <a:pt x="0" y="1739"/>
                </a:cubicBezTo>
                <a:cubicBezTo>
                  <a:pt x="756" y="2104"/>
                  <a:pt x="756" y="2104"/>
                  <a:pt x="756" y="2104"/>
                </a:cubicBezTo>
                <a:cubicBezTo>
                  <a:pt x="2021" y="2193"/>
                  <a:pt x="2021" y="2193"/>
                  <a:pt x="2021" y="2193"/>
                </a:cubicBezTo>
                <a:cubicBezTo>
                  <a:pt x="2305" y="2297"/>
                  <a:pt x="2305" y="2297"/>
                  <a:pt x="2305" y="2297"/>
                </a:cubicBezTo>
                <a:cubicBezTo>
                  <a:pt x="2565" y="1587"/>
                  <a:pt x="2565" y="1587"/>
                  <a:pt x="2565" y="1587"/>
                </a:cubicBezTo>
                <a:lnTo>
                  <a:pt x="1999" y="1285"/>
                </a:lnTo>
                <a:close/>
              </a:path>
            </a:pathLst>
          </a:custGeom>
          <a:solidFill>
            <a:srgbClr val="009999"/>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4626128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ELECTEDLANGUAGE" val="English US"/>
</p:tagLst>
</file>

<file path=ppt/theme/theme1.xml><?xml version="1.0" encoding="utf-8"?>
<a:theme xmlns:a="http://schemas.openxmlformats.org/drawingml/2006/main" name="Siemens 2020">
  <a:themeElements>
    <a:clrScheme name="Siemens AG Theme Color">
      <a:dk1>
        <a:srgbClr val="000000"/>
      </a:dk1>
      <a:lt1>
        <a:sysClr val="window" lastClr="FFFFFF"/>
      </a:lt1>
      <a:dk2>
        <a:srgbClr val="000028"/>
      </a:dk2>
      <a:lt2>
        <a:srgbClr val="F3F3F0"/>
      </a:lt2>
      <a:accent1>
        <a:srgbClr val="009999"/>
      </a:accent1>
      <a:accent2>
        <a:srgbClr val="00D7A0"/>
      </a:accent2>
      <a:accent3>
        <a:srgbClr val="00BEDC"/>
      </a:accent3>
      <a:accent4>
        <a:srgbClr val="0087BE"/>
      </a:accent4>
      <a:accent5>
        <a:srgbClr val="00557C"/>
      </a:accent5>
      <a:accent6>
        <a:srgbClr val="000028"/>
      </a:accent6>
      <a:hlink>
        <a:srgbClr val="00BEDC"/>
      </a:hlink>
      <a:folHlink>
        <a:srgbClr val="0087BE"/>
      </a:folHlink>
    </a:clrScheme>
    <a:fontScheme name="Siemens AG Them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108000" tIns="72000" rIns="108000" bIns="72000" rtlCol="0" anchor="t" anchorCtr="0"/>
      <a:lstStyle>
        <a:defPPr algn="l">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headEnd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custClrLst>
    <a:custClr name="Siemens Petrol | 0 153 153">
      <a:srgbClr val="009999"/>
    </a:custClr>
    <a:custClr name="No color">
      <a:srgbClr val="FFFFFF"/>
    </a:custClr>
    <a:custClr name="Dark Blue | 0 85 124">
      <a:srgbClr val="00557C"/>
    </a:custClr>
    <a:custClr name="Dark Green | 0 100 110">
      <a:srgbClr val="00646E"/>
    </a:custClr>
    <a:custClr name="Dark Sand | 170 170 150">
      <a:srgbClr val="AAAA96"/>
    </a:custClr>
    <a:custClr name="Deep Blue | 0 0 40">
      <a:srgbClr val="000028"/>
    </a:custClr>
    <a:custClr name="Deep Blue 40% (Gray) | 153 153 169">
      <a:srgbClr val="9999A9"/>
    </a:custClr>
    <a:custClr name="Dark Purple | 80 0 120">
      <a:srgbClr val="500078"/>
    </a:custClr>
    <a:custClr name="Dark Orange | 236 102 2">
      <a:srgbClr val="EC6602"/>
    </a:custClr>
    <a:custClr name="Red | 239 1 55">
      <a:srgbClr val="EF0137"/>
    </a:custClr>
    <a:custClr name="Deep Blue | 0 0 40">
      <a:srgbClr val="000028"/>
    </a:custClr>
    <a:custClr name="No color">
      <a:srgbClr val="FFFFFF"/>
    </a:custClr>
    <a:custClr name="Blue | 0 135 190">
      <a:srgbClr val="0087BE"/>
    </a:custClr>
    <a:custClr name="Green | 0 175 142">
      <a:srgbClr val="00AF8E"/>
    </a:custClr>
    <a:custClr name="Soft Sand | 197 197 184">
      <a:srgbClr val="C5C5B8"/>
    </a:custClr>
    <a:custClr name="Deep Blue 80% | 51 51 83">
      <a:srgbClr val="333353"/>
    </a:custClr>
    <a:custClr name="Deep Blue 20% (Soft Gray) | 204 204 212">
      <a:srgbClr val="CCCCD4"/>
    </a:custClr>
    <a:custClr name="Purple | 170 50 190">
      <a:srgbClr val="AA32BE"/>
    </a:custClr>
    <a:custClr name="Orange | 255 144 0">
      <a:srgbClr val="FF9000"/>
    </a:custClr>
    <a:custClr name="Soft Red | 254 131 137">
      <a:srgbClr val="FE8389"/>
    </a:custClr>
    <a:custClr name="Light Sand | 243 243 240">
      <a:srgbClr val="F3F3F0"/>
    </a:custClr>
    <a:custClr name="No color">
      <a:srgbClr val="FFFFFF"/>
    </a:custClr>
    <a:custClr name="Soft Blue | 0 190 220">
      <a:srgbClr val="00BEDC"/>
    </a:custClr>
    <a:custClr name="Soft Green | 0 215 160">
      <a:srgbClr val="00D7A0"/>
    </a:custClr>
    <a:custClr name="Bright Sand | 223 223 217">
      <a:srgbClr val="DFDFD9"/>
    </a:custClr>
    <a:custClr name="Deep Blue 60% (Dark Gray) | 102 102 126">
      <a:srgbClr val="66667E"/>
    </a:custClr>
    <a:custClr name="Deep Blue 10% (Light Gray) | 229 229 233">
      <a:srgbClr val="E5E5E9"/>
    </a:custClr>
    <a:custClr name="Yellow | 255 215 50">
      <a:srgbClr val="FFD732"/>
    </a:custClr>
    <a:custClr name="Bold Green">
      <a:srgbClr val="00FFB9"/>
    </a:custClr>
    <a:custClr name="Bold Blue">
      <a:srgbClr val="00E6DC"/>
    </a:custClr>
  </a:custClr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iemens AG Theme Color">
      <a:dk1>
        <a:srgbClr val="000000"/>
      </a:dk1>
      <a:lt1>
        <a:sysClr val="window" lastClr="FFFFFF"/>
      </a:lt1>
      <a:dk2>
        <a:srgbClr val="000028"/>
      </a:dk2>
      <a:lt2>
        <a:srgbClr val="F3F3F0"/>
      </a:lt2>
      <a:accent1>
        <a:srgbClr val="009999"/>
      </a:accent1>
      <a:accent2>
        <a:srgbClr val="00D7A0"/>
      </a:accent2>
      <a:accent3>
        <a:srgbClr val="00BEDC"/>
      </a:accent3>
      <a:accent4>
        <a:srgbClr val="0087BE"/>
      </a:accent4>
      <a:accent5>
        <a:srgbClr val="00557C"/>
      </a:accent5>
      <a:accent6>
        <a:srgbClr val="000028"/>
      </a:accent6>
      <a:hlink>
        <a:srgbClr val="00BEDC"/>
      </a:hlink>
      <a:folHlink>
        <a:srgbClr val="0087BE"/>
      </a:folHlink>
    </a:clrScheme>
    <a:fontScheme name="Siemens A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Siemens Petrol | 0 153 153">
      <a:srgbClr val="009999"/>
    </a:custClr>
    <a:custClr name="No color">
      <a:srgbClr val="FFFFFF"/>
    </a:custClr>
    <a:custClr name="Dark Blue | 0 85 124">
      <a:srgbClr val="00557C"/>
    </a:custClr>
    <a:custClr name="Dark Green | 0 100 110">
      <a:srgbClr val="00646E"/>
    </a:custClr>
    <a:custClr name="Dark Sand | 170 170 150">
      <a:srgbClr val="AAAA96"/>
    </a:custClr>
    <a:custClr name="Deep Blue | 0 0 40">
      <a:srgbClr val="000028"/>
    </a:custClr>
    <a:custClr name="Deep Blue 40% (Gray) | 153 153 169">
      <a:srgbClr val="9999A9"/>
    </a:custClr>
    <a:custClr name="Dark Purple | 80 0 120">
      <a:srgbClr val="500078"/>
    </a:custClr>
    <a:custClr name="Dark Orange | 236 102 2">
      <a:srgbClr val="EC6602"/>
    </a:custClr>
    <a:custClr name="Red | 239 1 55">
      <a:srgbClr val="EF0137"/>
    </a:custClr>
    <a:custClr name="Deep Blue | 0 0 40">
      <a:srgbClr val="000028"/>
    </a:custClr>
    <a:custClr name="No color">
      <a:srgbClr val="FFFFFF"/>
    </a:custClr>
    <a:custClr name="Blue | 0 135 190">
      <a:srgbClr val="0087BE"/>
    </a:custClr>
    <a:custClr name="Green | 0 175 142">
      <a:srgbClr val="00AF8E"/>
    </a:custClr>
    <a:custClr name="Soft Sand | 197 197 184">
      <a:srgbClr val="C5C5B8"/>
    </a:custClr>
    <a:custClr name="Deep Blue 80% | 51 51 83">
      <a:srgbClr val="333353"/>
    </a:custClr>
    <a:custClr name="Deep Blue 20% (Soft Gray) | 204 204 212">
      <a:srgbClr val="CCCCD4"/>
    </a:custClr>
    <a:custClr name="Purple | 170 50 190">
      <a:srgbClr val="AA32BE"/>
    </a:custClr>
    <a:custClr name="Orange | 255 144 0">
      <a:srgbClr val="FF9000"/>
    </a:custClr>
    <a:custClr name="Soft Red | 254 131 137">
      <a:srgbClr val="FE8389"/>
    </a:custClr>
    <a:custClr name="Light Sand | 243 243 240">
      <a:srgbClr val="F3F3F0"/>
    </a:custClr>
    <a:custClr name="No color">
      <a:srgbClr val="FFFFFF"/>
    </a:custClr>
    <a:custClr name="Soft Blue | 0 190 220">
      <a:srgbClr val="00BEDC"/>
    </a:custClr>
    <a:custClr name="Soft Green | 0 215 160">
      <a:srgbClr val="00D7A0"/>
    </a:custClr>
    <a:custClr name="Bright Sand | 223 223 217">
      <a:srgbClr val="DFDFD9"/>
    </a:custClr>
    <a:custClr name="Deep Blue 60% (Dark Gray) | 102 102 126">
      <a:srgbClr val="66667E"/>
    </a:custClr>
    <a:custClr name="Deep Blue 10% (Light Gray) | 229 229 233">
      <a:srgbClr val="E5E5E9"/>
    </a:custClr>
    <a:custClr name="Yellow | 255 215 50">
      <a:srgbClr val="FFD732"/>
    </a:custClr>
    <a:custClr name="Bold Green">
      <a:srgbClr val="00FFB9"/>
    </a:custClr>
    <a:custClr name="Bold Blue">
      <a:srgbClr val="00E6DC"/>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iemens AG Theme Color">
      <a:dk1>
        <a:srgbClr val="000000"/>
      </a:dk1>
      <a:lt1>
        <a:sysClr val="window" lastClr="FFFFFF"/>
      </a:lt1>
      <a:dk2>
        <a:srgbClr val="000028"/>
      </a:dk2>
      <a:lt2>
        <a:srgbClr val="F3F3F0"/>
      </a:lt2>
      <a:accent1>
        <a:srgbClr val="009999"/>
      </a:accent1>
      <a:accent2>
        <a:srgbClr val="00D7A0"/>
      </a:accent2>
      <a:accent3>
        <a:srgbClr val="00BEDC"/>
      </a:accent3>
      <a:accent4>
        <a:srgbClr val="0087BE"/>
      </a:accent4>
      <a:accent5>
        <a:srgbClr val="00557C"/>
      </a:accent5>
      <a:accent6>
        <a:srgbClr val="000028"/>
      </a:accent6>
      <a:hlink>
        <a:srgbClr val="00BEDC"/>
      </a:hlink>
      <a:folHlink>
        <a:srgbClr val="0087BE"/>
      </a:folHlink>
    </a:clrScheme>
    <a:fontScheme name="Siemens A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Siemens Petrol | 0 153 153">
      <a:srgbClr val="009999"/>
    </a:custClr>
    <a:custClr name="No color">
      <a:srgbClr val="FFFFFF"/>
    </a:custClr>
    <a:custClr name="Dark Blue | 0 85 124">
      <a:srgbClr val="00557C"/>
    </a:custClr>
    <a:custClr name="Dark Green | 0 100 110">
      <a:srgbClr val="00646E"/>
    </a:custClr>
    <a:custClr name="Dark Sand | 170 170 150">
      <a:srgbClr val="AAAA96"/>
    </a:custClr>
    <a:custClr name="Deep Blue | 0 0 40">
      <a:srgbClr val="000028"/>
    </a:custClr>
    <a:custClr name="Deep Blue 40% (Gray) | 153 153 169">
      <a:srgbClr val="9999A9"/>
    </a:custClr>
    <a:custClr name="Dark Purple | 80 0 120">
      <a:srgbClr val="500078"/>
    </a:custClr>
    <a:custClr name="Dark Orange | 236 102 2">
      <a:srgbClr val="EC6602"/>
    </a:custClr>
    <a:custClr name="Red | 239 1 55">
      <a:srgbClr val="EF0137"/>
    </a:custClr>
    <a:custClr name="Deep Blue | 0 0 40">
      <a:srgbClr val="000028"/>
    </a:custClr>
    <a:custClr name="No color">
      <a:srgbClr val="FFFFFF"/>
    </a:custClr>
    <a:custClr name="Blue | 0 135 190">
      <a:srgbClr val="0087BE"/>
    </a:custClr>
    <a:custClr name="Green | 0 175 142">
      <a:srgbClr val="00AF8E"/>
    </a:custClr>
    <a:custClr name="Soft Sand | 197 197 184">
      <a:srgbClr val="C5C5B8"/>
    </a:custClr>
    <a:custClr name="Deep Blue 80% | 51 51 83">
      <a:srgbClr val="333353"/>
    </a:custClr>
    <a:custClr name="Deep Blue 20% (Soft Gray) | 204 204 212">
      <a:srgbClr val="CCCCD4"/>
    </a:custClr>
    <a:custClr name="Purple | 170 50 190">
      <a:srgbClr val="AA32BE"/>
    </a:custClr>
    <a:custClr name="Orange | 255 144 0">
      <a:srgbClr val="FF9000"/>
    </a:custClr>
    <a:custClr name="Soft Red | 254 131 137">
      <a:srgbClr val="FE8389"/>
    </a:custClr>
    <a:custClr name="Light Sand | 243 243 240">
      <a:srgbClr val="F3F3F0"/>
    </a:custClr>
    <a:custClr name="No color">
      <a:srgbClr val="FFFFFF"/>
    </a:custClr>
    <a:custClr name="Soft Blue | 0 190 220">
      <a:srgbClr val="00BEDC"/>
    </a:custClr>
    <a:custClr name="Soft Green | 0 215 160">
      <a:srgbClr val="00D7A0"/>
    </a:custClr>
    <a:custClr name="Bright Sand | 223 223 217">
      <a:srgbClr val="DFDFD9"/>
    </a:custClr>
    <a:custClr name="Deep Blue 60% (Dark Gray) | 102 102 126">
      <a:srgbClr val="66667E"/>
    </a:custClr>
    <a:custClr name="Deep Blue 10% (Light Gray) | 229 229 233">
      <a:srgbClr val="E5E5E9"/>
    </a:custClr>
    <a:custClr name="Yellow | 255 215 50">
      <a:srgbClr val="FFD732"/>
    </a:custClr>
    <a:custClr name="Bold Green">
      <a:srgbClr val="00FFB9"/>
    </a:custClr>
    <a:custClr name="Bold Blue">
      <a:srgbClr val="00E6DC"/>
    </a:custClr>
  </a:custClr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398</Words>
  <Application>Microsoft Office PowerPoint</Application>
  <PresentationFormat>Widescreen</PresentationFormat>
  <Paragraphs>28</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Siemens 2020</vt:lpstr>
      <vt:lpstr>Nippon Electric Glass (NEG): Guaranteed Energy Savings for  Electric Glass Fiber plant in the UK</vt:lpstr>
    </vt:vector>
  </TitlesOfParts>
  <Manager>Widmann, Kristina (SFS COF BD MS)</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Nippon Electric Glass: guaranteed energy savings for</dc:title>
  <dc:subject/>
  <dc:creator>Widmann, Kristina (SFS COF BD MS)</dc:creator>
  <cp:keywords>NEG is dedicated to practicing sustainable manufacturing and wanted to invest in its Wigan facility to become more energy efficient and improve operational efficiencies in incumbent processes and equipment.</cp:keywords>
  <dc:description>Version 3.1.0_x000d_
based on PPT Version 3.2.0_x000d_
January 2021</dc:description>
  <cp:lastModifiedBy>Jessica Wax-Edwards</cp:lastModifiedBy>
  <cp:revision>46</cp:revision>
  <dcterms:created xsi:type="dcterms:W3CDTF">2020-07-27T12:43:17Z</dcterms:created>
  <dcterms:modified xsi:type="dcterms:W3CDTF">2023-04-11T07:28:08Z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59b6cd5-d141-4a33-8bf1-0ca04484304f_Enabled">
    <vt:lpwstr>true</vt:lpwstr>
  </property>
  <property fmtid="{D5CDD505-2E9C-101B-9397-08002B2CF9AE}" pid="3" name="MSIP_Label_a59b6cd5-d141-4a33-8bf1-0ca04484304f_SetDate">
    <vt:lpwstr>2021-04-01T09:32:02Z</vt:lpwstr>
  </property>
  <property fmtid="{D5CDD505-2E9C-101B-9397-08002B2CF9AE}" pid="4" name="MSIP_Label_a59b6cd5-d141-4a33-8bf1-0ca04484304f_Method">
    <vt:lpwstr>Standard</vt:lpwstr>
  </property>
  <property fmtid="{D5CDD505-2E9C-101B-9397-08002B2CF9AE}" pid="5" name="MSIP_Label_a59b6cd5-d141-4a33-8bf1-0ca04484304f_Name">
    <vt:lpwstr>restricted-default</vt:lpwstr>
  </property>
  <property fmtid="{D5CDD505-2E9C-101B-9397-08002B2CF9AE}" pid="6" name="MSIP_Label_a59b6cd5-d141-4a33-8bf1-0ca04484304f_SiteId">
    <vt:lpwstr>38ae3bcd-9579-4fd4-adda-b42e1495d55a</vt:lpwstr>
  </property>
  <property fmtid="{D5CDD505-2E9C-101B-9397-08002B2CF9AE}" pid="7" name="MSIP_Label_a59b6cd5-d141-4a33-8bf1-0ca04484304f_ActionId">
    <vt:lpwstr>1d1ece51-6b93-4d70-ab63-9ebcc0cd042c</vt:lpwstr>
  </property>
  <property fmtid="{D5CDD505-2E9C-101B-9397-08002B2CF9AE}" pid="8" name="MSIP_Label_a59b6cd5-d141-4a33-8bf1-0ca04484304f_ContentBits">
    <vt:lpwstr>0</vt:lpwstr>
  </property>
  <property fmtid="{D5CDD505-2E9C-101B-9397-08002B2CF9AE}" pid="9" name="Document_Confidentiality">
    <vt:lpwstr>Restricted</vt:lpwstr>
  </property>
</Properties>
</file>