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140" d="100"/>
          <a:sy n="140" d="100"/>
        </p:scale>
        <p:origin x="8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90488" y="744538"/>
            <a:ext cx="6616700" cy="3722687"/>
          </a:xfrm>
          <a:prstGeom prst="rect">
            <a:avLst/>
          </a:prstGeom>
        </p:spPr>
        <p:txBody>
          <a:bodyPr/>
          <a:lstStyle/>
          <a:p>
            <a:endParaRPr/>
          </a:p>
        </p:txBody>
      </p:sp>
      <p:sp>
        <p:nvSpPr>
          <p:cNvPr id="31" name="Shape 31"/>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exte du titre"/>
          <p:cNvSpPr txBox="1">
            <a:spLocks noGrp="1"/>
          </p:cNvSpPr>
          <p:nvPr>
            <p:ph type="title"/>
          </p:nvPr>
        </p:nvSpPr>
        <p:spPr>
          <a:prstGeom prst="rect">
            <a:avLst/>
          </a:prstGeom>
        </p:spPr>
        <p:txBody>
          <a:bodyPr/>
          <a:lstStyle/>
          <a:p>
            <a:r>
              <a:t>Texte du titre</a:t>
            </a:r>
          </a:p>
        </p:txBody>
      </p:sp>
      <p:sp>
        <p:nvSpPr>
          <p:cNvPr id="13"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1" name="Google Shape;156;p21" descr="Google Shape;156;p21"/>
          <p:cNvPicPr>
            <a:picLocks noChangeAspect="1"/>
          </p:cNvPicPr>
          <p:nvPr/>
        </p:nvPicPr>
        <p:blipFill>
          <a:blip r:embed="rId2"/>
          <a:stretch>
            <a:fillRect/>
          </a:stretch>
        </p:blipFill>
        <p:spPr>
          <a:xfrm>
            <a:off x="6840537" y="2822575"/>
            <a:ext cx="4611688" cy="4635500"/>
          </a:xfrm>
          <a:prstGeom prst="rect">
            <a:avLst/>
          </a:prstGeom>
          <a:ln w="12700">
            <a:miter lim="400000"/>
          </a:ln>
        </p:spPr>
      </p:pic>
      <p:sp>
        <p:nvSpPr>
          <p:cNvPr id="22" name="Texte du titre"/>
          <p:cNvSpPr txBox="1">
            <a:spLocks noGrp="1"/>
          </p:cNvSpPr>
          <p:nvPr>
            <p:ph type="title"/>
          </p:nvPr>
        </p:nvSpPr>
        <p:spPr>
          <a:xfrm>
            <a:off x="457200" y="204787"/>
            <a:ext cx="8229600" cy="857251"/>
          </a:xfrm>
          <a:prstGeom prst="rect">
            <a:avLst/>
          </a:prstGeom>
        </p:spPr>
        <p:txBody>
          <a:bodyPr anchor="t"/>
          <a:lstStyle/>
          <a:p>
            <a:r>
              <a:t>Texte du titre</a:t>
            </a:r>
          </a:p>
        </p:txBody>
      </p:sp>
      <p:sp>
        <p:nvSpPr>
          <p:cNvPr id="23" name="Texte niveau 1…"/>
          <p:cNvSpPr txBox="1">
            <a:spLocks noGrp="1"/>
          </p:cNvSpPr>
          <p:nvPr>
            <p:ph type="body" idx="1"/>
          </p:nvPr>
        </p:nvSpPr>
        <p:spPr>
          <a:xfrm>
            <a:off x="457200" y="1200150"/>
            <a:ext cx="8229600" cy="3394075"/>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156;p21" descr="Google Shape;156;p21"/>
          <p:cNvPicPr>
            <a:picLocks noChangeAspect="1"/>
          </p:cNvPicPr>
          <p:nvPr/>
        </p:nvPicPr>
        <p:blipFill>
          <a:blip r:embed="rId4"/>
          <a:stretch>
            <a:fillRect/>
          </a:stretch>
        </p:blipFill>
        <p:spPr>
          <a:xfrm>
            <a:off x="6840537" y="2822575"/>
            <a:ext cx="4611688" cy="4635500"/>
          </a:xfrm>
          <a:prstGeom prst="rect">
            <a:avLst/>
          </a:prstGeom>
          <a:ln w="12700">
            <a:miter lim="400000"/>
          </a:ln>
        </p:spPr>
      </p:pic>
      <p:sp>
        <p:nvSpPr>
          <p:cNvPr id="3" name="Texte du titre"/>
          <p:cNvSpPr txBox="1">
            <a:spLocks noGrp="1"/>
          </p:cNvSpPr>
          <p:nvPr>
            <p:ph type="title"/>
          </p:nvPr>
        </p:nvSpPr>
        <p:spPr>
          <a:xfrm>
            <a:off x="628650" y="274637"/>
            <a:ext cx="7886700" cy="993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4" name="Texte niveau 1…"/>
          <p:cNvSpPr txBox="1">
            <a:spLocks noGrp="1"/>
          </p:cNvSpPr>
          <p:nvPr>
            <p:ph type="body" idx="1"/>
          </p:nvPr>
        </p:nvSpPr>
        <p:spPr>
          <a:xfrm>
            <a:off x="628650" y="1370012"/>
            <a:ext cx="7886700" cy="3262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8241694" y="4769279"/>
            <a:ext cx="273657" cy="264255"/>
          </a:xfrm>
          <a:prstGeom prst="rect">
            <a:avLst/>
          </a:prstGeom>
          <a:ln w="12700">
            <a:miter lim="400000"/>
          </a:ln>
        </p:spPr>
        <p:txBody>
          <a:bodyPr wrap="none" lIns="45719" rIns="45719" anchor="ctr">
            <a:spAutoFit/>
          </a:bodyPr>
          <a:lstStyle>
            <a:lvl1pPr algn="r">
              <a:defRPr sz="1200">
                <a:solidFill>
                  <a:srgbClr val="888888"/>
                </a:solidFill>
                <a:latin typeface="+mj-lt"/>
                <a:ea typeface="+mj-ea"/>
                <a:cs typeface="+mj-cs"/>
                <a:sym typeface="Aria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45720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91440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137160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1828800" algn="l" defTabSz="912812"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7012" marR="0" indent="-22701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2013832" marR="0" indent="-1558219"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2787120" marR="0" indent="-1874308"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3446815" marR="0" indent="-207680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3904015" marR="0" indent="-207680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4361215" marR="0" indent="-207680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4818415" marR="0" indent="-207680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5275615" marR="0" indent="-207680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5732815" marR="0" indent="-2076802" algn="l" defTabSz="912812"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Google Shape;69;p14" descr="Google Shape;69;p14"/>
          <p:cNvPicPr>
            <a:picLocks noChangeAspect="1"/>
          </p:cNvPicPr>
          <p:nvPr/>
        </p:nvPicPr>
        <p:blipFill>
          <a:blip r:embed="rId2"/>
          <a:stretch>
            <a:fillRect/>
          </a:stretch>
        </p:blipFill>
        <p:spPr>
          <a:xfrm>
            <a:off x="-19050" y="0"/>
            <a:ext cx="449263" cy="5143500"/>
          </a:xfrm>
          <a:prstGeom prst="rect">
            <a:avLst/>
          </a:prstGeom>
          <a:ln w="12700">
            <a:miter lim="400000"/>
          </a:ln>
        </p:spPr>
      </p:pic>
      <p:pic>
        <p:nvPicPr>
          <p:cNvPr id="34" name="Google Shape;71;p14" descr="Google Shape;71;p14"/>
          <p:cNvPicPr>
            <a:picLocks noChangeAspect="1"/>
          </p:cNvPicPr>
          <p:nvPr/>
        </p:nvPicPr>
        <p:blipFill>
          <a:blip r:embed="rId3"/>
          <a:stretch>
            <a:fillRect/>
          </a:stretch>
        </p:blipFill>
        <p:spPr>
          <a:xfrm>
            <a:off x="7953375" y="127000"/>
            <a:ext cx="958850" cy="357188"/>
          </a:xfrm>
          <a:prstGeom prst="rect">
            <a:avLst/>
          </a:prstGeom>
          <a:ln w="12700">
            <a:miter lim="400000"/>
          </a:ln>
        </p:spPr>
      </p:pic>
      <p:sp>
        <p:nvSpPr>
          <p:cNvPr id="35" name="Google Shape;63;p14"/>
          <p:cNvSpPr/>
          <p:nvPr/>
        </p:nvSpPr>
        <p:spPr>
          <a:xfrm>
            <a:off x="779462" y="580345"/>
            <a:ext cx="233363" cy="25401"/>
          </a:xfrm>
          <a:prstGeom prst="rect">
            <a:avLst/>
          </a:prstGeom>
          <a:solidFill>
            <a:srgbClr val="ECBB5E"/>
          </a:solidFill>
          <a:ln w="12700">
            <a:miter lim="400000"/>
          </a:ln>
        </p:spPr>
        <p:txBody>
          <a:bodyPr lIns="45719" rIns="45719" anchor="ctr"/>
          <a:lstStyle/>
          <a:p>
            <a:pPr>
              <a:defRPr sz="1800"/>
            </a:pPr>
            <a:endParaRPr/>
          </a:p>
        </p:txBody>
      </p:sp>
      <p:sp>
        <p:nvSpPr>
          <p:cNvPr id="36" name="Google Shape;70;p14"/>
          <p:cNvSpPr txBox="1"/>
          <p:nvPr/>
        </p:nvSpPr>
        <p:spPr>
          <a:xfrm rot="16200000">
            <a:off x="-1471756" y="1931341"/>
            <a:ext cx="3353088" cy="169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r">
              <a:defRPr sz="1100">
                <a:solidFill>
                  <a:srgbClr val="34404D"/>
                </a:solidFill>
                <a:latin typeface="Playfair Display"/>
                <a:ea typeface="Playfair Display"/>
                <a:cs typeface="Playfair Display"/>
                <a:sym typeface="Playfair Display"/>
              </a:defRPr>
            </a:lvl1pPr>
          </a:lstStyle>
          <a:p>
            <a:r>
              <a:rPr dirty="0" err="1"/>
              <a:t>Alerte</a:t>
            </a:r>
            <a:r>
              <a:rPr dirty="0"/>
              <a:t> </a:t>
            </a:r>
            <a:r>
              <a:rPr dirty="0" err="1"/>
              <a:t>Fiscale</a:t>
            </a:r>
            <a:r>
              <a:rPr dirty="0"/>
              <a:t> MBA – </a:t>
            </a:r>
            <a:r>
              <a:rPr lang="fr-FR" dirty="0"/>
              <a:t>Janvier </a:t>
            </a:r>
            <a:r>
              <a:rPr dirty="0"/>
              <a:t> 20</a:t>
            </a:r>
            <a:r>
              <a:rPr lang="fr-FR" dirty="0"/>
              <a:t>22</a:t>
            </a:r>
            <a:r>
              <a:rPr dirty="0"/>
              <a:t> </a:t>
            </a:r>
          </a:p>
        </p:txBody>
      </p:sp>
      <p:sp>
        <p:nvSpPr>
          <p:cNvPr id="37" name="Google Shape;63;p14"/>
          <p:cNvSpPr/>
          <p:nvPr/>
        </p:nvSpPr>
        <p:spPr>
          <a:xfrm>
            <a:off x="88106" y="2726416"/>
            <a:ext cx="233363" cy="26988"/>
          </a:xfrm>
          <a:prstGeom prst="rect">
            <a:avLst/>
          </a:prstGeom>
          <a:solidFill>
            <a:srgbClr val="ECBB5E"/>
          </a:solidFill>
          <a:ln w="12700">
            <a:miter lim="400000"/>
          </a:ln>
        </p:spPr>
        <p:txBody>
          <a:bodyPr lIns="45719" rIns="45719" anchor="ctr"/>
          <a:lstStyle/>
          <a:p>
            <a:pPr>
              <a:defRPr sz="1800">
                <a:latin typeface="+mj-lt"/>
                <a:ea typeface="+mj-ea"/>
                <a:cs typeface="+mj-cs"/>
                <a:sym typeface="Arial"/>
              </a:defRPr>
            </a:pPr>
            <a:endParaRPr/>
          </a:p>
        </p:txBody>
      </p:sp>
      <p:sp>
        <p:nvSpPr>
          <p:cNvPr id="39" name="Afin de limiter l’impact de la pandémie de Covid-19 sur les capacités de financement des entreprises, le Projet de Loi de Finances pour 2021 (PLF 2021) prévoit, dans son article 5, une mesure temporaire de neutralisation du principe d’imposition immédiat"/>
          <p:cNvSpPr txBox="1"/>
          <p:nvPr/>
        </p:nvSpPr>
        <p:spPr>
          <a:xfrm>
            <a:off x="779462" y="617537"/>
            <a:ext cx="3721549" cy="4407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lnSpc>
                <a:spcPct val="107000"/>
              </a:lnSpc>
              <a:spcAft>
                <a:spcPts val="800"/>
              </a:spcAft>
            </a:pPr>
            <a:r>
              <a:rPr lang="fr-FR" sz="750" dirty="0">
                <a:latin typeface="Calibri" panose="020F0502020204030204" pitchFamily="34" charset="0"/>
                <a:cs typeface="Calibri" panose="020F0502020204030204" pitchFamily="34" charset="0"/>
              </a:rPr>
              <a:t>Annoncé par la Commission européenne le 18 mai 2021, un projet de directive a été publié le 22 décembre 2021, visant à neutraliser l'utilisation abusive d'entités écran  (c'est-à-dire d'entités à faible substance, d'entités n'existant que « sur papier ») à des fins fiscales abusives dans le UE.</a:t>
            </a:r>
          </a:p>
          <a:p>
            <a:pPr algn="just">
              <a:lnSpc>
                <a:spcPct val="107000"/>
              </a:lnSpc>
              <a:spcAft>
                <a:spcPts val="800"/>
              </a:spcAft>
            </a:pPr>
            <a:r>
              <a:rPr lang="fr-FR" sz="750" dirty="0">
                <a:latin typeface="Calibri" panose="020F0502020204030204" pitchFamily="34" charset="0"/>
                <a:cs typeface="Calibri" panose="020F0502020204030204" pitchFamily="34" charset="0"/>
              </a:rPr>
              <a:t>La phase de négociation est désormais ouverte entre les États membres. L'adoption de la Directive requiert en principe l'unanimité entre tous les États membres. Dans le contexte des récentes révélations médiatiques et des réformes de l'OCDE, nous pensons que son adoption devrait être réalisée. Il semble par ailleurs que le projet de directive soit pris très au sérieux par les groupes internationaux qui ont déjà commencé à revoir leur situation au sein de l'UE.</a:t>
            </a:r>
          </a:p>
          <a:p>
            <a:pPr algn="just">
              <a:lnSpc>
                <a:spcPct val="107000"/>
              </a:lnSpc>
              <a:spcAft>
                <a:spcPts val="800"/>
              </a:spcAft>
            </a:pPr>
            <a:r>
              <a:rPr lang="fr-FR" sz="750" dirty="0">
                <a:latin typeface="Calibri" panose="020F0502020204030204" pitchFamily="34" charset="0"/>
                <a:cs typeface="Calibri" panose="020F0502020204030204" pitchFamily="34" charset="0"/>
              </a:rPr>
              <a:t>A ce stade, la Commission propose que la Directive soit transposée dans les législations nationales des États membres d'ici le 30 juin 2023, pour une entrée en vigueur le 1er janvier 2024.</a:t>
            </a:r>
          </a:p>
          <a:p>
            <a:pPr algn="just">
              <a:lnSpc>
                <a:spcPct val="107000"/>
              </a:lnSpc>
              <a:spcAft>
                <a:spcPts val="800"/>
              </a:spcAft>
            </a:pPr>
            <a:r>
              <a:rPr lang="fr-FR" sz="750" dirty="0">
                <a:latin typeface="Calibri" panose="020F0502020204030204" pitchFamily="34" charset="0"/>
                <a:cs typeface="Calibri" panose="020F0502020204030204" pitchFamily="34" charset="0"/>
              </a:rPr>
              <a:t>Chaque entité exerçant une activité économique, quelle que soit sa forme juridique, résidente fiscale aux fins de l'impôt sur les sociétés dans un État membre, devra suivre l'approche définie par la Directive pour déterminer si elle entre dans son champ d'application. Si la réponse est positive, l'entité sera tenue de déclarer annuellement un certain nombre d'informations complémentaires à l'administration fiscale dans sa déclaration annuelle d’impôt sur les sociétés ou sur le revenu.</a:t>
            </a:r>
          </a:p>
          <a:p>
            <a:pPr algn="just">
              <a:lnSpc>
                <a:spcPct val="107000"/>
              </a:lnSpc>
              <a:spcAft>
                <a:spcPts val="800"/>
              </a:spcAft>
            </a:pPr>
            <a:r>
              <a:rPr lang="fr-FR" sz="750" dirty="0">
                <a:latin typeface="Calibri" panose="020F0502020204030204" pitchFamily="34" charset="0"/>
                <a:cs typeface="Calibri" panose="020F0502020204030204" pitchFamily="34" charset="0"/>
              </a:rPr>
              <a:t>Le profil « risque » d'une entité repose sur trois paramètres. Une entité remplit ses trois paramètres si :</a:t>
            </a:r>
          </a:p>
          <a:p>
            <a:pPr algn="just">
              <a:lnSpc>
                <a:spcPct val="107000"/>
              </a:lnSpc>
              <a:spcAft>
                <a:spcPts val="800"/>
              </a:spcAft>
            </a:pPr>
            <a:r>
              <a:rPr lang="fr-FR" sz="750" dirty="0">
                <a:latin typeface="Calibri" panose="020F0502020204030204" pitchFamily="34" charset="0"/>
                <a:cs typeface="Calibri" panose="020F0502020204030204" pitchFamily="34" charset="0"/>
              </a:rPr>
              <a:t>1. plus de 75 % de ses revenus au cours des deux années précédentes ne provient pas de l'activité commerciale de l'entité, c'est-à-dire qu'il s'agit en fait de revenus « passifs » au sens de la Directive. Sont considérés comme des revenus passifs, les loyers commerciaux ou financiers, les intérêts, les dividendes, les redevances, les revenus d'assurance, des activités bancaires et autres activités financières, etc.</a:t>
            </a:r>
          </a:p>
          <a:p>
            <a:pPr algn="just">
              <a:lnSpc>
                <a:spcPct val="107000"/>
              </a:lnSpc>
              <a:spcAft>
                <a:spcPts val="800"/>
              </a:spcAft>
            </a:pPr>
            <a:r>
              <a:rPr lang="fr-FR" sz="750" dirty="0">
                <a:latin typeface="Calibri" panose="020F0502020204030204" pitchFamily="34" charset="0"/>
                <a:cs typeface="Calibri" panose="020F0502020204030204" pitchFamily="34" charset="0"/>
              </a:rPr>
              <a:t>2. plus de 60% de la valeur comptable de ses actifs tels que des biens immobiliers ou certains autres actifs de valeur particulièrement élevée (plus d'un million d'euros) sont situés en dehors de son pays de résidence fiscale, </a:t>
            </a:r>
            <a:r>
              <a:rPr lang="en-US" sz="750" dirty="0" err="1">
                <a:latin typeface="Calibri" panose="020F0502020204030204" pitchFamily="34" charset="0"/>
                <a:cs typeface="Calibri" panose="020F0502020204030204" pitchFamily="34" charset="0"/>
              </a:rPr>
              <a:t>ou</a:t>
            </a:r>
            <a:r>
              <a:rPr lang="en-US" sz="750" dirty="0">
                <a:latin typeface="Calibri" panose="020F0502020204030204" pitchFamily="34" charset="0"/>
                <a:cs typeface="Calibri" panose="020F0502020204030204" pitchFamily="34" charset="0"/>
              </a:rPr>
              <a:t> </a:t>
            </a:r>
            <a:r>
              <a:rPr lang="fr-FR" sz="750" dirty="0">
                <a:latin typeface="Calibri" panose="020F0502020204030204" pitchFamily="34" charset="0"/>
                <a:cs typeface="Calibri" panose="020F0502020204030204" pitchFamily="34" charset="0"/>
              </a:rPr>
              <a:t>elle perçoit au moins 60 % de ses revenus passifs par le biais de transactions avec une autre juridiction ou transfère ces revenus passifs à d'autres entités situées dans une autre juridiction</a:t>
            </a:r>
            <a:r>
              <a:rPr lang="fr-FR" sz="700" dirty="0">
                <a:latin typeface="Calibri" panose="020F0502020204030204" pitchFamily="34" charset="0"/>
                <a:cs typeface="Calibri" panose="020F0502020204030204" pitchFamily="34" charset="0"/>
              </a:rPr>
              <a:t>.</a:t>
            </a:r>
          </a:p>
        </p:txBody>
      </p:sp>
      <p:sp>
        <p:nvSpPr>
          <p:cNvPr id="40" name="Cette mesure purement fiscale ne change pas pour autant le régime juridique ou comptable de l’écart de réévaluation. En effet, il convient de rappeler, à titre d’exemple, que cet écart ne peut être utilisé à compenser les pertes ou encore qu’il ne peut f"/>
          <p:cNvSpPr txBox="1"/>
          <p:nvPr/>
        </p:nvSpPr>
        <p:spPr>
          <a:xfrm>
            <a:off x="4695825" y="617537"/>
            <a:ext cx="4111625" cy="20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endParaRPr lang="fr-FR" sz="750" dirty="0"/>
          </a:p>
        </p:txBody>
      </p:sp>
      <p:pic>
        <p:nvPicPr>
          <p:cNvPr id="41" name="page1image21908736.png" descr="page1image21908736.png"/>
          <p:cNvPicPr>
            <a:picLocks noChangeAspect="1"/>
          </p:cNvPicPr>
          <p:nvPr/>
        </p:nvPicPr>
        <p:blipFill>
          <a:blip r:embed="rId4">
            <a:alphaModFix/>
          </a:blip>
          <a:stretch>
            <a:fillRect/>
          </a:stretch>
        </p:blipFill>
        <p:spPr>
          <a:xfrm>
            <a:off x="5264644" y="3879012"/>
            <a:ext cx="2782555" cy="1219671"/>
          </a:xfrm>
          <a:prstGeom prst="rect">
            <a:avLst/>
          </a:prstGeom>
          <a:ln w="12700">
            <a:miter lim="400000"/>
          </a:ln>
        </p:spPr>
      </p:pic>
      <p:sp>
        <p:nvSpPr>
          <p:cNvPr id="42" name="Texte"/>
          <p:cNvSpPr txBox="1"/>
          <p:nvPr/>
        </p:nvSpPr>
        <p:spPr>
          <a:xfrm>
            <a:off x="-825501" y="-409417"/>
            <a:ext cx="142241" cy="414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457200">
              <a:lnSpc>
                <a:spcPts val="2800"/>
              </a:lnSpc>
              <a:defRPr sz="1200">
                <a:latin typeface="Times Roman"/>
                <a:ea typeface="Times Roman"/>
                <a:cs typeface="Times Roman"/>
                <a:sym typeface="Times Roman"/>
              </a:defRPr>
            </a:lvl1pPr>
          </a:lstStyle>
          <a:p>
            <a:r>
              <a:t> </a:t>
            </a:r>
          </a:p>
        </p:txBody>
      </p:sp>
      <p:sp>
        <p:nvSpPr>
          <p:cNvPr id="3" name="ZoneTexte 2">
            <a:extLst>
              <a:ext uri="{FF2B5EF4-FFF2-40B4-BE49-F238E27FC236}">
                <a16:creationId xmlns:a16="http://schemas.microsoft.com/office/drawing/2014/main" id="{12012685-F158-4010-971C-DF999D83B841}"/>
              </a:ext>
            </a:extLst>
          </p:cNvPr>
          <p:cNvSpPr txBox="1"/>
          <p:nvPr/>
        </p:nvSpPr>
        <p:spPr>
          <a:xfrm>
            <a:off x="688767" y="-43531"/>
            <a:ext cx="7264608" cy="557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nSpc>
                <a:spcPct val="107000"/>
              </a:lnSpc>
              <a:spcAft>
                <a:spcPts val="80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La Commission européenne propose que les sociétés écran de l'UE qui n'ont pas ou peu d'activité économique ne puissent pas bénéficier des avantages des conventions fiscales et des directives de l'UE</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606DF65D-CC7C-4E86-9A43-1C98C6D9327A}"/>
              </a:ext>
            </a:extLst>
          </p:cNvPr>
          <p:cNvSpPr txBox="1"/>
          <p:nvPr/>
        </p:nvSpPr>
        <p:spPr>
          <a:xfrm>
            <a:off x="4757531" y="339435"/>
            <a:ext cx="3975652" cy="4049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endParaRPr lang="fr-FR" sz="700" dirty="0">
              <a:latin typeface="Calibri" panose="020F0502020204030204" pitchFamily="34" charset="0"/>
              <a:cs typeface="Calibri" panose="020F0502020204030204" pitchFamily="34" charset="0"/>
            </a:endParaRPr>
          </a:p>
          <a:p>
            <a:pPr algn="just">
              <a:lnSpc>
                <a:spcPct val="107000"/>
              </a:lnSpc>
              <a:spcAft>
                <a:spcPts val="800"/>
              </a:spcAft>
            </a:pPr>
            <a:r>
              <a:rPr lang="fr-FR" sz="750" dirty="0">
                <a:latin typeface="Calibri" panose="020F0502020204030204" pitchFamily="34" charset="0"/>
                <a:cs typeface="Calibri" panose="020F0502020204030204" pitchFamily="34" charset="0"/>
              </a:rPr>
              <a:t>3. au cours des deux exercices fiscaux précédents, elle a externalisé l'administration des opérations courantes et la prise de décision sur des fonctions importantes.</a:t>
            </a:r>
          </a:p>
          <a:p>
            <a:pPr algn="just">
              <a:lnSpc>
                <a:spcPct val="107000"/>
              </a:lnSpc>
              <a:spcAft>
                <a:spcPts val="800"/>
              </a:spcAft>
            </a:pPr>
            <a:r>
              <a:rPr lang="fr-FR" sz="750" dirty="0">
                <a:latin typeface="Calibri" panose="020F0502020204030204" pitchFamily="34" charset="0"/>
                <a:cs typeface="Calibri" panose="020F0502020204030204" pitchFamily="34" charset="0"/>
              </a:rPr>
              <a:t>Si les paramètres sont tous remplis, pour ne pas tomber dans le champ de la Directive, l'entité doit annuellement déclarer et fournir chaque année des preuves documentaires qu'elle satisfait aux trois tests de substance minimum, à savoir principalement : (i)- qu’elle dispose de locaux propres dans l'Etat membre ou de locaux à son usage exclusif, (ii) qu’elle possède au moins un compte bancaire actif à son nom dans l'Union, (iii) a au moins un administrateur résident fiscal dans son État membre et/ou la majorité des salariés concernés sont résidents proches de celui-ci.</a:t>
            </a:r>
          </a:p>
          <a:p>
            <a:pPr algn="just">
              <a:lnSpc>
                <a:spcPct val="107000"/>
              </a:lnSpc>
              <a:spcAft>
                <a:spcPts val="800"/>
              </a:spcAft>
            </a:pPr>
            <a:r>
              <a:rPr lang="fr-FR" sz="750" dirty="0">
                <a:latin typeface="Calibri" panose="020F0502020204030204" pitchFamily="34" charset="0"/>
                <a:cs typeface="Calibri" panose="020F0502020204030204" pitchFamily="34" charset="0"/>
              </a:rPr>
              <a:t>De plus, certaines entités sont explicitement exclues et donc considérées comme à faible risque et sans pertinence aux fins de la Directive. Cela concerne notamment les entités financières réglementées, les sociétés cotées, les sociétés holding qui investissent principalement dans des sociétés opérationnelles qui sont résidentes fiscales dans le même État membre et dont les bénéficiaires effectifs sont également résidents fiscaux dans le même État membre, les entités comptant au moins 5 salariés équivalents temps plein ou des membres du personnel exerçant exclusivement des activités générant les revenus passifs correspondants. </a:t>
            </a:r>
          </a:p>
          <a:p>
            <a:pPr algn="just">
              <a:lnSpc>
                <a:spcPct val="107000"/>
              </a:lnSpc>
              <a:spcAft>
                <a:spcPts val="800"/>
              </a:spcAft>
            </a:pPr>
            <a:r>
              <a:rPr lang="fr-FR" sz="750" dirty="0">
                <a:latin typeface="Calibri" panose="020F0502020204030204" pitchFamily="34" charset="0"/>
                <a:cs typeface="Calibri" panose="020F0502020204030204" pitchFamily="34" charset="0"/>
              </a:rPr>
              <a:t>Lorsque l’entité tombe dans le champ de la Directive, l'entité est considérée comme une société écran à laquelle son État membre de résidence refusera la délivrance du certificat de résidence fiscale. Les autres États membres considèreront que la société fictive ne peut bénéficier des avantages prévus par les conventions fiscales et les directives de l'UE et mettront en œuvre une approche de transparence pour retenir le bénéficiaire effectif de la société fictive quelque soit sa résidence fiscale.</a:t>
            </a:r>
          </a:p>
          <a:p>
            <a:pPr algn="just">
              <a:lnSpc>
                <a:spcPct val="107000"/>
              </a:lnSpc>
              <a:spcAft>
                <a:spcPts val="800"/>
              </a:spcAft>
            </a:pPr>
            <a:r>
              <a:rPr lang="fr-FR" sz="750" dirty="0">
                <a:latin typeface="Calibri" panose="020F0502020204030204" pitchFamily="34" charset="0"/>
                <a:cs typeface="Calibri" panose="020F0502020204030204" pitchFamily="34" charset="0"/>
              </a:rPr>
              <a:t>Nous sommes à votre disposition pour étudier la situation de votre entreprise. </a:t>
            </a:r>
          </a:p>
          <a:p>
            <a:pPr algn="just">
              <a:lnSpc>
                <a:spcPct val="107000"/>
              </a:lnSpc>
              <a:spcAft>
                <a:spcPts val="800"/>
              </a:spcAft>
            </a:pPr>
            <a:endParaRPr lang="fr-FR" sz="750" dirty="0">
              <a:latin typeface="Calibri" panose="020F0502020204030204" pitchFamily="34" charset="0"/>
              <a:cs typeface="Calibri" panose="020F0502020204030204" pitchFamily="34"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theme/theme1.xml><?xml version="1.0" encoding="utf-8"?>
<a:theme xmlns:a="http://schemas.openxmlformats.org/drawingml/2006/main" name="Conception personnalisée">
  <a:themeElements>
    <a:clrScheme name="Conception personnalisé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Conception personnalisée">
      <a:majorFont>
        <a:latin typeface="Arial"/>
        <a:ea typeface="Arial"/>
        <a:cs typeface="Arial"/>
      </a:majorFont>
      <a:minorFont>
        <a:latin typeface="Helvetica"/>
        <a:ea typeface="Helvetica"/>
        <a:cs typeface="Helvetica"/>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eption personnalisée">
  <a:themeElements>
    <a:clrScheme name="Conception personnalisé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Conception personnalisée">
      <a:majorFont>
        <a:latin typeface="Arial"/>
        <a:ea typeface="Arial"/>
        <a:cs typeface="Arial"/>
      </a:majorFont>
      <a:minorFont>
        <a:latin typeface="Helvetica"/>
        <a:ea typeface="Helvetica"/>
        <a:cs typeface="Helvetica"/>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5132</TotalTime>
  <Words>778</Words>
  <Application>Microsoft Office PowerPoint</Application>
  <PresentationFormat>Affichage à l'écran (16:9)</PresentationFormat>
  <Paragraphs>16</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Playfair Display</vt:lpstr>
      <vt:lpstr>Times Roman</vt:lpstr>
      <vt:lpstr>Conception personnalisée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Chymène SCHNEIDER</dc:creator>
  <cp:lastModifiedBy>Dorothée TRAVERSE</cp:lastModifiedBy>
  <cp:revision>35</cp:revision>
  <cp:lastPrinted>2021-10-05T15:56:39Z</cp:lastPrinted>
  <dcterms:modified xsi:type="dcterms:W3CDTF">2022-01-12T17:36:19Z</dcterms:modified>
</cp:coreProperties>
</file>