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55"/>
  </p:notesMasterIdLst>
  <p:sldIdLst>
    <p:sldId id="257" r:id="rId2"/>
    <p:sldId id="281"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udet" initials="i" lastIdx="1" clrIdx="0">
    <p:extLst>
      <p:ext uri="{19B8F6BF-5375-455C-9EA6-DF929625EA0E}">
        <p15:presenceInfo xmlns:p15="http://schemas.microsoft.com/office/powerpoint/2012/main" userId="iaud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86D"/>
    <a:srgbClr val="5459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439"/>
    <p:restoredTop sz="96327"/>
  </p:normalViewPr>
  <p:slideViewPr>
    <p:cSldViewPr snapToGrid="0" snapToObjects="1">
      <p:cViewPr varScale="1">
        <p:scale>
          <a:sx n="136" d="100"/>
          <a:sy n="136" d="100"/>
        </p:scale>
        <p:origin x="112"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BEC4AA-9EC8-B64F-92B7-EB13495D0360}" type="datetimeFigureOut">
              <a:rPr lang="en-US" smtClean="0"/>
              <a:t>10/09/2021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EBBB7-63DE-AA47-9267-593B8813C322}" type="slidenum">
              <a:rPr lang="en-US" smtClean="0"/>
              <a:t>‹#›</a:t>
            </a:fld>
            <a:endParaRPr lang="en-US"/>
          </a:p>
        </p:txBody>
      </p:sp>
    </p:spTree>
    <p:extLst>
      <p:ext uri="{BB962C8B-B14F-4D97-AF65-F5344CB8AC3E}">
        <p14:creationId xmlns:p14="http://schemas.microsoft.com/office/powerpoint/2010/main" val="359468242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d7c6f0ce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gd7c6f0cec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681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3.xml"/><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244FA-D4F6-7B4E-985F-336E548BCBD7}" type="datetimeFigureOut">
              <a:rPr lang="en-US" smtClean="0"/>
              <a:t>10/09/2021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0F5848-DDB3-1C4C-BDF2-CBFCDCB1B3D5}" type="slidenum">
              <a:rPr lang="en-US" smtClean="0"/>
              <a:t>‹#›</a:t>
            </a:fld>
            <a:endParaRPr lang="en-US"/>
          </a:p>
        </p:txBody>
      </p:sp>
    </p:spTree>
    <p:extLst>
      <p:ext uri="{BB962C8B-B14F-4D97-AF65-F5344CB8AC3E}">
        <p14:creationId xmlns:p14="http://schemas.microsoft.com/office/powerpoint/2010/main" val="43950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53C672B0-8AD5-8244-A235-925B8FE6FD40}"/>
              </a:ext>
            </a:extLst>
          </p:cNvPr>
          <p:cNvSpPr>
            <a:spLocks noGrp="1"/>
          </p:cNvSpPr>
          <p:nvPr>
            <p:ph type="dt" sz="half" idx="10"/>
          </p:nvPr>
        </p:nvSpPr>
        <p:spPr/>
        <p:txBody>
          <a:bodyPr/>
          <a:lstStyle/>
          <a:p>
            <a:fld id="{0C1244FA-D4F6-7B4E-985F-336E548BCBD7}" type="datetimeFigureOut">
              <a:rPr lang="en-US" smtClean="0"/>
              <a:t>10/09/2021</a:t>
            </a:fld>
            <a:endParaRPr lang="en-US"/>
          </a:p>
        </p:txBody>
      </p:sp>
      <p:sp>
        <p:nvSpPr>
          <p:cNvPr id="4" name="Footer Placeholder 3">
            <a:extLst>
              <a:ext uri="{FF2B5EF4-FFF2-40B4-BE49-F238E27FC236}">
                <a16:creationId xmlns:a16="http://schemas.microsoft.com/office/drawing/2014/main" xmlns="" id="{ACD10F02-847F-094B-A619-A9281F020A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9A6CCB7-C9FF-1A44-A569-C36C32A790B6}"/>
              </a:ext>
            </a:extLst>
          </p:cNvPr>
          <p:cNvSpPr>
            <a:spLocks noGrp="1"/>
          </p:cNvSpPr>
          <p:nvPr>
            <p:ph type="sldNum" sz="quarter" idx="12"/>
          </p:nvPr>
        </p:nvSpPr>
        <p:spPr/>
        <p:txBody>
          <a:bodyPr/>
          <a:lstStyle/>
          <a:p>
            <a:fld id="{7E0F5848-DDB3-1C4C-BDF2-CBFCDCB1B3D5}" type="slidenum">
              <a:rPr lang="en-US" smtClean="0"/>
              <a:t>‹#›</a:t>
            </a:fld>
            <a:endParaRPr lang="en-US"/>
          </a:p>
        </p:txBody>
      </p:sp>
    </p:spTree>
    <p:extLst>
      <p:ext uri="{BB962C8B-B14F-4D97-AF65-F5344CB8AC3E}">
        <p14:creationId xmlns:p14="http://schemas.microsoft.com/office/powerpoint/2010/main" val="3826558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5BF0B-5924-7746-879F-2A0061F25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0AA3B5C-376A-2948-9DA8-EFEFDBDA2EB7}"/>
              </a:ext>
            </a:extLst>
          </p:cNvPr>
          <p:cNvSpPr>
            <a:spLocks noGrp="1"/>
          </p:cNvSpPr>
          <p:nvPr>
            <p:ph type="dt" sz="half" idx="10"/>
          </p:nvPr>
        </p:nvSpPr>
        <p:spPr/>
        <p:txBody>
          <a:bodyPr/>
          <a:lstStyle/>
          <a:p>
            <a:fld id="{0C1244FA-D4F6-7B4E-985F-336E548BCBD7}" type="datetimeFigureOut">
              <a:rPr lang="en-US" smtClean="0"/>
              <a:t>10/09/2021</a:t>
            </a:fld>
            <a:endParaRPr lang="en-US"/>
          </a:p>
        </p:txBody>
      </p:sp>
      <p:sp>
        <p:nvSpPr>
          <p:cNvPr id="4" name="Footer Placeholder 3">
            <a:extLst>
              <a:ext uri="{FF2B5EF4-FFF2-40B4-BE49-F238E27FC236}">
                <a16:creationId xmlns:a16="http://schemas.microsoft.com/office/drawing/2014/main" xmlns="" id="{AB6DA74B-0B03-7E4E-84E5-A2A4026ABA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DF67295-0879-E048-8662-221C8D1B61A9}"/>
              </a:ext>
            </a:extLst>
          </p:cNvPr>
          <p:cNvSpPr>
            <a:spLocks noGrp="1"/>
          </p:cNvSpPr>
          <p:nvPr>
            <p:ph type="sldNum" sz="quarter" idx="12"/>
          </p:nvPr>
        </p:nvSpPr>
        <p:spPr/>
        <p:txBody>
          <a:bodyPr/>
          <a:lstStyle/>
          <a:p>
            <a:fld id="{7E0F5848-DDB3-1C4C-BDF2-CBFCDCB1B3D5}" type="slidenum">
              <a:rPr lang="en-US" smtClean="0"/>
              <a:t>‹#›</a:t>
            </a:fld>
            <a:endParaRPr lang="en-US"/>
          </a:p>
        </p:txBody>
      </p:sp>
      <p:sp>
        <p:nvSpPr>
          <p:cNvPr id="7" name="Action Button: Custom 6">
            <a:hlinkClick r:id="" action="ppaction://noaction" highlightClick="1"/>
            <a:extLst>
              <a:ext uri="{FF2B5EF4-FFF2-40B4-BE49-F238E27FC236}">
                <a16:creationId xmlns:a16="http://schemas.microsoft.com/office/drawing/2014/main" xmlns="" id="{C09A646B-0489-7E40-B5BC-078A0DFE6D8D}"/>
              </a:ext>
            </a:extLst>
          </p:cNvPr>
          <p:cNvSpPr/>
          <p:nvPr userDrawn="1"/>
        </p:nvSpPr>
        <p:spPr>
          <a:xfrm>
            <a:off x="628650" y="596552"/>
            <a:ext cx="7886700" cy="3098626"/>
          </a:xfrm>
          <a:prstGeom prst="actionButtonBlank">
            <a:avLst/>
          </a:prstGeom>
          <a:solidFill>
            <a:schemeClr val="bg1"/>
          </a:solidFill>
          <a:ln w="22225">
            <a:solidFill>
              <a:srgbClr val="4B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hlinkClick r:id="" action="ppaction://hlinkshowjump?jump=nextslide" highlightClick="1"/>
            <a:extLst>
              <a:ext uri="{FF2B5EF4-FFF2-40B4-BE49-F238E27FC236}">
                <a16:creationId xmlns:a16="http://schemas.microsoft.com/office/drawing/2014/main" xmlns="" id="{C2BEBE5B-9DE1-B243-A186-04FC9B4BE2EA}"/>
              </a:ext>
            </a:extLst>
          </p:cNvPr>
          <p:cNvSpPr/>
          <p:nvPr userDrawn="1"/>
        </p:nvSpPr>
        <p:spPr>
          <a:xfrm>
            <a:off x="6983112" y="3916292"/>
            <a:ext cx="1532238" cy="629856"/>
          </a:xfrm>
          <a:prstGeom prst="roundRect">
            <a:avLst/>
          </a:prstGeom>
          <a:solidFill>
            <a:srgbClr val="4B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800" b="0">
                <a:latin typeface="Arial" panose="020B0604020202020204" pitchFamily="34" charset="0"/>
                <a:ea typeface="Helvetica Neue" panose="02000503000000020004" pitchFamily="2" charset="0"/>
                <a:cs typeface="Arial" panose="020B0604020202020204" pitchFamily="34" charset="0"/>
              </a:rPr>
              <a:t>Réponse</a:t>
            </a:r>
          </a:p>
        </p:txBody>
      </p:sp>
    </p:spTree>
    <p:extLst>
      <p:ext uri="{BB962C8B-B14F-4D97-AF65-F5344CB8AC3E}">
        <p14:creationId xmlns:p14="http://schemas.microsoft.com/office/powerpoint/2010/main" val="588194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rrect Answ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E70EC2-FD44-AE44-A966-2BF4677108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61B2BE9-96D0-904C-9C6E-C2E0FD939DC8}"/>
              </a:ext>
            </a:extLst>
          </p:cNvPr>
          <p:cNvSpPr>
            <a:spLocks noGrp="1"/>
          </p:cNvSpPr>
          <p:nvPr>
            <p:ph type="dt" sz="half" idx="10"/>
          </p:nvPr>
        </p:nvSpPr>
        <p:spPr/>
        <p:txBody>
          <a:bodyPr/>
          <a:lstStyle/>
          <a:p>
            <a:fld id="{0C1244FA-D4F6-7B4E-985F-336E548BCBD7}" type="datetimeFigureOut">
              <a:rPr lang="en-US" smtClean="0"/>
              <a:t>10/09/2021</a:t>
            </a:fld>
            <a:endParaRPr lang="en-US"/>
          </a:p>
        </p:txBody>
      </p:sp>
      <p:sp>
        <p:nvSpPr>
          <p:cNvPr id="4" name="Footer Placeholder 3">
            <a:extLst>
              <a:ext uri="{FF2B5EF4-FFF2-40B4-BE49-F238E27FC236}">
                <a16:creationId xmlns:a16="http://schemas.microsoft.com/office/drawing/2014/main" xmlns="" id="{5733B375-5E05-A048-8CCE-39949DC3E9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7F6F973-CBA6-5744-BFF7-5ACDA0DA9C2C}"/>
              </a:ext>
            </a:extLst>
          </p:cNvPr>
          <p:cNvSpPr>
            <a:spLocks noGrp="1"/>
          </p:cNvSpPr>
          <p:nvPr>
            <p:ph type="sldNum" sz="quarter" idx="12"/>
          </p:nvPr>
        </p:nvSpPr>
        <p:spPr/>
        <p:txBody>
          <a:bodyPr/>
          <a:lstStyle/>
          <a:p>
            <a:fld id="{7E0F5848-DDB3-1C4C-BDF2-CBFCDCB1B3D5}" type="slidenum">
              <a:rPr lang="en-US" smtClean="0"/>
              <a:t>‹#›</a:t>
            </a:fld>
            <a:endParaRPr lang="en-US"/>
          </a:p>
        </p:txBody>
      </p:sp>
      <p:sp>
        <p:nvSpPr>
          <p:cNvPr id="7" name="Action Button: Custom 6">
            <a:hlinkClick r:id="" action="ppaction://noaction" highlightClick="1"/>
            <a:extLst>
              <a:ext uri="{FF2B5EF4-FFF2-40B4-BE49-F238E27FC236}">
                <a16:creationId xmlns:a16="http://schemas.microsoft.com/office/drawing/2014/main" xmlns="" id="{0468CE0D-2953-FC4A-AD3C-9C120246B26E}"/>
              </a:ext>
            </a:extLst>
          </p:cNvPr>
          <p:cNvSpPr/>
          <p:nvPr userDrawn="1"/>
        </p:nvSpPr>
        <p:spPr>
          <a:xfrm>
            <a:off x="628650" y="596552"/>
            <a:ext cx="7886700" cy="3098626"/>
          </a:xfrm>
          <a:prstGeom prst="actionButtonBlank">
            <a:avLst/>
          </a:prstGeom>
          <a:solidFill>
            <a:schemeClr val="bg1"/>
          </a:solidFill>
          <a:ln w="22225">
            <a:solidFill>
              <a:srgbClr val="4B28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Home with solid fill">
            <a:hlinkClick r:id="rId2" action="ppaction://hlinksldjump"/>
            <a:extLst>
              <a:ext uri="{FF2B5EF4-FFF2-40B4-BE49-F238E27FC236}">
                <a16:creationId xmlns:a16="http://schemas.microsoft.com/office/drawing/2014/main" xmlns="" id="{368463CF-3898-924D-A0EB-2AD61CB675A6}"/>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7726062" y="3803011"/>
            <a:ext cx="810872" cy="810872"/>
          </a:xfrm>
          <a:prstGeom prst="rect">
            <a:avLst/>
          </a:prstGeom>
        </p:spPr>
      </p:pic>
    </p:spTree>
    <p:extLst>
      <p:ext uri="{BB962C8B-B14F-4D97-AF65-F5344CB8AC3E}">
        <p14:creationId xmlns:p14="http://schemas.microsoft.com/office/powerpoint/2010/main" val="273026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50"/>
        <p:cNvGrpSpPr/>
        <p:nvPr/>
      </p:nvGrpSpPr>
      <p:grpSpPr>
        <a:xfrm>
          <a:off x="0" y="0"/>
          <a:ext cx="0" cy="0"/>
          <a:chOff x="0" y="0"/>
          <a:chExt cx="0" cy="0"/>
        </a:xfrm>
      </p:grpSpPr>
      <p:sp>
        <p:nvSpPr>
          <p:cNvPr id="53" name="Google Shape;53;p13"/>
          <p:cNvSpPr txBox="1">
            <a:spLocks noGrp="1"/>
          </p:cNvSpPr>
          <p:nvPr>
            <p:ph type="body" idx="1"/>
          </p:nvPr>
        </p:nvSpPr>
        <p:spPr>
          <a:xfrm>
            <a:off x="755576" y="1581029"/>
            <a:ext cx="4104600" cy="1433970"/>
          </a:xfrm>
          <a:prstGeom prst="rect">
            <a:avLst/>
          </a:prstGeom>
          <a:noFill/>
          <a:ln>
            <a:noFill/>
          </a:ln>
        </p:spPr>
        <p:txBody>
          <a:bodyPr spcFirstLastPara="1" wrap="square" lIns="91425" tIns="45700" rIns="91425" bIns="45700" anchor="b" anchorCtr="0">
            <a:normAutofit/>
          </a:bodyPr>
          <a:lstStyle>
            <a:lvl1pPr marL="411480" lvl="0" indent="-205740" algn="l" rtl="0">
              <a:spcBef>
                <a:spcPts val="720"/>
              </a:spcBef>
              <a:spcAft>
                <a:spcPts val="0"/>
              </a:spcAft>
              <a:buSzPts val="4000"/>
              <a:buNone/>
              <a:defRPr sz="3600">
                <a:solidFill>
                  <a:srgbClr val="49166D"/>
                </a:solidFill>
                <a:sym typeface="Arial"/>
              </a:defRPr>
            </a:lvl1pPr>
            <a:lvl2pPr marL="822960" lvl="1" indent="-308610" algn="l" rtl="0">
              <a:spcBef>
                <a:spcPts val="1080"/>
              </a:spcBef>
              <a:spcAft>
                <a:spcPts val="0"/>
              </a:spcAft>
              <a:buSzPts val="1800"/>
              <a:buChar char="○"/>
              <a:defRPr/>
            </a:lvl2pPr>
            <a:lvl3pPr marL="1234440" lvl="2" indent="-308610" algn="l" rtl="0">
              <a:spcBef>
                <a:spcPts val="1080"/>
              </a:spcBef>
              <a:spcAft>
                <a:spcPts val="0"/>
              </a:spcAft>
              <a:buSzPts val="1800"/>
              <a:buChar char="■"/>
              <a:defRPr/>
            </a:lvl3pPr>
            <a:lvl4pPr marL="1645920" lvl="3" indent="-308610" algn="l" rtl="0">
              <a:spcBef>
                <a:spcPts val="1080"/>
              </a:spcBef>
              <a:spcAft>
                <a:spcPts val="0"/>
              </a:spcAft>
              <a:buSzPts val="1800"/>
              <a:buChar char="●"/>
              <a:defRPr/>
            </a:lvl4pPr>
            <a:lvl5pPr marL="2057400" lvl="4" indent="-308610" algn="l" rtl="0">
              <a:spcBef>
                <a:spcPts val="1080"/>
              </a:spcBef>
              <a:spcAft>
                <a:spcPts val="0"/>
              </a:spcAft>
              <a:buSzPts val="1800"/>
              <a:buChar char="○"/>
              <a:defRPr/>
            </a:lvl5pPr>
            <a:lvl6pPr marL="2468880" lvl="5" indent="-308610" algn="l" rtl="0">
              <a:spcBef>
                <a:spcPts val="1080"/>
              </a:spcBef>
              <a:spcAft>
                <a:spcPts val="0"/>
              </a:spcAft>
              <a:buSzPts val="1800"/>
              <a:buChar char="■"/>
              <a:defRPr/>
            </a:lvl6pPr>
            <a:lvl7pPr marL="2880360" lvl="6" indent="-308610" algn="l" rtl="0">
              <a:spcBef>
                <a:spcPts val="1080"/>
              </a:spcBef>
              <a:spcAft>
                <a:spcPts val="0"/>
              </a:spcAft>
              <a:buSzPts val="1800"/>
              <a:buChar char="●"/>
              <a:defRPr/>
            </a:lvl7pPr>
            <a:lvl8pPr marL="3291840" lvl="7" indent="-308610" algn="l" rtl="0">
              <a:spcBef>
                <a:spcPts val="1080"/>
              </a:spcBef>
              <a:spcAft>
                <a:spcPts val="0"/>
              </a:spcAft>
              <a:buSzPts val="1800"/>
              <a:buChar char="○"/>
              <a:defRPr/>
            </a:lvl8pPr>
            <a:lvl9pPr marL="3703320" lvl="8" indent="-308610" algn="l" rtl="0">
              <a:spcBef>
                <a:spcPts val="1080"/>
              </a:spcBef>
              <a:spcAft>
                <a:spcPts val="1080"/>
              </a:spcAft>
              <a:buSzPts val="1800"/>
              <a:buChar char="■"/>
              <a:defRPr/>
            </a:lvl9pPr>
          </a:lstStyle>
          <a:p>
            <a:endParaRPr dirty="0"/>
          </a:p>
        </p:txBody>
      </p:sp>
      <p:sp>
        <p:nvSpPr>
          <p:cNvPr id="54" name="Google Shape;54;p13"/>
          <p:cNvSpPr txBox="1">
            <a:spLocks noGrp="1"/>
          </p:cNvSpPr>
          <p:nvPr>
            <p:ph type="body" idx="2"/>
          </p:nvPr>
        </p:nvSpPr>
        <p:spPr>
          <a:xfrm>
            <a:off x="755576" y="3134407"/>
            <a:ext cx="4104600" cy="677430"/>
          </a:xfrm>
          <a:prstGeom prst="rect">
            <a:avLst/>
          </a:prstGeom>
          <a:noFill/>
          <a:ln>
            <a:noFill/>
          </a:ln>
        </p:spPr>
        <p:txBody>
          <a:bodyPr spcFirstLastPara="1" wrap="square" lIns="91425" tIns="45700" rIns="91425" bIns="45700" anchor="t" anchorCtr="0">
            <a:normAutofit/>
          </a:bodyPr>
          <a:lstStyle>
            <a:lvl1pPr marL="411480" lvl="0" indent="-205740" algn="l" rtl="0">
              <a:spcBef>
                <a:spcPts val="324"/>
              </a:spcBef>
              <a:spcAft>
                <a:spcPts val="0"/>
              </a:spcAft>
              <a:buSzPts val="1800"/>
              <a:buNone/>
              <a:defRPr sz="1620">
                <a:solidFill>
                  <a:srgbClr val="54595F"/>
                </a:solidFill>
                <a:sym typeface="Arial"/>
              </a:defRPr>
            </a:lvl1pPr>
            <a:lvl2pPr marL="822960" lvl="1" indent="-205740" algn="l" rtl="0">
              <a:spcBef>
                <a:spcPts val="1080"/>
              </a:spcBef>
              <a:spcAft>
                <a:spcPts val="0"/>
              </a:spcAft>
              <a:buSzPts val="2800"/>
              <a:buNone/>
              <a:defRPr>
                <a:sym typeface="Arial"/>
              </a:defRPr>
            </a:lvl2pPr>
            <a:lvl3pPr marL="1234440" lvl="2" indent="-205740" algn="l" rtl="0">
              <a:spcBef>
                <a:spcPts val="1080"/>
              </a:spcBef>
              <a:spcAft>
                <a:spcPts val="0"/>
              </a:spcAft>
              <a:buSzPts val="2400"/>
              <a:buNone/>
              <a:defRPr>
                <a:sym typeface="Arial"/>
              </a:defRPr>
            </a:lvl3pPr>
            <a:lvl4pPr marL="1645920" lvl="3" indent="-205740" algn="l" rtl="0">
              <a:spcBef>
                <a:spcPts val="1080"/>
              </a:spcBef>
              <a:spcAft>
                <a:spcPts val="0"/>
              </a:spcAft>
              <a:buSzPts val="2000"/>
              <a:buNone/>
              <a:defRPr>
                <a:sym typeface="Arial"/>
              </a:defRPr>
            </a:lvl4pPr>
            <a:lvl5pPr marL="2057400" lvl="4" indent="-205740" algn="l" rtl="0">
              <a:spcBef>
                <a:spcPts val="1080"/>
              </a:spcBef>
              <a:spcAft>
                <a:spcPts val="0"/>
              </a:spcAft>
              <a:buSzPts val="2000"/>
              <a:buNone/>
              <a:defRPr>
                <a:sym typeface="Arial"/>
              </a:defRPr>
            </a:lvl5pPr>
            <a:lvl6pPr marL="2468880" lvl="5" indent="-308610" algn="l" rtl="0">
              <a:spcBef>
                <a:spcPts val="1080"/>
              </a:spcBef>
              <a:spcAft>
                <a:spcPts val="0"/>
              </a:spcAft>
              <a:buSzPts val="1800"/>
              <a:buChar char="■"/>
              <a:defRPr/>
            </a:lvl6pPr>
            <a:lvl7pPr marL="2880360" lvl="6" indent="-308610" algn="l" rtl="0">
              <a:spcBef>
                <a:spcPts val="1080"/>
              </a:spcBef>
              <a:spcAft>
                <a:spcPts val="0"/>
              </a:spcAft>
              <a:buSzPts val="1800"/>
              <a:buChar char="●"/>
              <a:defRPr/>
            </a:lvl7pPr>
            <a:lvl8pPr marL="3291840" lvl="7" indent="-308610" algn="l" rtl="0">
              <a:spcBef>
                <a:spcPts val="1080"/>
              </a:spcBef>
              <a:spcAft>
                <a:spcPts val="0"/>
              </a:spcAft>
              <a:buSzPts val="1800"/>
              <a:buChar char="○"/>
              <a:defRPr/>
            </a:lvl8pPr>
            <a:lvl9pPr marL="3703320" lvl="8" indent="-308610" algn="l" rtl="0">
              <a:spcBef>
                <a:spcPts val="1080"/>
              </a:spcBef>
              <a:spcAft>
                <a:spcPts val="1080"/>
              </a:spcAft>
              <a:buSzPts val="1800"/>
              <a:buChar char="■"/>
              <a:defRPr/>
            </a:lvl9pPr>
          </a:lstStyle>
          <a:p>
            <a:endParaRPr/>
          </a:p>
        </p:txBody>
      </p:sp>
      <p:pic>
        <p:nvPicPr>
          <p:cNvPr id="6" name="Google Shape;209;p40">
            <a:extLst>
              <a:ext uri="{FF2B5EF4-FFF2-40B4-BE49-F238E27FC236}">
                <a16:creationId xmlns:a16="http://schemas.microsoft.com/office/drawing/2014/main" xmlns="" id="{1905B404-553F-7D4A-9B65-041EBAD435CE}"/>
              </a:ext>
            </a:extLst>
          </p:cNvPr>
          <p:cNvPicPr preferRelativeResize="0"/>
          <p:nvPr userDrawn="1"/>
        </p:nvPicPr>
        <p:blipFill rotWithShape="1">
          <a:blip r:embed="rId2">
            <a:alphaModFix/>
          </a:blip>
          <a:srcRect l="55525" b="11855"/>
          <a:stretch/>
        </p:blipFill>
        <p:spPr>
          <a:xfrm flipH="1">
            <a:off x="6036894" y="0"/>
            <a:ext cx="3107106" cy="5143500"/>
          </a:xfrm>
          <a:prstGeom prst="rect">
            <a:avLst/>
          </a:prstGeom>
          <a:noFill/>
          <a:ln>
            <a:noFill/>
          </a:ln>
        </p:spPr>
      </p:pic>
    </p:spTree>
    <p:extLst>
      <p:ext uri="{BB962C8B-B14F-4D97-AF65-F5344CB8AC3E}">
        <p14:creationId xmlns:p14="http://schemas.microsoft.com/office/powerpoint/2010/main" val="10030823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C1244FA-D4F6-7B4E-985F-336E548BCBD7}" type="datetimeFigureOut">
              <a:rPr lang="en-US" smtClean="0"/>
              <a:t>10/09/2021</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E0F5848-DDB3-1C4C-BDF2-CBFCDCB1B3D5}" type="slidenum">
              <a:rPr lang="en-US" smtClean="0"/>
              <a:t>‹#›</a:t>
            </a:fld>
            <a:endParaRPr lang="en-US"/>
          </a:p>
        </p:txBody>
      </p:sp>
    </p:spTree>
    <p:extLst>
      <p:ext uri="{BB962C8B-B14F-4D97-AF65-F5344CB8AC3E}">
        <p14:creationId xmlns:p14="http://schemas.microsoft.com/office/powerpoint/2010/main" val="341888304"/>
      </p:ext>
    </p:extLst>
  </p:cSld>
  <p:clrMap bg1="lt1" tx1="dk1" bg2="lt2" tx2="dk2" accent1="accent1" accent2="accent2" accent3="accent3" accent4="accent4" accent5="accent5" accent6="accent6" hlink="hlink" folHlink="folHlink"/>
  <p:sldLayoutIdLst>
    <p:sldLayoutId id="2147483674" r:id="rId1"/>
    <p:sldLayoutId id="2147483677" r:id="rId2"/>
    <p:sldLayoutId id="2147483675" r:id="rId3"/>
    <p:sldLayoutId id="2147483676" r:id="rId4"/>
    <p:sldLayoutId id="2147483673" r:id="rId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8.xml"/><Relationship Id="rId18" Type="http://schemas.openxmlformats.org/officeDocument/2006/relationships/slide" Target="slide20.xml"/><Relationship Id="rId26" Type="http://schemas.openxmlformats.org/officeDocument/2006/relationships/slide" Target="slide52.xml"/><Relationship Id="rId3" Type="http://schemas.openxmlformats.org/officeDocument/2006/relationships/slide" Target="slide14.xml"/><Relationship Id="rId21" Type="http://schemas.openxmlformats.org/officeDocument/2006/relationships/slide" Target="slide50.xml"/><Relationship Id="rId7" Type="http://schemas.openxmlformats.org/officeDocument/2006/relationships/slide" Target="slide6.xml"/><Relationship Id="rId12" Type="http://schemas.openxmlformats.org/officeDocument/2006/relationships/slide" Target="slide8.xml"/><Relationship Id="rId17" Type="http://schemas.openxmlformats.org/officeDocument/2006/relationships/slide" Target="slide10.xml"/><Relationship Id="rId25" Type="http://schemas.openxmlformats.org/officeDocument/2006/relationships/slide" Target="slide42.xml"/><Relationship Id="rId2" Type="http://schemas.openxmlformats.org/officeDocument/2006/relationships/slide" Target="slide4.xml"/><Relationship Id="rId16" Type="http://schemas.openxmlformats.org/officeDocument/2006/relationships/slide" Target="slide48.xml"/><Relationship Id="rId20" Type="http://schemas.openxmlformats.org/officeDocument/2006/relationships/slide" Target="slide40.xml"/><Relationship Id="rId1" Type="http://schemas.openxmlformats.org/officeDocument/2006/relationships/slideLayout" Target="../slideLayouts/slideLayout1.xml"/><Relationship Id="rId6" Type="http://schemas.openxmlformats.org/officeDocument/2006/relationships/slide" Target="slide44.xml"/><Relationship Id="rId11" Type="http://schemas.openxmlformats.org/officeDocument/2006/relationships/slide" Target="slide46.xml"/><Relationship Id="rId24" Type="http://schemas.openxmlformats.org/officeDocument/2006/relationships/slide" Target="slide32.xml"/><Relationship Id="rId5" Type="http://schemas.openxmlformats.org/officeDocument/2006/relationships/slide" Target="slide34.xml"/><Relationship Id="rId15" Type="http://schemas.openxmlformats.org/officeDocument/2006/relationships/slide" Target="slide38.xml"/><Relationship Id="rId23" Type="http://schemas.openxmlformats.org/officeDocument/2006/relationships/slide" Target="slide22.xml"/><Relationship Id="rId10" Type="http://schemas.openxmlformats.org/officeDocument/2006/relationships/slide" Target="slide36.xml"/><Relationship Id="rId19" Type="http://schemas.openxmlformats.org/officeDocument/2006/relationships/slide" Target="slide30.xml"/><Relationship Id="rId4" Type="http://schemas.openxmlformats.org/officeDocument/2006/relationships/slide" Target="slide24.xml"/><Relationship Id="rId9" Type="http://schemas.openxmlformats.org/officeDocument/2006/relationships/slide" Target="slide26.xml"/><Relationship Id="rId14" Type="http://schemas.openxmlformats.org/officeDocument/2006/relationships/slide" Target="slide28.xml"/><Relationship Id="rId22" Type="http://schemas.openxmlformats.org/officeDocument/2006/relationships/slide" Target="slide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9"/>
          <p:cNvSpPr txBox="1">
            <a:spLocks noGrp="1"/>
          </p:cNvSpPr>
          <p:nvPr>
            <p:ph type="body" idx="1"/>
          </p:nvPr>
        </p:nvSpPr>
        <p:spPr>
          <a:xfrm>
            <a:off x="832420" y="1494571"/>
            <a:ext cx="6104408" cy="1872943"/>
          </a:xfrm>
          <a:prstGeom prst="rect">
            <a:avLst/>
          </a:prstGeom>
          <a:noFill/>
          <a:ln>
            <a:noFill/>
          </a:ln>
        </p:spPr>
        <p:txBody>
          <a:bodyPr spcFirstLastPara="1" vert="horz" wrap="square" lIns="82283" tIns="41130" rIns="82283" bIns="41130" rtlCol="0" anchor="b" anchorCtr="0">
            <a:normAutofit fontScale="85000" lnSpcReduction="10000"/>
          </a:bodyPr>
          <a:lstStyle/>
          <a:p>
            <a:pPr marL="0" indent="0">
              <a:spcBef>
                <a:spcPts val="0"/>
              </a:spcBef>
              <a:spcAft>
                <a:spcPts val="1080"/>
              </a:spcAft>
            </a:pPr>
            <a:r>
              <a:rPr lang="fr-CA" sz="6700" dirty="0">
                <a:latin typeface="Arial" panose="020B0604020202020204" pitchFamily="34" charset="0"/>
                <a:ea typeface="Helvetica Neue Light"/>
                <a:cs typeface="Arial" panose="020B0604020202020204" pitchFamily="34" charset="0"/>
                <a:sym typeface="Helvetica Neue Light"/>
              </a:rPr>
              <a:t>Jeu-questionnaire </a:t>
            </a:r>
            <a:endParaRPr lang="fr-CA" sz="6700" dirty="0" smtClean="0">
              <a:latin typeface="Arial" panose="020B0604020202020204" pitchFamily="34" charset="0"/>
              <a:ea typeface="Helvetica Neue Light"/>
              <a:cs typeface="Arial" panose="020B0604020202020204" pitchFamily="34" charset="0"/>
              <a:sym typeface="Helvetica Neue Light"/>
            </a:endParaRPr>
          </a:p>
          <a:p>
            <a:pPr marL="0" indent="0">
              <a:spcBef>
                <a:spcPts val="0"/>
              </a:spcBef>
              <a:spcAft>
                <a:spcPts val="1080"/>
              </a:spcAft>
            </a:pPr>
            <a:r>
              <a:rPr lang="fr-CA" sz="2100" dirty="0" smtClean="0">
                <a:latin typeface="Arial" panose="020B0604020202020204" pitchFamily="34" charset="0"/>
                <a:ea typeface="Helvetica Neue Light"/>
                <a:cs typeface="Arial" panose="020B0604020202020204" pitchFamily="34" charset="0"/>
                <a:sym typeface="Helvetica Neue Light"/>
              </a:rPr>
              <a:t>sur la citoyenneté </a:t>
            </a:r>
            <a:r>
              <a:rPr lang="fr-CA" sz="2100" dirty="0">
                <a:latin typeface="Arial" panose="020B0604020202020204" pitchFamily="34" charset="0"/>
                <a:ea typeface="Helvetica Neue Light"/>
                <a:cs typeface="Arial" panose="020B0604020202020204" pitchFamily="34" charset="0"/>
                <a:sym typeface="Helvetica Neue Light"/>
              </a:rPr>
              <a:t>numérique</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970" y="561904"/>
            <a:ext cx="2263928" cy="55429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400 $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970005" y="1712093"/>
            <a:ext cx="7203990" cy="1200329"/>
          </a:xfrm>
          <a:prstGeom prst="rect">
            <a:avLst/>
          </a:prstGeom>
          <a:noFill/>
        </p:spPr>
        <p:txBody>
          <a:bodyPr wrap="square" rtlCol="0">
            <a:spAutoFit/>
          </a:bodyPr>
          <a:lstStyle/>
          <a:p>
            <a:r>
              <a:rPr lang="fr-CA" sz="2400" b="1">
                <a:solidFill>
                  <a:srgbClr val="4B286D"/>
                </a:solidFill>
                <a:latin typeface="Arial" panose="020B0604020202020204" pitchFamily="34" charset="0"/>
                <a:ea typeface="Helvetica Neue" panose="02000503000000020004" pitchFamily="2" charset="0"/>
                <a:cs typeface="Arial" panose="020B0604020202020204" pitchFamily="34" charset="0"/>
              </a:rPr>
              <a:t>Vrai ou faux?</a:t>
            </a: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 La cyberintimidation est moins grave que l’intimidation dans la vie réelle, car elle n’est pas physique et on peut l’oublier.</a:t>
            </a:r>
          </a:p>
        </p:txBody>
      </p:sp>
    </p:spTree>
    <p:extLst>
      <p:ext uri="{BB962C8B-B14F-4D97-AF65-F5344CB8AC3E}">
        <p14:creationId xmlns:p14="http://schemas.microsoft.com/office/powerpoint/2010/main" val="76413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400 $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86747"/>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Faux</a:t>
            </a:r>
          </a:p>
        </p:txBody>
      </p:sp>
    </p:spTree>
    <p:extLst>
      <p:ext uri="{BB962C8B-B14F-4D97-AF65-F5344CB8AC3E}">
        <p14:creationId xmlns:p14="http://schemas.microsoft.com/office/powerpoint/2010/main" val="121344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500 $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95864" y="1448365"/>
            <a:ext cx="7352271" cy="2416046"/>
          </a:xfrm>
          <a:prstGeom prst="rect">
            <a:avLst/>
          </a:prstGeom>
          <a:noFill/>
        </p:spPr>
        <p:txBody>
          <a:bodyPr wrap="square" rtlCol="0">
            <a:spAutoFit/>
          </a:bodyPr>
          <a:lstStyle/>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Pour quelle(s) raison(s) une personne peut-elle faire de la </a:t>
            </a:r>
            <a:r>
              <a:rPr lang="fr-CA" sz="2000" dirty="0" err="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a:t>
            </a: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a:t>
            </a:r>
          </a:p>
          <a:p>
            <a:endParaRPr lang="en-CA" sz="11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Cela lui donne l’impression d’être forte</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Cela lui donne l’impression d’être cool</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Cela lui permet de se sentir mieux</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Toutes ces réponses</a:t>
            </a:r>
          </a:p>
          <a:p>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3205044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500 $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11008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d) Toutes ces réponses</a:t>
            </a:r>
          </a:p>
        </p:txBody>
      </p:sp>
    </p:spTree>
    <p:extLst>
      <p:ext uri="{BB962C8B-B14F-4D97-AF65-F5344CB8AC3E}">
        <p14:creationId xmlns:p14="http://schemas.microsoft.com/office/powerpoint/2010/main" val="2880419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100 $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95864" y="1594702"/>
            <a:ext cx="7352271" cy="1015663"/>
          </a:xfrm>
          <a:prstGeom prst="rect">
            <a:avLst/>
          </a:prstGeom>
          <a:noFill/>
        </p:spPr>
        <p:txBody>
          <a:bodyPr wrap="square" rtlCol="0">
            <a:spAutoFit/>
          </a:bodyPr>
          <a:lstStyle/>
          <a:p>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Tu as 12 ans et tu veux un compte TikTok. TikTok permet seulement aux personnes de 13 ans et plus d’ouvrir un compte. Devrais-tu mentir sur ton âge pour t’inscrire?</a:t>
            </a:r>
          </a:p>
        </p:txBody>
      </p:sp>
    </p:spTree>
    <p:extLst>
      <p:ext uri="{BB962C8B-B14F-4D97-AF65-F5344CB8AC3E}">
        <p14:creationId xmlns:p14="http://schemas.microsoft.com/office/powerpoint/2010/main" val="73499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100 $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48530"/>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Non</a:t>
            </a:r>
          </a:p>
        </p:txBody>
      </p:sp>
    </p:spTree>
    <p:extLst>
      <p:ext uri="{BB962C8B-B14F-4D97-AF65-F5344CB8AC3E}">
        <p14:creationId xmlns:p14="http://schemas.microsoft.com/office/powerpoint/2010/main" val="1370185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200 $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95864" y="1594702"/>
            <a:ext cx="7352271" cy="1323439"/>
          </a:xfrm>
          <a:prstGeom prst="rect">
            <a:avLst/>
          </a:prstGeom>
          <a:noFill/>
        </p:spPr>
        <p:txBody>
          <a:bodyPr wrap="square" rtlCol="0">
            <a:spAutoFit/>
          </a:bodyPr>
          <a:lstStyle/>
          <a:p>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Tu as pris une photo de toi en compagnie de deux amis à ta fête d’anniversaire et tu veux la publier sur Instagram. L’un d’eux la trouve embarrassante et te demande de ne pas la publier. Devrais-tu quand même la publier ou devrais-tu plutôt respecter le souhait de ton ami?</a:t>
            </a:r>
          </a:p>
        </p:txBody>
      </p:sp>
    </p:spTree>
    <p:extLst>
      <p:ext uri="{BB962C8B-B14F-4D97-AF65-F5344CB8AC3E}">
        <p14:creationId xmlns:p14="http://schemas.microsoft.com/office/powerpoint/2010/main" val="3006447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200 $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740753"/>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Respecter le souhait de ton ami. </a:t>
            </a:r>
            <a:b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b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Ne la publie pas.</a:t>
            </a:r>
          </a:p>
        </p:txBody>
      </p:sp>
    </p:spTree>
    <p:extLst>
      <p:ext uri="{BB962C8B-B14F-4D97-AF65-F5344CB8AC3E}">
        <p14:creationId xmlns:p14="http://schemas.microsoft.com/office/powerpoint/2010/main" val="1715659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300 $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95864" y="1740753"/>
            <a:ext cx="7352271" cy="830997"/>
          </a:xfrm>
          <a:prstGeom prst="rect">
            <a:avLst/>
          </a:prstGeom>
          <a:noFill/>
        </p:spPr>
        <p:txBody>
          <a:bodyPr wrap="square" rtlCol="0">
            <a:spAutoFit/>
          </a:bodyPr>
          <a:lstStyle/>
          <a:p>
            <a:r>
              <a:rPr lang="fr-CA" sz="2400" b="1">
                <a:solidFill>
                  <a:srgbClr val="4B286D"/>
                </a:solidFill>
                <a:latin typeface="Arial" panose="020B0604020202020204" pitchFamily="34" charset="0"/>
                <a:ea typeface="Helvetica Neue" panose="02000503000000020004" pitchFamily="2" charset="0"/>
                <a:cs typeface="Arial" panose="020B0604020202020204" pitchFamily="34" charset="0"/>
              </a:rPr>
              <a:t>Vrai ou faux?</a:t>
            </a: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 Ce que tu publies peut rester longtemps en ligne.</a:t>
            </a:r>
          </a:p>
        </p:txBody>
      </p:sp>
    </p:spTree>
    <p:extLst>
      <p:ext uri="{BB962C8B-B14F-4D97-AF65-F5344CB8AC3E}">
        <p14:creationId xmlns:p14="http://schemas.microsoft.com/office/powerpoint/2010/main" val="1363475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300 $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Vrai</a:t>
            </a:r>
          </a:p>
        </p:txBody>
      </p:sp>
    </p:spTree>
    <p:extLst>
      <p:ext uri="{BB962C8B-B14F-4D97-AF65-F5344CB8AC3E}">
        <p14:creationId xmlns:p14="http://schemas.microsoft.com/office/powerpoint/2010/main" val="214003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54814"/>
            <a:ext cx="9144000" cy="471233"/>
          </a:xfrm>
          <a:prstGeom prst="rect">
            <a:avLst/>
          </a:prstGeom>
          <a:solidFill>
            <a:srgbClr val="4B2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a:p>
        </p:txBody>
      </p:sp>
      <p:sp>
        <p:nvSpPr>
          <p:cNvPr id="2" name="Rectangle 1">
            <a:extLst>
              <a:ext uri="{FF2B5EF4-FFF2-40B4-BE49-F238E27FC236}">
                <a16:creationId xmlns:a16="http://schemas.microsoft.com/office/drawing/2014/main" xmlns="" id="{5B8C2658-E4D1-A44C-8B28-7CD38AC6B737}"/>
              </a:ext>
            </a:extLst>
          </p:cNvPr>
          <p:cNvSpPr/>
          <p:nvPr/>
        </p:nvSpPr>
        <p:spPr>
          <a:xfrm>
            <a:off x="561251" y="258554"/>
            <a:ext cx="7775555" cy="4174220"/>
          </a:xfrm>
          <a:prstGeom prst="rect">
            <a:avLst/>
          </a:prstGeom>
        </p:spPr>
        <p:txBody>
          <a:bodyPr wrap="square">
            <a:spAutoFit/>
          </a:bodyPr>
          <a:lstStyle/>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Teste tes compétences en matière de citoyenneté numérique</a:t>
            </a:r>
            <a:b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b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en participant au jeu-questionnaire sur la citoyenneté numérique! </a:t>
            </a:r>
          </a:p>
          <a:p>
            <a:r>
              <a:rPr lang="fr-CA" sz="1400" dirty="0">
                <a:solidFill>
                  <a:srgbClr val="54595F"/>
                </a:solidFill>
                <a:latin typeface="Arial" panose="020B0604020202020204" pitchFamily="34" charset="0"/>
                <a:ea typeface="Helvetica Neue" panose="02000503000000020004" pitchFamily="2" charset="0"/>
                <a:cs typeface="Arial" panose="020B0604020202020204" pitchFamily="34" charset="0"/>
              </a:rPr>
              <a:t/>
            </a:r>
            <a:br>
              <a:rPr lang="fr-CA" sz="1400" dirty="0">
                <a:solidFill>
                  <a:srgbClr val="54595F"/>
                </a:solidFill>
                <a:latin typeface="Arial" panose="020B0604020202020204" pitchFamily="34" charset="0"/>
                <a:ea typeface="Helvetica Neue" panose="02000503000000020004" pitchFamily="2" charset="0"/>
                <a:cs typeface="Arial" panose="020B0604020202020204" pitchFamily="34" charset="0"/>
              </a:rPr>
            </a:br>
            <a:r>
              <a:rPr lang="fr-CA" sz="1350" b="1" dirty="0">
                <a:solidFill>
                  <a:srgbClr val="4B286D"/>
                </a:solidFill>
                <a:latin typeface="Arial" panose="020B0604020202020204" pitchFamily="34" charset="0"/>
                <a:ea typeface="Helvetica Neue" panose="02000503000000020004" pitchFamily="2" charset="0"/>
                <a:cs typeface="Arial" panose="020B0604020202020204" pitchFamily="34" charset="0"/>
              </a:rPr>
              <a:t>Comment jouer : </a:t>
            </a:r>
          </a:p>
          <a:p>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Tu peux jouer individuellement ou en groupe. À tour de rôle, chaque participant doit choisir une catégorie et une valeur de question (p. ex. la catégorie Médias sociaux pour 100 $). Si tu réponds correctement à la question que tu as choisie, tu gagnes le montant qui y est associé. Les questions dans chaque catégorie ont une valeur différente. Plus la valeur est élevée, plus la question est difficile. Si tu joues en groupe, décidez ensemble de la personne qui tiendra le compte des montants gagnés par chacun. Tu peux aussi noter toi-même les montants que tu as accumulés sur un bout de papier. </a:t>
            </a:r>
          </a:p>
          <a:p>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
            </a:r>
            <a:b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br>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À la fin du jeu, le montant que tu auras accumulé permettra de déterminer le type de citoyen numérique que tu es : </a:t>
            </a:r>
          </a:p>
          <a:p>
            <a:endParaRPr lang="en-CA" sz="100" dirty="0">
              <a:solidFill>
                <a:srgbClr val="54595F"/>
              </a:solidFill>
              <a:latin typeface="Arial" panose="020B0604020202020204" pitchFamily="34" charset="0"/>
              <a:ea typeface="Helvetica Neue" panose="02000503000000020004" pitchFamily="2" charset="0"/>
              <a:cs typeface="Arial" panose="020B0604020202020204" pitchFamily="34" charset="0"/>
            </a:endParaRPr>
          </a:p>
          <a:p>
            <a:pPr marL="742950" lvl="1" indent="-285750">
              <a:lnSpc>
                <a:spcPct val="150000"/>
              </a:lnSpc>
              <a:buClr>
                <a:srgbClr val="4B286D"/>
              </a:buClr>
              <a:buFont typeface="Arial" panose="020B0604020202020204" pitchFamily="34" charset="0"/>
              <a:buChar char="•"/>
            </a:pPr>
            <a:r>
              <a:rPr lang="fr-CA" sz="1350" b="1" dirty="0">
                <a:solidFill>
                  <a:srgbClr val="54595F"/>
                </a:solidFill>
                <a:latin typeface="Arial" panose="020B0604020202020204" pitchFamily="34" charset="0"/>
                <a:ea typeface="Helvetica Neue" panose="02000503000000020004" pitchFamily="2" charset="0"/>
                <a:cs typeface="Arial" panose="020B0604020202020204" pitchFamily="34" charset="0"/>
              </a:rPr>
              <a:t>Super héros :</a:t>
            </a:r>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 </a:t>
            </a:r>
            <a:r>
              <a:rPr lang="fr-CA" sz="1350" b="1" dirty="0">
                <a:solidFill>
                  <a:srgbClr val="54595F"/>
                </a:solidFill>
                <a:latin typeface="Arial" panose="020B0604020202020204" pitchFamily="34" charset="0"/>
                <a:ea typeface="Helvetica Neue" panose="02000503000000020004" pitchFamily="2" charset="0"/>
                <a:cs typeface="Arial" panose="020B0604020202020204" pitchFamily="34" charset="0"/>
              </a:rPr>
              <a:t>   </a:t>
            </a:r>
            <a:r>
              <a:rPr lang="fr-CA" sz="1350" b="1" dirty="0" smtClean="0">
                <a:solidFill>
                  <a:srgbClr val="54595F"/>
                </a:solidFill>
                <a:latin typeface="Arial" panose="020B0604020202020204" pitchFamily="34" charset="0"/>
                <a:ea typeface="Helvetica Neue" panose="02000503000000020004" pitchFamily="2" charset="0"/>
                <a:cs typeface="Arial" panose="020B0604020202020204" pitchFamily="34" charset="0"/>
              </a:rPr>
              <a:t>				</a:t>
            </a:r>
            <a:r>
              <a:rPr lang="fr-CA" sz="1350" dirty="0" smtClean="0">
                <a:solidFill>
                  <a:srgbClr val="54595F"/>
                </a:solidFill>
                <a:latin typeface="Arial" panose="020B0604020202020204" pitchFamily="34" charset="0"/>
                <a:ea typeface="Helvetica Neue" panose="02000503000000020004" pitchFamily="2" charset="0"/>
                <a:cs typeface="Arial" panose="020B0604020202020204" pitchFamily="34" charset="0"/>
              </a:rPr>
              <a:t>Plus </a:t>
            </a:r>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de 2 000 $</a:t>
            </a:r>
          </a:p>
          <a:p>
            <a:pPr marL="742950" lvl="1" indent="-285750">
              <a:lnSpc>
                <a:spcPct val="150000"/>
              </a:lnSpc>
              <a:buClr>
                <a:srgbClr val="4B286D"/>
              </a:buClr>
              <a:buFont typeface="Arial" panose="020B0604020202020204" pitchFamily="34" charset="0"/>
              <a:buChar char="•"/>
            </a:pPr>
            <a:r>
              <a:rPr lang="fr-CA" sz="1350" b="1" dirty="0">
                <a:solidFill>
                  <a:srgbClr val="54595F"/>
                </a:solidFill>
                <a:latin typeface="Arial" panose="020B0604020202020204" pitchFamily="34" charset="0"/>
                <a:ea typeface="Helvetica Neue" panose="02000503000000020004" pitchFamily="2" charset="0"/>
                <a:cs typeface="Arial" panose="020B0604020202020204" pitchFamily="34" charset="0"/>
              </a:rPr>
              <a:t>Héros :  	    </a:t>
            </a:r>
            <a:r>
              <a:rPr lang="fr-CA" sz="1350" b="1" dirty="0" smtClean="0">
                <a:solidFill>
                  <a:srgbClr val="54595F"/>
                </a:solidFill>
                <a:latin typeface="Arial" panose="020B0604020202020204" pitchFamily="34" charset="0"/>
                <a:ea typeface="Helvetica Neue" panose="02000503000000020004" pitchFamily="2" charset="0"/>
                <a:cs typeface="Arial" panose="020B0604020202020204" pitchFamily="34" charset="0"/>
              </a:rPr>
              <a:t>				</a:t>
            </a:r>
            <a:r>
              <a:rPr lang="fr-CA" sz="1350" dirty="0" smtClean="0">
                <a:solidFill>
                  <a:srgbClr val="54595F"/>
                </a:solidFill>
                <a:latin typeface="Arial" panose="020B0604020202020204" pitchFamily="34" charset="0"/>
                <a:ea typeface="Helvetica Neue" panose="02000503000000020004" pitchFamily="2" charset="0"/>
                <a:cs typeface="Arial" panose="020B0604020202020204" pitchFamily="34" charset="0"/>
              </a:rPr>
              <a:t>De </a:t>
            </a:r>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1 000 $ à 2 000 $</a:t>
            </a:r>
          </a:p>
          <a:p>
            <a:pPr marL="742950" lvl="1" indent="-285750">
              <a:lnSpc>
                <a:spcPct val="150000"/>
              </a:lnSpc>
              <a:buClr>
                <a:srgbClr val="4B286D"/>
              </a:buClr>
              <a:buFont typeface="Arial" panose="020B0604020202020204" pitchFamily="34" charset="0"/>
              <a:buChar char="•"/>
            </a:pPr>
            <a:r>
              <a:rPr lang="fr-CA" sz="1350" b="1" dirty="0">
                <a:solidFill>
                  <a:srgbClr val="54595F"/>
                </a:solidFill>
                <a:latin typeface="Arial" panose="020B0604020202020204" pitchFamily="34" charset="0"/>
                <a:ea typeface="Helvetica Neue" panose="02000503000000020004" pitchFamily="2" charset="0"/>
                <a:cs typeface="Arial" panose="020B0604020202020204" pitchFamily="34" charset="0"/>
              </a:rPr>
              <a:t>Citoyen numérique en formation :</a:t>
            </a:r>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 	</a:t>
            </a:r>
            <a:r>
              <a:rPr lang="fr-CA" sz="1350" dirty="0" smtClean="0">
                <a:solidFill>
                  <a:srgbClr val="54595F"/>
                </a:solidFill>
                <a:latin typeface="Arial" panose="020B0604020202020204" pitchFamily="34" charset="0"/>
                <a:ea typeface="Helvetica Neue" panose="02000503000000020004" pitchFamily="2" charset="0"/>
                <a:cs typeface="Arial" panose="020B0604020202020204" pitchFamily="34" charset="0"/>
              </a:rPr>
              <a:t>Moins </a:t>
            </a:r>
            <a:r>
              <a:rPr lang="fr-CA" sz="1350" dirty="0">
                <a:solidFill>
                  <a:srgbClr val="54595F"/>
                </a:solidFill>
                <a:latin typeface="Arial" panose="020B0604020202020204" pitchFamily="34" charset="0"/>
                <a:ea typeface="Helvetica Neue" panose="02000503000000020004" pitchFamily="2" charset="0"/>
                <a:cs typeface="Arial" panose="020B0604020202020204" pitchFamily="34" charset="0"/>
              </a:rPr>
              <a:t>de 1 000 $</a:t>
            </a:r>
          </a:p>
        </p:txBody>
      </p:sp>
      <p:sp>
        <p:nvSpPr>
          <p:cNvPr id="3" name="Rectangle 2">
            <a:extLst>
              <a:ext uri="{FF2B5EF4-FFF2-40B4-BE49-F238E27FC236}">
                <a16:creationId xmlns:a16="http://schemas.microsoft.com/office/drawing/2014/main" xmlns="" id="{7D54EC83-8F3A-EF44-A4F7-70D0E36D1F49}"/>
              </a:ext>
            </a:extLst>
          </p:cNvPr>
          <p:cNvSpPr/>
          <p:nvPr/>
        </p:nvSpPr>
        <p:spPr>
          <a:xfrm>
            <a:off x="831024" y="4554814"/>
            <a:ext cx="7417495" cy="461665"/>
          </a:xfrm>
          <a:prstGeom prst="rect">
            <a:avLst/>
          </a:prstGeom>
        </p:spPr>
        <p:txBody>
          <a:bodyPr wrap="square">
            <a:spAutoFit/>
          </a:bodyPr>
          <a:lstStyle/>
          <a:p>
            <a:pPr algn="ctr"/>
            <a:r>
              <a:rPr lang="fr-CA" sz="1200" dirty="0" smtClean="0">
                <a:solidFill>
                  <a:schemeClr val="bg1"/>
                </a:solidFill>
                <a:latin typeface="Arial" panose="020B0604020202020204" pitchFamily="34" charset="0"/>
                <a:ea typeface="Helvetica Neue" panose="02000503000000020004" pitchFamily="2" charset="0"/>
                <a:cs typeface="Arial" panose="020B0604020202020204" pitchFamily="34" charset="0"/>
              </a:rPr>
              <a:t>Approfondis </a:t>
            </a:r>
            <a:r>
              <a:rPr lang="fr-CA" sz="1200" dirty="0">
                <a:solidFill>
                  <a:schemeClr val="bg1"/>
                </a:solidFill>
                <a:latin typeface="Arial" panose="020B0604020202020204" pitchFamily="34" charset="0"/>
                <a:ea typeface="Helvetica Neue" panose="02000503000000020004" pitchFamily="2" charset="0"/>
                <a:cs typeface="Arial" panose="020B0604020202020204" pitchFamily="34" charset="0"/>
              </a:rPr>
              <a:t>tes connaissances sur les comportements sécuritaires </a:t>
            </a:r>
            <a:r>
              <a:rPr lang="fr-CA" sz="1200" dirty="0" smtClean="0">
                <a:solidFill>
                  <a:schemeClr val="bg1"/>
                </a:solidFill>
                <a:latin typeface="Arial" panose="020B0604020202020204" pitchFamily="34" charset="0"/>
                <a:ea typeface="Helvetica Neue" panose="02000503000000020004" pitchFamily="2" charset="0"/>
                <a:cs typeface="Arial" panose="020B0604020202020204" pitchFamily="34" charset="0"/>
              </a:rPr>
              <a:t/>
            </a:r>
            <a:br>
              <a:rPr lang="fr-CA" sz="1200" dirty="0" smtClean="0">
                <a:solidFill>
                  <a:schemeClr val="bg1"/>
                </a:solidFill>
                <a:latin typeface="Arial" panose="020B0604020202020204" pitchFamily="34" charset="0"/>
                <a:ea typeface="Helvetica Neue" panose="02000503000000020004" pitchFamily="2" charset="0"/>
                <a:cs typeface="Arial" panose="020B0604020202020204" pitchFamily="34" charset="0"/>
              </a:rPr>
            </a:br>
            <a:r>
              <a:rPr lang="fr-CA" sz="1200" dirty="0" smtClean="0">
                <a:solidFill>
                  <a:schemeClr val="bg1"/>
                </a:solidFill>
                <a:latin typeface="Arial" panose="020B0604020202020204" pitchFamily="34" charset="0"/>
                <a:ea typeface="Helvetica Neue" panose="02000503000000020004" pitchFamily="2" charset="0"/>
                <a:cs typeface="Arial" panose="020B0604020202020204" pitchFamily="34" charset="0"/>
              </a:rPr>
              <a:t>et </a:t>
            </a:r>
            <a:r>
              <a:rPr lang="fr-CA" sz="1200" dirty="0">
                <a:solidFill>
                  <a:schemeClr val="bg1"/>
                </a:solidFill>
                <a:latin typeface="Arial" panose="020B0604020202020204" pitchFamily="34" charset="0"/>
                <a:ea typeface="Helvetica Neue" panose="02000503000000020004" pitchFamily="2" charset="0"/>
                <a:cs typeface="Arial" panose="020B0604020202020204" pitchFamily="34" charset="0"/>
              </a:rPr>
              <a:t>respectueux à adopter en ligne à telus.com/</a:t>
            </a:r>
            <a:r>
              <a:rPr lang="fr-CA" sz="1200" dirty="0" err="1">
                <a:solidFill>
                  <a:schemeClr val="bg1"/>
                </a:solidFill>
                <a:latin typeface="Arial" panose="020B0604020202020204" pitchFamily="34" charset="0"/>
                <a:ea typeface="Helvetica Neue" panose="02000503000000020004" pitchFamily="2" charset="0"/>
                <a:cs typeface="Arial" panose="020B0604020202020204" pitchFamily="34" charset="0"/>
              </a:rPr>
              <a:t>fr</a:t>
            </a:r>
            <a:r>
              <a:rPr lang="fr-CA" sz="1200" dirty="0">
                <a:solidFill>
                  <a:schemeClr val="bg1"/>
                </a:solidFill>
                <a:latin typeface="Arial" panose="020B0604020202020204" pitchFamily="34" charset="0"/>
                <a:ea typeface="Helvetica Neue" panose="02000503000000020004" pitchFamily="2" charset="0"/>
                <a:cs typeface="Arial" panose="020B0604020202020204" pitchFamily="34" charset="0"/>
              </a:rPr>
              <a:t>/</a:t>
            </a:r>
            <a:r>
              <a:rPr lang="fr-CA" sz="1200" dirty="0" err="1">
                <a:solidFill>
                  <a:schemeClr val="bg1"/>
                </a:solidFill>
                <a:latin typeface="Arial" panose="020B0604020202020204" pitchFamily="34" charset="0"/>
                <a:ea typeface="Helvetica Neue" panose="02000503000000020004" pitchFamily="2" charset="0"/>
                <a:cs typeface="Arial" panose="020B0604020202020204" pitchFamily="34" charset="0"/>
              </a:rPr>
              <a:t>wise</a:t>
            </a:r>
            <a:r>
              <a:rPr lang="fr-CA" sz="1200" dirty="0">
                <a:solidFill>
                  <a:schemeClr val="bg1"/>
                </a:solidFill>
                <a:latin typeface="Arial" panose="020B0604020202020204" pitchFamily="34" charset="0"/>
                <a:ea typeface="Helvetica Neue" panose="02000503000000020004" pitchFamily="2" charset="0"/>
                <a:cs typeface="Arial" panose="020B0604020202020204" pitchFamily="34" charset="0"/>
              </a:rPr>
              <a:t>/</a:t>
            </a:r>
            <a:r>
              <a:rPr lang="fr-CA" sz="1200" dirty="0" err="1">
                <a:solidFill>
                  <a:schemeClr val="bg1"/>
                </a:solidFill>
                <a:latin typeface="Arial" panose="020B0604020202020204" pitchFamily="34" charset="0"/>
                <a:ea typeface="Helvetica Neue" panose="02000503000000020004" pitchFamily="2" charset="0"/>
                <a:cs typeface="Arial" panose="020B0604020202020204" pitchFamily="34" charset="0"/>
              </a:rPr>
              <a:t>youth</a:t>
            </a:r>
            <a:r>
              <a:rPr lang="fr-CA" sz="1200" dirty="0">
                <a:solidFill>
                  <a:schemeClr val="bg1"/>
                </a:solidFill>
                <a:latin typeface="Arial" panose="020B0604020202020204" pitchFamily="34" charset="0"/>
                <a:ea typeface="Helvetica Neue" panose="02000503000000020004" pitchFamily="2" charset="0"/>
                <a:cs typeface="Arial" panose="020B0604020202020204" pitchFamily="34" charset="0"/>
              </a:rPr>
              <a:t> </a:t>
            </a:r>
          </a:p>
        </p:txBody>
      </p:sp>
    </p:spTree>
    <p:extLst>
      <p:ext uri="{BB962C8B-B14F-4D97-AF65-F5344CB8AC3E}">
        <p14:creationId xmlns:p14="http://schemas.microsoft.com/office/powerpoint/2010/main" val="2832271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400 $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95864" y="1740753"/>
            <a:ext cx="7352271" cy="830997"/>
          </a:xfrm>
          <a:prstGeom prst="rect">
            <a:avLst/>
          </a:prstGeom>
          <a:noFill/>
        </p:spPr>
        <p:txBody>
          <a:bodyPr wrap="square" rtlCol="0">
            <a:spAutoFit/>
          </a:bodyPr>
          <a:lstStyle/>
          <a:p>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Devrais-tu accepter la demande d’amitié d’une personne que tu ne connais pas sur Instagram?</a:t>
            </a:r>
          </a:p>
        </p:txBody>
      </p:sp>
    </p:spTree>
    <p:extLst>
      <p:ext uri="{BB962C8B-B14F-4D97-AF65-F5344CB8AC3E}">
        <p14:creationId xmlns:p14="http://schemas.microsoft.com/office/powerpoint/2010/main" val="1552491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400 $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Non</a:t>
            </a:r>
          </a:p>
        </p:txBody>
      </p:sp>
    </p:spTree>
    <p:extLst>
      <p:ext uri="{BB962C8B-B14F-4D97-AF65-F5344CB8AC3E}">
        <p14:creationId xmlns:p14="http://schemas.microsoft.com/office/powerpoint/2010/main" val="3177882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500 $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95864" y="1740753"/>
            <a:ext cx="7352271" cy="830997"/>
          </a:xfrm>
          <a:prstGeom prst="rect">
            <a:avLst/>
          </a:prstGeom>
          <a:noFill/>
        </p:spPr>
        <p:txBody>
          <a:bodyPr wrap="square" rtlCol="0">
            <a:spAutoFit/>
          </a:bodyPr>
          <a:lstStyle/>
          <a:p>
            <a:r>
              <a:rPr lang="fr-CA" sz="2400" b="1">
                <a:solidFill>
                  <a:srgbClr val="4B286D"/>
                </a:solidFill>
                <a:latin typeface="Arial" panose="020B0604020202020204" pitchFamily="34" charset="0"/>
                <a:ea typeface="Helvetica Neue" panose="02000503000000020004" pitchFamily="2" charset="0"/>
                <a:cs typeface="Arial" panose="020B0604020202020204" pitchFamily="34" charset="0"/>
              </a:rPr>
              <a:t>Vrai ou faux?</a:t>
            </a: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 Instagram peut utiliser les photos que tu publies sans te payer. </a:t>
            </a:r>
          </a:p>
        </p:txBody>
      </p:sp>
    </p:spTree>
    <p:extLst>
      <p:ext uri="{BB962C8B-B14F-4D97-AF65-F5344CB8AC3E}">
        <p14:creationId xmlns:p14="http://schemas.microsoft.com/office/powerpoint/2010/main" val="1370341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Médias sociaux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500 $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Vrai</a:t>
            </a:r>
          </a:p>
        </p:txBody>
      </p:sp>
    </p:spTree>
    <p:extLst>
      <p:ext uri="{BB962C8B-B14F-4D97-AF65-F5344CB8AC3E}">
        <p14:creationId xmlns:p14="http://schemas.microsoft.com/office/powerpoint/2010/main" val="3100579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100 $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95864" y="1740753"/>
            <a:ext cx="7352271" cy="830997"/>
          </a:xfrm>
          <a:prstGeom prst="rect">
            <a:avLst/>
          </a:prstGeom>
          <a:noFill/>
        </p:spPr>
        <p:txBody>
          <a:bodyPr wrap="square" rtlCol="0">
            <a:spAutoFit/>
          </a:bodyPr>
          <a:lstStyle/>
          <a:p>
            <a:r>
              <a:rPr lang="fr-CA" sz="2400" b="1">
                <a:solidFill>
                  <a:srgbClr val="4B286D"/>
                </a:solidFill>
                <a:latin typeface="Arial" panose="020B0604020202020204" pitchFamily="34" charset="0"/>
                <a:ea typeface="Helvetica Neue" panose="02000503000000020004" pitchFamily="2" charset="0"/>
                <a:cs typeface="Arial" panose="020B0604020202020204" pitchFamily="34" charset="0"/>
              </a:rPr>
              <a:t>Vrai ou faux?</a:t>
            </a: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 Tu devrais toujours utiliser le même mot de passe en ligne pour ne pas l’oublier. </a:t>
            </a:r>
          </a:p>
        </p:txBody>
      </p:sp>
    </p:spTree>
    <p:extLst>
      <p:ext uri="{BB962C8B-B14F-4D97-AF65-F5344CB8AC3E}">
        <p14:creationId xmlns:p14="http://schemas.microsoft.com/office/powerpoint/2010/main" val="3659399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100 $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Faux</a:t>
            </a:r>
          </a:p>
        </p:txBody>
      </p:sp>
    </p:spTree>
    <p:extLst>
      <p:ext uri="{BB962C8B-B14F-4D97-AF65-F5344CB8AC3E}">
        <p14:creationId xmlns:p14="http://schemas.microsoft.com/office/powerpoint/2010/main" val="1447719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200 $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12456" y="1740753"/>
            <a:ext cx="7519087" cy="830997"/>
          </a:xfrm>
          <a:prstGeom prst="rect">
            <a:avLst/>
          </a:prstGeom>
          <a:noFill/>
        </p:spPr>
        <p:txBody>
          <a:bodyPr wrap="square" rtlCol="0">
            <a:spAutoFit/>
          </a:bodyPr>
          <a:lstStyle/>
          <a:p>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Quel paramètre te permet de contrôler la capacité d’une application à accéder à l’information sur le lieu où tu te trouves? </a:t>
            </a:r>
          </a:p>
        </p:txBody>
      </p:sp>
    </p:spTree>
    <p:extLst>
      <p:ext uri="{BB962C8B-B14F-4D97-AF65-F5344CB8AC3E}">
        <p14:creationId xmlns:p14="http://schemas.microsoft.com/office/powerpoint/2010/main" val="3781296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200 $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Localisation</a:t>
            </a:r>
          </a:p>
        </p:txBody>
      </p:sp>
    </p:spTree>
    <p:extLst>
      <p:ext uri="{BB962C8B-B14F-4D97-AF65-F5344CB8AC3E}">
        <p14:creationId xmlns:p14="http://schemas.microsoft.com/office/powerpoint/2010/main" val="1403740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643233"/>
            <a:ext cx="7160784" cy="369332"/>
          </a:xfrm>
          <a:prstGeom prst="rect">
            <a:avLst/>
          </a:prstGeom>
          <a:noFill/>
        </p:spPr>
        <p:txBody>
          <a:bodyPr wrap="square" rtlCol="0">
            <a:spAutoFit/>
          </a:bodyPr>
          <a:lstStyle/>
          <a:p>
            <a:r>
              <a:rPr lang="fr-CA" b="1" dirty="0">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dirty="0">
                <a:solidFill>
                  <a:srgbClr val="4B286D"/>
                </a:solidFill>
                <a:latin typeface="Arial" panose="020B0604020202020204" pitchFamily="34" charset="0"/>
                <a:ea typeface="Helvetica Neue" panose="02000503000000020004" pitchFamily="2" charset="0"/>
                <a:cs typeface="Arial" panose="020B0604020202020204" pitchFamily="34" charset="0"/>
              </a:rPr>
              <a:t> Question à 300 $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82869" y="971157"/>
            <a:ext cx="7311205" cy="2877866"/>
          </a:xfrm>
          <a:prstGeom prst="rect">
            <a:avLst/>
          </a:prstGeom>
          <a:noFill/>
        </p:spPr>
        <p:txBody>
          <a:bodyPr wrap="square" rtlCol="0">
            <a:spAutoFit/>
          </a:bodyPr>
          <a:lstStyle/>
          <a:p>
            <a:r>
              <a:rPr lang="fr-CA" sz="2000" dirty="0" smtClean="0">
                <a:solidFill>
                  <a:srgbClr val="4B286D"/>
                </a:solidFill>
                <a:latin typeface="Arial" panose="020B0604020202020204" pitchFamily="34" charset="0"/>
                <a:ea typeface="Helvetica Neue" panose="02000503000000020004" pitchFamily="2" charset="0"/>
                <a:cs typeface="Arial" panose="020B0604020202020204" pitchFamily="34" charset="0"/>
              </a:rPr>
              <a:t>Quels </a:t>
            </a: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renseignements personnels les applications et les sites web peuvent-ils recueillir sur toi? </a:t>
            </a:r>
            <a:b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br>
            <a:endParaRPr lang="fr-CA" sz="2000" dirty="0" smtClean="0">
              <a:solidFill>
                <a:srgbClr val="4B286D"/>
              </a:solidFill>
              <a:latin typeface="Arial" panose="020B0604020202020204" pitchFamily="34" charset="0"/>
              <a:ea typeface="Helvetica Neue" panose="02000503000000020004" pitchFamily="2" charset="0"/>
              <a:cs typeface="Arial" panose="020B0604020202020204" pitchFamily="34" charset="0"/>
            </a:endParaRPr>
          </a:p>
          <a:p>
            <a:pPr marL="914400" lvl="1" indent="-457200" fontAlgn="base">
              <a:buFont typeface="+mj-lt"/>
              <a:buAutoNum type="alphaLcParenR"/>
            </a:pPr>
            <a:r>
              <a:rPr lang="fr-CA" sz="2000" dirty="0" smtClean="0">
                <a:solidFill>
                  <a:srgbClr val="4B286D"/>
                </a:solidFill>
                <a:latin typeface="Arial" panose="020B0604020202020204" pitchFamily="34" charset="0"/>
                <a:ea typeface="Helvetica Neue" panose="02000503000000020004" pitchFamily="2" charset="0"/>
                <a:cs typeface="Arial" panose="020B0604020202020204" pitchFamily="34" charset="0"/>
              </a:rPr>
              <a:t>La langue que tu utilises en ligne</a:t>
            </a:r>
          </a:p>
          <a:p>
            <a:pPr marL="914400" lvl="1" indent="-457200" fontAlgn="base">
              <a:buFont typeface="+mj-lt"/>
              <a:buAutoNum type="alphaLcParenR"/>
            </a:pPr>
            <a:r>
              <a:rPr lang="fr-CA" sz="2000" dirty="0" smtClean="0">
                <a:solidFill>
                  <a:srgbClr val="4B286D"/>
                </a:solidFill>
                <a:latin typeface="Arial" panose="020B0604020202020204" pitchFamily="34" charset="0"/>
                <a:ea typeface="Helvetica Neue" panose="02000503000000020004" pitchFamily="2" charset="0"/>
                <a:cs typeface="Arial" panose="020B0604020202020204" pitchFamily="34" charset="0"/>
              </a:rPr>
              <a:t>Le </a:t>
            </a: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lieu où tu te trouves</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Le type d’appareil que tu utilises (ordinateur, téléphone ou tablette)</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Toutes ces réponses</a:t>
            </a:r>
          </a:p>
          <a:p>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24770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300 $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d) Toutes ces réponses</a:t>
            </a:r>
          </a:p>
        </p:txBody>
      </p:sp>
    </p:spTree>
    <p:extLst>
      <p:ext uri="{BB962C8B-B14F-4D97-AF65-F5344CB8AC3E}">
        <p14:creationId xmlns:p14="http://schemas.microsoft.com/office/powerpoint/2010/main" val="8515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4">
            <a:extLst>
              <a:ext uri="{FF2B5EF4-FFF2-40B4-BE49-F238E27FC236}">
                <a16:creationId xmlns:a16="http://schemas.microsoft.com/office/drawing/2014/main" xmlns="" id="{C4F6C5BF-7621-1F4C-B1D0-A097CC767B4A}"/>
              </a:ext>
            </a:extLst>
          </p:cNvPr>
          <p:cNvGraphicFramePr>
            <a:graphicFrameLocks noGrp="1"/>
          </p:cNvGraphicFramePr>
          <p:nvPr>
            <p:extLst>
              <p:ext uri="{D42A27DB-BD31-4B8C-83A1-F6EECF244321}">
                <p14:modId xmlns:p14="http://schemas.microsoft.com/office/powerpoint/2010/main" val="1426210178"/>
              </p:ext>
            </p:extLst>
          </p:nvPr>
        </p:nvGraphicFramePr>
        <p:xfrm>
          <a:off x="1267942" y="439698"/>
          <a:ext cx="6608115" cy="4264104"/>
        </p:xfrm>
        <a:graphic>
          <a:graphicData uri="http://schemas.openxmlformats.org/drawingml/2006/table">
            <a:tbl>
              <a:tblPr firstRow="1" bandRow="1">
                <a:tableStyleId>{5C22544A-7EE6-4342-B048-85BDC9FD1C3A}</a:tableStyleId>
              </a:tblPr>
              <a:tblGrid>
                <a:gridCol w="1321623">
                  <a:extLst>
                    <a:ext uri="{9D8B030D-6E8A-4147-A177-3AD203B41FA5}">
                      <a16:colId xmlns:a16="http://schemas.microsoft.com/office/drawing/2014/main" xmlns="" val="1129792460"/>
                    </a:ext>
                  </a:extLst>
                </a:gridCol>
                <a:gridCol w="1321623">
                  <a:extLst>
                    <a:ext uri="{9D8B030D-6E8A-4147-A177-3AD203B41FA5}">
                      <a16:colId xmlns:a16="http://schemas.microsoft.com/office/drawing/2014/main" xmlns="" val="320894648"/>
                    </a:ext>
                  </a:extLst>
                </a:gridCol>
                <a:gridCol w="1321623">
                  <a:extLst>
                    <a:ext uri="{9D8B030D-6E8A-4147-A177-3AD203B41FA5}">
                      <a16:colId xmlns:a16="http://schemas.microsoft.com/office/drawing/2014/main" xmlns="" val="351305117"/>
                    </a:ext>
                  </a:extLst>
                </a:gridCol>
                <a:gridCol w="1321623">
                  <a:extLst>
                    <a:ext uri="{9D8B030D-6E8A-4147-A177-3AD203B41FA5}">
                      <a16:colId xmlns:a16="http://schemas.microsoft.com/office/drawing/2014/main" xmlns="" val="4052283730"/>
                    </a:ext>
                  </a:extLst>
                </a:gridCol>
                <a:gridCol w="1321623">
                  <a:extLst>
                    <a:ext uri="{9D8B030D-6E8A-4147-A177-3AD203B41FA5}">
                      <a16:colId xmlns:a16="http://schemas.microsoft.com/office/drawing/2014/main" xmlns="" val="2098269309"/>
                    </a:ext>
                  </a:extLst>
                </a:gridCol>
              </a:tblGrid>
              <a:tr h="710684">
                <a:tc>
                  <a:txBody>
                    <a:bodyPr/>
                    <a:lstStyle/>
                    <a:p>
                      <a:pPr algn="ctr" rtl="0" fontAlgn="t">
                        <a:spcBef>
                          <a:spcPts val="0"/>
                        </a:spcBef>
                        <a:spcAft>
                          <a:spcPts val="0"/>
                        </a:spcAft>
                      </a:pPr>
                      <a:r>
                        <a:rPr lang="fr-CA" sz="1200" b="0" i="0" u="none" strike="noStrike" dirty="0" err="1">
                          <a:solidFill>
                            <a:schemeClr val="bg1"/>
                          </a:solidFill>
                          <a:latin typeface="Arial" panose="020B0604020202020204" pitchFamily="34" charset="0"/>
                          <a:ea typeface="Helvetica Neue" panose="02000503000000020004" pitchFamily="2" charset="0"/>
                          <a:cs typeface="Arial" panose="020B0604020202020204" pitchFamily="34" charset="0"/>
                        </a:rPr>
                        <a:t>Cyberintimidation</a:t>
                      </a:r>
                      <a:endParaRPr lang="fr-CA" sz="1200" b="0" i="0" u="none" strike="noStrike" dirty="0">
                        <a:solidFill>
                          <a:schemeClr val="bg1"/>
                        </a:solidFill>
                        <a:latin typeface="Arial" panose="020B0604020202020204" pitchFamily="34" charset="0"/>
                        <a:ea typeface="Helvetica Neue" panose="02000503000000020004" pitchFamily="2" charset="0"/>
                        <a:cs typeface="Arial" panose="020B0604020202020204" pitchFamily="34" charset="0"/>
                      </a:endParaRPr>
                    </a:p>
                  </a:txBody>
                  <a:tcPr marL="72651" marR="72651" marT="72651" marB="72651" anchor="ctr">
                    <a:lnB w="12700" cap="flat" cmpd="sng" algn="ctr">
                      <a:solidFill>
                        <a:schemeClr val="tx1"/>
                      </a:solidFill>
                      <a:prstDash val="solid"/>
                      <a:round/>
                      <a:headEnd type="none" w="med" len="med"/>
                      <a:tailEnd type="none" w="med" len="med"/>
                    </a:lnB>
                    <a:solidFill>
                      <a:srgbClr val="4B286D"/>
                    </a:solidFill>
                  </a:tcPr>
                </a:tc>
                <a:tc>
                  <a:txBody>
                    <a:bodyPr/>
                    <a:lstStyle/>
                    <a:p>
                      <a:pPr algn="ctr" rtl="0" fontAlgn="t">
                        <a:spcBef>
                          <a:spcPts val="0"/>
                        </a:spcBef>
                        <a:spcAft>
                          <a:spcPts val="0"/>
                        </a:spcAft>
                      </a:pPr>
                      <a:r>
                        <a:rPr lang="fr-CA" sz="1400" b="0" i="0" u="none" strike="noStrike">
                          <a:solidFill>
                            <a:schemeClr val="bg1"/>
                          </a:solidFill>
                          <a:latin typeface="Arial" panose="020B0604020202020204" pitchFamily="34" charset="0"/>
                          <a:ea typeface="Helvetica Neue" panose="02000503000000020004" pitchFamily="2" charset="0"/>
                          <a:cs typeface="Arial" panose="020B0604020202020204" pitchFamily="34" charset="0"/>
                        </a:rPr>
                        <a:t>Médias sociaux</a:t>
                      </a:r>
                    </a:p>
                  </a:txBody>
                  <a:tcPr marL="72651" marR="72651" marT="72651" marB="72651" anchor="ctr">
                    <a:lnB w="12700" cap="flat" cmpd="sng" algn="ctr">
                      <a:solidFill>
                        <a:schemeClr val="tx1"/>
                      </a:solidFill>
                      <a:prstDash val="solid"/>
                      <a:round/>
                      <a:headEnd type="none" w="med" len="med"/>
                      <a:tailEnd type="none" w="med" len="med"/>
                    </a:lnB>
                    <a:solidFill>
                      <a:srgbClr val="4B286D"/>
                    </a:solidFill>
                  </a:tcPr>
                </a:tc>
                <a:tc>
                  <a:txBody>
                    <a:bodyPr/>
                    <a:lstStyle/>
                    <a:p>
                      <a:pPr algn="ctr" rtl="0" fontAlgn="t">
                        <a:spcBef>
                          <a:spcPts val="0"/>
                        </a:spcBef>
                        <a:spcAft>
                          <a:spcPts val="0"/>
                        </a:spcAft>
                      </a:pPr>
                      <a:r>
                        <a:rPr lang="fr-CA" sz="1400" b="0" i="0" u="none" strike="noStrike">
                          <a:solidFill>
                            <a:schemeClr val="bg1"/>
                          </a:solidFill>
                          <a:latin typeface="Arial" panose="020B0604020202020204" pitchFamily="34" charset="0"/>
                          <a:ea typeface="Helvetica Neue" panose="02000503000000020004" pitchFamily="2" charset="0"/>
                          <a:cs typeface="Arial" panose="020B0604020202020204" pitchFamily="34" charset="0"/>
                        </a:rPr>
                        <a:t>Confidentialité et sécurité</a:t>
                      </a:r>
                    </a:p>
                  </a:txBody>
                  <a:tcPr marL="72651" marR="72651" marT="72651" marB="72651" anchor="ctr">
                    <a:lnB w="12700" cap="flat" cmpd="sng" algn="ctr">
                      <a:solidFill>
                        <a:schemeClr val="tx1"/>
                      </a:solidFill>
                      <a:prstDash val="solid"/>
                      <a:round/>
                      <a:headEnd type="none" w="med" len="med"/>
                      <a:tailEnd type="none" w="med" len="med"/>
                    </a:lnB>
                    <a:solidFill>
                      <a:srgbClr val="4B286D"/>
                    </a:solidFill>
                  </a:tcPr>
                </a:tc>
                <a:tc>
                  <a:txBody>
                    <a:bodyPr/>
                    <a:lstStyle/>
                    <a:p>
                      <a:pPr algn="ctr" rtl="0" fontAlgn="t">
                        <a:spcBef>
                          <a:spcPts val="0"/>
                        </a:spcBef>
                        <a:spcAft>
                          <a:spcPts val="0"/>
                        </a:spcAft>
                      </a:pPr>
                      <a:r>
                        <a:rPr lang="fr-CA" sz="1400" b="0" i="0" u="none" strike="noStrike">
                          <a:solidFill>
                            <a:schemeClr val="bg1"/>
                          </a:solidFill>
                          <a:latin typeface="Arial" panose="020B0604020202020204" pitchFamily="34" charset="0"/>
                          <a:ea typeface="Helvetica Neue" panose="02000503000000020004" pitchFamily="2" charset="0"/>
                          <a:cs typeface="Arial" panose="020B0604020202020204" pitchFamily="34" charset="0"/>
                        </a:rPr>
                        <a:t>Sécurité en ligne</a:t>
                      </a:r>
                    </a:p>
                  </a:txBody>
                  <a:tcPr marL="72651" marR="72651" marT="72651" marB="72651" anchor="ctr">
                    <a:lnB w="12700" cap="flat" cmpd="sng" algn="ctr">
                      <a:solidFill>
                        <a:srgbClr val="4B286D"/>
                      </a:solidFill>
                      <a:prstDash val="solid"/>
                      <a:round/>
                      <a:headEnd type="none" w="med" len="med"/>
                      <a:tailEnd type="none" w="med" len="med"/>
                    </a:lnB>
                    <a:solidFill>
                      <a:srgbClr val="4B286D"/>
                    </a:solidFill>
                  </a:tcPr>
                </a:tc>
                <a:tc>
                  <a:txBody>
                    <a:bodyPr/>
                    <a:lstStyle/>
                    <a:p>
                      <a:pPr algn="ctr" rtl="0" fontAlgn="t">
                        <a:spcBef>
                          <a:spcPts val="0"/>
                        </a:spcBef>
                        <a:spcAft>
                          <a:spcPts val="0"/>
                        </a:spcAft>
                      </a:pPr>
                      <a:r>
                        <a:rPr lang="fr-CA" sz="1400" b="0" i="0" u="none" strike="noStrike">
                          <a:solidFill>
                            <a:schemeClr val="bg1"/>
                          </a:solidFill>
                          <a:latin typeface="Arial" panose="020B0604020202020204" pitchFamily="34" charset="0"/>
                          <a:ea typeface="Helvetica Neue" panose="02000503000000020004" pitchFamily="2" charset="0"/>
                          <a:cs typeface="Arial" panose="020B0604020202020204" pitchFamily="34" charset="0"/>
                        </a:rPr>
                        <a:t>Mieux-être numérique</a:t>
                      </a:r>
                    </a:p>
                  </a:txBody>
                  <a:tcPr marL="72651" marR="72651" marT="72651" marB="72651" anchor="ctr">
                    <a:lnB w="12700" cap="flat" cmpd="sng" algn="ctr">
                      <a:solidFill>
                        <a:srgbClr val="4B286D"/>
                      </a:solidFill>
                      <a:prstDash val="solid"/>
                      <a:round/>
                      <a:headEnd type="none" w="med" len="med"/>
                      <a:tailEnd type="none" w="med" len="med"/>
                    </a:lnB>
                    <a:solidFill>
                      <a:srgbClr val="4B286D"/>
                    </a:solidFill>
                  </a:tcPr>
                </a:tc>
                <a:extLst>
                  <a:ext uri="{0D108BD9-81ED-4DB2-BD59-A6C34878D82A}">
                    <a16:rowId xmlns:a16="http://schemas.microsoft.com/office/drawing/2014/main" xmlns="" val="3958352412"/>
                  </a:ext>
                </a:extLst>
              </a:tr>
              <a:tr h="710684">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2" action="ppaction://hlinksldjump">
                            <a:extLst>
                              <a:ext uri="{A12FA001-AC4F-418D-AE19-62706E023703}">
                                <ahyp:hlinkClr xmlns:ahyp="http://schemas.microsoft.com/office/drawing/2018/hyperlinkcolor" xmlns="" val="tx"/>
                              </a:ext>
                            </a:extLst>
                          </a:hlinkClick>
                        </a:rPr>
                        <a:t>100 $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3" action="ppaction://hlinksldjump">
                            <a:extLst>
                              <a:ext uri="{A12FA001-AC4F-418D-AE19-62706E023703}">
                                <ahyp:hlinkClr xmlns:ahyp="http://schemas.microsoft.com/office/drawing/2018/hyperlinkcolor" xmlns="" val="tx"/>
                              </a:ext>
                            </a:extLst>
                          </a:hlinkClick>
                        </a:rPr>
                        <a:t>100 $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4" action="ppaction://hlinksldjump">
                            <a:extLst>
                              <a:ext uri="{A12FA001-AC4F-418D-AE19-62706E023703}">
                                <ahyp:hlinkClr xmlns:ahyp="http://schemas.microsoft.com/office/drawing/2018/hyperlinkcolor" xmlns="" val="tx"/>
                              </a:ext>
                            </a:extLst>
                          </a:hlinkClick>
                        </a:rPr>
                        <a:t>100 $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5" action="ppaction://hlinksldjump">
                            <a:extLst>
                              <a:ext uri="{A12FA001-AC4F-418D-AE19-62706E023703}">
                                <ahyp:hlinkClr xmlns:ahyp="http://schemas.microsoft.com/office/drawing/2018/hyperlinkcolor" xmlns="" val="tx"/>
                              </a:ext>
                            </a:extLst>
                          </a:hlinkClick>
                        </a:rPr>
                        <a:t>100 $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6" action="ppaction://hlinksldjump">
                            <a:extLst>
                              <a:ext uri="{A12FA001-AC4F-418D-AE19-62706E023703}">
                                <ahyp:hlinkClr xmlns:ahyp="http://schemas.microsoft.com/office/drawing/2018/hyperlinkcolor" xmlns="" val="tx"/>
                              </a:ext>
                            </a:extLst>
                          </a:hlinkClick>
                        </a:rPr>
                        <a:t>100 $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extLst>
                  <a:ext uri="{0D108BD9-81ED-4DB2-BD59-A6C34878D82A}">
                    <a16:rowId xmlns:a16="http://schemas.microsoft.com/office/drawing/2014/main" xmlns="" val="2109168940"/>
                  </a:ext>
                </a:extLst>
              </a:tr>
              <a:tr h="710684">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7" action="ppaction://hlinksldjump">
                            <a:extLst>
                              <a:ext uri="{A12FA001-AC4F-418D-AE19-62706E023703}">
                                <ahyp:hlinkClr xmlns:ahyp="http://schemas.microsoft.com/office/drawing/2018/hyperlinkcolor" xmlns="" val="tx"/>
                              </a:ext>
                            </a:extLst>
                          </a:hlinkClick>
                        </a:rPr>
                        <a:t>200 $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dirty="0">
                          <a:solidFill>
                            <a:srgbClr val="4B286D"/>
                          </a:solidFill>
                          <a:latin typeface="Arial" panose="020B0604020202020204" pitchFamily="34" charset="0"/>
                          <a:ea typeface="Helvetica Neue" panose="02000503000000020004" pitchFamily="2" charset="0"/>
                          <a:cs typeface="Arial" panose="020B0604020202020204" pitchFamily="34" charset="0"/>
                          <a:hlinkClick r:id="rId8" action="ppaction://hlinksldjump">
                            <a:extLst>
                              <a:ext uri="{A12FA001-AC4F-418D-AE19-62706E023703}">
                                <ahyp:hlinkClr xmlns:ahyp="http://schemas.microsoft.com/office/drawing/2018/hyperlinkcolor" xmlns="" val="tx"/>
                              </a:ext>
                            </a:extLst>
                          </a:hlinkClick>
                        </a:rPr>
                        <a:t>200 $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9" action="ppaction://hlinksldjump">
                            <a:extLst>
                              <a:ext uri="{A12FA001-AC4F-418D-AE19-62706E023703}">
                                <ahyp:hlinkClr xmlns:ahyp="http://schemas.microsoft.com/office/drawing/2018/hyperlinkcolor" xmlns="" val="tx"/>
                              </a:ext>
                            </a:extLst>
                          </a:hlinkClick>
                        </a:rPr>
                        <a:t>200 $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0" action="ppaction://hlinksldjump">
                            <a:extLst>
                              <a:ext uri="{A12FA001-AC4F-418D-AE19-62706E023703}">
                                <ahyp:hlinkClr xmlns:ahyp="http://schemas.microsoft.com/office/drawing/2018/hyperlinkcolor" xmlns="" val="tx"/>
                              </a:ext>
                            </a:extLst>
                          </a:hlinkClick>
                        </a:rPr>
                        <a:t>200 $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1" action="ppaction://hlinksldjump">
                            <a:extLst>
                              <a:ext uri="{A12FA001-AC4F-418D-AE19-62706E023703}">
                                <ahyp:hlinkClr xmlns:ahyp="http://schemas.microsoft.com/office/drawing/2018/hyperlinkcolor" xmlns="" val="tx"/>
                              </a:ext>
                            </a:extLst>
                          </a:hlinkClick>
                        </a:rPr>
                        <a:t>200 $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extLst>
                  <a:ext uri="{0D108BD9-81ED-4DB2-BD59-A6C34878D82A}">
                    <a16:rowId xmlns:a16="http://schemas.microsoft.com/office/drawing/2014/main" xmlns="" val="745518079"/>
                  </a:ext>
                </a:extLst>
              </a:tr>
              <a:tr h="710684">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2" action="ppaction://hlinksldjump">
                            <a:extLst>
                              <a:ext uri="{A12FA001-AC4F-418D-AE19-62706E023703}">
                                <ahyp:hlinkClr xmlns:ahyp="http://schemas.microsoft.com/office/drawing/2018/hyperlinkcolor" xmlns="" val="tx"/>
                              </a:ext>
                            </a:extLst>
                          </a:hlinkClick>
                        </a:rPr>
                        <a:t>300 $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dirty="0">
                          <a:solidFill>
                            <a:srgbClr val="4B286D"/>
                          </a:solidFill>
                          <a:latin typeface="Arial" panose="020B0604020202020204" pitchFamily="34" charset="0"/>
                          <a:ea typeface="Helvetica Neue" panose="02000503000000020004" pitchFamily="2" charset="0"/>
                          <a:cs typeface="Arial" panose="020B0604020202020204" pitchFamily="34" charset="0"/>
                          <a:hlinkClick r:id="rId13" action="ppaction://hlinksldjump">
                            <a:extLst>
                              <a:ext uri="{A12FA001-AC4F-418D-AE19-62706E023703}">
                                <ahyp:hlinkClr xmlns:ahyp="http://schemas.microsoft.com/office/drawing/2018/hyperlinkcolor" xmlns="" val="tx"/>
                              </a:ext>
                            </a:extLst>
                          </a:hlinkClick>
                        </a:rPr>
                        <a:t>300 $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4" action="ppaction://hlinksldjump">
                            <a:extLst>
                              <a:ext uri="{A12FA001-AC4F-418D-AE19-62706E023703}">
                                <ahyp:hlinkClr xmlns:ahyp="http://schemas.microsoft.com/office/drawing/2018/hyperlinkcolor" xmlns="" val="tx"/>
                              </a:ext>
                            </a:extLst>
                          </a:hlinkClick>
                        </a:rPr>
                        <a:t>300 $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5" action="ppaction://hlinksldjump">
                            <a:extLst>
                              <a:ext uri="{A12FA001-AC4F-418D-AE19-62706E023703}">
                                <ahyp:hlinkClr xmlns:ahyp="http://schemas.microsoft.com/office/drawing/2018/hyperlinkcolor" xmlns="" val="tx"/>
                              </a:ext>
                            </a:extLst>
                          </a:hlinkClick>
                        </a:rPr>
                        <a:t>300 $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6" action="ppaction://hlinksldjump">
                            <a:extLst>
                              <a:ext uri="{A12FA001-AC4F-418D-AE19-62706E023703}">
                                <ahyp:hlinkClr xmlns:ahyp="http://schemas.microsoft.com/office/drawing/2018/hyperlinkcolor" xmlns="" val="tx"/>
                              </a:ext>
                            </a:extLst>
                          </a:hlinkClick>
                        </a:rPr>
                        <a:t>300 $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extLst>
                  <a:ext uri="{0D108BD9-81ED-4DB2-BD59-A6C34878D82A}">
                    <a16:rowId xmlns:a16="http://schemas.microsoft.com/office/drawing/2014/main" xmlns="" val="2487814774"/>
                  </a:ext>
                </a:extLst>
              </a:tr>
              <a:tr h="710684">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7" action="ppaction://hlinksldjump">
                            <a:extLst>
                              <a:ext uri="{A12FA001-AC4F-418D-AE19-62706E023703}">
                                <ahyp:hlinkClr xmlns:ahyp="http://schemas.microsoft.com/office/drawing/2018/hyperlinkcolor" xmlns="" val="tx"/>
                              </a:ext>
                            </a:extLst>
                          </a:hlinkClick>
                        </a:rPr>
                        <a:t>400 $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8" action="ppaction://hlinksldjump">
                            <a:extLst>
                              <a:ext uri="{A12FA001-AC4F-418D-AE19-62706E023703}">
                                <ahyp:hlinkClr xmlns:ahyp="http://schemas.microsoft.com/office/drawing/2018/hyperlinkcolor" xmlns="" val="tx"/>
                              </a:ext>
                            </a:extLst>
                          </a:hlinkClick>
                        </a:rPr>
                        <a:t>400 $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19" action="ppaction://hlinksldjump">
                            <a:extLst>
                              <a:ext uri="{A12FA001-AC4F-418D-AE19-62706E023703}">
                                <ahyp:hlinkClr xmlns:ahyp="http://schemas.microsoft.com/office/drawing/2018/hyperlinkcolor" xmlns="" val="tx"/>
                              </a:ext>
                            </a:extLst>
                          </a:hlinkClick>
                        </a:rPr>
                        <a:t>400 $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20" action="ppaction://hlinksldjump">
                            <a:extLst>
                              <a:ext uri="{A12FA001-AC4F-418D-AE19-62706E023703}">
                                <ahyp:hlinkClr xmlns:ahyp="http://schemas.microsoft.com/office/drawing/2018/hyperlinkcolor" xmlns="" val="tx"/>
                              </a:ext>
                            </a:extLst>
                          </a:hlinkClick>
                        </a:rPr>
                        <a:t>400 $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21" action="ppaction://hlinksldjump">
                            <a:extLst>
                              <a:ext uri="{A12FA001-AC4F-418D-AE19-62706E023703}">
                                <ahyp:hlinkClr xmlns:ahyp="http://schemas.microsoft.com/office/drawing/2018/hyperlinkcolor" xmlns="" val="tx"/>
                              </a:ext>
                            </a:extLst>
                          </a:hlinkClick>
                        </a:rPr>
                        <a:t>400 $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extLst>
                  <a:ext uri="{0D108BD9-81ED-4DB2-BD59-A6C34878D82A}">
                    <a16:rowId xmlns:a16="http://schemas.microsoft.com/office/drawing/2014/main" xmlns="" val="2051392150"/>
                  </a:ext>
                </a:extLst>
              </a:tr>
              <a:tr h="710684">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22" action="ppaction://hlinksldjump">
                            <a:extLst>
                              <a:ext uri="{A12FA001-AC4F-418D-AE19-62706E023703}">
                                <ahyp:hlinkClr xmlns:ahyp="http://schemas.microsoft.com/office/drawing/2018/hyperlinkcolor" xmlns="" val="tx"/>
                              </a:ext>
                            </a:extLst>
                          </a:hlinkClick>
                        </a:rPr>
                        <a:t>500 $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23" action="ppaction://hlinksldjump">
                            <a:extLst>
                              <a:ext uri="{A12FA001-AC4F-418D-AE19-62706E023703}">
                                <ahyp:hlinkClr xmlns:ahyp="http://schemas.microsoft.com/office/drawing/2018/hyperlinkcolor" xmlns="" val="tx"/>
                              </a:ext>
                            </a:extLst>
                          </a:hlinkClick>
                        </a:rPr>
                        <a:t>500 $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24" action="ppaction://hlinksldjump">
                            <a:extLst>
                              <a:ext uri="{A12FA001-AC4F-418D-AE19-62706E023703}">
                                <ahyp:hlinkClr xmlns:ahyp="http://schemas.microsoft.com/office/drawing/2018/hyperlinkcolor" xmlns="" val="tx"/>
                              </a:ext>
                            </a:extLst>
                          </a:hlinkClick>
                        </a:rPr>
                        <a:t>500 $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a:solidFill>
                            <a:srgbClr val="4B286D"/>
                          </a:solidFill>
                          <a:latin typeface="Arial" panose="020B0604020202020204" pitchFamily="34" charset="0"/>
                          <a:ea typeface="Helvetica Neue" panose="02000503000000020004" pitchFamily="2" charset="0"/>
                          <a:cs typeface="Arial" panose="020B0604020202020204" pitchFamily="34" charset="0"/>
                          <a:hlinkClick r:id="rId25" action="ppaction://hlinksldjump">
                            <a:extLst>
                              <a:ext uri="{A12FA001-AC4F-418D-AE19-62706E023703}">
                                <ahyp:hlinkClr xmlns:ahyp="http://schemas.microsoft.com/office/drawing/2018/hyperlinkcolor" xmlns="" val="tx"/>
                              </a:ext>
                            </a:extLst>
                          </a:hlinkClick>
                        </a:rPr>
                        <a:t>500 $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tc>
                  <a:txBody>
                    <a:bodyPr/>
                    <a:lstStyle/>
                    <a:p>
                      <a:pPr algn="ctr" rtl="0" fontAlgn="t">
                        <a:spcBef>
                          <a:spcPts val="0"/>
                        </a:spcBef>
                        <a:spcAft>
                          <a:spcPts val="0"/>
                        </a:spcAft>
                      </a:pPr>
                      <a:r>
                        <a:rPr lang="fr-CA" sz="2000" b="1" i="0" u="none" strike="noStrike" dirty="0">
                          <a:solidFill>
                            <a:srgbClr val="4B286D"/>
                          </a:solidFill>
                          <a:latin typeface="Arial" panose="020B0604020202020204" pitchFamily="34" charset="0"/>
                          <a:ea typeface="Helvetica Neue" panose="02000503000000020004" pitchFamily="2" charset="0"/>
                          <a:cs typeface="Arial" panose="020B0604020202020204" pitchFamily="34" charset="0"/>
                          <a:hlinkClick r:id="rId26" action="ppaction://hlinksldjump">
                            <a:extLst>
                              <a:ext uri="{A12FA001-AC4F-418D-AE19-62706E023703}">
                                <ahyp:hlinkClr xmlns:ahyp="http://schemas.microsoft.com/office/drawing/2018/hyperlinkcolor" xmlns="" val="tx"/>
                              </a:ext>
                            </a:extLst>
                          </a:hlinkClick>
                        </a:rPr>
                        <a:t>500 $</a:t>
                      </a:r>
                    </a:p>
                  </a:txBody>
                  <a:tcPr marL="72651" marR="72651" marT="72651" marB="72651" anchor="ctr">
                    <a:lnL w="12700" cap="flat" cmpd="sng" algn="ctr">
                      <a:solidFill>
                        <a:srgbClr val="4B286D"/>
                      </a:solidFill>
                      <a:prstDash val="solid"/>
                      <a:round/>
                      <a:headEnd type="none" w="med" len="med"/>
                      <a:tailEnd type="none" w="med" len="med"/>
                    </a:lnL>
                    <a:lnR w="12700" cap="flat" cmpd="sng" algn="ctr">
                      <a:solidFill>
                        <a:srgbClr val="4B286D"/>
                      </a:solidFill>
                      <a:prstDash val="solid"/>
                      <a:round/>
                      <a:headEnd type="none" w="med" len="med"/>
                      <a:tailEnd type="none" w="med" len="med"/>
                    </a:lnR>
                    <a:lnT w="12700" cap="flat" cmpd="sng" algn="ctr">
                      <a:solidFill>
                        <a:srgbClr val="4B286D"/>
                      </a:solidFill>
                      <a:prstDash val="solid"/>
                      <a:round/>
                      <a:headEnd type="none" w="med" len="med"/>
                      <a:tailEnd type="none" w="med" len="med"/>
                    </a:lnT>
                    <a:lnB w="12700" cap="flat" cmpd="sng" algn="ctr">
                      <a:solidFill>
                        <a:srgbClr val="4B286D"/>
                      </a:solidFill>
                      <a:prstDash val="solid"/>
                      <a:round/>
                      <a:headEnd type="none" w="med" len="med"/>
                      <a:tailEnd type="none" w="med" len="med"/>
                    </a:lnB>
                    <a:solidFill>
                      <a:schemeClr val="bg1"/>
                    </a:solidFill>
                  </a:tcPr>
                </a:tc>
                <a:extLst>
                  <a:ext uri="{0D108BD9-81ED-4DB2-BD59-A6C34878D82A}">
                    <a16:rowId xmlns:a16="http://schemas.microsoft.com/office/drawing/2014/main" xmlns="" val="761575263"/>
                  </a:ext>
                </a:extLst>
              </a:tr>
            </a:tbl>
          </a:graphicData>
        </a:graphic>
      </p:graphicFrame>
    </p:spTree>
    <p:extLst>
      <p:ext uri="{BB962C8B-B14F-4D97-AF65-F5344CB8AC3E}">
        <p14:creationId xmlns:p14="http://schemas.microsoft.com/office/powerpoint/2010/main" val="4083538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400 $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949925" y="1220592"/>
            <a:ext cx="7393187" cy="2554545"/>
          </a:xfrm>
          <a:prstGeom prst="rect">
            <a:avLst/>
          </a:prstGeom>
          <a:noFill/>
        </p:spPr>
        <p:txBody>
          <a:bodyPr wrap="square" rtlCol="0">
            <a:spAutoFit/>
          </a:bodyPr>
          <a:lstStyle/>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Lorsque tu utilises un ordinateur public, comme à la bibliothèque ou à l’école, que dois-tu faire pour être un bon citoyen numérique?</a:t>
            </a:r>
            <a:b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br>
            <a:endPar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Te déconnecter de tous tes comptes</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Replacer la chaise à sa place lorsque tu quittes la table</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Nettoyer le clavier avec du désinfectant pour les mains</a:t>
            </a:r>
          </a:p>
          <a:p>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1255405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400 $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a) Te déconnecter de tous tes comptes</a:t>
            </a:r>
          </a:p>
        </p:txBody>
      </p:sp>
    </p:spTree>
    <p:extLst>
      <p:ext uri="{BB962C8B-B14F-4D97-AF65-F5344CB8AC3E}">
        <p14:creationId xmlns:p14="http://schemas.microsoft.com/office/powerpoint/2010/main" val="3932635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500 $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949925" y="1740753"/>
            <a:ext cx="7244149" cy="830997"/>
          </a:xfrm>
          <a:prstGeom prst="rect">
            <a:avLst/>
          </a:prstGeom>
          <a:noFill/>
        </p:spPr>
        <p:txBody>
          <a:bodyPr wrap="square" rtlCol="0">
            <a:spAutoFit/>
          </a:bodyPr>
          <a:lstStyle/>
          <a:p>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Quel terme désigne les données permettant de faire le suivi de tes activités sur un site web? </a:t>
            </a:r>
          </a:p>
        </p:txBody>
      </p:sp>
    </p:spTree>
    <p:extLst>
      <p:ext uri="{BB962C8B-B14F-4D97-AF65-F5344CB8AC3E}">
        <p14:creationId xmlns:p14="http://schemas.microsoft.com/office/powerpoint/2010/main" val="484157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Confidentialité et sécurité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500 $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Témoins</a:t>
            </a:r>
          </a:p>
        </p:txBody>
      </p:sp>
    </p:spTree>
    <p:extLst>
      <p:ext uri="{BB962C8B-B14F-4D97-AF65-F5344CB8AC3E}">
        <p14:creationId xmlns:p14="http://schemas.microsoft.com/office/powerpoint/2010/main" val="1161120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100 $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949925" y="1943953"/>
            <a:ext cx="7244149" cy="461665"/>
          </a:xfrm>
          <a:prstGeom prst="rect">
            <a:avLst/>
          </a:prstGeom>
          <a:noFill/>
        </p:spPr>
        <p:txBody>
          <a:bodyPr wrap="square" rtlCol="0">
            <a:spAutoFit/>
          </a:bodyPr>
          <a:lstStyle/>
          <a:p>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Est-il sécuritaire de publier l’adresse de ton domicile en ligne?</a:t>
            </a:r>
          </a:p>
        </p:txBody>
      </p:sp>
    </p:spTree>
    <p:extLst>
      <p:ext uri="{BB962C8B-B14F-4D97-AF65-F5344CB8AC3E}">
        <p14:creationId xmlns:p14="http://schemas.microsoft.com/office/powerpoint/2010/main" val="779518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100 $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Non</a:t>
            </a:r>
          </a:p>
        </p:txBody>
      </p:sp>
    </p:spTree>
    <p:extLst>
      <p:ext uri="{BB962C8B-B14F-4D97-AF65-F5344CB8AC3E}">
        <p14:creationId xmlns:p14="http://schemas.microsoft.com/office/powerpoint/2010/main" val="2537742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200 $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949925" y="1819775"/>
            <a:ext cx="7244149" cy="830997"/>
          </a:xfrm>
          <a:prstGeom prst="rect">
            <a:avLst/>
          </a:prstGeom>
          <a:noFill/>
        </p:spPr>
        <p:txBody>
          <a:bodyPr wrap="square" rtlCol="0">
            <a:spAutoFit/>
          </a:bodyPr>
          <a:lstStyle/>
          <a:p>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Lequel de ces renseignements peux-tu publier en ligne en toute sûreté : date de naissance, plat favori, nom de ton école?</a:t>
            </a:r>
          </a:p>
        </p:txBody>
      </p:sp>
    </p:spTree>
    <p:extLst>
      <p:ext uri="{BB962C8B-B14F-4D97-AF65-F5344CB8AC3E}">
        <p14:creationId xmlns:p14="http://schemas.microsoft.com/office/powerpoint/2010/main" val="691114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200 $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Plat favori</a:t>
            </a:r>
          </a:p>
        </p:txBody>
      </p:sp>
    </p:spTree>
    <p:extLst>
      <p:ext uri="{BB962C8B-B14F-4D97-AF65-F5344CB8AC3E}">
        <p14:creationId xmlns:p14="http://schemas.microsoft.com/office/powerpoint/2010/main" val="21048883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300 $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949925" y="1808486"/>
            <a:ext cx="7244149" cy="1015663"/>
          </a:xfrm>
          <a:prstGeom prst="rect">
            <a:avLst/>
          </a:prstGeom>
          <a:noFill/>
        </p:spPr>
        <p:txBody>
          <a:bodyPr wrap="square" rtlCol="0">
            <a:spAutoFit/>
          </a:bodyPr>
          <a:lstStyle/>
          <a:p>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Mes parents ont établi des règles pour l’utilisation d’Internet à la maison, mais je suis actuellement chez un ami. Devrais-je faire ce que fait mon ami ou devrais-je plutôt respecter les règles établies par mes parents?</a:t>
            </a:r>
          </a:p>
        </p:txBody>
      </p:sp>
    </p:spTree>
    <p:extLst>
      <p:ext uri="{BB962C8B-B14F-4D97-AF65-F5344CB8AC3E}">
        <p14:creationId xmlns:p14="http://schemas.microsoft.com/office/powerpoint/2010/main" val="3777496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300 $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49675"/>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Respecter les règles établies par mes parents</a:t>
            </a:r>
          </a:p>
        </p:txBody>
      </p:sp>
    </p:spTree>
    <p:extLst>
      <p:ext uri="{BB962C8B-B14F-4D97-AF65-F5344CB8AC3E}">
        <p14:creationId xmlns:p14="http://schemas.microsoft.com/office/powerpoint/2010/main" val="3558952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100 $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1025610" y="1740753"/>
            <a:ext cx="7092779" cy="830997"/>
          </a:xfrm>
          <a:prstGeom prst="rect">
            <a:avLst/>
          </a:prstGeom>
          <a:noFill/>
        </p:spPr>
        <p:txBody>
          <a:bodyPr wrap="square" rtlCol="0">
            <a:spAutoFit/>
          </a:bodyPr>
          <a:lstStyle/>
          <a:p>
            <a:pPr algn="ctr"/>
            <a:r>
              <a:rPr lang="fr-CA" sz="2400" dirty="0">
                <a:solidFill>
                  <a:srgbClr val="4B286D"/>
                </a:solidFill>
                <a:latin typeface="Arial" panose="020B0604020202020204" pitchFamily="34" charset="0"/>
                <a:ea typeface="Helvetica Neue" panose="02000503000000020004" pitchFamily="2" charset="0"/>
                <a:cs typeface="Arial" panose="020B0604020202020204" pitchFamily="34" charset="0"/>
              </a:rPr>
              <a:t>Comment appelle-t-on le fait d’utiliser des outils en </a:t>
            </a:r>
            <a:r>
              <a:rPr lang="fr-CA" sz="2400" dirty="0" smtClean="0">
                <a:solidFill>
                  <a:srgbClr val="4B286D"/>
                </a:solidFill>
                <a:latin typeface="Arial" panose="020B0604020202020204" pitchFamily="34" charset="0"/>
                <a:ea typeface="Helvetica Neue" panose="02000503000000020004" pitchFamily="2" charset="0"/>
                <a:cs typeface="Arial" panose="020B0604020202020204" pitchFamily="34" charset="0"/>
              </a:rPr>
              <a:t>ligne pour </a:t>
            </a:r>
            <a:r>
              <a:rPr lang="fr-CA" sz="2400" dirty="0">
                <a:solidFill>
                  <a:srgbClr val="4B286D"/>
                </a:solidFill>
                <a:latin typeface="Arial" panose="020B0604020202020204" pitchFamily="34" charset="0"/>
                <a:ea typeface="Helvetica Neue" panose="02000503000000020004" pitchFamily="2" charset="0"/>
                <a:cs typeface="Arial" panose="020B0604020202020204" pitchFamily="34" charset="0"/>
              </a:rPr>
              <a:t>intimider quelqu’un?</a:t>
            </a:r>
          </a:p>
        </p:txBody>
      </p:sp>
    </p:spTree>
    <p:extLst>
      <p:ext uri="{BB962C8B-B14F-4D97-AF65-F5344CB8AC3E}">
        <p14:creationId xmlns:p14="http://schemas.microsoft.com/office/powerpoint/2010/main" val="4549567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400 $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36207" y="1197033"/>
            <a:ext cx="7471586" cy="2862322"/>
          </a:xfrm>
          <a:prstGeom prst="rect">
            <a:avLst/>
          </a:prstGeom>
          <a:noFill/>
        </p:spPr>
        <p:txBody>
          <a:bodyPr wrap="square" rtlCol="0">
            <a:spAutoFit/>
          </a:bodyPr>
          <a:lstStyle/>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Tu t’inscris à un jeu en ligne avec des joueurs du monde entier et tu dois choisir un nom d’utilisateur. </a:t>
            </a:r>
          </a:p>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Que choisis-tu</a:t>
            </a:r>
            <a:r>
              <a:rPr lang="fr-CA" sz="2000" dirty="0" smtClean="0">
                <a:solidFill>
                  <a:srgbClr val="4B286D"/>
                </a:solidFill>
                <a:latin typeface="Arial" panose="020B0604020202020204" pitchFamily="34" charset="0"/>
                <a:ea typeface="Helvetica Neue" panose="02000503000000020004" pitchFamily="2" charset="0"/>
                <a:cs typeface="Arial" panose="020B0604020202020204" pitchFamily="34" charset="0"/>
              </a:rPr>
              <a:t>?</a:t>
            </a:r>
          </a:p>
          <a:p>
            <a:pPr marL="914400" lvl="1" indent="-457200" fontAlgn="base">
              <a:buFont typeface="+mj-lt"/>
              <a:buAutoNum type="alphaLcParenR"/>
            </a:pPr>
            <a:r>
              <a:rPr lang="fr-CA" sz="2000" dirty="0" smtClean="0">
                <a:solidFill>
                  <a:srgbClr val="4B286D"/>
                </a:solidFill>
                <a:latin typeface="Arial" panose="020B0604020202020204" pitchFamily="34" charset="0"/>
                <a:ea typeface="Helvetica Neue" panose="02000503000000020004" pitchFamily="2" charset="0"/>
                <a:cs typeface="Arial" panose="020B0604020202020204" pitchFamily="34" charset="0"/>
              </a:rPr>
              <a:t>Ton vrai nom (Tania Samson)</a:t>
            </a:r>
          </a:p>
          <a:p>
            <a:pPr marL="914400" lvl="1" indent="-457200" fontAlgn="base">
              <a:buFont typeface="+mj-lt"/>
              <a:buAutoNum type="alphaLcParenR"/>
            </a:pPr>
            <a:r>
              <a:rPr lang="fr-CA" sz="2000" dirty="0" smtClean="0">
                <a:solidFill>
                  <a:srgbClr val="4B286D"/>
                </a:solidFill>
                <a:latin typeface="Arial" panose="020B0604020202020204" pitchFamily="34" charset="0"/>
                <a:ea typeface="Helvetica Neue" panose="02000503000000020004" pitchFamily="2" charset="0"/>
                <a:cs typeface="Arial" panose="020B0604020202020204" pitchFamily="34" charset="0"/>
              </a:rPr>
              <a:t>Un </a:t>
            </a: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nom d’utilisateur comprenant des parties de ton vrai nom (</a:t>
            </a:r>
            <a:r>
              <a:rPr lang="fr-CA" sz="2000" dirty="0" err="1">
                <a:solidFill>
                  <a:srgbClr val="4B286D"/>
                </a:solidFill>
                <a:latin typeface="Arial" panose="020B0604020202020204" pitchFamily="34" charset="0"/>
                <a:ea typeface="Helvetica Neue" panose="02000503000000020004" pitchFamily="2" charset="0"/>
                <a:cs typeface="Arial" panose="020B0604020202020204" pitchFamily="34" charset="0"/>
              </a:rPr>
              <a:t>t_samson</a:t>
            </a: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Un alias fondé sur quelque chose que tu aimes (</a:t>
            </a:r>
            <a:r>
              <a:rPr lang="fr-CA" sz="2000" dirty="0" err="1">
                <a:solidFill>
                  <a:srgbClr val="4B286D"/>
                </a:solidFill>
                <a:latin typeface="Arial" panose="020B0604020202020204" pitchFamily="34" charset="0"/>
                <a:ea typeface="Helvetica Neue" panose="02000503000000020004" pitchFamily="2" charset="0"/>
                <a:cs typeface="Arial" panose="020B0604020202020204" pitchFamily="34" charset="0"/>
              </a:rPr>
              <a:t>vive_le_soccer</a:t>
            </a: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a:t>
            </a:r>
          </a:p>
          <a:p>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391360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400 $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06120"/>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c) Un alias fondé sur quelque chose que tu aimes</a:t>
            </a:r>
          </a:p>
          <a:p>
            <a:pPr algn="ctr"/>
            <a:endParaRPr lang="en-US" sz="24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9599446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500 $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36207" y="1682455"/>
            <a:ext cx="7471586" cy="1015663"/>
          </a:xfrm>
          <a:prstGeom prst="rect">
            <a:avLst/>
          </a:prstGeom>
          <a:noFill/>
        </p:spPr>
        <p:txBody>
          <a:bodyPr wrap="square" rtlCol="0">
            <a:spAutoFit/>
          </a:bodyPr>
          <a:lstStyle/>
          <a:p>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Une personne disant connaître ton cousin t’envoie un message pour t’inviter à la rencontrer. Elle connaît le nom de ton cousin, sait à quelle école il va et sait de quoi il a l’air. Devrais-tu la rencontrer?</a:t>
            </a:r>
          </a:p>
        </p:txBody>
      </p:sp>
    </p:spTree>
    <p:extLst>
      <p:ext uri="{BB962C8B-B14F-4D97-AF65-F5344CB8AC3E}">
        <p14:creationId xmlns:p14="http://schemas.microsoft.com/office/powerpoint/2010/main" val="37506058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Sécurité en ligne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500 $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06120"/>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Non</a:t>
            </a:r>
          </a:p>
          <a:p>
            <a:pPr algn="ctr"/>
            <a:endParaRPr lang="en-US" sz="24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3709270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100 $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36207" y="1682455"/>
            <a:ext cx="7471586" cy="707886"/>
          </a:xfrm>
          <a:prstGeom prst="rect">
            <a:avLst/>
          </a:prstGeom>
          <a:noFill/>
        </p:spPr>
        <p:txBody>
          <a:bodyPr wrap="square" rtlCol="0">
            <a:spAutoFit/>
          </a:bodyPr>
          <a:lstStyle/>
          <a:p>
            <a:r>
              <a:rPr lang="fr-CA" sz="2000" b="1">
                <a:solidFill>
                  <a:srgbClr val="4B286D"/>
                </a:solidFill>
                <a:latin typeface="Arial" panose="020B0604020202020204" pitchFamily="34" charset="0"/>
                <a:ea typeface="Helvetica Neue" panose="02000503000000020004" pitchFamily="2" charset="0"/>
                <a:cs typeface="Arial" panose="020B0604020202020204" pitchFamily="34" charset="0"/>
              </a:rPr>
              <a:t>Vrai ou faux?</a:t>
            </a:r>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 Nos activités en ligne peuvent avoir des effets comme la fatigue ou le stress sur notre corps. </a:t>
            </a:r>
          </a:p>
        </p:txBody>
      </p:sp>
    </p:spTree>
    <p:extLst>
      <p:ext uri="{BB962C8B-B14F-4D97-AF65-F5344CB8AC3E}">
        <p14:creationId xmlns:p14="http://schemas.microsoft.com/office/powerpoint/2010/main" val="354968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100 $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06120"/>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Vrai</a:t>
            </a:r>
          </a:p>
          <a:p>
            <a:pPr algn="ctr"/>
            <a:endParaRPr lang="en-US" sz="24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37579130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200 $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36207" y="1863864"/>
            <a:ext cx="7471586" cy="707886"/>
          </a:xfrm>
          <a:prstGeom prst="rect">
            <a:avLst/>
          </a:prstGeom>
          <a:noFill/>
        </p:spPr>
        <p:txBody>
          <a:bodyPr wrap="square" rtlCol="0">
            <a:spAutoFit/>
          </a:bodyPr>
          <a:lstStyle/>
          <a:p>
            <a:r>
              <a:rPr lang="fr-CA" sz="2000" b="1">
                <a:solidFill>
                  <a:srgbClr val="4B286D"/>
                </a:solidFill>
                <a:latin typeface="Arial" panose="020B0604020202020204" pitchFamily="34" charset="0"/>
                <a:ea typeface="Helvetica Neue" panose="02000503000000020004" pitchFamily="2" charset="0"/>
                <a:cs typeface="Arial" panose="020B0604020202020204" pitchFamily="34" charset="0"/>
              </a:rPr>
              <a:t>Vrai ou faux?</a:t>
            </a:r>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 Tu devrais garder ton téléphone près de ton lit pour pouvoir vérifier tes messages la nuit. </a:t>
            </a:r>
          </a:p>
        </p:txBody>
      </p:sp>
    </p:spTree>
    <p:extLst>
      <p:ext uri="{BB962C8B-B14F-4D97-AF65-F5344CB8AC3E}">
        <p14:creationId xmlns:p14="http://schemas.microsoft.com/office/powerpoint/2010/main" val="3667034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200 $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06120"/>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Faux</a:t>
            </a:r>
          </a:p>
          <a:p>
            <a:pPr algn="ctr"/>
            <a:endParaRPr lang="en-US" sz="24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1188515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300 $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36207" y="1358054"/>
            <a:ext cx="7471586" cy="2246769"/>
          </a:xfrm>
          <a:prstGeom prst="rect">
            <a:avLst/>
          </a:prstGeom>
          <a:noFill/>
        </p:spPr>
        <p:txBody>
          <a:bodyPr wrap="square" rtlCol="0">
            <a:spAutoFit/>
          </a:bodyPr>
          <a:lstStyle/>
          <a:p>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Que dois-tu faire si tu commences à avoir mal aux yeux pendant que tu utilises l’ordinateur? </a:t>
            </a:r>
            <a:b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br>
            <a:endParaRPr lang="fr-CA" sz="2000">
              <a:solidFill>
                <a:srgbClr val="4B286D"/>
              </a:solidFill>
              <a:latin typeface="Arial" panose="020B0604020202020204" pitchFamily="34" charset="0"/>
              <a:ea typeface="Helvetica Neue" panose="02000503000000020004" pitchFamily="2" charset="0"/>
              <a:cs typeface="Arial" panose="020B0604020202020204" pitchFamily="34" charset="0"/>
            </a:endParaRPr>
          </a:p>
          <a:p>
            <a:pPr marL="914400" lvl="1" indent="-457200" fontAlgn="base">
              <a:buFont typeface="+mj-lt"/>
              <a:buAutoNum type="alphaLcParenR"/>
            </a:pPr>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Agrandir l’écran</a:t>
            </a:r>
          </a:p>
          <a:p>
            <a:pPr marL="914400" lvl="1" indent="-457200" fontAlgn="base">
              <a:buFont typeface="+mj-lt"/>
              <a:buAutoNum type="alphaLcParenR"/>
            </a:pPr>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Aller chercher des lunettes</a:t>
            </a:r>
          </a:p>
          <a:p>
            <a:pPr marL="914400" lvl="1" indent="-457200" fontAlgn="base">
              <a:buFont typeface="+mj-lt"/>
              <a:buAutoNum type="alphaLcParenR"/>
            </a:pPr>
            <a:r>
              <a:rPr lang="fr-CA" sz="2000">
                <a:solidFill>
                  <a:srgbClr val="4B286D"/>
                </a:solidFill>
                <a:latin typeface="Arial" panose="020B0604020202020204" pitchFamily="34" charset="0"/>
                <a:ea typeface="Helvetica Neue" panose="02000503000000020004" pitchFamily="2" charset="0"/>
                <a:cs typeface="Arial" panose="020B0604020202020204" pitchFamily="34" charset="0"/>
              </a:rPr>
              <a:t>Faire une pause</a:t>
            </a:r>
          </a:p>
          <a:p>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831324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300 $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06120"/>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Faire une pause</a:t>
            </a:r>
          </a:p>
          <a:p>
            <a:pPr algn="ctr"/>
            <a:endParaRPr lang="en-US" sz="24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64919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100 $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25419"/>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a:t>
            </a:r>
          </a:p>
        </p:txBody>
      </p:sp>
    </p:spTree>
    <p:extLst>
      <p:ext uri="{BB962C8B-B14F-4D97-AF65-F5344CB8AC3E}">
        <p14:creationId xmlns:p14="http://schemas.microsoft.com/office/powerpoint/2010/main" val="38505295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400 $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36207" y="1358054"/>
            <a:ext cx="7471586" cy="2246769"/>
          </a:xfrm>
          <a:prstGeom prst="rect">
            <a:avLst/>
          </a:prstGeom>
          <a:noFill/>
        </p:spPr>
        <p:txBody>
          <a:bodyPr wrap="square" rtlCol="0">
            <a:spAutoFit/>
          </a:bodyPr>
          <a:lstStyle/>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Que peut faire un téléphone, un ordinateur ou une tablette? </a:t>
            </a:r>
            <a:b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br>
            <a:endPar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T’aider à apprendre des choses sur le monde qui t’entoure</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Te fatiguer ou te stresser</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T’aider à communiquer avec tes amis et ta famille </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Toutes ces réponses</a:t>
            </a:r>
          </a:p>
          <a:p>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0928664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400 $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06120"/>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d) Toutes ces réponses</a:t>
            </a:r>
          </a:p>
          <a:p>
            <a:pPr algn="ctr"/>
            <a:endParaRPr lang="en-US" sz="24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1619787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500 $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836207" y="1191873"/>
            <a:ext cx="7532130" cy="2862322"/>
          </a:xfrm>
          <a:prstGeom prst="rect">
            <a:avLst/>
          </a:prstGeom>
          <a:noFill/>
        </p:spPr>
        <p:txBody>
          <a:bodyPr wrap="square" rtlCol="0">
            <a:spAutoFit/>
          </a:bodyPr>
          <a:lstStyle/>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Quels peuvent être les effets d’un abus de temps d’écran?</a:t>
            </a:r>
            <a:b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br>
            <a:endPar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a:p>
            <a:pPr marL="914400" lvl="1" indent="-457200">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Tu as mal aux yeux</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Tu as de la difficulté à dormir</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Tu te sens triste à cause de ce que les autres ont</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Tu ne prêtes pas bien attention aux personnes qui sont devant toi</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Toutes ces réponses</a:t>
            </a:r>
          </a:p>
          <a:p>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0890324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Mieux-être numérique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500 $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2006120"/>
            <a:ext cx="7092779" cy="830997"/>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e) Toutes ces réponses</a:t>
            </a:r>
          </a:p>
          <a:p>
            <a:pPr algn="ctr"/>
            <a:endParaRPr lang="en-US" sz="24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953668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200 $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1025610" y="1631264"/>
            <a:ext cx="7092779" cy="1200329"/>
          </a:xfrm>
          <a:prstGeom prst="rect">
            <a:avLst/>
          </a:prstGeom>
          <a:noFill/>
        </p:spPr>
        <p:txBody>
          <a:bodyPr wrap="square" rtlCol="0">
            <a:spAutoFit/>
          </a:bodyPr>
          <a:lstStyle/>
          <a:p>
            <a:pPr algn="ctr"/>
            <a:r>
              <a:rPr lang="fr-CA" sz="2400" b="1">
                <a:solidFill>
                  <a:srgbClr val="4B286D"/>
                </a:solidFill>
                <a:latin typeface="Arial" panose="020B0604020202020204" pitchFamily="34" charset="0"/>
                <a:ea typeface="Helvetica Neue" panose="02000503000000020004" pitchFamily="2" charset="0"/>
                <a:cs typeface="Arial" panose="020B0604020202020204" pitchFamily="34" charset="0"/>
              </a:rPr>
              <a:t>Vrai ou faux?</a:t>
            </a: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 Tu ne t’adonnes pas à la cyberintimidation si tu réponds une méchanceté à quelqu’un qui t’a déjà dit quelque chose de méchant. </a:t>
            </a:r>
          </a:p>
        </p:txBody>
      </p:sp>
    </p:spTree>
    <p:extLst>
      <p:ext uri="{BB962C8B-B14F-4D97-AF65-F5344CB8AC3E}">
        <p14:creationId xmlns:p14="http://schemas.microsoft.com/office/powerpoint/2010/main" val="1282069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200 $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24733"/>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Faux</a:t>
            </a:r>
          </a:p>
        </p:txBody>
      </p:sp>
    </p:spTree>
    <p:extLst>
      <p:ext uri="{BB962C8B-B14F-4D97-AF65-F5344CB8AC3E}">
        <p14:creationId xmlns:p14="http://schemas.microsoft.com/office/powerpoint/2010/main" val="339032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CE3A0B1-F38B-F34D-ADE9-47F7F52C9B67}"/>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Question à 300 $</a:t>
            </a:r>
          </a:p>
        </p:txBody>
      </p:sp>
      <p:sp>
        <p:nvSpPr>
          <p:cNvPr id="4" name="TextBox 3">
            <a:extLst>
              <a:ext uri="{FF2B5EF4-FFF2-40B4-BE49-F238E27FC236}">
                <a16:creationId xmlns:a16="http://schemas.microsoft.com/office/drawing/2014/main" xmlns="" id="{46DFAFBE-C4BE-DB4B-836A-D91238D86228}"/>
              </a:ext>
            </a:extLst>
          </p:cNvPr>
          <p:cNvSpPr txBox="1"/>
          <p:nvPr/>
        </p:nvSpPr>
        <p:spPr>
          <a:xfrm>
            <a:off x="1025610" y="1448365"/>
            <a:ext cx="7092779" cy="2246769"/>
          </a:xfrm>
          <a:prstGeom prst="rect">
            <a:avLst/>
          </a:prstGeom>
          <a:noFill/>
        </p:spPr>
        <p:txBody>
          <a:bodyPr wrap="square" rtlCol="0">
            <a:spAutoFit/>
          </a:bodyPr>
          <a:lstStyle/>
          <a:p>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Tu participes à une séance de clavardage en groupe et quelqu’un dit une méchanceté à propos d’une personne qui ne participe pas à la séance. Que dois-tu faire? </a:t>
            </a:r>
            <a:b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br>
            <a:endPar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Lui demander de s’excuser</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Lui répondre par une méchanceté</a:t>
            </a:r>
          </a:p>
          <a:p>
            <a:pPr marL="914400" lvl="1" indent="-457200" fontAlgn="base">
              <a:buFont typeface="+mj-lt"/>
              <a:buAutoNum type="alphaLcParenR"/>
            </a:pPr>
            <a:r>
              <a:rPr lang="fr-CA" sz="2000" dirty="0">
                <a:solidFill>
                  <a:srgbClr val="4B286D"/>
                </a:solidFill>
                <a:latin typeface="Arial" panose="020B0604020202020204" pitchFamily="34" charset="0"/>
                <a:ea typeface="Helvetica Neue" panose="02000503000000020004" pitchFamily="2" charset="0"/>
                <a:cs typeface="Arial" panose="020B0604020202020204" pitchFamily="34" charset="0"/>
              </a:rPr>
              <a:t>Ne pas lui répondre et le dire à un adulte</a:t>
            </a:r>
          </a:p>
          <a:p>
            <a:pPr algn="ctr"/>
            <a:endParaRPr lang="en-US" sz="2000" dirty="0">
              <a:solidFill>
                <a:srgbClr val="4B286D"/>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08325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5A7086-AFF6-F54D-8B92-3E60A82B1E65}"/>
              </a:ext>
            </a:extLst>
          </p:cNvPr>
          <p:cNvSpPr txBox="1"/>
          <p:nvPr/>
        </p:nvSpPr>
        <p:spPr>
          <a:xfrm>
            <a:off x="766118" y="741405"/>
            <a:ext cx="7092779" cy="369332"/>
          </a:xfrm>
          <a:prstGeom prst="rect">
            <a:avLst/>
          </a:prstGeom>
          <a:noFill/>
        </p:spPr>
        <p:txBody>
          <a:bodyPr wrap="square" rtlCol="0">
            <a:spAutoFit/>
          </a:bodyPr>
          <a:lstStyle/>
          <a:p>
            <a:r>
              <a:rPr lang="fr-CA" b="1">
                <a:solidFill>
                  <a:srgbClr val="4B286D"/>
                </a:solidFill>
                <a:latin typeface="Arial" panose="020B0604020202020204" pitchFamily="34" charset="0"/>
                <a:ea typeface="Helvetica Neue" panose="02000503000000020004" pitchFamily="2" charset="0"/>
                <a:cs typeface="Arial" panose="020B0604020202020204" pitchFamily="34" charset="0"/>
              </a:rPr>
              <a:t>Cyberintimidation :</a:t>
            </a:r>
            <a:r>
              <a:rPr lang="fr-CA">
                <a:solidFill>
                  <a:srgbClr val="4B286D"/>
                </a:solidFill>
                <a:latin typeface="Arial" panose="020B0604020202020204" pitchFamily="34" charset="0"/>
                <a:ea typeface="Helvetica Neue" panose="02000503000000020004" pitchFamily="2" charset="0"/>
                <a:cs typeface="Arial" panose="020B0604020202020204" pitchFamily="34" charset="0"/>
              </a:rPr>
              <a:t> Réponse à 300 $</a:t>
            </a:r>
          </a:p>
        </p:txBody>
      </p:sp>
      <p:sp>
        <p:nvSpPr>
          <p:cNvPr id="4" name="TextBox 3">
            <a:extLst>
              <a:ext uri="{FF2B5EF4-FFF2-40B4-BE49-F238E27FC236}">
                <a16:creationId xmlns:a16="http://schemas.microsoft.com/office/drawing/2014/main" xmlns="" id="{B23CA64A-6EDB-4D4F-AB59-448FC2C1BADB}"/>
              </a:ext>
            </a:extLst>
          </p:cNvPr>
          <p:cNvSpPr txBox="1"/>
          <p:nvPr/>
        </p:nvSpPr>
        <p:spPr>
          <a:xfrm>
            <a:off x="1025610" y="1986746"/>
            <a:ext cx="7092779" cy="461665"/>
          </a:xfrm>
          <a:prstGeom prst="rect">
            <a:avLst/>
          </a:prstGeom>
          <a:noFill/>
        </p:spPr>
        <p:txBody>
          <a:bodyPr wrap="square" rtlCol="0">
            <a:spAutoFit/>
          </a:bodyPr>
          <a:lstStyle/>
          <a:p>
            <a:pPr algn="ctr"/>
            <a:r>
              <a:rPr lang="fr-CA" sz="2400">
                <a:solidFill>
                  <a:srgbClr val="4B286D"/>
                </a:solidFill>
                <a:latin typeface="Arial" panose="020B0604020202020204" pitchFamily="34" charset="0"/>
                <a:ea typeface="Helvetica Neue" panose="02000503000000020004" pitchFamily="2" charset="0"/>
                <a:cs typeface="Arial" panose="020B0604020202020204" pitchFamily="34" charset="0"/>
              </a:rPr>
              <a:t>c) Ne pas lui répondre et le dire à un adulte</a:t>
            </a:r>
          </a:p>
        </p:txBody>
      </p:sp>
    </p:spTree>
    <p:extLst>
      <p:ext uri="{BB962C8B-B14F-4D97-AF65-F5344CB8AC3E}">
        <p14:creationId xmlns:p14="http://schemas.microsoft.com/office/powerpoint/2010/main" val="23145810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770</Words>
  <Application>Microsoft Office PowerPoint</Application>
  <PresentationFormat>On-screen Show (16:9)</PresentationFormat>
  <Paragraphs>172</Paragraphs>
  <Slides>53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Calibri Light</vt:lpstr>
      <vt:lpstr>Helvetica Neue</vt:lpstr>
      <vt:lpstr>Helvetica Neue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James</dc:creator>
  <cp:lastModifiedBy>Kimberly Bennett</cp:lastModifiedBy>
  <cp:revision>27</cp:revision>
  <dcterms:created xsi:type="dcterms:W3CDTF">2021-08-31T01:17:43Z</dcterms:created>
  <dcterms:modified xsi:type="dcterms:W3CDTF">2021-09-10T14:40:31Z</dcterms:modified>
</cp:coreProperties>
</file>