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7" r:id="rId2"/>
    <p:sldMasterId id="2147483696" r:id="rId3"/>
    <p:sldMasterId id="2147483698" r:id="rId4"/>
    <p:sldMasterId id="2147483703" r:id="rId5"/>
  </p:sldMasterIdLst>
  <p:notesMasterIdLst>
    <p:notesMasterId r:id="rId34"/>
  </p:notesMasterIdLst>
  <p:sldIdLst>
    <p:sldId id="256" r:id="rId6"/>
    <p:sldId id="259" r:id="rId7"/>
    <p:sldId id="283" r:id="rId8"/>
    <p:sldId id="284" r:id="rId9"/>
    <p:sldId id="290" r:id="rId10"/>
    <p:sldId id="291" r:id="rId11"/>
    <p:sldId id="292" r:id="rId12"/>
    <p:sldId id="293" r:id="rId13"/>
    <p:sldId id="294" r:id="rId14"/>
    <p:sldId id="295" r:id="rId15"/>
    <p:sldId id="296" r:id="rId16"/>
    <p:sldId id="297" r:id="rId17"/>
    <p:sldId id="298" r:id="rId18"/>
    <p:sldId id="299" r:id="rId19"/>
    <p:sldId id="301" r:id="rId20"/>
    <p:sldId id="266" r:id="rId21"/>
    <p:sldId id="289" r:id="rId22"/>
    <p:sldId id="302" r:id="rId23"/>
    <p:sldId id="286" r:id="rId24"/>
    <p:sldId id="261" r:id="rId25"/>
    <p:sldId id="262" r:id="rId26"/>
    <p:sldId id="263" r:id="rId27"/>
    <p:sldId id="304" r:id="rId28"/>
    <p:sldId id="264" r:id="rId29"/>
    <p:sldId id="287" r:id="rId30"/>
    <p:sldId id="303" r:id="rId31"/>
    <p:sldId id="272" r:id="rId32"/>
    <p:sldId id="305"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Safety and Quality" id="{8733983C-ADBF-4913-9072-0FCCBBCE8E80}">
          <p14:sldIdLst>
            <p14:sldId id="256"/>
            <p14:sldId id="259"/>
            <p14:sldId id="283"/>
            <p14:sldId id="284"/>
            <p14:sldId id="290"/>
            <p14:sldId id="291"/>
            <p14:sldId id="292"/>
            <p14:sldId id="293"/>
            <p14:sldId id="294"/>
            <p14:sldId id="295"/>
            <p14:sldId id="296"/>
            <p14:sldId id="297"/>
            <p14:sldId id="298"/>
            <p14:sldId id="299"/>
            <p14:sldId id="301"/>
            <p14:sldId id="266"/>
            <p14:sldId id="289"/>
            <p14:sldId id="302"/>
          </p14:sldIdLst>
        </p14:section>
        <p14:section name="Other component of healthcare" id="{6FF1C051-6A07-4EEC-B194-ED6F48AA1558}">
          <p14:sldIdLst>
            <p14:sldId id="286"/>
            <p14:sldId id="261"/>
            <p14:sldId id="262"/>
            <p14:sldId id="263"/>
            <p14:sldId id="304"/>
            <p14:sldId id="264"/>
            <p14:sldId id="287"/>
          </p14:sldIdLst>
        </p14:section>
        <p14:section name="Process Improvement Steps" id="{1D068953-0530-474F-9083-996176199316}">
          <p14:sldIdLst>
            <p14:sldId id="303"/>
            <p14:sldId id="272"/>
            <p14:sldId id="30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C6"/>
    <a:srgbClr val="013189"/>
    <a:srgbClr val="FF7900"/>
    <a:srgbClr val="FF9300"/>
    <a:srgbClr val="EBEBEB"/>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9" autoAdjust="0"/>
    <p:restoredTop sz="90581" autoAdjust="0"/>
  </p:normalViewPr>
  <p:slideViewPr>
    <p:cSldViewPr>
      <p:cViewPr varScale="1">
        <p:scale>
          <a:sx n="112" d="100"/>
          <a:sy n="112" d="100"/>
        </p:scale>
        <p:origin x="369" y="6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168149984735099E-2"/>
          <c:y val="1.80724857231561E-2"/>
          <c:w val="0.955627765096555"/>
          <c:h val="0.91927111317746502"/>
        </c:manualLayout>
      </c:layout>
      <c:scatterChart>
        <c:scatterStyle val="lineMarker"/>
        <c:varyColors val="0"/>
        <c:ser>
          <c:idx val="1"/>
          <c:order val="0"/>
          <c:tx>
            <c:strRef>
              <c:f>Sheet2!$B$2</c:f>
              <c:strCache>
                <c:ptCount val="1"/>
                <c:pt idx="0">
                  <c:v>OVERALL RATING</c:v>
                </c:pt>
              </c:strCache>
              <c:extLst xmlns:c15="http://schemas.microsoft.com/office/drawing/2012/chart"/>
            </c:strRef>
          </c:tx>
          <c:spPr>
            <a:ln w="25400" cap="rnd">
              <a:noFill/>
              <a:round/>
            </a:ln>
            <a:effectLst/>
          </c:spPr>
          <c:marker>
            <c:symbol val="circle"/>
            <c:size val="10"/>
            <c:spPr>
              <a:solidFill>
                <a:schemeClr val="accent6"/>
              </a:solidFill>
              <a:ln w="9525">
                <a:noFill/>
              </a:ln>
              <a:effectLst/>
            </c:spPr>
          </c:marker>
          <c:dPt>
            <c:idx val="0"/>
            <c:bubble3D val="0"/>
            <c:extLst>
              <c:ext xmlns:c16="http://schemas.microsoft.com/office/drawing/2014/chart" uri="{C3380CC4-5D6E-409C-BE32-E72D297353CC}">
                <c16:uniqueId val="{00000000-8283-47FD-835F-4303418F78FE}"/>
              </c:ext>
            </c:extLst>
          </c:dPt>
          <c:dPt>
            <c:idx val="1"/>
            <c:bubble3D val="0"/>
            <c:extLst>
              <c:ext xmlns:c16="http://schemas.microsoft.com/office/drawing/2014/chart" uri="{C3380CC4-5D6E-409C-BE32-E72D297353CC}">
                <c16:uniqueId val="{00000002-8283-47FD-835F-4303418F78FE}"/>
              </c:ext>
            </c:extLst>
          </c:dPt>
          <c:dPt>
            <c:idx val="2"/>
            <c:bubble3D val="0"/>
            <c:extLst>
              <c:ext xmlns:c16="http://schemas.microsoft.com/office/drawing/2014/chart" uri="{C3380CC4-5D6E-409C-BE32-E72D297353CC}">
                <c16:uniqueId val="{00000004-8283-47FD-835F-4303418F78FE}"/>
              </c:ext>
            </c:extLst>
          </c:dPt>
          <c:dPt>
            <c:idx val="3"/>
            <c:bubble3D val="0"/>
            <c:extLst>
              <c:ext xmlns:c16="http://schemas.microsoft.com/office/drawing/2014/chart" uri="{C3380CC4-5D6E-409C-BE32-E72D297353CC}">
                <c16:uniqueId val="{00000006-8283-47FD-835F-4303418F78FE}"/>
              </c:ext>
            </c:extLst>
          </c:dPt>
          <c:dPt>
            <c:idx val="4"/>
            <c:bubble3D val="0"/>
            <c:extLst>
              <c:ext xmlns:c16="http://schemas.microsoft.com/office/drawing/2014/chart" uri="{C3380CC4-5D6E-409C-BE32-E72D297353CC}">
                <c16:uniqueId val="{00000008-8283-47FD-835F-4303418F78FE}"/>
              </c:ext>
            </c:extLst>
          </c:dPt>
          <c:dPt>
            <c:idx val="5"/>
            <c:bubble3D val="0"/>
            <c:extLst>
              <c:ext xmlns:c16="http://schemas.microsoft.com/office/drawing/2014/chart" uri="{C3380CC4-5D6E-409C-BE32-E72D297353CC}">
                <c16:uniqueId val="{0000000A-8283-47FD-835F-4303418F78FE}"/>
              </c:ext>
            </c:extLst>
          </c:dPt>
          <c:dPt>
            <c:idx val="6"/>
            <c:bubble3D val="0"/>
            <c:extLst>
              <c:ext xmlns:c16="http://schemas.microsoft.com/office/drawing/2014/chart" uri="{C3380CC4-5D6E-409C-BE32-E72D297353CC}">
                <c16:uniqueId val="{0000000C-8283-47FD-835F-4303418F78FE}"/>
              </c:ext>
            </c:extLst>
          </c:dPt>
          <c:dPt>
            <c:idx val="7"/>
            <c:bubble3D val="0"/>
            <c:extLst>
              <c:ext xmlns:c16="http://schemas.microsoft.com/office/drawing/2014/chart" uri="{C3380CC4-5D6E-409C-BE32-E72D297353CC}">
                <c16:uniqueId val="{0000000E-8283-47FD-835F-4303418F78FE}"/>
              </c:ext>
            </c:extLst>
          </c:dPt>
          <c:dPt>
            <c:idx val="8"/>
            <c:bubble3D val="0"/>
            <c:extLst>
              <c:ext xmlns:c16="http://schemas.microsoft.com/office/drawing/2014/chart" uri="{C3380CC4-5D6E-409C-BE32-E72D297353CC}">
                <c16:uniqueId val="{00000010-8283-47FD-835F-4303418F78FE}"/>
              </c:ext>
            </c:extLst>
          </c:dPt>
          <c:dPt>
            <c:idx val="9"/>
            <c:bubble3D val="0"/>
            <c:extLst>
              <c:ext xmlns:c16="http://schemas.microsoft.com/office/drawing/2014/chart" uri="{C3380CC4-5D6E-409C-BE32-E72D297353CC}">
                <c16:uniqueId val="{00000012-8283-47FD-835F-4303418F78FE}"/>
              </c:ext>
            </c:extLst>
          </c:dPt>
          <c:dPt>
            <c:idx val="10"/>
            <c:bubble3D val="0"/>
            <c:extLst>
              <c:ext xmlns:c16="http://schemas.microsoft.com/office/drawing/2014/chart" uri="{C3380CC4-5D6E-409C-BE32-E72D297353CC}">
                <c16:uniqueId val="{00000014-8283-47FD-835F-4303418F78FE}"/>
              </c:ext>
            </c:extLst>
          </c:dPt>
          <c:dLbls>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rebuchet MS" charset="0"/>
                    <a:ea typeface="Trebuchet MS" charset="0"/>
                    <a:cs typeface="Trebuchet MS"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Sheet2!$A$3:$A$13</c:f>
              <c:strCache>
                <c:ptCount val="11"/>
                <c:pt idx="0">
                  <c:v>UK</c:v>
                </c:pt>
                <c:pt idx="1">
                  <c:v>AUS</c:v>
                </c:pt>
                <c:pt idx="2">
                  <c:v>NETH</c:v>
                </c:pt>
                <c:pt idx="3">
                  <c:v>NZ</c:v>
                </c:pt>
                <c:pt idx="4">
                  <c:v>NOR</c:v>
                </c:pt>
                <c:pt idx="5">
                  <c:v>SWIZ</c:v>
                </c:pt>
                <c:pt idx="6">
                  <c:v>SWE</c:v>
                </c:pt>
                <c:pt idx="7">
                  <c:v>GER</c:v>
                </c:pt>
                <c:pt idx="8">
                  <c:v>CAN</c:v>
                </c:pt>
                <c:pt idx="9">
                  <c:v>FRA</c:v>
                </c:pt>
                <c:pt idx="10">
                  <c:v>US</c:v>
                </c:pt>
              </c:strCache>
              <c:extLst xmlns:c15="http://schemas.microsoft.com/office/drawing/2012/chart"/>
            </c:strRef>
          </c:xVal>
          <c:yVal>
            <c:numRef>
              <c:f>Sheet2!$B$3:$B$13</c:f>
              <c:numCache>
                <c:formatCode>0.00</c:formatCode>
                <c:ptCount val="11"/>
                <c:pt idx="0">
                  <c:v>0.36741871352597599</c:v>
                </c:pt>
                <c:pt idx="1">
                  <c:v>0.35743002814325397</c:v>
                </c:pt>
                <c:pt idx="2">
                  <c:v>0.27236560899978102</c:v>
                </c:pt>
                <c:pt idx="3">
                  <c:v>0.13237505246603701</c:v>
                </c:pt>
                <c:pt idx="4">
                  <c:v>0.13</c:v>
                </c:pt>
                <c:pt idx="5">
                  <c:v>8.0197268443202296E-2</c:v>
                </c:pt>
                <c:pt idx="6">
                  <c:v>8.3644545841280199E-2</c:v>
                </c:pt>
                <c:pt idx="7">
                  <c:v>7.35158050805369E-2</c:v>
                </c:pt>
                <c:pt idx="8">
                  <c:v>-0.26412763142447998</c:v>
                </c:pt>
                <c:pt idx="9">
                  <c:v>-0.45400439331368803</c:v>
                </c:pt>
                <c:pt idx="10">
                  <c:v>-0.748764556327701</c:v>
                </c:pt>
              </c:numCache>
              <c:extLst xmlns:c15="http://schemas.microsoft.com/office/drawing/2012/chart"/>
            </c:numRef>
          </c:yVal>
          <c:smooth val="0"/>
          <c:extLst>
            <c:ext xmlns:c16="http://schemas.microsoft.com/office/drawing/2014/chart" uri="{C3380CC4-5D6E-409C-BE32-E72D297353CC}">
              <c16:uniqueId val="{00000000-5F9B-4DB5-A886-B89901D31FB6}"/>
            </c:ext>
          </c:extLst>
        </c:ser>
        <c:dLbls>
          <c:showLegendKey val="0"/>
          <c:showVal val="0"/>
          <c:showCatName val="0"/>
          <c:showSerName val="0"/>
          <c:showPercent val="0"/>
          <c:showBubbleSize val="0"/>
        </c:dLbls>
        <c:axId val="130669952"/>
        <c:axId val="130671744"/>
        <c:extLst>
          <c:ext xmlns:c15="http://schemas.microsoft.com/office/drawing/2012/chart" uri="{02D57815-91ED-43cb-92C2-25804820EDAC}">
            <c15:filteredScatterSeries>
              <c15:ser>
                <c:idx val="2"/>
                <c:order val="1"/>
                <c:tx>
                  <c:strRef>
                    <c:extLst>
                      <c:ext uri="{02D57815-91ED-43cb-92C2-25804820EDAC}">
                        <c15:formulaRef>
                          <c15:sqref>Sheet2!#REF!</c15:sqref>
                        </c15:formulaRef>
                      </c:ext>
                    </c:extLst>
                    <c:strCache>
                      <c:ptCount val="1"/>
                      <c:pt idx="0">
                        <c:v>#REF!</c:v>
                      </c:pt>
                    </c:strCache>
                  </c:strRef>
                </c:tx>
                <c:spPr>
                  <a:ln w="25400" cap="rnd">
                    <a:noFill/>
                    <a:round/>
                  </a:ln>
                  <a:effectLst/>
                </c:spPr>
                <c:marker>
                  <c:symbol val="circle"/>
                  <c:size val="5"/>
                  <c:spPr>
                    <a:solidFill>
                      <a:schemeClr val="accent3"/>
                    </a:solidFill>
                    <a:ln w="9525">
                      <a:solidFill>
                        <a:schemeClr val="accent3"/>
                      </a:solidFill>
                    </a:ln>
                    <a:effectLst/>
                  </c:spPr>
                </c:marker>
                <c:xVal>
                  <c:strRef>
                    <c:extLst>
                      <c:ext uri="{02D57815-91ED-43cb-92C2-25804820EDAC}">
                        <c15:formulaRef>
                          <c15:sqref>Sheet2!$A$3:$A$13</c15:sqref>
                        </c15:formulaRef>
                      </c:ext>
                    </c:extLst>
                    <c:strCache>
                      <c:ptCount val="11"/>
                      <c:pt idx="0">
                        <c:v>UK</c:v>
                      </c:pt>
                      <c:pt idx="1">
                        <c:v>AUS</c:v>
                      </c:pt>
                      <c:pt idx="2">
                        <c:v>NETH</c:v>
                      </c:pt>
                      <c:pt idx="3">
                        <c:v>NZ</c:v>
                      </c:pt>
                      <c:pt idx="4">
                        <c:v>NOR</c:v>
                      </c:pt>
                      <c:pt idx="5">
                        <c:v>SWIZ</c:v>
                      </c:pt>
                      <c:pt idx="6">
                        <c:v>SWE</c:v>
                      </c:pt>
                      <c:pt idx="7">
                        <c:v>GER</c:v>
                      </c:pt>
                      <c:pt idx="8">
                        <c:v>CAN</c:v>
                      </c:pt>
                      <c:pt idx="9">
                        <c:v>FRA</c:v>
                      </c:pt>
                      <c:pt idx="10">
                        <c:v>US</c:v>
                      </c:pt>
                    </c:strCache>
                  </c:strRef>
                </c:xVal>
                <c:yVal>
                  <c:numRef>
                    <c:extLst>
                      <c:ext uri="{02D57815-91ED-43cb-92C2-25804820EDAC}">
                        <c15:formulaRef>
                          <c15:sqref>Sheet2!#REF!</c15:sqref>
                        </c15:formulaRef>
                      </c:ext>
                    </c:extLst>
                    <c:numCache>
                      <c:formatCode>General</c:formatCode>
                      <c:ptCount val="1"/>
                      <c:pt idx="0">
                        <c:v>1</c:v>
                      </c:pt>
                    </c:numCache>
                  </c:numRef>
                </c:yVal>
                <c:smooth val="0"/>
                <c:extLst>
                  <c:ext xmlns:c16="http://schemas.microsoft.com/office/drawing/2014/chart" uri="{C3380CC4-5D6E-409C-BE32-E72D297353CC}">
                    <c16:uniqueId val="{00000001-5F9B-4DB5-A886-B89901D31FB6}"/>
                  </c:ext>
                </c:extLst>
              </c15:ser>
            </c15:filteredScatterSeries>
            <c15:filteredScatterSeries>
              <c15:ser>
                <c:idx val="3"/>
                <c:order val="2"/>
                <c:tx>
                  <c:strRef>
                    <c:extLst xmlns:c15="http://schemas.microsoft.com/office/drawing/2012/chart">
                      <c:ext xmlns:c15="http://schemas.microsoft.com/office/drawing/2012/chart" uri="{02D57815-91ED-43cb-92C2-25804820EDAC}">
                        <c15:formulaRef>
                          <c15:sqref>Sheet2!#REF!</c15:sqref>
                        </c15:formulaRef>
                      </c:ext>
                    </c:extLst>
                    <c:strCache>
                      <c:ptCount val="1"/>
                      <c:pt idx="0">
                        <c:v>#REF!</c:v>
                      </c:pt>
                    </c:strCache>
                  </c:strRef>
                </c:tx>
                <c:spPr>
                  <a:ln w="25400" cap="rnd">
                    <a:noFill/>
                    <a:round/>
                  </a:ln>
                  <a:effectLst/>
                </c:spPr>
                <c:marker>
                  <c:symbol val="circle"/>
                  <c:size val="5"/>
                  <c:spPr>
                    <a:solidFill>
                      <a:schemeClr val="accent4"/>
                    </a:solidFill>
                    <a:ln w="9525">
                      <a:solidFill>
                        <a:schemeClr val="accent4"/>
                      </a:solidFill>
                    </a:ln>
                    <a:effectLst/>
                  </c:spPr>
                </c:marker>
                <c:xVal>
                  <c:strRef>
                    <c:extLst xmlns:c15="http://schemas.microsoft.com/office/drawing/2012/chart">
                      <c:ext xmlns:c15="http://schemas.microsoft.com/office/drawing/2012/chart" uri="{02D57815-91ED-43cb-92C2-25804820EDAC}">
                        <c15:formulaRef>
                          <c15:sqref>Sheet2!$A$3:$A$13</c15:sqref>
                        </c15:formulaRef>
                      </c:ext>
                    </c:extLst>
                    <c:strCache>
                      <c:ptCount val="11"/>
                      <c:pt idx="0">
                        <c:v>UK</c:v>
                      </c:pt>
                      <c:pt idx="1">
                        <c:v>AUS</c:v>
                      </c:pt>
                      <c:pt idx="2">
                        <c:v>NETH</c:v>
                      </c:pt>
                      <c:pt idx="3">
                        <c:v>NZ</c:v>
                      </c:pt>
                      <c:pt idx="4">
                        <c:v>NOR</c:v>
                      </c:pt>
                      <c:pt idx="5">
                        <c:v>SWIZ</c:v>
                      </c:pt>
                      <c:pt idx="6">
                        <c:v>SWE</c:v>
                      </c:pt>
                      <c:pt idx="7">
                        <c:v>GER</c:v>
                      </c:pt>
                      <c:pt idx="8">
                        <c:v>CAN</c:v>
                      </c:pt>
                      <c:pt idx="9">
                        <c:v>FRA</c:v>
                      </c:pt>
                      <c:pt idx="10">
                        <c:v>US</c:v>
                      </c:pt>
                    </c:strCache>
                  </c:strRef>
                </c:xVal>
                <c:yVal>
                  <c:numRef>
                    <c:extLst xmlns:c15="http://schemas.microsoft.com/office/drawing/2012/chart">
                      <c:ext xmlns:c15="http://schemas.microsoft.com/office/drawing/2012/chart" uri="{02D57815-91ED-43cb-92C2-25804820EDAC}">
                        <c15:formulaRef>
                          <c15:sqref>Sheet2!#REF!</c15:sqref>
                        </c15:formulaRef>
                      </c:ext>
                    </c:extLst>
                    <c:numCache>
                      <c:formatCode>General</c:formatCode>
                      <c:ptCount val="1"/>
                      <c:pt idx="0">
                        <c:v>1</c:v>
                      </c:pt>
                    </c:numCache>
                  </c:numRef>
                </c:yVal>
                <c:smooth val="0"/>
                <c:extLst xmlns:c15="http://schemas.microsoft.com/office/drawing/2012/chart">
                  <c:ext xmlns:c16="http://schemas.microsoft.com/office/drawing/2014/chart" uri="{C3380CC4-5D6E-409C-BE32-E72D297353CC}">
                    <c16:uniqueId val="{00000002-5F9B-4DB5-A886-B89901D31FB6}"/>
                  </c:ext>
                </c:extLst>
              </c15:ser>
            </c15:filteredScatterSeries>
            <c15:filteredScatterSeries>
              <c15:ser>
                <c:idx val="4"/>
                <c:order val="3"/>
                <c:tx>
                  <c:strRef>
                    <c:extLst xmlns:c15="http://schemas.microsoft.com/office/drawing/2012/chart">
                      <c:ext xmlns:c15="http://schemas.microsoft.com/office/drawing/2012/chart" uri="{02D57815-91ED-43cb-92C2-25804820EDAC}">
                        <c15:formulaRef>
                          <c15:sqref>Sheet2!#REF!</c15:sqref>
                        </c15:formulaRef>
                      </c:ext>
                    </c:extLst>
                    <c:strCache>
                      <c:ptCount val="1"/>
                      <c:pt idx="0">
                        <c:v>#REF!</c:v>
                      </c:pt>
                    </c:strCache>
                  </c:strRef>
                </c:tx>
                <c:spPr>
                  <a:ln w="25400" cap="rnd">
                    <a:noFill/>
                    <a:round/>
                  </a:ln>
                  <a:effectLst/>
                </c:spPr>
                <c:marker>
                  <c:symbol val="circle"/>
                  <c:size val="5"/>
                  <c:spPr>
                    <a:solidFill>
                      <a:schemeClr val="accent5"/>
                    </a:solidFill>
                    <a:ln w="9525">
                      <a:solidFill>
                        <a:schemeClr val="accent5"/>
                      </a:solidFill>
                    </a:ln>
                    <a:effectLst/>
                  </c:spPr>
                </c:marker>
                <c:xVal>
                  <c:strRef>
                    <c:extLst xmlns:c15="http://schemas.microsoft.com/office/drawing/2012/chart">
                      <c:ext xmlns:c15="http://schemas.microsoft.com/office/drawing/2012/chart" uri="{02D57815-91ED-43cb-92C2-25804820EDAC}">
                        <c15:formulaRef>
                          <c15:sqref>Sheet2!$A$3:$A$13</c15:sqref>
                        </c15:formulaRef>
                      </c:ext>
                    </c:extLst>
                    <c:strCache>
                      <c:ptCount val="11"/>
                      <c:pt idx="0">
                        <c:v>UK</c:v>
                      </c:pt>
                      <c:pt idx="1">
                        <c:v>AUS</c:v>
                      </c:pt>
                      <c:pt idx="2">
                        <c:v>NETH</c:v>
                      </c:pt>
                      <c:pt idx="3">
                        <c:v>NZ</c:v>
                      </c:pt>
                      <c:pt idx="4">
                        <c:v>NOR</c:v>
                      </c:pt>
                      <c:pt idx="5">
                        <c:v>SWIZ</c:v>
                      </c:pt>
                      <c:pt idx="6">
                        <c:v>SWE</c:v>
                      </c:pt>
                      <c:pt idx="7">
                        <c:v>GER</c:v>
                      </c:pt>
                      <c:pt idx="8">
                        <c:v>CAN</c:v>
                      </c:pt>
                      <c:pt idx="9">
                        <c:v>FRA</c:v>
                      </c:pt>
                      <c:pt idx="10">
                        <c:v>US</c:v>
                      </c:pt>
                    </c:strCache>
                  </c:strRef>
                </c:xVal>
                <c:yVal>
                  <c:numRef>
                    <c:extLst xmlns:c15="http://schemas.microsoft.com/office/drawing/2012/chart">
                      <c:ext xmlns:c15="http://schemas.microsoft.com/office/drawing/2012/chart" uri="{02D57815-91ED-43cb-92C2-25804820EDAC}">
                        <c15:formulaRef>
                          <c15:sqref>Sheet2!#REF!</c15:sqref>
                        </c15:formulaRef>
                      </c:ext>
                    </c:extLst>
                    <c:numCache>
                      <c:formatCode>General</c:formatCode>
                      <c:ptCount val="1"/>
                      <c:pt idx="0">
                        <c:v>1</c:v>
                      </c:pt>
                    </c:numCache>
                  </c:numRef>
                </c:yVal>
                <c:smooth val="0"/>
                <c:extLst xmlns:c15="http://schemas.microsoft.com/office/drawing/2012/chart">
                  <c:ext xmlns:c16="http://schemas.microsoft.com/office/drawing/2014/chart" uri="{C3380CC4-5D6E-409C-BE32-E72D297353CC}">
                    <c16:uniqueId val="{00000003-5F9B-4DB5-A886-B89901D31FB6}"/>
                  </c:ext>
                </c:extLst>
              </c15:ser>
            </c15:filteredScatterSeries>
            <c15:filteredScatterSeries>
              <c15:ser>
                <c:idx val="5"/>
                <c:order val="4"/>
                <c:tx>
                  <c:strRef>
                    <c:extLst xmlns:c15="http://schemas.microsoft.com/office/drawing/2012/chart">
                      <c:ext xmlns:c15="http://schemas.microsoft.com/office/drawing/2012/chart" uri="{02D57815-91ED-43cb-92C2-25804820EDAC}">
                        <c15:formulaRef>
                          <c15:sqref>Sheet2!#REF!</c15:sqref>
                        </c15:formulaRef>
                      </c:ext>
                    </c:extLst>
                    <c:strCache>
                      <c:ptCount val="1"/>
                      <c:pt idx="0">
                        <c:v>#REF!</c:v>
                      </c:pt>
                    </c:strCache>
                  </c:strRef>
                </c:tx>
                <c:spPr>
                  <a:ln w="25400" cap="rnd">
                    <a:noFill/>
                    <a:round/>
                  </a:ln>
                  <a:effectLst/>
                </c:spPr>
                <c:marker>
                  <c:symbol val="circle"/>
                  <c:size val="5"/>
                  <c:spPr>
                    <a:solidFill>
                      <a:schemeClr val="accent6"/>
                    </a:solidFill>
                    <a:ln w="9525">
                      <a:solidFill>
                        <a:schemeClr val="accent6"/>
                      </a:solidFill>
                    </a:ln>
                    <a:effectLst/>
                  </c:spPr>
                </c:marker>
                <c:xVal>
                  <c:strRef>
                    <c:extLst xmlns:c15="http://schemas.microsoft.com/office/drawing/2012/chart">
                      <c:ext xmlns:c15="http://schemas.microsoft.com/office/drawing/2012/chart" uri="{02D57815-91ED-43cb-92C2-25804820EDAC}">
                        <c15:formulaRef>
                          <c15:sqref>Sheet2!$A$3:$A$13</c15:sqref>
                        </c15:formulaRef>
                      </c:ext>
                    </c:extLst>
                    <c:strCache>
                      <c:ptCount val="11"/>
                      <c:pt idx="0">
                        <c:v>UK</c:v>
                      </c:pt>
                      <c:pt idx="1">
                        <c:v>AUS</c:v>
                      </c:pt>
                      <c:pt idx="2">
                        <c:v>NETH</c:v>
                      </c:pt>
                      <c:pt idx="3">
                        <c:v>NZ</c:v>
                      </c:pt>
                      <c:pt idx="4">
                        <c:v>NOR</c:v>
                      </c:pt>
                      <c:pt idx="5">
                        <c:v>SWIZ</c:v>
                      </c:pt>
                      <c:pt idx="6">
                        <c:v>SWE</c:v>
                      </c:pt>
                      <c:pt idx="7">
                        <c:v>GER</c:v>
                      </c:pt>
                      <c:pt idx="8">
                        <c:v>CAN</c:v>
                      </c:pt>
                      <c:pt idx="9">
                        <c:v>FRA</c:v>
                      </c:pt>
                      <c:pt idx="10">
                        <c:v>US</c:v>
                      </c:pt>
                    </c:strCache>
                  </c:strRef>
                </c:xVal>
                <c:yVal>
                  <c:numRef>
                    <c:extLst xmlns:c15="http://schemas.microsoft.com/office/drawing/2012/chart">
                      <c:ext xmlns:c15="http://schemas.microsoft.com/office/drawing/2012/chart" uri="{02D57815-91ED-43cb-92C2-25804820EDAC}">
                        <c15:formulaRef>
                          <c15:sqref>Sheet2!#REF!</c15:sqref>
                        </c15:formulaRef>
                      </c:ext>
                    </c:extLst>
                    <c:numCache>
                      <c:formatCode>General</c:formatCode>
                      <c:ptCount val="1"/>
                      <c:pt idx="0">
                        <c:v>1</c:v>
                      </c:pt>
                    </c:numCache>
                  </c:numRef>
                </c:yVal>
                <c:smooth val="0"/>
                <c:extLst xmlns:c15="http://schemas.microsoft.com/office/drawing/2012/chart">
                  <c:ext xmlns:c16="http://schemas.microsoft.com/office/drawing/2014/chart" uri="{C3380CC4-5D6E-409C-BE32-E72D297353CC}">
                    <c16:uniqueId val="{00000004-5F9B-4DB5-A886-B89901D31FB6}"/>
                  </c:ext>
                </c:extLst>
              </c15:ser>
            </c15:filteredScatterSeries>
            <c15:filteredScatterSeries>
              <c15:ser>
                <c:idx val="0"/>
                <c:order val="5"/>
                <c:tx>
                  <c:strRef>
                    <c:extLst xmlns:c15="http://schemas.microsoft.com/office/drawing/2012/chart">
                      <c:ext xmlns:c15="http://schemas.microsoft.com/office/drawing/2012/chart" uri="{02D57815-91ED-43cb-92C2-25804820EDAC}">
                        <c15:formulaRef>
                          <c15:sqref>Sheet2!#REF!</c15:sqref>
                        </c15:formulaRef>
                      </c:ext>
                    </c:extLst>
                    <c:strCache>
                      <c:ptCount val="1"/>
                      <c:pt idx="0">
                        <c:v>#REF!</c:v>
                      </c:pt>
                    </c:strCache>
                  </c:strRef>
                </c:tx>
                <c:spPr>
                  <a:ln w="25400" cap="rnd">
                    <a:noFill/>
                    <a:round/>
                  </a:ln>
                  <a:effectLst/>
                </c:spPr>
                <c:marker>
                  <c:symbol val="circle"/>
                  <c:size val="5"/>
                  <c:spPr>
                    <a:solidFill>
                      <a:schemeClr val="accent1"/>
                    </a:solidFill>
                    <a:ln w="9525">
                      <a:solidFill>
                        <a:schemeClr val="accent1"/>
                      </a:solidFill>
                    </a:ln>
                    <a:effectLst/>
                  </c:spPr>
                </c:marker>
                <c:xVal>
                  <c:strRef>
                    <c:extLst xmlns:c15="http://schemas.microsoft.com/office/drawing/2012/chart">
                      <c:ext xmlns:c15="http://schemas.microsoft.com/office/drawing/2012/chart" uri="{02D57815-91ED-43cb-92C2-25804820EDAC}">
                        <c15:formulaRef>
                          <c15:sqref>Sheet2!$A$3:$A$13</c15:sqref>
                        </c15:formulaRef>
                      </c:ext>
                    </c:extLst>
                    <c:strCache>
                      <c:ptCount val="11"/>
                      <c:pt idx="0">
                        <c:v>UK</c:v>
                      </c:pt>
                      <c:pt idx="1">
                        <c:v>AUS</c:v>
                      </c:pt>
                      <c:pt idx="2">
                        <c:v>NETH</c:v>
                      </c:pt>
                      <c:pt idx="3">
                        <c:v>NZ</c:v>
                      </c:pt>
                      <c:pt idx="4">
                        <c:v>NOR</c:v>
                      </c:pt>
                      <c:pt idx="5">
                        <c:v>SWIZ</c:v>
                      </c:pt>
                      <c:pt idx="6">
                        <c:v>SWE</c:v>
                      </c:pt>
                      <c:pt idx="7">
                        <c:v>GER</c:v>
                      </c:pt>
                      <c:pt idx="8">
                        <c:v>CAN</c:v>
                      </c:pt>
                      <c:pt idx="9">
                        <c:v>FRA</c:v>
                      </c:pt>
                      <c:pt idx="10">
                        <c:v>US</c:v>
                      </c:pt>
                    </c:strCache>
                  </c:strRef>
                </c:xVal>
                <c:yVal>
                  <c:numRef>
                    <c:extLst xmlns:c15="http://schemas.microsoft.com/office/drawing/2012/chart">
                      <c:ext xmlns:c15="http://schemas.microsoft.com/office/drawing/2012/chart" uri="{02D57815-91ED-43cb-92C2-25804820EDAC}">
                        <c15:formulaRef>
                          <c15:sqref>Sheet2!#REF!</c15:sqref>
                        </c15:formulaRef>
                      </c:ext>
                    </c:extLst>
                    <c:numCache>
                      <c:formatCode>General</c:formatCode>
                      <c:ptCount val="1"/>
                      <c:pt idx="0">
                        <c:v>1</c:v>
                      </c:pt>
                    </c:numCache>
                  </c:numRef>
                </c:yVal>
                <c:smooth val="0"/>
                <c:extLst xmlns:c15="http://schemas.microsoft.com/office/drawing/2012/chart">
                  <c:ext xmlns:c16="http://schemas.microsoft.com/office/drawing/2014/chart" uri="{C3380CC4-5D6E-409C-BE32-E72D297353CC}">
                    <c16:uniqueId val="{00000005-5F9B-4DB5-A886-B89901D31FB6}"/>
                  </c:ext>
                </c:extLst>
              </c15:ser>
            </c15:filteredScatterSeries>
          </c:ext>
        </c:extLst>
      </c:scatterChart>
      <c:valAx>
        <c:axId val="130669952"/>
        <c:scaling>
          <c:orientation val="minMax"/>
        </c:scaling>
        <c:delete val="0"/>
        <c:axPos val="b"/>
        <c:numFmt formatCode="General" sourceLinked="1"/>
        <c:majorTickMark val="none"/>
        <c:minorTickMark val="none"/>
        <c:tickLblPos val="none"/>
        <c:spPr>
          <a:noFill/>
          <a:ln w="9525" cap="flat" cmpd="sng" algn="ctr">
            <a:solidFill>
              <a:schemeClr val="tx1">
                <a:lumMod val="60000"/>
                <a:lumOff val="4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charset="0"/>
                <a:ea typeface="Trebuchet MS" charset="0"/>
                <a:cs typeface="Trebuchet MS" charset="0"/>
              </a:defRPr>
            </a:pPr>
            <a:endParaRPr lang="en-US"/>
          </a:p>
        </c:txPr>
        <c:crossAx val="130671744"/>
        <c:crosses val="autoZero"/>
        <c:crossBetween val="midCat"/>
      </c:valAx>
      <c:valAx>
        <c:axId val="130671744"/>
        <c:scaling>
          <c:orientation val="minMax"/>
          <c:max val="0.5"/>
          <c:min val="-1"/>
        </c:scaling>
        <c:delete val="1"/>
        <c:axPos val="l"/>
        <c:numFmt formatCode="0.00" sourceLinked="1"/>
        <c:majorTickMark val="none"/>
        <c:minorTickMark val="none"/>
        <c:tickLblPos val="nextTo"/>
        <c:crossAx val="130669952"/>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Trebuchet MS" charset="0"/>
          <a:ea typeface="Trebuchet MS" charset="0"/>
          <a:cs typeface="Trebuchet MS"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926240345109E-2"/>
          <c:y val="0.1124394215274"/>
          <c:w val="0.73125678021884799"/>
          <c:h val="0.806967765285315"/>
        </c:manualLayout>
      </c:layout>
      <c:lineChart>
        <c:grouping val="standard"/>
        <c:varyColors val="0"/>
        <c:ser>
          <c:idx val="7"/>
          <c:order val="0"/>
          <c:tx>
            <c:strRef>
              <c:f>Sheet1!$A$2</c:f>
              <c:strCache>
                <c:ptCount val="1"/>
                <c:pt idx="0">
                  <c:v>United States (16.6%)</c:v>
                </c:pt>
              </c:strCache>
            </c:strRef>
          </c:tx>
          <c:spPr>
            <a:ln w="28575" cap="rnd">
              <a:solidFill>
                <a:schemeClr val="accent2">
                  <a:lumMod val="6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Sheet1!$B$2:$AJ$2</c:f>
              <c:numCache>
                <c:formatCode>General</c:formatCode>
                <c:ptCount val="35"/>
                <c:pt idx="0">
                  <c:v>8.2262000000000004</c:v>
                </c:pt>
                <c:pt idx="1">
                  <c:v>8.5152000000000001</c:v>
                </c:pt>
                <c:pt idx="2">
                  <c:v>9.2088999999999999</c:v>
                </c:pt>
                <c:pt idx="3">
                  <c:v>9.3303999999999991</c:v>
                </c:pt>
                <c:pt idx="4">
                  <c:v>9.2835000000000001</c:v>
                </c:pt>
                <c:pt idx="5">
                  <c:v>9.4976000000000003</c:v>
                </c:pt>
                <c:pt idx="6">
                  <c:v>9.6666000000000007</c:v>
                </c:pt>
                <c:pt idx="7">
                  <c:v>9.9027999999999992</c:v>
                </c:pt>
                <c:pt idx="8">
                  <c:v>10.2903</c:v>
                </c:pt>
                <c:pt idx="9">
                  <c:v>10.6449</c:v>
                </c:pt>
                <c:pt idx="10">
                  <c:v>11.2728</c:v>
                </c:pt>
                <c:pt idx="11">
                  <c:v>11.9481</c:v>
                </c:pt>
                <c:pt idx="12">
                  <c:v>12.214600000000001</c:v>
                </c:pt>
                <c:pt idx="13">
                  <c:v>12.4693</c:v>
                </c:pt>
                <c:pt idx="14">
                  <c:v>12.391500000000001</c:v>
                </c:pt>
                <c:pt idx="15">
                  <c:v>12.5022</c:v>
                </c:pt>
                <c:pt idx="16">
                  <c:v>12.463699999999999</c:v>
                </c:pt>
                <c:pt idx="17">
                  <c:v>12.3726</c:v>
                </c:pt>
                <c:pt idx="18">
                  <c:v>12.397399999999999</c:v>
                </c:pt>
                <c:pt idx="19">
                  <c:v>12.395899999999999</c:v>
                </c:pt>
                <c:pt idx="20">
                  <c:v>12.5075</c:v>
                </c:pt>
                <c:pt idx="21">
                  <c:v>13.1745</c:v>
                </c:pt>
                <c:pt idx="22">
                  <c:v>13.9595</c:v>
                </c:pt>
                <c:pt idx="23">
                  <c:v>14.4603</c:v>
                </c:pt>
                <c:pt idx="24">
                  <c:v>14.5426</c:v>
                </c:pt>
                <c:pt idx="25">
                  <c:v>14.547499999999999</c:v>
                </c:pt>
                <c:pt idx="26">
                  <c:v>14.6639</c:v>
                </c:pt>
                <c:pt idx="27">
                  <c:v>14.904199999999999</c:v>
                </c:pt>
                <c:pt idx="28">
                  <c:v>15.3178</c:v>
                </c:pt>
                <c:pt idx="29">
                  <c:v>16.350000000000001</c:v>
                </c:pt>
                <c:pt idx="30">
                  <c:v>16.3918</c:v>
                </c:pt>
                <c:pt idx="31">
                  <c:v>16.413900000000002</c:v>
                </c:pt>
                <c:pt idx="32">
                  <c:v>16.377099999999999</c:v>
                </c:pt>
                <c:pt idx="33">
                  <c:v>16.367799999999999</c:v>
                </c:pt>
                <c:pt idx="34">
                  <c:v>16.586500000000001</c:v>
                </c:pt>
              </c:numCache>
            </c:numRef>
          </c:val>
          <c:smooth val="0"/>
          <c:extLst>
            <c:ext xmlns:c16="http://schemas.microsoft.com/office/drawing/2014/chart" uri="{C3380CC4-5D6E-409C-BE32-E72D297353CC}">
              <c16:uniqueId val="{00000000-EA54-4594-AF66-F8506F73479E}"/>
            </c:ext>
          </c:extLst>
        </c:ser>
        <c:ser>
          <c:idx val="8"/>
          <c:order val="1"/>
          <c:tx>
            <c:strRef>
              <c:f>Sheet1!$A$3</c:f>
              <c:strCache>
                <c:ptCount val="1"/>
                <c:pt idx="0">
                  <c:v>Switzerland (11.4%)</c:v>
                </c:pt>
              </c:strCache>
            </c:strRef>
          </c:tx>
          <c:spPr>
            <a:ln w="28575" cap="rnd">
              <a:solidFill>
                <a:schemeClr val="accent3">
                  <a:lumMod val="6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Sheet1!$B$3:$AJ$3</c:f>
              <c:numCache>
                <c:formatCode>General</c:formatCode>
                <c:ptCount val="35"/>
                <c:pt idx="0">
                  <c:v>6.6479999999999997</c:v>
                </c:pt>
                <c:pt idx="1">
                  <c:v>6.7077999999999998</c:v>
                </c:pt>
                <c:pt idx="2">
                  <c:v>6.8449999999999998</c:v>
                </c:pt>
                <c:pt idx="3">
                  <c:v>7.2098000000000004</c:v>
                </c:pt>
                <c:pt idx="4">
                  <c:v>6.9692999999999996</c:v>
                </c:pt>
                <c:pt idx="5">
                  <c:v>6.9722999999999997</c:v>
                </c:pt>
                <c:pt idx="6">
                  <c:v>7.1452999999999998</c:v>
                </c:pt>
                <c:pt idx="7">
                  <c:v>7.3495999999999997</c:v>
                </c:pt>
                <c:pt idx="8">
                  <c:v>7.3979999999999997</c:v>
                </c:pt>
                <c:pt idx="9">
                  <c:v>7.4219999999999997</c:v>
                </c:pt>
                <c:pt idx="10">
                  <c:v>7.3616000000000001</c:v>
                </c:pt>
                <c:pt idx="11">
                  <c:v>7.9641999999999999</c:v>
                </c:pt>
                <c:pt idx="12">
                  <c:v>8.3340999999999994</c:v>
                </c:pt>
                <c:pt idx="13">
                  <c:v>8.4106000000000005</c:v>
                </c:pt>
                <c:pt idx="14">
                  <c:v>8.4850999999999992</c:v>
                </c:pt>
                <c:pt idx="15">
                  <c:v>8.8484999999999996</c:v>
                </c:pt>
                <c:pt idx="16">
                  <c:v>9.1967999999999996</c:v>
                </c:pt>
                <c:pt idx="17">
                  <c:v>9.1861999999999995</c:v>
                </c:pt>
                <c:pt idx="18">
                  <c:v>9.31</c:v>
                </c:pt>
                <c:pt idx="19">
                  <c:v>9.4391999999999996</c:v>
                </c:pt>
                <c:pt idx="20">
                  <c:v>9.3384999999999998</c:v>
                </c:pt>
                <c:pt idx="21">
                  <c:v>9.6919000000000004</c:v>
                </c:pt>
                <c:pt idx="22">
                  <c:v>10.0969</c:v>
                </c:pt>
                <c:pt idx="23">
                  <c:v>10.3932</c:v>
                </c:pt>
                <c:pt idx="24">
                  <c:v>10.4232</c:v>
                </c:pt>
                <c:pt idx="25">
                  <c:v>10.2555</c:v>
                </c:pt>
                <c:pt idx="26">
                  <c:v>9.8069000000000006</c:v>
                </c:pt>
                <c:pt idx="27">
                  <c:v>9.6348000000000003</c:v>
                </c:pt>
                <c:pt idx="28">
                  <c:v>9.7804000000000002</c:v>
                </c:pt>
                <c:pt idx="29">
                  <c:v>10.388</c:v>
                </c:pt>
                <c:pt idx="30">
                  <c:v>10.459</c:v>
                </c:pt>
                <c:pt idx="31">
                  <c:v>10.6097</c:v>
                </c:pt>
                <c:pt idx="32">
                  <c:v>10.9931</c:v>
                </c:pt>
                <c:pt idx="33">
                  <c:v>11.179600000000001</c:v>
                </c:pt>
                <c:pt idx="34">
                  <c:v>11.399100000000001</c:v>
                </c:pt>
              </c:numCache>
            </c:numRef>
          </c:val>
          <c:smooth val="0"/>
          <c:extLst>
            <c:ext xmlns:c16="http://schemas.microsoft.com/office/drawing/2014/chart" uri="{C3380CC4-5D6E-409C-BE32-E72D297353CC}">
              <c16:uniqueId val="{00000001-EA54-4594-AF66-F8506F73479E}"/>
            </c:ext>
          </c:extLst>
        </c:ser>
        <c:ser>
          <c:idx val="2"/>
          <c:order val="2"/>
          <c:tx>
            <c:strRef>
              <c:f>Sheet1!$A$4</c:f>
              <c:strCache>
                <c:ptCount val="1"/>
                <c:pt idx="0">
                  <c:v>Sweden (11.2%)</c:v>
                </c:pt>
              </c:strCache>
            </c:strRef>
          </c:tx>
          <c:spPr>
            <a:ln w="28575" cap="rnd">
              <a:solidFill>
                <a:schemeClr val="accent3"/>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Sheet1!$B$4:$AJ$4</c:f>
              <c:numCache>
                <c:formatCode>General</c:formatCode>
                <c:ptCount val="35"/>
                <c:pt idx="0">
                  <c:v>7.8354999999999997</c:v>
                </c:pt>
                <c:pt idx="1">
                  <c:v>7.9394999999999998</c:v>
                </c:pt>
                <c:pt idx="2">
                  <c:v>8.0263000000000009</c:v>
                </c:pt>
                <c:pt idx="3">
                  <c:v>7.9371999999999998</c:v>
                </c:pt>
                <c:pt idx="4">
                  <c:v>7.7454000000000001</c:v>
                </c:pt>
                <c:pt idx="5">
                  <c:v>7.3521999999999998</c:v>
                </c:pt>
                <c:pt idx="6">
                  <c:v>7.1211000000000002</c:v>
                </c:pt>
                <c:pt idx="7">
                  <c:v>7.1996000000000002</c:v>
                </c:pt>
                <c:pt idx="8">
                  <c:v>7.1162000000000001</c:v>
                </c:pt>
                <c:pt idx="9">
                  <c:v>7.1753</c:v>
                </c:pt>
                <c:pt idx="10">
                  <c:v>7.2564000000000002</c:v>
                </c:pt>
                <c:pt idx="11">
                  <c:v>7.2436999999999996</c:v>
                </c:pt>
                <c:pt idx="12">
                  <c:v>7.5282999999999998</c:v>
                </c:pt>
                <c:pt idx="13">
                  <c:v>7.7717000000000001</c:v>
                </c:pt>
                <c:pt idx="14">
                  <c:v>7.3769</c:v>
                </c:pt>
                <c:pt idx="15">
                  <c:v>7.2918000000000003</c:v>
                </c:pt>
                <c:pt idx="16">
                  <c:v>7.4957000000000003</c:v>
                </c:pt>
                <c:pt idx="17">
                  <c:v>7.3177000000000003</c:v>
                </c:pt>
                <c:pt idx="18">
                  <c:v>7.4021999999999997</c:v>
                </c:pt>
                <c:pt idx="19">
                  <c:v>7.4146000000000001</c:v>
                </c:pt>
                <c:pt idx="20">
                  <c:v>7.4123999999999999</c:v>
                </c:pt>
                <c:pt idx="21">
                  <c:v>8.0342000000000002</c:v>
                </c:pt>
                <c:pt idx="22">
                  <c:v>8.3620999999999999</c:v>
                </c:pt>
                <c:pt idx="23">
                  <c:v>8.4639000000000006</c:v>
                </c:pt>
                <c:pt idx="24">
                  <c:v>8.2614000000000001</c:v>
                </c:pt>
                <c:pt idx="25">
                  <c:v>8.2774000000000001</c:v>
                </c:pt>
                <c:pt idx="26">
                  <c:v>8.1610999999999994</c:v>
                </c:pt>
                <c:pt idx="27">
                  <c:v>8.0739000000000001</c:v>
                </c:pt>
                <c:pt idx="28">
                  <c:v>8.3131000000000004</c:v>
                </c:pt>
                <c:pt idx="29">
                  <c:v>8.9444999999999997</c:v>
                </c:pt>
                <c:pt idx="30">
                  <c:v>8.4863999999999997</c:v>
                </c:pt>
                <c:pt idx="31">
                  <c:v>10.679</c:v>
                </c:pt>
                <c:pt idx="32">
                  <c:v>10.9382</c:v>
                </c:pt>
                <c:pt idx="33">
                  <c:v>11.1014</c:v>
                </c:pt>
                <c:pt idx="34">
                  <c:v>11.181900000000001</c:v>
                </c:pt>
              </c:numCache>
            </c:numRef>
          </c:val>
          <c:smooth val="0"/>
          <c:extLst>
            <c:ext xmlns:c16="http://schemas.microsoft.com/office/drawing/2014/chart" uri="{C3380CC4-5D6E-409C-BE32-E72D297353CC}">
              <c16:uniqueId val="{00000002-EA54-4594-AF66-F8506F73479E}"/>
            </c:ext>
          </c:extLst>
        </c:ser>
        <c:ser>
          <c:idx val="1"/>
          <c:order val="3"/>
          <c:tx>
            <c:strRef>
              <c:f>Sheet1!$A$5</c:f>
              <c:strCache>
                <c:ptCount val="1"/>
                <c:pt idx="0">
                  <c:v>France (11.1%)</c:v>
                </c:pt>
              </c:strCache>
            </c:strRef>
          </c:tx>
          <c:spPr>
            <a:ln w="28575" cap="rnd">
              <a:solidFill>
                <a:schemeClr val="accent2"/>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Sheet1!$B$5:$AJ$5</c:f>
              <c:numCache>
                <c:formatCode>General</c:formatCode>
                <c:ptCount val="35"/>
                <c:pt idx="0">
                  <c:v>6.7373000000000003</c:v>
                </c:pt>
                <c:pt idx="5">
                  <c:v>7.6429999999999998</c:v>
                </c:pt>
                <c:pt idx="10">
                  <c:v>7.9584999999999999</c:v>
                </c:pt>
                <c:pt idx="11">
                  <c:v>8.1803000000000008</c:v>
                </c:pt>
                <c:pt idx="12">
                  <c:v>8.4025999999999996</c:v>
                </c:pt>
                <c:pt idx="13">
                  <c:v>8.8086000000000002</c:v>
                </c:pt>
                <c:pt idx="14">
                  <c:v>8.7928999999999995</c:v>
                </c:pt>
                <c:pt idx="15">
                  <c:v>9.8299000000000003</c:v>
                </c:pt>
                <c:pt idx="16">
                  <c:v>9.8337000000000003</c:v>
                </c:pt>
                <c:pt idx="17">
                  <c:v>9.7085000000000008</c:v>
                </c:pt>
                <c:pt idx="18">
                  <c:v>9.6097000000000001</c:v>
                </c:pt>
                <c:pt idx="19">
                  <c:v>9.6107999999999993</c:v>
                </c:pt>
                <c:pt idx="20">
                  <c:v>9.5411000000000001</c:v>
                </c:pt>
                <c:pt idx="21">
                  <c:v>9.6652000000000005</c:v>
                </c:pt>
                <c:pt idx="22">
                  <c:v>9.9817999999999998</c:v>
                </c:pt>
                <c:pt idx="23">
                  <c:v>10.0411</c:v>
                </c:pt>
                <c:pt idx="24">
                  <c:v>10.1242</c:v>
                </c:pt>
                <c:pt idx="25">
                  <c:v>10.1798</c:v>
                </c:pt>
                <c:pt idx="26">
                  <c:v>10.055300000000001</c:v>
                </c:pt>
                <c:pt idx="27">
                  <c:v>9.9810999999999996</c:v>
                </c:pt>
                <c:pt idx="28">
                  <c:v>10.1067</c:v>
                </c:pt>
                <c:pt idx="29">
                  <c:v>10.8123</c:v>
                </c:pt>
                <c:pt idx="30">
                  <c:v>10.7189</c:v>
                </c:pt>
                <c:pt idx="31">
                  <c:v>10.7089</c:v>
                </c:pt>
                <c:pt idx="32">
                  <c:v>10.8088</c:v>
                </c:pt>
                <c:pt idx="33">
                  <c:v>10.916700000000001</c:v>
                </c:pt>
                <c:pt idx="34">
                  <c:v>11.111599999999999</c:v>
                </c:pt>
              </c:numCache>
            </c:numRef>
          </c:val>
          <c:smooth val="0"/>
          <c:extLst>
            <c:ext xmlns:c16="http://schemas.microsoft.com/office/drawing/2014/chart" uri="{C3380CC4-5D6E-409C-BE32-E72D297353CC}">
              <c16:uniqueId val="{00000003-EA54-4594-AF66-F8506F73479E}"/>
            </c:ext>
          </c:extLst>
        </c:ser>
        <c:ser>
          <c:idx val="0"/>
          <c:order val="4"/>
          <c:tx>
            <c:strRef>
              <c:f>Sheet1!$A$6</c:f>
              <c:strCache>
                <c:ptCount val="1"/>
                <c:pt idx="0">
                  <c:v>Germany (11.0%)</c:v>
                </c:pt>
              </c:strCache>
            </c:strRef>
          </c:tx>
          <c:spPr>
            <a:ln w="28575" cap="rnd">
              <a:solidFill>
                <a:schemeClr val="accent1"/>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Sheet1!$B$6:$AJ$6</c:f>
              <c:numCache>
                <c:formatCode>General</c:formatCode>
                <c:ptCount val="35"/>
                <c:pt idx="0">
                  <c:v>8.0976999999999997</c:v>
                </c:pt>
                <c:pt idx="1">
                  <c:v>8.3973999999999993</c:v>
                </c:pt>
                <c:pt idx="2">
                  <c:v>8.2279</c:v>
                </c:pt>
                <c:pt idx="3">
                  <c:v>8.2201000000000004</c:v>
                </c:pt>
                <c:pt idx="4">
                  <c:v>8.3363999999999994</c:v>
                </c:pt>
                <c:pt idx="5">
                  <c:v>8.4811999999999994</c:v>
                </c:pt>
                <c:pt idx="6">
                  <c:v>8.3758999999999997</c:v>
                </c:pt>
                <c:pt idx="7">
                  <c:v>8.4799000000000007</c:v>
                </c:pt>
                <c:pt idx="8">
                  <c:v>8.6599000000000004</c:v>
                </c:pt>
                <c:pt idx="9">
                  <c:v>8.0626999999999995</c:v>
                </c:pt>
                <c:pt idx="10">
                  <c:v>8.0305</c:v>
                </c:pt>
                <c:pt idx="12">
                  <c:v>8.9871999999999996</c:v>
                </c:pt>
                <c:pt idx="13">
                  <c:v>8.9556000000000004</c:v>
                </c:pt>
                <c:pt idx="14">
                  <c:v>9.1908999999999992</c:v>
                </c:pt>
                <c:pt idx="15">
                  <c:v>9.4620999999999995</c:v>
                </c:pt>
                <c:pt idx="16">
                  <c:v>9.7736000000000001</c:v>
                </c:pt>
                <c:pt idx="17">
                  <c:v>9.6557999999999993</c:v>
                </c:pt>
                <c:pt idx="18">
                  <c:v>9.6732999999999993</c:v>
                </c:pt>
                <c:pt idx="19">
                  <c:v>9.74</c:v>
                </c:pt>
                <c:pt idx="20">
                  <c:v>9.8103999999999996</c:v>
                </c:pt>
                <c:pt idx="21">
                  <c:v>9.8473000000000006</c:v>
                </c:pt>
                <c:pt idx="22">
                  <c:v>10.092700000000001</c:v>
                </c:pt>
                <c:pt idx="23">
                  <c:v>10.3299</c:v>
                </c:pt>
                <c:pt idx="24">
                  <c:v>10.098699999999999</c:v>
                </c:pt>
                <c:pt idx="25">
                  <c:v>10.244400000000001</c:v>
                </c:pt>
                <c:pt idx="26">
                  <c:v>10.097</c:v>
                </c:pt>
                <c:pt idx="27">
                  <c:v>9.9542000000000002</c:v>
                </c:pt>
                <c:pt idx="28">
                  <c:v>10.149699999999999</c:v>
                </c:pt>
                <c:pt idx="29">
                  <c:v>11.1304</c:v>
                </c:pt>
                <c:pt idx="30">
                  <c:v>10.9956</c:v>
                </c:pt>
                <c:pt idx="31">
                  <c:v>10.702199999999999</c:v>
                </c:pt>
                <c:pt idx="32">
                  <c:v>10.7676</c:v>
                </c:pt>
                <c:pt idx="33">
                  <c:v>10.9375</c:v>
                </c:pt>
                <c:pt idx="34">
                  <c:v>11.0342</c:v>
                </c:pt>
              </c:numCache>
            </c:numRef>
          </c:val>
          <c:smooth val="0"/>
          <c:extLst>
            <c:ext xmlns:c16="http://schemas.microsoft.com/office/drawing/2014/chart" uri="{C3380CC4-5D6E-409C-BE32-E72D297353CC}">
              <c16:uniqueId val="{00000004-EA54-4594-AF66-F8506F73479E}"/>
            </c:ext>
          </c:extLst>
        </c:ser>
        <c:ser>
          <c:idx val="11"/>
          <c:order val="5"/>
          <c:tx>
            <c:strRef>
              <c:f>Sheet1!$A$7</c:f>
              <c:strCache>
                <c:ptCount val="1"/>
                <c:pt idx="0">
                  <c:v>Netherlands (10.9%)</c:v>
                </c:pt>
              </c:strCache>
            </c:strRef>
          </c:tx>
          <c:spPr>
            <a:ln w="28575" cap="rnd">
              <a:solidFill>
                <a:schemeClr val="accent6">
                  <a:lumMod val="6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Sheet1!$B$7:$AJ$7</c:f>
              <c:numCache>
                <c:formatCode>General</c:formatCode>
                <c:ptCount val="35"/>
                <c:pt idx="0">
                  <c:v>6.5979000000000001</c:v>
                </c:pt>
                <c:pt idx="1">
                  <c:v>6.6896000000000004</c:v>
                </c:pt>
                <c:pt idx="2">
                  <c:v>6.9173</c:v>
                </c:pt>
                <c:pt idx="3">
                  <c:v>6.9169</c:v>
                </c:pt>
                <c:pt idx="4">
                  <c:v>6.6398999999999999</c:v>
                </c:pt>
                <c:pt idx="5">
                  <c:v>6.6287000000000003</c:v>
                </c:pt>
                <c:pt idx="6">
                  <c:v>6.7161</c:v>
                </c:pt>
                <c:pt idx="7">
                  <c:v>6.8253000000000004</c:v>
                </c:pt>
                <c:pt idx="8">
                  <c:v>6.7527999999999997</c:v>
                </c:pt>
                <c:pt idx="9">
                  <c:v>6.9225000000000003</c:v>
                </c:pt>
                <c:pt idx="10">
                  <c:v>7.0824999999999996</c:v>
                </c:pt>
                <c:pt idx="11">
                  <c:v>7.2617000000000003</c:v>
                </c:pt>
                <c:pt idx="12">
                  <c:v>7.4715999999999996</c:v>
                </c:pt>
                <c:pt idx="13">
                  <c:v>7.5724</c:v>
                </c:pt>
                <c:pt idx="14">
                  <c:v>7.4541000000000004</c:v>
                </c:pt>
                <c:pt idx="15">
                  <c:v>7.3639999999999999</c:v>
                </c:pt>
                <c:pt idx="16">
                  <c:v>7.2903000000000002</c:v>
                </c:pt>
                <c:pt idx="17">
                  <c:v>7.1041999999999996</c:v>
                </c:pt>
                <c:pt idx="18">
                  <c:v>7.1772</c:v>
                </c:pt>
                <c:pt idx="19">
                  <c:v>7.1776999999999997</c:v>
                </c:pt>
                <c:pt idx="20">
                  <c:v>7.0564</c:v>
                </c:pt>
                <c:pt idx="21">
                  <c:v>7.4412000000000003</c:v>
                </c:pt>
                <c:pt idx="22">
                  <c:v>7.9542999999999999</c:v>
                </c:pt>
                <c:pt idx="23">
                  <c:v>8.4572000000000003</c:v>
                </c:pt>
                <c:pt idx="24">
                  <c:v>8.5212000000000003</c:v>
                </c:pt>
                <c:pt idx="25">
                  <c:v>9.4109999999999996</c:v>
                </c:pt>
                <c:pt idx="26">
                  <c:v>9.3034999999999997</c:v>
                </c:pt>
                <c:pt idx="27">
                  <c:v>9.3133999999999997</c:v>
                </c:pt>
                <c:pt idx="28">
                  <c:v>9.5324000000000009</c:v>
                </c:pt>
                <c:pt idx="29">
                  <c:v>10.251899999999999</c:v>
                </c:pt>
                <c:pt idx="30">
                  <c:v>10.432399999999999</c:v>
                </c:pt>
                <c:pt idx="31">
                  <c:v>10.482100000000001</c:v>
                </c:pt>
                <c:pt idx="32">
                  <c:v>10.8598</c:v>
                </c:pt>
                <c:pt idx="33">
                  <c:v>10.948499999999999</c:v>
                </c:pt>
                <c:pt idx="34">
                  <c:v>10.9352</c:v>
                </c:pt>
              </c:numCache>
            </c:numRef>
          </c:val>
          <c:smooth val="0"/>
          <c:extLst>
            <c:ext xmlns:c16="http://schemas.microsoft.com/office/drawing/2014/chart" uri="{C3380CC4-5D6E-409C-BE32-E72D297353CC}">
              <c16:uniqueId val="{00000005-EA54-4594-AF66-F8506F73479E}"/>
            </c:ext>
          </c:extLst>
        </c:ser>
        <c:ser>
          <c:idx val="12"/>
          <c:order val="6"/>
          <c:tx>
            <c:strRef>
              <c:f>Sheet1!$A$8</c:f>
              <c:strCache>
                <c:ptCount val="1"/>
                <c:pt idx="0">
                  <c:v>Canada (10.0%)</c:v>
                </c:pt>
              </c:strCache>
            </c:strRef>
          </c:tx>
          <c:spPr>
            <a:ln w="28575" cap="rnd">
              <a:solidFill>
                <a:schemeClr val="accent1">
                  <a:lumMod val="80000"/>
                  <a:lumOff val="2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Sheet1!$B$8:$AJ$8</c:f>
              <c:numCache>
                <c:formatCode>General</c:formatCode>
                <c:ptCount val="35"/>
                <c:pt idx="0">
                  <c:v>6.5884999999999998</c:v>
                </c:pt>
                <c:pt idx="1">
                  <c:v>6.7885999999999997</c:v>
                </c:pt>
                <c:pt idx="2">
                  <c:v>7.5218999999999996</c:v>
                </c:pt>
                <c:pt idx="3">
                  <c:v>7.6939000000000002</c:v>
                </c:pt>
                <c:pt idx="4">
                  <c:v>7.5799000000000003</c:v>
                </c:pt>
                <c:pt idx="5">
                  <c:v>7.5875000000000004</c:v>
                </c:pt>
                <c:pt idx="6">
                  <c:v>7.8301999999999996</c:v>
                </c:pt>
                <c:pt idx="7">
                  <c:v>7.7713000000000001</c:v>
                </c:pt>
                <c:pt idx="8">
                  <c:v>7.7687999999999997</c:v>
                </c:pt>
                <c:pt idx="9">
                  <c:v>7.9762000000000004</c:v>
                </c:pt>
                <c:pt idx="10">
                  <c:v>8.3939000000000004</c:v>
                </c:pt>
                <c:pt idx="11">
                  <c:v>9.0808</c:v>
                </c:pt>
                <c:pt idx="12">
                  <c:v>9.3316999999999997</c:v>
                </c:pt>
                <c:pt idx="13">
                  <c:v>9.2157999999999998</c:v>
                </c:pt>
                <c:pt idx="14">
                  <c:v>8.8623999999999992</c:v>
                </c:pt>
                <c:pt idx="15">
                  <c:v>8.5588999999999995</c:v>
                </c:pt>
                <c:pt idx="16">
                  <c:v>8.3627000000000002</c:v>
                </c:pt>
                <c:pt idx="17">
                  <c:v>8.3452999999999999</c:v>
                </c:pt>
                <c:pt idx="18">
                  <c:v>8.5765999999999991</c:v>
                </c:pt>
                <c:pt idx="19">
                  <c:v>8.3579000000000008</c:v>
                </c:pt>
                <c:pt idx="20">
                  <c:v>8.2757000000000005</c:v>
                </c:pt>
                <c:pt idx="21">
                  <c:v>8.6553000000000004</c:v>
                </c:pt>
                <c:pt idx="22">
                  <c:v>8.8881999999999994</c:v>
                </c:pt>
                <c:pt idx="23">
                  <c:v>9.0427999999999997</c:v>
                </c:pt>
                <c:pt idx="24">
                  <c:v>9.0972000000000008</c:v>
                </c:pt>
                <c:pt idx="25">
                  <c:v>9.0643999999999991</c:v>
                </c:pt>
                <c:pt idx="26">
                  <c:v>9.2341999999999995</c:v>
                </c:pt>
                <c:pt idx="27">
                  <c:v>9.3245000000000005</c:v>
                </c:pt>
                <c:pt idx="28">
                  <c:v>9.4907000000000004</c:v>
                </c:pt>
                <c:pt idx="29">
                  <c:v>10.6043</c:v>
                </c:pt>
                <c:pt idx="30">
                  <c:v>10.5875</c:v>
                </c:pt>
                <c:pt idx="31">
                  <c:v>10.257199999999999</c:v>
                </c:pt>
                <c:pt idx="32">
                  <c:v>10.250400000000001</c:v>
                </c:pt>
                <c:pt idx="33">
                  <c:v>10.1685</c:v>
                </c:pt>
                <c:pt idx="34">
                  <c:v>9.9762000000000004</c:v>
                </c:pt>
              </c:numCache>
            </c:numRef>
          </c:val>
          <c:smooth val="0"/>
          <c:extLst>
            <c:ext xmlns:c16="http://schemas.microsoft.com/office/drawing/2014/chart" uri="{C3380CC4-5D6E-409C-BE32-E72D297353CC}">
              <c16:uniqueId val="{00000008-EA54-4594-AF66-F8506F73479E}"/>
            </c:ext>
          </c:extLst>
        </c:ser>
        <c:ser>
          <c:idx val="5"/>
          <c:order val="7"/>
          <c:tx>
            <c:strRef>
              <c:f>Sheet1!$A$9</c:f>
              <c:strCache>
                <c:ptCount val="1"/>
                <c:pt idx="0">
                  <c:v>United Kingdom (9.9%)</c:v>
                </c:pt>
              </c:strCache>
            </c:strRef>
          </c:tx>
          <c:spPr>
            <a:ln w="28575" cap="rnd">
              <a:solidFill>
                <a:schemeClr val="accent6"/>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Sheet1!$B$9:$AJ$9</c:f>
              <c:numCache>
                <c:formatCode>General</c:formatCode>
                <c:ptCount val="35"/>
                <c:pt idx="0">
                  <c:v>5.0629999999999997</c:v>
                </c:pt>
                <c:pt idx="1">
                  <c:v>5.2846000000000002</c:v>
                </c:pt>
                <c:pt idx="2">
                  <c:v>5.1226000000000003</c:v>
                </c:pt>
                <c:pt idx="3">
                  <c:v>5.3212999999999999</c:v>
                </c:pt>
                <c:pt idx="4">
                  <c:v>5.2374000000000001</c:v>
                </c:pt>
                <c:pt idx="5">
                  <c:v>5.1398999999999999</c:v>
                </c:pt>
                <c:pt idx="6">
                  <c:v>5.1249000000000002</c:v>
                </c:pt>
                <c:pt idx="7">
                  <c:v>5.1779999999999999</c:v>
                </c:pt>
                <c:pt idx="8">
                  <c:v>5.0885999999999996</c:v>
                </c:pt>
                <c:pt idx="9">
                  <c:v>5.0374999999999996</c:v>
                </c:pt>
                <c:pt idx="10">
                  <c:v>5.0895999999999999</c:v>
                </c:pt>
                <c:pt idx="11">
                  <c:v>5.4855999999999998</c:v>
                </c:pt>
                <c:pt idx="12">
                  <c:v>5.9344999999999999</c:v>
                </c:pt>
                <c:pt idx="13">
                  <c:v>6.0025000000000004</c:v>
                </c:pt>
                <c:pt idx="14">
                  <c:v>6.0784000000000002</c:v>
                </c:pt>
                <c:pt idx="15">
                  <c:v>6.0419</c:v>
                </c:pt>
                <c:pt idx="16">
                  <c:v>6.0263</c:v>
                </c:pt>
                <c:pt idx="17">
                  <c:v>5.8697999999999997</c:v>
                </c:pt>
                <c:pt idx="18">
                  <c:v>5.9843999999999999</c:v>
                </c:pt>
                <c:pt idx="19">
                  <c:v>6.2283999999999997</c:v>
                </c:pt>
                <c:pt idx="20">
                  <c:v>6.2629999999999999</c:v>
                </c:pt>
                <c:pt idx="21">
                  <c:v>6.5970000000000004</c:v>
                </c:pt>
                <c:pt idx="22">
                  <c:v>6.8490000000000002</c:v>
                </c:pt>
                <c:pt idx="23">
                  <c:v>7.093</c:v>
                </c:pt>
                <c:pt idx="24">
                  <c:v>7.2910000000000004</c:v>
                </c:pt>
                <c:pt idx="25">
                  <c:v>7.4180000000000001</c:v>
                </c:pt>
                <c:pt idx="26">
                  <c:v>7.5490000000000004</c:v>
                </c:pt>
                <c:pt idx="27">
                  <c:v>7.633</c:v>
                </c:pt>
                <c:pt idx="28">
                  <c:v>7.8650000000000002</c:v>
                </c:pt>
                <c:pt idx="29">
                  <c:v>8.6639999999999997</c:v>
                </c:pt>
                <c:pt idx="30">
                  <c:v>8.4619999999999997</c:v>
                </c:pt>
                <c:pt idx="31">
                  <c:v>8.4380000000000006</c:v>
                </c:pt>
                <c:pt idx="32">
                  <c:v>8.4960000000000004</c:v>
                </c:pt>
                <c:pt idx="33">
                  <c:v>9.923</c:v>
                </c:pt>
                <c:pt idx="34">
                  <c:v>9.875</c:v>
                </c:pt>
              </c:numCache>
            </c:numRef>
          </c:val>
          <c:smooth val="0"/>
          <c:extLst>
            <c:ext xmlns:c16="http://schemas.microsoft.com/office/drawing/2014/chart" uri="{C3380CC4-5D6E-409C-BE32-E72D297353CC}">
              <c16:uniqueId val="{00000006-EA54-4594-AF66-F8506F73479E}"/>
            </c:ext>
          </c:extLst>
        </c:ser>
        <c:ser>
          <c:idx val="6"/>
          <c:order val="8"/>
          <c:tx>
            <c:strRef>
              <c:f>Sheet1!$A$10</c:f>
              <c:strCache>
                <c:ptCount val="1"/>
                <c:pt idx="0">
                  <c:v>New Zealand (9.4%)</c:v>
                </c:pt>
              </c:strCache>
            </c:strRef>
          </c:tx>
          <c:spPr>
            <a:ln w="28575" cap="rnd">
              <a:solidFill>
                <a:schemeClr val="accent1">
                  <a:lumMod val="6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Sheet1!$B$10:$AJ$10</c:f>
              <c:numCache>
                <c:formatCode>General</c:formatCode>
                <c:ptCount val="35"/>
                <c:pt idx="0">
                  <c:v>5.7385999999999999</c:v>
                </c:pt>
                <c:pt idx="1">
                  <c:v>5.6600999999999999</c:v>
                </c:pt>
                <c:pt idx="2">
                  <c:v>5.8018999999999998</c:v>
                </c:pt>
                <c:pt idx="3">
                  <c:v>5.6505000000000001</c:v>
                </c:pt>
                <c:pt idx="4">
                  <c:v>5.3704999999999998</c:v>
                </c:pt>
                <c:pt idx="5">
                  <c:v>4.9367999999999999</c:v>
                </c:pt>
                <c:pt idx="6">
                  <c:v>5.0368000000000004</c:v>
                </c:pt>
                <c:pt idx="7">
                  <c:v>5.5697000000000001</c:v>
                </c:pt>
                <c:pt idx="8">
                  <c:v>6.1295000000000002</c:v>
                </c:pt>
                <c:pt idx="9">
                  <c:v>6.2752999999999997</c:v>
                </c:pt>
                <c:pt idx="10">
                  <c:v>6.6677999999999997</c:v>
                </c:pt>
                <c:pt idx="11">
                  <c:v>7.1005000000000003</c:v>
                </c:pt>
                <c:pt idx="12">
                  <c:v>7.2279999999999998</c:v>
                </c:pt>
                <c:pt idx="13">
                  <c:v>6.9253</c:v>
                </c:pt>
                <c:pt idx="14">
                  <c:v>6.9341999999999997</c:v>
                </c:pt>
                <c:pt idx="15">
                  <c:v>6.9485000000000001</c:v>
                </c:pt>
                <c:pt idx="16">
                  <c:v>6.8905000000000003</c:v>
                </c:pt>
                <c:pt idx="17">
                  <c:v>7.0983999999999998</c:v>
                </c:pt>
                <c:pt idx="18">
                  <c:v>7.5133999999999999</c:v>
                </c:pt>
                <c:pt idx="19">
                  <c:v>7.3977000000000004</c:v>
                </c:pt>
                <c:pt idx="20">
                  <c:v>7.47</c:v>
                </c:pt>
                <c:pt idx="21">
                  <c:v>7.5789</c:v>
                </c:pt>
                <c:pt idx="22">
                  <c:v>7.9004000000000003</c:v>
                </c:pt>
                <c:pt idx="23">
                  <c:v>7.7218999999999998</c:v>
                </c:pt>
                <c:pt idx="24">
                  <c:v>7.9009999999999998</c:v>
                </c:pt>
                <c:pt idx="25">
                  <c:v>8.2735000000000003</c:v>
                </c:pt>
                <c:pt idx="26">
                  <c:v>8.6329999999999991</c:v>
                </c:pt>
                <c:pt idx="27">
                  <c:v>8.3213000000000008</c:v>
                </c:pt>
                <c:pt idx="28">
                  <c:v>9.1424000000000003</c:v>
                </c:pt>
                <c:pt idx="29">
                  <c:v>9.6704000000000008</c:v>
                </c:pt>
                <c:pt idx="30">
                  <c:v>9.6588999999999992</c:v>
                </c:pt>
                <c:pt idx="31">
                  <c:v>9.5641999999999996</c:v>
                </c:pt>
                <c:pt idx="32">
                  <c:v>9.6761999999999997</c:v>
                </c:pt>
                <c:pt idx="33">
                  <c:v>9.3984000000000005</c:v>
                </c:pt>
                <c:pt idx="34">
                  <c:v>9.3797999999999995</c:v>
                </c:pt>
              </c:numCache>
            </c:numRef>
          </c:val>
          <c:smooth val="0"/>
          <c:extLst>
            <c:ext xmlns:c16="http://schemas.microsoft.com/office/drawing/2014/chart" uri="{C3380CC4-5D6E-409C-BE32-E72D297353CC}">
              <c16:uniqueId val="{00000007-EA54-4594-AF66-F8506F73479E}"/>
            </c:ext>
          </c:extLst>
        </c:ser>
        <c:ser>
          <c:idx val="9"/>
          <c:order val="9"/>
          <c:tx>
            <c:strRef>
              <c:f>Sheet1!$A$11</c:f>
              <c:strCache>
                <c:ptCount val="1"/>
                <c:pt idx="0">
                  <c:v>Norway (9.3%)</c:v>
                </c:pt>
              </c:strCache>
            </c:strRef>
          </c:tx>
          <c:spPr>
            <a:ln w="28575" cap="rnd">
              <a:solidFill>
                <a:schemeClr val="accent4">
                  <a:lumMod val="6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Sheet1!$B$11:$AJ$11</c:f>
              <c:numCache>
                <c:formatCode>General</c:formatCode>
                <c:ptCount val="35"/>
                <c:pt idx="0">
                  <c:v>5.4097</c:v>
                </c:pt>
                <c:pt idx="1">
                  <c:v>5.4404000000000003</c:v>
                </c:pt>
                <c:pt idx="2">
                  <c:v>5.6398000000000001</c:v>
                </c:pt>
                <c:pt idx="3">
                  <c:v>5.8220000000000001</c:v>
                </c:pt>
                <c:pt idx="4">
                  <c:v>5.4789000000000003</c:v>
                </c:pt>
                <c:pt idx="5">
                  <c:v>5.4774000000000003</c:v>
                </c:pt>
                <c:pt idx="6">
                  <c:v>5.9176000000000002</c:v>
                </c:pt>
                <c:pt idx="7">
                  <c:v>6.1539999999999999</c:v>
                </c:pt>
                <c:pt idx="8">
                  <c:v>6.2908999999999997</c:v>
                </c:pt>
                <c:pt idx="9">
                  <c:v>6.1174999999999997</c:v>
                </c:pt>
                <c:pt idx="10">
                  <c:v>7.0744999999999996</c:v>
                </c:pt>
                <c:pt idx="11">
                  <c:v>7.3498999999999999</c:v>
                </c:pt>
                <c:pt idx="12">
                  <c:v>7.5010000000000003</c:v>
                </c:pt>
                <c:pt idx="13">
                  <c:v>7.3804999999999996</c:v>
                </c:pt>
                <c:pt idx="14">
                  <c:v>7.2931999999999997</c:v>
                </c:pt>
                <c:pt idx="15">
                  <c:v>7.2727000000000004</c:v>
                </c:pt>
                <c:pt idx="16">
                  <c:v>7.1890999999999998</c:v>
                </c:pt>
                <c:pt idx="17">
                  <c:v>7.7427000000000001</c:v>
                </c:pt>
                <c:pt idx="18">
                  <c:v>8.4273000000000007</c:v>
                </c:pt>
                <c:pt idx="19">
                  <c:v>8.4356000000000009</c:v>
                </c:pt>
                <c:pt idx="20">
                  <c:v>7.7091000000000003</c:v>
                </c:pt>
                <c:pt idx="21">
                  <c:v>8.0206</c:v>
                </c:pt>
                <c:pt idx="22">
                  <c:v>9.0054999999999996</c:v>
                </c:pt>
                <c:pt idx="23">
                  <c:v>9.2189999999999994</c:v>
                </c:pt>
                <c:pt idx="24">
                  <c:v>8.8262999999999998</c:v>
                </c:pt>
                <c:pt idx="25">
                  <c:v>8.3328000000000007</c:v>
                </c:pt>
                <c:pt idx="26">
                  <c:v>7.9162999999999997</c:v>
                </c:pt>
                <c:pt idx="27">
                  <c:v>8.0518999999999998</c:v>
                </c:pt>
                <c:pt idx="28">
                  <c:v>7.9660000000000002</c:v>
                </c:pt>
                <c:pt idx="29">
                  <c:v>9.0698000000000008</c:v>
                </c:pt>
                <c:pt idx="30">
                  <c:v>8.9102999999999994</c:v>
                </c:pt>
                <c:pt idx="31">
                  <c:v>8.7909000000000006</c:v>
                </c:pt>
                <c:pt idx="32">
                  <c:v>8.7744999999999997</c:v>
                </c:pt>
                <c:pt idx="33">
                  <c:v>8.9298000000000002</c:v>
                </c:pt>
                <c:pt idx="34">
                  <c:v>9.2553999999999998</c:v>
                </c:pt>
              </c:numCache>
            </c:numRef>
          </c:val>
          <c:smooth val="0"/>
          <c:extLst>
            <c:ext xmlns:c16="http://schemas.microsoft.com/office/drawing/2014/chart" uri="{C3380CC4-5D6E-409C-BE32-E72D297353CC}">
              <c16:uniqueId val="{00000009-EA54-4594-AF66-F8506F73479E}"/>
            </c:ext>
          </c:extLst>
        </c:ser>
        <c:ser>
          <c:idx val="15"/>
          <c:order val="10"/>
          <c:tx>
            <c:strRef>
              <c:f>Sheet1!$A$12</c:f>
              <c:strCache>
                <c:ptCount val="1"/>
                <c:pt idx="0">
                  <c:v>Australia (9.0%)</c:v>
                </c:pt>
              </c:strCache>
            </c:strRef>
          </c:tx>
          <c:spPr>
            <a:ln w="28575" cap="rnd">
              <a:solidFill>
                <a:schemeClr val="accent4">
                  <a:lumMod val="80000"/>
                  <a:lumOff val="20000"/>
                </a:schemeClr>
              </a:solidFill>
              <a:round/>
            </a:ln>
            <a:effectLst/>
          </c:spPr>
          <c:marker>
            <c:symbol val="none"/>
          </c:marker>
          <c:cat>
            <c:strRef>
              <c:f>Sheet1!$B$1:$AJ$1</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Sheet1!$B$12:$AJ$12</c:f>
              <c:numCache>
                <c:formatCode>General</c:formatCode>
                <c:ptCount val="35"/>
                <c:pt idx="0">
                  <c:v>5.8335999999999997</c:v>
                </c:pt>
                <c:pt idx="1">
                  <c:v>5.8429000000000002</c:v>
                </c:pt>
                <c:pt idx="2">
                  <c:v>6.1102999999999996</c:v>
                </c:pt>
                <c:pt idx="3">
                  <c:v>6.0537999999999998</c:v>
                </c:pt>
                <c:pt idx="4">
                  <c:v>6.0255000000000001</c:v>
                </c:pt>
                <c:pt idx="5">
                  <c:v>6.0762</c:v>
                </c:pt>
                <c:pt idx="6">
                  <c:v>6.2735000000000003</c:v>
                </c:pt>
                <c:pt idx="7">
                  <c:v>6.1086999999999998</c:v>
                </c:pt>
                <c:pt idx="8">
                  <c:v>6.0629</c:v>
                </c:pt>
                <c:pt idx="9">
                  <c:v>6.1161000000000003</c:v>
                </c:pt>
                <c:pt idx="10">
                  <c:v>6.4748999999999999</c:v>
                </c:pt>
                <c:pt idx="11">
                  <c:v>6.7682000000000002</c:v>
                </c:pt>
                <c:pt idx="12">
                  <c:v>6.8316999999999997</c:v>
                </c:pt>
                <c:pt idx="13">
                  <c:v>6.8441999999999998</c:v>
                </c:pt>
                <c:pt idx="14">
                  <c:v>6.8750999999999998</c:v>
                </c:pt>
                <c:pt idx="15">
                  <c:v>6.9166999999999996</c:v>
                </c:pt>
                <c:pt idx="16">
                  <c:v>7.0575000000000001</c:v>
                </c:pt>
                <c:pt idx="17">
                  <c:v>7.0812999999999997</c:v>
                </c:pt>
                <c:pt idx="18">
                  <c:v>7.2427999999999999</c:v>
                </c:pt>
                <c:pt idx="19">
                  <c:v>7.3354999999999997</c:v>
                </c:pt>
                <c:pt idx="20">
                  <c:v>7.6121999999999996</c:v>
                </c:pt>
                <c:pt idx="21">
                  <c:v>7.7050999999999998</c:v>
                </c:pt>
                <c:pt idx="22">
                  <c:v>7.8956999999999997</c:v>
                </c:pt>
                <c:pt idx="23">
                  <c:v>7.9019000000000004</c:v>
                </c:pt>
                <c:pt idx="24">
                  <c:v>8.1134000000000004</c:v>
                </c:pt>
                <c:pt idx="25">
                  <c:v>7.9812000000000003</c:v>
                </c:pt>
                <c:pt idx="26">
                  <c:v>7.9898999999999996</c:v>
                </c:pt>
                <c:pt idx="27">
                  <c:v>8.0632999999999999</c:v>
                </c:pt>
                <c:pt idx="28">
                  <c:v>8.2668999999999997</c:v>
                </c:pt>
                <c:pt idx="29">
                  <c:v>8.5922999999999998</c:v>
                </c:pt>
                <c:pt idx="30">
                  <c:v>8.4717000000000002</c:v>
                </c:pt>
                <c:pt idx="31">
                  <c:v>8.5897000000000006</c:v>
                </c:pt>
                <c:pt idx="32">
                  <c:v>8.7434999999999992</c:v>
                </c:pt>
                <c:pt idx="33">
                  <c:v>8.8355999999999995</c:v>
                </c:pt>
                <c:pt idx="34">
                  <c:v>9.0120000000000005</c:v>
                </c:pt>
              </c:numCache>
            </c:numRef>
          </c:val>
          <c:smooth val="0"/>
          <c:extLst>
            <c:ext xmlns:c16="http://schemas.microsoft.com/office/drawing/2014/chart" uri="{C3380CC4-5D6E-409C-BE32-E72D297353CC}">
              <c16:uniqueId val="{0000000A-EA54-4594-AF66-F8506F73479E}"/>
            </c:ext>
          </c:extLst>
        </c:ser>
        <c:dLbls>
          <c:showLegendKey val="0"/>
          <c:showVal val="0"/>
          <c:showCatName val="0"/>
          <c:showSerName val="0"/>
          <c:showPercent val="0"/>
          <c:showBubbleSize val="0"/>
        </c:dLbls>
        <c:smooth val="0"/>
        <c:axId val="164053376"/>
        <c:axId val="164054912"/>
      </c:lineChart>
      <c:catAx>
        <c:axId val="16405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Trebuchet MS" charset="0"/>
                <a:ea typeface="Trebuchet MS" charset="0"/>
                <a:cs typeface="Trebuchet MS" charset="0"/>
              </a:defRPr>
            </a:pPr>
            <a:endParaRPr lang="en-US"/>
          </a:p>
        </c:txPr>
        <c:crossAx val="164054912"/>
        <c:crosses val="autoZero"/>
        <c:auto val="1"/>
        <c:lblAlgn val="ctr"/>
        <c:lblOffset val="100"/>
        <c:tickLblSkip val="2"/>
        <c:tickMarkSkip val="1"/>
        <c:noMultiLvlLbl val="0"/>
      </c:catAx>
      <c:valAx>
        <c:axId val="164054912"/>
        <c:scaling>
          <c:orientation val="minMax"/>
          <c:max val="1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Trebuchet MS" charset="0"/>
                <a:ea typeface="Trebuchet MS" charset="0"/>
                <a:cs typeface="Trebuchet MS" charset="0"/>
              </a:defRPr>
            </a:pPr>
            <a:endParaRPr lang="en-US"/>
          </a:p>
        </c:txPr>
        <c:crossAx val="164053376"/>
        <c:crosses val="autoZero"/>
        <c:crossBetween val="between"/>
        <c:majorUnit val="2"/>
      </c:valAx>
      <c:spPr>
        <a:noFill/>
        <a:ln>
          <a:noFill/>
        </a:ln>
        <a:effectLst/>
      </c:spPr>
    </c:plotArea>
    <c:legend>
      <c:legendPos val="r"/>
      <c:layout>
        <c:manualLayout>
          <c:xMode val="edge"/>
          <c:yMode val="edge"/>
          <c:x val="0.78216401733532404"/>
          <c:y val="9.7061637323394095E-2"/>
          <c:w val="0.20348105794212801"/>
          <c:h val="0.5234866657104080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rebuchet MS" charset="0"/>
              <a:ea typeface="Trebuchet MS" charset="0"/>
              <a:cs typeface="Trebuchet MS" charset="0"/>
            </a:defRPr>
          </a:pPr>
          <a:endParaRPr lang="en-US"/>
        </a:p>
      </c:txPr>
    </c:legend>
    <c:plotVisOnly val="1"/>
    <c:dispBlanksAs val="gap"/>
    <c:showDLblsOverMax val="0"/>
  </c:chart>
  <c:spPr>
    <a:noFill/>
    <a:ln>
      <a:noFill/>
    </a:ln>
    <a:effectLst/>
  </c:spPr>
  <c:txPr>
    <a:bodyPr/>
    <a:lstStyle/>
    <a:p>
      <a:pPr>
        <a:defRPr>
          <a:latin typeface="Trebuchet MS" charset="0"/>
          <a:ea typeface="Trebuchet MS" charset="0"/>
          <a:cs typeface="Trebuchet MS"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Regular"/>
              </a:defRPr>
            </a:lvl1pPr>
          </a:lstStyle>
          <a:p>
            <a:fld id="{BEECFE9B-D49E-41F7-989C-E5D4DD280425}" type="datetimeFigureOut">
              <a:rPr lang="en-US" smtClean="0"/>
              <a:pPr/>
              <a:t>11/30/2021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Regular"/>
              </a:defRPr>
            </a:lvl1pPr>
          </a:lstStyle>
          <a:p>
            <a:fld id="{977F1980-B0D9-4907-AF97-B2E475F4281F}" type="slidenum">
              <a:rPr lang="en-US" smtClean="0"/>
              <a:pPr/>
              <a:t>‹#›</a:t>
            </a:fld>
            <a:endParaRPr lang="en-US" dirty="0"/>
          </a:p>
        </p:txBody>
      </p:sp>
    </p:spTree>
    <p:extLst>
      <p:ext uri="{BB962C8B-B14F-4D97-AF65-F5344CB8AC3E}">
        <p14:creationId xmlns:p14="http://schemas.microsoft.com/office/powerpoint/2010/main" val="224575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This is the first presentation in a small series of presentations aimed at addressing the key concepts involved in patient safety and quality improvement practices within dermatology. These lectures </a:t>
            </a:r>
          </a:p>
        </p:txBody>
      </p:sp>
      <p:sp>
        <p:nvSpPr>
          <p:cNvPr id="4" name="Slide Number Placeholder 3"/>
          <p:cNvSpPr>
            <a:spLocks noGrp="1"/>
          </p:cNvSpPr>
          <p:nvPr>
            <p:ph type="sldNum" sz="quarter" idx="10"/>
          </p:nvPr>
        </p:nvSpPr>
        <p:spPr/>
        <p:txBody>
          <a:bodyPr/>
          <a:lstStyle/>
          <a:p>
            <a:fld id="{977F1980-B0D9-4907-AF97-B2E475F4281F}" type="slidenum">
              <a:rPr lang="en-US" smtClean="0"/>
              <a:t>1</a:t>
            </a:fld>
            <a:endParaRPr lang="en-US"/>
          </a:p>
        </p:txBody>
      </p:sp>
    </p:spTree>
    <p:extLst>
      <p:ext uri="{BB962C8B-B14F-4D97-AF65-F5344CB8AC3E}">
        <p14:creationId xmlns:p14="http://schemas.microsoft.com/office/powerpoint/2010/main" val="350431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As we discuss this case, you should become familiar with the Swiss Cheese Model of Adverse Events. This model is commonly used by healthcare systems (and of companies outside of healthcare) to help identify all the contributing factors to the occurrence of a safety event. The principle which underlies the Swiss Cheese Model is that procedures and processes in healthcare should have multiple layers of “error protection” embedded within the process or procedure to protect against errors. When a safety event does occur, investigation into the event typically reveals multiple different levels of error protection breakdown, all of which aligned perfectly to allow the event to occur. The Swiss cheese model is used in patient safety to help us understand that most medical errors result from overlapping problems with our safety system, rather than the personal failures of individuals. </a:t>
            </a:r>
          </a:p>
          <a:p>
            <a:endParaRPr lang="en-US" sz="1200" b="0" i="0" kern="1200" dirty="0">
              <a:solidFill>
                <a:schemeClr val="tx1"/>
              </a:solidFill>
              <a:effectLst/>
              <a:latin typeface="Arial Regular"/>
              <a:ea typeface="+mn-ea"/>
              <a:cs typeface="+mn-cs"/>
            </a:endParaRPr>
          </a:p>
          <a:p>
            <a:r>
              <a:rPr lang="en-US" sz="1200" b="0" i="0" kern="1200" dirty="0">
                <a:solidFill>
                  <a:schemeClr val="tx1"/>
                </a:solidFill>
                <a:effectLst/>
                <a:latin typeface="Arial Regular"/>
                <a:ea typeface="+mn-ea"/>
                <a:cs typeface="+mn-cs"/>
              </a:rPr>
              <a:t>What were the process failures that allowed harm to come to our patient?  Here, it is important to consider not only individual mistakes, but even more importantly how the checks in our system failed to prevent patient harm.  </a:t>
            </a:r>
          </a:p>
        </p:txBody>
      </p:sp>
      <p:sp>
        <p:nvSpPr>
          <p:cNvPr id="4" name="Slide Number Placeholder 3"/>
          <p:cNvSpPr>
            <a:spLocks noGrp="1"/>
          </p:cNvSpPr>
          <p:nvPr>
            <p:ph type="sldNum" sz="quarter" idx="10"/>
          </p:nvPr>
        </p:nvSpPr>
        <p:spPr/>
        <p:txBody>
          <a:bodyPr/>
          <a:lstStyle/>
          <a:p>
            <a:fld id="{977F1980-B0D9-4907-AF97-B2E475F4281F}" type="slidenum">
              <a:rPr lang="en-US" smtClean="0"/>
              <a:t>10</a:t>
            </a:fld>
            <a:endParaRPr lang="en-US"/>
          </a:p>
        </p:txBody>
      </p:sp>
    </p:spTree>
    <p:extLst>
      <p:ext uri="{BB962C8B-B14F-4D97-AF65-F5344CB8AC3E}">
        <p14:creationId xmlns:p14="http://schemas.microsoft.com/office/powerpoint/2010/main" val="271890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The AAD launched a formal patient safety program in 2007, and has a standing committee dedicated to patient safety and quality issues comprised of board-certified dermatologists and AAD staff. The purpose of the Safety and Quality Committee is to provide academy members with educational opportunities and resources related to safety and quality, as well as to advocate for dermatologists when it comes to policies regarding quality-based reimbursement regulations. </a:t>
            </a:r>
          </a:p>
          <a:p>
            <a:r>
              <a:rPr lang="en-US" sz="1200" b="0" i="0" kern="1200" dirty="0">
                <a:solidFill>
                  <a:schemeClr val="tx1"/>
                </a:solidFill>
                <a:effectLst/>
                <a:latin typeface="Arial Regular"/>
                <a:ea typeface="+mn-ea"/>
                <a:cs typeface="+mn-cs"/>
              </a:rPr>
              <a:t>Currently there is a patient safety module available through the AAD for purchase which fulfill the ABD’s requirement for a patient safety course. </a:t>
            </a:r>
          </a:p>
        </p:txBody>
      </p:sp>
      <p:sp>
        <p:nvSpPr>
          <p:cNvPr id="4" name="Slide Number Placeholder 3"/>
          <p:cNvSpPr>
            <a:spLocks noGrp="1"/>
          </p:cNvSpPr>
          <p:nvPr>
            <p:ph type="sldNum" sz="quarter" idx="10"/>
          </p:nvPr>
        </p:nvSpPr>
        <p:spPr/>
        <p:txBody>
          <a:bodyPr/>
          <a:lstStyle/>
          <a:p>
            <a:fld id="{1DAD57B5-340C-4F83-850C-E10D7261600C}" type="slidenum">
              <a:rPr lang="en-US" smtClean="0"/>
              <a:t>11</a:t>
            </a:fld>
            <a:endParaRPr lang="en-US"/>
          </a:p>
        </p:txBody>
      </p:sp>
    </p:spTree>
    <p:extLst>
      <p:ext uri="{BB962C8B-B14F-4D97-AF65-F5344CB8AC3E}">
        <p14:creationId xmlns:p14="http://schemas.microsoft.com/office/powerpoint/2010/main" val="345745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Some dermatologists and dermatology residents may feel safety and quality improvement are issues more pertinent to places like the emergency department and the operating room, but in reality the vast majority of health care in the United States takes place outside of the hospital environment. Furthermore, our specialty is one in which providers see high volumes of patients quickly and perform numerous procedures, setting which have proven to be high-risk for patient safety issues. </a:t>
            </a:r>
          </a:p>
          <a:p>
            <a:r>
              <a:rPr lang="en-US" sz="1200" b="0" i="0" kern="1200" dirty="0">
                <a:solidFill>
                  <a:schemeClr val="tx1"/>
                </a:solidFill>
                <a:effectLst/>
                <a:latin typeface="Arial Regular"/>
                <a:ea typeface="+mn-ea"/>
                <a:cs typeface="+mn-cs"/>
              </a:rPr>
              <a:t>The Accreditation College for Graduate Medical Education (ACGME) is the organization that is responsible for accrediting residency programs. The ACGME has developed milestones that residents must achieve to graduate from their training program, and one of the milestones relates to ability to perform quality improvement. </a:t>
            </a:r>
          </a:p>
          <a:p>
            <a:r>
              <a:rPr lang="en-US" sz="1200" b="0" i="0" kern="1200" dirty="0">
                <a:solidFill>
                  <a:schemeClr val="tx1"/>
                </a:solidFill>
                <a:effectLst/>
                <a:latin typeface="Arial Regular"/>
                <a:ea typeface="+mn-ea"/>
                <a:cs typeface="+mn-cs"/>
              </a:rPr>
              <a:t>The Centers for Medicare and Medicaid (CMS) have shifted the way physicians are reimbursed for patient care away from the traditional fee-for-service model and towards quality-driven reimbursement. Now providers who want to participate in the Merit-based Incentive Payment System (MIPS) are required to submit documentation to CMS that they are meeting certain quality metrics which have been defined as improving patient care and patient safety in dermatology. </a:t>
            </a:r>
          </a:p>
        </p:txBody>
      </p:sp>
      <p:sp>
        <p:nvSpPr>
          <p:cNvPr id="4" name="Slide Number Placeholder 3"/>
          <p:cNvSpPr>
            <a:spLocks noGrp="1"/>
          </p:cNvSpPr>
          <p:nvPr>
            <p:ph type="sldNum" sz="quarter" idx="10"/>
          </p:nvPr>
        </p:nvSpPr>
        <p:spPr/>
        <p:txBody>
          <a:bodyPr/>
          <a:lstStyle/>
          <a:p>
            <a:fld id="{977F1980-B0D9-4907-AF97-B2E475F4281F}" type="slidenum">
              <a:rPr lang="en-US" smtClean="0"/>
              <a:t>12</a:t>
            </a:fld>
            <a:endParaRPr lang="en-US"/>
          </a:p>
        </p:txBody>
      </p:sp>
    </p:spTree>
    <p:extLst>
      <p:ext uri="{BB962C8B-B14F-4D97-AF65-F5344CB8AC3E}">
        <p14:creationId xmlns:p14="http://schemas.microsoft.com/office/powerpoint/2010/main" val="105590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we mentioned in the beginning of this talk, the ACGME  considers patient safety and quality critical</a:t>
            </a:r>
            <a:r>
              <a:rPr lang="en-US" baseline="0" dirty="0"/>
              <a:t> to the accreditation of a training program. This slide lists some of the main areas programs need to address with their trainees in order to maintain accreditation. </a:t>
            </a:r>
          </a:p>
          <a:p>
            <a:r>
              <a:rPr lang="en-US" baseline="0" dirty="0"/>
              <a:t>All member of the health care team, trainees included, need to know how their individual institution reports safety events. Institutions should have an anonymous reporting tool which is easily accessible from inpatient and outpatient care areas as a way to quickly document when a safety event or near-miss safety opportunity occurs. </a:t>
            </a:r>
          </a:p>
          <a:p>
            <a:r>
              <a:rPr lang="en-US" baseline="0" dirty="0"/>
              <a:t>Residents are required by ACGME to contribute to safety and quality improvement projects conducted at their clinic site. This does not mean residents necessarily have to conduct a project alone; residents could form teams to conduct projects, join an ongoing clinic QI project, or work with colleagues like nursing staff and faculty on addressing safety issues. </a:t>
            </a:r>
          </a:p>
          <a:p>
            <a:r>
              <a:rPr lang="en-US" baseline="0" dirty="0"/>
              <a:t>The residency training environment should be one where all healthcare team members feel comfortable voicing safety concerns and are treated with respect and encouragement when voicing such concerns. Retribution for speaking up or negative reactions are not conducive to a culture of safety. Sometimes residents, fellows, or medical students may not feel comfortable speaking up if they see something occurring which is unsafe. Using phrases such as “I have a safety concern” or “I need a pause/time-out for clarification” is a neutral way of introducing one’s concern in the team environment. </a:t>
            </a:r>
          </a:p>
          <a:p>
            <a:r>
              <a:rPr lang="en-US" baseline="0" dirty="0"/>
              <a:t>When a serious safety event occurs, it can have a profound impact on those involved in the event. Resident physicians involved in a safety event may have a strong emotional response and require counseling or other supportive services to help cope with event. Programs are required to offer support for residents either within the department or through their associated institution. </a:t>
            </a:r>
          </a:p>
          <a:p>
            <a:r>
              <a:rPr lang="en-US" baseline="0" dirty="0"/>
              <a:t>As clinic sites undergo safety and quality projects, they should provide regular and timely feedback to all healthcare team members on the status of the projects and the changes that will be implemented as a result. This ensures everyone is “on the same page” with regards to the process and promotes buy-in from the team members to incorporate proposed changes. This ultimately sets the project up for success.</a:t>
            </a:r>
          </a:p>
          <a:p>
            <a:r>
              <a:rPr lang="en-US" baseline="0" dirty="0"/>
              <a:t>Finally, error disclosure is an important component of a safety culture but a component that can be overlooked or neglected due to its uncomfortable nature. Residents should receive training on the proper way to disclose errors to patients and know when to consult with their </a:t>
            </a:r>
            <a:r>
              <a:rPr lang="en-US" baseline="0" dirty="0" err="1"/>
              <a:t>attendings</a:t>
            </a:r>
            <a:r>
              <a:rPr lang="en-US" baseline="0" dirty="0"/>
              <a:t> and institutional safety experts prior to disclosure. </a:t>
            </a:r>
          </a:p>
          <a:p>
            <a:endParaRPr lang="en-US" baseline="0" dirty="0"/>
          </a:p>
        </p:txBody>
      </p:sp>
      <p:sp>
        <p:nvSpPr>
          <p:cNvPr id="4" name="Slide Number Placeholder 3"/>
          <p:cNvSpPr>
            <a:spLocks noGrp="1"/>
          </p:cNvSpPr>
          <p:nvPr>
            <p:ph type="sldNum" sz="quarter" idx="10"/>
          </p:nvPr>
        </p:nvSpPr>
        <p:spPr/>
        <p:txBody>
          <a:bodyPr/>
          <a:lstStyle/>
          <a:p>
            <a:fld id="{977F1980-B0D9-4907-AF97-B2E475F4281F}" type="slidenum">
              <a:rPr lang="en-US" smtClean="0"/>
              <a:t>13</a:t>
            </a:fld>
            <a:endParaRPr lang="en-US"/>
          </a:p>
        </p:txBody>
      </p:sp>
    </p:spTree>
    <p:extLst>
      <p:ext uri="{BB962C8B-B14F-4D97-AF65-F5344CB8AC3E}">
        <p14:creationId xmlns:p14="http://schemas.microsoft.com/office/powerpoint/2010/main" val="250150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survey completed in 2012 highlights some major issues within</a:t>
            </a:r>
            <a:r>
              <a:rPr lang="en-US" baseline="0" dirty="0"/>
              <a:t> our specialty’s training environment. There are multiple responses that do not support a culture of safety, such as failing to report injuries, residents feeling intimidated by faculty and witnessing disregard for safety procedures. This survey also reveals multiple issues with procedural safety, such as a very high rate of </a:t>
            </a:r>
            <a:r>
              <a:rPr lang="en-US" baseline="0" dirty="0" err="1"/>
              <a:t>mislabelling</a:t>
            </a:r>
            <a:r>
              <a:rPr lang="en-US" baseline="0" dirty="0"/>
              <a:t> specimens and lack of routinely performing time out procedures. Studies such as these are not intended to point fingers at any one person, but rather are useful to highlight some of the areas within our practice of dermatology that could use improvement. </a:t>
            </a:r>
          </a:p>
          <a:p>
            <a:endParaRPr lang="en-US" baseline="0" dirty="0"/>
          </a:p>
          <a:p>
            <a:r>
              <a:rPr lang="en-US" baseline="0" dirty="0"/>
              <a:t>Potential interactive moment: What of these safety issues have you witnessed in training? Are there other safety events you have witnessed not listed here? What is the biggest hurdle to improving these safety issues?</a:t>
            </a:r>
            <a:endParaRPr lang="en-US" dirty="0"/>
          </a:p>
        </p:txBody>
      </p:sp>
      <p:sp>
        <p:nvSpPr>
          <p:cNvPr id="4" name="Slide Number Placeholder 3"/>
          <p:cNvSpPr>
            <a:spLocks noGrp="1"/>
          </p:cNvSpPr>
          <p:nvPr>
            <p:ph type="sldNum" sz="quarter" idx="10"/>
          </p:nvPr>
        </p:nvSpPr>
        <p:spPr/>
        <p:txBody>
          <a:bodyPr/>
          <a:lstStyle/>
          <a:p>
            <a:fld id="{1161AC11-0535-484D-B62E-593EC78B6D1A}" type="slidenum">
              <a:rPr lang="en-US" smtClean="0"/>
              <a:t>14</a:t>
            </a:fld>
            <a:endParaRPr lang="en-US"/>
          </a:p>
        </p:txBody>
      </p:sp>
    </p:spTree>
    <p:extLst>
      <p:ext uri="{BB962C8B-B14F-4D97-AF65-F5344CB8AC3E}">
        <p14:creationId xmlns:p14="http://schemas.microsoft.com/office/powerpoint/2010/main" val="4238881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have</a:t>
            </a:r>
            <a:r>
              <a:rPr lang="en-US" baseline="0" dirty="0"/>
              <a:t> talked a lot about patient safety so far. Sometimes thinking about all the problems with our healthcare system can feel overwhelming. If you can start implementing these four key behaviors, you will be off to a great start. Try to follow the existing safety protocols in place at your clinic site. By paying attention to existing protocols, you will not only increase the safety of the care you provide, but you will likely quickly notice areas where protocols may not be in place, or may need revision. Don’t be afraid to speak up any time you have a safety concern. Training environments are required to encourage safety reporting by all members of the care team, including students and residents. Reporting close calls and near miss events are vitally important, as these events allow the institution to analyze a process to avoid a potential serious safety event. Be sure you know how to access your institution’s safety event reporting system. </a:t>
            </a:r>
          </a:p>
          <a:p>
            <a:r>
              <a:rPr lang="en-US" baseline="0" dirty="0"/>
              <a:t>Embrace the team mentality when it comes to healthcare. By listening to your peers and patients, you will gain more insight into each situation in which you are involved, and will be better able to make informed decisions that benefit your patient. </a:t>
            </a:r>
          </a:p>
          <a:p>
            <a:r>
              <a:rPr lang="en-US" baseline="0" dirty="0"/>
              <a:t>And finally, providing care to patients is a demanding and stressful job. Taking care of yourself outside of work by maintaining your hobbies, getting regular sleep and exercise, and having a method for stress relief will help prevent burn out. Physicians suffering from burn out are more likely to make serious safety errors. If you are feeling overly stressed or burned out, please reach out to your chief resident or program director for help. </a:t>
            </a:r>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15</a:t>
            </a:fld>
            <a:endParaRPr lang="en-US"/>
          </a:p>
        </p:txBody>
      </p:sp>
    </p:spTree>
    <p:extLst>
      <p:ext uri="{BB962C8B-B14F-4D97-AF65-F5344CB8AC3E}">
        <p14:creationId xmlns:p14="http://schemas.microsoft.com/office/powerpoint/2010/main" val="3248329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mentioned</a:t>
            </a:r>
            <a:r>
              <a:rPr lang="en-US" baseline="0" dirty="0"/>
              <a:t> CMS and the MIPS program earlier in this presentation. In 2015 Congress passed the Medicare Authorization and CHIP Reauthorization Act, also known as MACRA. This act laid out the new steps physicians would need to take in order to avoid penalties and maximize reimbursement from Medicare insurance payments. The new system for reimbursing physicians has two pathways, with the vast majority of dermatologists choosing the Merit-based incentive payment system, called MIPS. The safety measures listed in this slide are just some of the quality measures which can be used by dermatologists to document the type of care they are providing. </a:t>
            </a:r>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16</a:t>
            </a:fld>
            <a:endParaRPr lang="en-US"/>
          </a:p>
        </p:txBody>
      </p:sp>
    </p:spTree>
    <p:extLst>
      <p:ext uri="{BB962C8B-B14F-4D97-AF65-F5344CB8AC3E}">
        <p14:creationId xmlns:p14="http://schemas.microsoft.com/office/powerpoint/2010/main" val="1405119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MIPS is a complicated algorithm that awards a physician or physician practice a score in each of four categories, including quality, use of technology like electronic health records, quality improvement activities, and cost. An example of a quality measure which can be recorded for dermatology is the time between a non-melanoma skin cancer biopsy being performed and its report given to the dermatologist. We listed three examples of improvement activities on the previous slide, but another example would be implementing </a:t>
            </a:r>
            <a:r>
              <a:rPr lang="en-US" sz="1200" dirty="0"/>
              <a:t>a documented care coordination encounter that tracks all clinical staff involved and communications from date patient is scheduled for outpatient procedure through day of procedure. The Advancing Care Information category replaces the old Meaningful Use category. This incentivizes physicians to use a sophisticated electronic health record system which can e-prescribe medications, create a patient portal with two-way communication between patients and providers, and allow for electronic communication between physicians, among many other requirements. The final category is “cost”, which stands for a complicated algorithm used to determine the adjustment in Medicare reimbursement for a participating provider based on performance in the first three categories and performance against peers in a national registry. </a:t>
            </a:r>
            <a:r>
              <a:rPr lang="en-US" baseline="0" dirty="0"/>
              <a:t>For more information on MIPS, you can visit the AAD’s Practice Management Center. </a:t>
            </a:r>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17</a:t>
            </a:fld>
            <a:endParaRPr lang="en-US"/>
          </a:p>
        </p:txBody>
      </p:sp>
    </p:spTree>
    <p:extLst>
      <p:ext uri="{BB962C8B-B14F-4D97-AF65-F5344CB8AC3E}">
        <p14:creationId xmlns:p14="http://schemas.microsoft.com/office/powerpoint/2010/main" val="276496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some additional online resources to</a:t>
            </a:r>
            <a:r>
              <a:rPr lang="en-US" baseline="0" dirty="0"/>
              <a:t> expand your knowledge regarding patient safety and specific safety issues. The IHI has many free safety and quality resources, and also offers a Basic Certificate program through their Open School website. The Patient Safety Network (</a:t>
            </a:r>
            <a:r>
              <a:rPr lang="en-US" baseline="0" dirty="0" err="1"/>
              <a:t>PSNet</a:t>
            </a:r>
            <a:r>
              <a:rPr lang="en-US" baseline="0" dirty="0"/>
              <a:t>) has excellent short primers on many different safety issues, all of which are about 2 pages in length and easy to read. </a:t>
            </a:r>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18</a:t>
            </a:fld>
            <a:endParaRPr lang="en-US"/>
          </a:p>
        </p:txBody>
      </p:sp>
    </p:spTree>
    <p:extLst>
      <p:ext uri="{BB962C8B-B14F-4D97-AF65-F5344CB8AC3E}">
        <p14:creationId xmlns:p14="http://schemas.microsoft.com/office/powerpoint/2010/main" val="3930976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a:t>
            </a:r>
            <a:r>
              <a:rPr lang="en-US" baseline="0" dirty="0"/>
              <a:t> have spent a lot of time on patient safety. Let’s now briefly review the other key components of quality healthcare. After that, we will discuss the process of performing quality improvement. </a:t>
            </a:r>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19</a:t>
            </a:fld>
            <a:endParaRPr lang="en-US"/>
          </a:p>
        </p:txBody>
      </p:sp>
    </p:spTree>
    <p:extLst>
      <p:ext uri="{BB962C8B-B14F-4D97-AF65-F5344CB8AC3E}">
        <p14:creationId xmlns:p14="http://schemas.microsoft.com/office/powerpoint/2010/main" val="106548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Before discussing definitions of quality improvement and patient safety, we should examine the six core tenets of quality healthcare as defined by the Institute for Healthcare Improvement. The Institute for Healthcare Improvement (IHI) is a global collaborate learning group formed by over 500,000 interprofessional learners from universities, organizations, and health systems around the world who have a shared interest in building core skills in improvement, safety, system design, and leadership. </a:t>
            </a:r>
          </a:p>
          <a:p>
            <a:r>
              <a:rPr lang="en-US" sz="1200" b="0" i="0" kern="1200" dirty="0">
                <a:solidFill>
                  <a:schemeClr val="tx1"/>
                </a:solidFill>
                <a:effectLst/>
                <a:latin typeface="Arial Regular"/>
                <a:ea typeface="+mn-ea"/>
                <a:cs typeface="+mn-cs"/>
              </a:rPr>
              <a:t>When defining quality healthcare, the IHI suggests care should be safe, timely, effective, efficient, equitable, and patient-centered. Patient safety and quality improvement work should be able to be related directly back to one of these key principles. The IHI does not define one of these components as being above the others and does not rank them, but rather argues they should all exist equally in the ideal model of healthcare delivery. </a:t>
            </a:r>
          </a:p>
          <a:p>
            <a:br>
              <a:rPr lang="en-US" sz="1200" b="0" i="0" kern="1200" dirty="0">
                <a:solidFill>
                  <a:schemeClr val="tx1"/>
                </a:solidFill>
                <a:effectLst/>
                <a:latin typeface="Arial Regular"/>
                <a:ea typeface="+mn-ea"/>
                <a:cs typeface="+mn-cs"/>
              </a:rPr>
            </a:br>
            <a:endParaRPr lang="en-US" sz="1200" b="0" i="0" kern="1200" dirty="0">
              <a:solidFill>
                <a:schemeClr val="tx1"/>
              </a:solidFill>
              <a:effectLst/>
              <a:latin typeface="Arial Regular"/>
              <a:ea typeface="+mn-ea"/>
              <a:cs typeface="+mn-cs"/>
            </a:endParaRPr>
          </a:p>
          <a:p>
            <a:r>
              <a:rPr lang="en-US" sz="1200" b="0" i="0" kern="1200" dirty="0">
                <a:solidFill>
                  <a:schemeClr val="tx1"/>
                </a:solidFill>
                <a:effectLst/>
                <a:latin typeface="Arial Regular"/>
                <a:ea typeface="+mn-ea"/>
                <a:cs typeface="+mn-cs"/>
              </a:rPr>
              <a:t>Potential audience interactive moment: Can anyone name an issue they have  had in our healthcare system in the past week, and which tenet of quality healthcare it relates to?</a:t>
            </a:r>
          </a:p>
        </p:txBody>
      </p:sp>
      <p:sp>
        <p:nvSpPr>
          <p:cNvPr id="4" name="Slide Number Placeholder 3"/>
          <p:cNvSpPr>
            <a:spLocks noGrp="1"/>
          </p:cNvSpPr>
          <p:nvPr>
            <p:ph type="sldNum" sz="quarter" idx="10"/>
          </p:nvPr>
        </p:nvSpPr>
        <p:spPr/>
        <p:txBody>
          <a:bodyPr/>
          <a:lstStyle/>
          <a:p>
            <a:fld id="{977F1980-B0D9-4907-AF97-B2E475F4281F}" type="slidenum">
              <a:rPr lang="en-US" smtClean="0"/>
              <a:t>2</a:t>
            </a:fld>
            <a:endParaRPr lang="en-US"/>
          </a:p>
        </p:txBody>
      </p:sp>
    </p:spTree>
    <p:extLst>
      <p:ext uri="{BB962C8B-B14F-4D97-AF65-F5344CB8AC3E}">
        <p14:creationId xmlns:p14="http://schemas.microsoft.com/office/powerpoint/2010/main" val="1065487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a:t>
            </a:r>
            <a:r>
              <a:rPr lang="en-US" baseline="0" dirty="0"/>
              <a:t> an ideal world, all patients would be able to get the exact care they need without any delays. Unfortunately, our current healthcare system is fraught with barriers to providing timely care to our patients. Access to the healthcare system is a pervasive issue. The number of patients are growing, and the number of physicians providing care is not able to keep pace with the growing demand. Concentration of physicians in certain geographical areas puts rural and certain urban communities at risk for poor access. Lack of health insurance is also a major barrier to receiving timely care. </a:t>
            </a:r>
          </a:p>
          <a:p>
            <a:r>
              <a:rPr lang="en-US" baseline="0" dirty="0"/>
              <a:t>Scheduling procedures for patients or referrals to other specialists is another area that can contribute to delayed care. One of the quality metrics for dermatology under the MIPS program is looking at the time between diagnosis of melanoma and definitive treatment. </a:t>
            </a:r>
          </a:p>
          <a:p>
            <a:r>
              <a:rPr lang="en-US" baseline="0" dirty="0"/>
              <a:t>Many hospitals and clinics in the United States are fortunate to have access to a wide spectrum of equipment and healthcare services, but even in the United States certain resources are often limited. Have you ever seen a patient waiting in the hospital for placement into a rehabilitation facility, or a patient with mental health issues who cannot be placed into an inpatient psychiatric hospital? Have you ever witnessed a patient in the emergency department waiting hours for an MRI or CT scan? </a:t>
            </a:r>
          </a:p>
          <a:p>
            <a:r>
              <a:rPr lang="en-US" baseline="0" dirty="0"/>
              <a:t>In the outpatient healthcare settings, prior authorizations for medications and procedures are a huge barrier to providing timely care. The AAD has created helpful resources for providers who need prior authorization assistance. This includes an interactive online prior authorization letter generator. </a:t>
            </a:r>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20</a:t>
            </a:fld>
            <a:endParaRPr lang="en-US"/>
          </a:p>
        </p:txBody>
      </p:sp>
    </p:spTree>
    <p:extLst>
      <p:ext uri="{BB962C8B-B14F-4D97-AF65-F5344CB8AC3E}">
        <p14:creationId xmlns:p14="http://schemas.microsoft.com/office/powerpoint/2010/main" val="850338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IHI defines effective care as “providing the appropriate level of services based on scientific knowledge”. How do we determine what care is appropriate and what care is not appropriate? Use</a:t>
            </a:r>
            <a:r>
              <a:rPr lang="en-US" baseline="0" dirty="0"/>
              <a:t> of expert consensus groups is one way to help define appropriate care. Another is by referring to well-done studies that demonstrate the outcomes of a particular therapy or intervention. This is reflected in the IHI definition being “based on scientific knowledge”. The AAD has several resources available for clinicians to help provide more effective care. The AAD Clinical guidelines are evidenced-based guidelines rigorously written and reviewed by a large panel of content experts. There are guidelines on atopic dermatitis, melanoma, psoriasis, acne, and office-based surgery. The Choosing Wisely program </a:t>
            </a:r>
            <a:r>
              <a:rPr lang="en-US" sz="1200" kern="1200" dirty="0">
                <a:solidFill>
                  <a:schemeClr val="tx1"/>
                </a:solidFill>
                <a:effectLst/>
                <a:ea typeface="+mn-ea"/>
                <a:cs typeface="+mn-cs"/>
              </a:rPr>
              <a:t>focuses on encouraging physicians and patients to talk about tests and procedures</a:t>
            </a:r>
            <a:r>
              <a:rPr lang="en-US" sz="1200" kern="1200" baseline="0" dirty="0">
                <a:solidFill>
                  <a:schemeClr val="tx1"/>
                </a:solidFill>
                <a:effectLst/>
                <a:ea typeface="+mn-ea"/>
                <a:cs typeface="+mn-cs"/>
              </a:rPr>
              <a:t> that may be unnecessary or may cause harm. This program encompasses many different areas of medicine, but the AAD has developed ten statements to reflect current issues in dermatology. Finally, the AAD has published appropriate use criteria regarding the use of Mohs micrographic surgery for treatment of </a:t>
            </a:r>
            <a:r>
              <a:rPr lang="en-US" sz="1200" kern="1200" baseline="0" dirty="0" err="1">
                <a:solidFill>
                  <a:schemeClr val="tx1"/>
                </a:solidFill>
                <a:effectLst/>
                <a:ea typeface="+mn-ea"/>
                <a:cs typeface="+mn-cs"/>
              </a:rPr>
              <a:t>nonmelanoma</a:t>
            </a:r>
            <a:r>
              <a:rPr lang="en-US" sz="1200" kern="1200" baseline="0" dirty="0">
                <a:solidFill>
                  <a:schemeClr val="tx1"/>
                </a:solidFill>
                <a:effectLst/>
                <a:ea typeface="+mn-ea"/>
                <a:cs typeface="+mn-cs"/>
              </a:rPr>
              <a:t> skin cancers. This was a large effort in collaboration with the </a:t>
            </a:r>
            <a:r>
              <a:rPr lang="en-US" sz="1200" kern="1200" dirty="0">
                <a:solidFill>
                  <a:schemeClr val="tx1"/>
                </a:solidFill>
                <a:effectLst/>
                <a:ea typeface="+mn-ea"/>
                <a:cs typeface="+mn-cs"/>
              </a:rPr>
              <a:t>American College of Mohs Surgery, the American Society for Mohs Surgery, and the American Society for Dermatologic Surgery Association in which appropriateness</a:t>
            </a:r>
            <a:r>
              <a:rPr lang="en-US" sz="1200" kern="1200" baseline="0" dirty="0">
                <a:solidFill>
                  <a:schemeClr val="tx1"/>
                </a:solidFill>
                <a:effectLst/>
                <a:ea typeface="+mn-ea"/>
                <a:cs typeface="+mn-cs"/>
              </a:rPr>
              <a:t> of Mohs surgery in various instances was reviewed by &gt;75 physicians. These are three examples of our specialty’s efforts to improve the care we provide. </a:t>
            </a:r>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 </a:t>
            </a:r>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21</a:t>
            </a:fld>
            <a:endParaRPr lang="en-US"/>
          </a:p>
        </p:txBody>
      </p:sp>
    </p:spTree>
    <p:extLst>
      <p:ext uri="{BB962C8B-B14F-4D97-AF65-F5344CB8AC3E}">
        <p14:creationId xmlns:p14="http://schemas.microsoft.com/office/powerpoint/2010/main" val="1195385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IHI defines efficient healthcare</a:t>
            </a:r>
            <a:r>
              <a:rPr lang="en-US" baseline="0" dirty="0"/>
              <a:t> as being care which avoids waste, including waste of equipment, supplies, ideas and energy. Lack of efficiency is a major problem in our current healthcare system. Duplication of tests, inappropriate use of medications or procedures, and lack of streamlined processes are contribute to inefficient care. Improving efficiency in medicine is vital to closing the gap between the amount of money the US spends on healthcare and the quality of the care provided. </a:t>
            </a:r>
          </a:p>
          <a:p>
            <a:r>
              <a:rPr lang="en-US" baseline="0" dirty="0"/>
              <a:t>Creating a successful healthcare team can improve efficiency in several ways. Doctors, advanced care providers, nurses, pharmacists, nursing assistants, and office staff should work together harmoniously so no one is duplicating each other’s work and everyone has a clear role in the care of the patient that maximizes each individuals time and talents. A bonus to engaging in an effective healthcare team is members of the team may view an encountered problem differently, thereby identifying multiple potential solutions to improve care. </a:t>
            </a:r>
          </a:p>
          <a:p>
            <a:endParaRPr lang="en-US" baseline="0" dirty="0"/>
          </a:p>
          <a:p>
            <a:r>
              <a:rPr lang="en-US" baseline="0" dirty="0"/>
              <a:t>Potential interactive audience moment: Can anyone describe a time when they experienced inefficient care, or when they experience exceptionally efficient care?</a:t>
            </a:r>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22</a:t>
            </a:fld>
            <a:endParaRPr lang="en-US"/>
          </a:p>
        </p:txBody>
      </p:sp>
    </p:spTree>
    <p:extLst>
      <p:ext uri="{BB962C8B-B14F-4D97-AF65-F5344CB8AC3E}">
        <p14:creationId xmlns:p14="http://schemas.microsoft.com/office/powerpoint/2010/main" val="1567767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Equitable care is defined</a:t>
            </a:r>
            <a:r>
              <a:rPr lang="en-US" baseline="0" dirty="0"/>
              <a:t> as care that does not vary in quality because of personal characteristics: maintaining the principle that all people should be treated equally. There are numerous literature reports demonstrating that certain patient populations regularly receive inferior care due to issues like ethnicity, language, socioeconomic status, age, and sexual orientation. </a:t>
            </a:r>
          </a:p>
          <a:p>
            <a:r>
              <a:rPr lang="en-US" baseline="0" dirty="0"/>
              <a:t>Recognizing our own implicit biases is one of the first steps towards ensuring equitable care. One resource for determining your own implicit biases is to take a test that helps identify certain stereotypes you may hold. Harvard University has developed a series of short implicit bias tests called Project Implicit. </a:t>
            </a:r>
          </a:p>
          <a:p>
            <a:r>
              <a:rPr lang="en-US" baseline="0" dirty="0"/>
              <a:t>The second step towards ensuring equitable care is to speak up when you witness inequitable care being provided. Giving a voice to some of the more marginalized patients in our healthcare system will create a more robust culture of safety. </a:t>
            </a:r>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24</a:t>
            </a:fld>
            <a:endParaRPr lang="en-US"/>
          </a:p>
        </p:txBody>
      </p:sp>
    </p:spTree>
    <p:extLst>
      <p:ext uri="{BB962C8B-B14F-4D97-AF65-F5344CB8AC3E}">
        <p14:creationId xmlns:p14="http://schemas.microsoft.com/office/powerpoint/2010/main" val="2176116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Patient-centered care is care that respects</a:t>
            </a:r>
            <a:r>
              <a:rPr lang="en-US" baseline="0" dirty="0"/>
              <a:t> patients and treats patients as individuals who are an equal part of the health-care team. Paternalistic medicine is no longer felt to be the best way to take care of patients; we should instead actively engage with our patients to mutually agree upon the best plan of care. </a:t>
            </a:r>
          </a:p>
          <a:p>
            <a:r>
              <a:rPr lang="en-US" baseline="0" dirty="0"/>
              <a:t>Establishing a relationship with your patient is one of the easiest ways to have you and the patient be on the same team, by showing you really care about them as a person. Actively listening to the patient’s concerns, expectations, and ideas regarding illness will give you unique insight into what the patient is thinking, and allow you to address misconceptions or misunderstandings if they arise. Setting goals that both you and the patient agree to gives the patient “buy-in” and makes them more involved in the decision-making process. Anticipating issues such as medication cost, scheduling conflicts, side effects, etc. can help you address these proactively so the patient is prepared rather than having to reactively address issues after they occur. </a:t>
            </a:r>
          </a:p>
          <a:p>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25</a:t>
            </a:fld>
            <a:endParaRPr lang="en-US"/>
          </a:p>
        </p:txBody>
      </p:sp>
    </p:spTree>
    <p:extLst>
      <p:ext uri="{BB962C8B-B14F-4D97-AF65-F5344CB8AC3E}">
        <p14:creationId xmlns:p14="http://schemas.microsoft.com/office/powerpoint/2010/main" val="4053693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look at the key words in this definition.</a:t>
            </a:r>
            <a:r>
              <a:rPr lang="en-US" baseline="0" dirty="0"/>
              <a:t> </a:t>
            </a:r>
            <a:r>
              <a:rPr lang="en-US" dirty="0"/>
              <a:t>The US</a:t>
            </a:r>
            <a:r>
              <a:rPr lang="en-US" baseline="0" dirty="0"/>
              <a:t> Department of Health and Human services defines quality improvement as being “systematic”. What does that mean? It means being purposeful and thoughtful in developing ways to evaluate health care, that use widely accepted and standardized methods of assessment such as Root Cause Analysis and Plan-Do-Study-Act cycles. We will discuss these in more detail later. “Continuous” means constantly looking at the current system, or way of doing things, for opportunities to improve the “status quo”. “Measureable improvement” indicates that quality improvement projects need to identify a measurable outcome in order to determine if a change to the system is having a positive, negative, or neutral impact. A classic example of this measuring number of hospital-acquired central line infections during a specified time period, or number of mislabeled biopsy specimens. The last part of this definition indicates quality improvement should look at a specific and defined patient population. Who should be included in the quality improvement study, and why? Who should be excluded? All of these concepts are critical to successful quality healthcare improvement. </a:t>
            </a:r>
            <a:endParaRPr lang="en-US" dirty="0"/>
          </a:p>
        </p:txBody>
      </p:sp>
      <p:sp>
        <p:nvSpPr>
          <p:cNvPr id="4" name="Slide Number Placeholder 3"/>
          <p:cNvSpPr>
            <a:spLocks noGrp="1"/>
          </p:cNvSpPr>
          <p:nvPr>
            <p:ph type="sldNum" sz="quarter" idx="10"/>
          </p:nvPr>
        </p:nvSpPr>
        <p:spPr/>
        <p:txBody>
          <a:bodyPr/>
          <a:lstStyle/>
          <a:p>
            <a:fld id="{1DAD57B5-340C-4F83-850C-E10D7261600C}" type="slidenum">
              <a:rPr lang="en-US" smtClean="0"/>
              <a:t>26</a:t>
            </a:fld>
            <a:endParaRPr lang="en-US"/>
          </a:p>
        </p:txBody>
      </p:sp>
    </p:spTree>
    <p:extLst>
      <p:ext uri="{BB962C8B-B14F-4D97-AF65-F5344CB8AC3E}">
        <p14:creationId xmlns:p14="http://schemas.microsoft.com/office/powerpoint/2010/main" val="1447665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next educational</a:t>
            </a:r>
            <a:r>
              <a:rPr lang="en-US" baseline="0" dirty="0"/>
              <a:t> lesson in this series will discuss the steps vital to the quality improvement process. </a:t>
            </a:r>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27</a:t>
            </a:fld>
            <a:endParaRPr lang="en-US"/>
          </a:p>
        </p:txBody>
      </p:sp>
    </p:spTree>
    <p:extLst>
      <p:ext uri="{BB962C8B-B14F-4D97-AF65-F5344CB8AC3E}">
        <p14:creationId xmlns:p14="http://schemas.microsoft.com/office/powerpoint/2010/main" val="292908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When we look at how our healthcare system in the United States compares to other developed nations, the US is often at the bottom in terms of overall performance. This study examined seventy-two indicators across five healthcare domains: care process, access, Administrative Efficiency, Equity, and Health Care Outcomes. The U.S. ranked last on performance overall, and ranked last or near last on the Access, Administrative Efficiency, Equity, and Health Care Outcomes domains.</a:t>
            </a:r>
          </a:p>
        </p:txBody>
      </p:sp>
      <p:sp>
        <p:nvSpPr>
          <p:cNvPr id="4" name="Slide Number Placeholder 3"/>
          <p:cNvSpPr>
            <a:spLocks noGrp="1"/>
          </p:cNvSpPr>
          <p:nvPr>
            <p:ph type="sldNum" sz="quarter" idx="10"/>
          </p:nvPr>
        </p:nvSpPr>
        <p:spPr/>
        <p:txBody>
          <a:bodyPr/>
          <a:lstStyle/>
          <a:p>
            <a:fld id="{8AA55D93-A8F5-4314-B2D6-419A3F6A770F}" type="slidenum">
              <a:rPr lang="en-US" smtClean="0"/>
              <a:t>3</a:t>
            </a:fld>
            <a:endParaRPr lang="en-US"/>
          </a:p>
        </p:txBody>
      </p:sp>
    </p:spTree>
    <p:extLst>
      <p:ext uri="{BB962C8B-B14F-4D97-AF65-F5344CB8AC3E}">
        <p14:creationId xmlns:p14="http://schemas.microsoft.com/office/powerpoint/2010/main" val="104561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C94DC43E-3AA4-400E-B6CD-F9BAC5AC1946}" type="slidenum">
              <a:rPr lang="en-US">
                <a:solidFill>
                  <a:prstClr val="black"/>
                </a:solidFill>
              </a:rPr>
              <a:pPr>
                <a:defRPr/>
              </a:pPr>
              <a:t>4</a:t>
            </a:fld>
            <a:endParaRPr lang="en-US">
              <a:solidFill>
                <a:prstClr val="black"/>
              </a:solidFill>
            </a:endParaRPr>
          </a:p>
        </p:txBody>
      </p:sp>
      <p:sp>
        <p:nvSpPr>
          <p:cNvPr id="297986" name="Rectangle 2"/>
          <p:cNvSpPr>
            <a:spLocks noGrp="1" noRot="1" noChangeAspect="1" noChangeArrowheads="1" noTextEdit="1"/>
          </p:cNvSpPr>
          <p:nvPr>
            <p:ph type="sldImg"/>
          </p:nvPr>
        </p:nvSpPr>
        <p:spPr>
          <a:xfrm>
            <a:off x="468313" y="703263"/>
            <a:ext cx="6259512" cy="3521075"/>
          </a:xfrm>
          <a:ln/>
        </p:spPr>
      </p:sp>
      <p:sp>
        <p:nvSpPr>
          <p:cNvPr id="297987" name="Rectangle 3"/>
          <p:cNvSpPr>
            <a:spLocks noGrp="1" noChangeArrowheads="1"/>
          </p:cNvSpPr>
          <p:nvPr>
            <p:ph type="body" idx="1"/>
          </p:nvPr>
        </p:nvSpPr>
        <p:spPr>
          <a:xfrm>
            <a:off x="719873" y="4457433"/>
            <a:ext cx="5752437" cy="4220293"/>
          </a:xfrm>
          <a:noFill/>
          <a:ln/>
        </p:spPr>
        <p:txBody>
          <a:bodyPr/>
          <a:lstStyle/>
          <a:p>
            <a:r>
              <a:rPr lang="en-US" sz="1200" b="0" i="0" kern="1200" dirty="0">
                <a:solidFill>
                  <a:schemeClr val="tx1"/>
                </a:solidFill>
                <a:effectLst/>
                <a:latin typeface="Arial Regular"/>
                <a:ea typeface="+mn-ea"/>
                <a:cs typeface="+mn-cs"/>
              </a:rPr>
              <a:t>Despite ranking the lowest among these countries in overall care quality, the United States spends the most money as defined by percent of the country’s gross domestic product. As you can see from this graph, health care spending is continuing to rise and the gap between the money spent on healthcare in the US and other countries is widening. Data such as this demonstrates the current need to deliver better quality care at a lower cost. </a:t>
            </a:r>
          </a:p>
        </p:txBody>
      </p:sp>
    </p:spTree>
    <p:extLst>
      <p:ext uri="{BB962C8B-B14F-4D97-AF65-F5344CB8AC3E}">
        <p14:creationId xmlns:p14="http://schemas.microsoft.com/office/powerpoint/2010/main" val="182653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Before discussing definitions of quality improvement and patient safety, we should examine the six core tenets of quality healthcare as defined by the Institute for Healthcare Improvement. The Institute for Healthcare Improvement (IHI) is a global collaborate learning group formed by over 500,000 interprofessional learners from universities, organizations, and health systems around the world who have a shared interest in building core skills in improvement, safety, system design, and leadership. </a:t>
            </a:r>
          </a:p>
          <a:p>
            <a:r>
              <a:rPr lang="en-US" sz="1200" b="0" i="0" kern="1200" dirty="0">
                <a:solidFill>
                  <a:schemeClr val="tx1"/>
                </a:solidFill>
                <a:effectLst/>
                <a:latin typeface="Arial Regular"/>
                <a:ea typeface="+mn-ea"/>
                <a:cs typeface="+mn-cs"/>
              </a:rPr>
              <a:t>When defining quality healthcare, the IHI suggests care should be safe, timely, effective, efficient, equitable, and patient-centered. Patient safety and quality improvement work should be able to be related directly back to one of these key principles. The IHI does not define one of these components as being above the others and does not rank them, but rather argues they should all exist equally in the ideal model of healthcare delivery. </a:t>
            </a:r>
          </a:p>
          <a:p>
            <a:br>
              <a:rPr lang="en-US" sz="1200" b="0" i="0" kern="1200" dirty="0">
                <a:solidFill>
                  <a:schemeClr val="tx1"/>
                </a:solidFill>
                <a:effectLst/>
                <a:latin typeface="Arial Regular"/>
                <a:ea typeface="+mn-ea"/>
                <a:cs typeface="+mn-cs"/>
              </a:rPr>
            </a:br>
            <a:endParaRPr lang="en-US" sz="1200" b="0" i="0" kern="1200" dirty="0">
              <a:solidFill>
                <a:schemeClr val="tx1"/>
              </a:solidFill>
              <a:effectLst/>
              <a:latin typeface="Arial Regular"/>
              <a:ea typeface="+mn-ea"/>
              <a:cs typeface="+mn-cs"/>
            </a:endParaRPr>
          </a:p>
          <a:p>
            <a:r>
              <a:rPr lang="en-US" sz="1200" b="0" i="0" kern="1200" dirty="0">
                <a:solidFill>
                  <a:schemeClr val="tx1"/>
                </a:solidFill>
                <a:effectLst/>
                <a:latin typeface="Arial Regular"/>
                <a:ea typeface="+mn-ea"/>
                <a:cs typeface="+mn-cs"/>
              </a:rPr>
              <a:t>Potential audience interactive moment: Can anyone name an issue they have  had in our healthcare system in the past week, and which tenet of quality healthcare it relates to?</a:t>
            </a:r>
          </a:p>
        </p:txBody>
      </p:sp>
      <p:sp>
        <p:nvSpPr>
          <p:cNvPr id="4" name="Slide Number Placeholder 3"/>
          <p:cNvSpPr>
            <a:spLocks noGrp="1"/>
          </p:cNvSpPr>
          <p:nvPr>
            <p:ph type="sldNum" sz="quarter" idx="10"/>
          </p:nvPr>
        </p:nvSpPr>
        <p:spPr/>
        <p:txBody>
          <a:bodyPr/>
          <a:lstStyle/>
          <a:p>
            <a:fld id="{977F1980-B0D9-4907-AF97-B2E475F4281F}" type="slidenum">
              <a:rPr lang="en-US" smtClean="0"/>
              <a:t>5</a:t>
            </a:fld>
            <a:endParaRPr lang="en-US"/>
          </a:p>
        </p:txBody>
      </p:sp>
    </p:spTree>
    <p:extLst>
      <p:ext uri="{BB962C8B-B14F-4D97-AF65-F5344CB8AC3E}">
        <p14:creationId xmlns:p14="http://schemas.microsoft.com/office/powerpoint/2010/main" val="306010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safety and quality improvement are often linked together, as many quality improvement movements are motivated by patient safety events. The definition of patient safety has two main components. The first is defining patient harm and types</a:t>
            </a:r>
            <a:r>
              <a:rPr lang="en-US" baseline="0" dirty="0"/>
              <a:t> of errors that can occur within the healthcare system. Understanding the types of harm and errors is critical to patient safety and quality improvement. These will be discussed later. The second component of this definition is the actionable part of patient safety; that is the development of a system that minimizes opportunities for patient harm. When considering the system in which we deliver care, many people a quick to name human error as the main cause of safety events. While it is true that human error is one of the components of our system, there are many other components as well. </a:t>
            </a:r>
          </a:p>
          <a:p>
            <a:endParaRPr lang="en-US" baseline="0" dirty="0"/>
          </a:p>
          <a:p>
            <a:r>
              <a:rPr lang="en-US" baseline="0" dirty="0"/>
              <a:t>Potential audience interaction moment: Can anyone name another component of our modern healthcare system that may improve or detract from patient safety?</a:t>
            </a:r>
          </a:p>
          <a:p>
            <a:r>
              <a:rPr lang="en-US" i="1" baseline="0" dirty="0"/>
              <a:t>Examples include: electronic medical records, frequent patient handoffs, cultural barriers, malfunctioning equipment, cost of medications, patient volume.</a:t>
            </a:r>
            <a:endParaRPr lang="en-US" i="1" dirty="0"/>
          </a:p>
        </p:txBody>
      </p:sp>
      <p:sp>
        <p:nvSpPr>
          <p:cNvPr id="4" name="Slide Number Placeholder 3"/>
          <p:cNvSpPr>
            <a:spLocks noGrp="1"/>
          </p:cNvSpPr>
          <p:nvPr>
            <p:ph type="sldNum" sz="quarter" idx="10"/>
          </p:nvPr>
        </p:nvSpPr>
        <p:spPr/>
        <p:txBody>
          <a:bodyPr/>
          <a:lstStyle/>
          <a:p>
            <a:fld id="{1DAD57B5-340C-4F83-850C-E10D7261600C}" type="slidenum">
              <a:rPr lang="en-US" smtClean="0"/>
              <a:t>6</a:t>
            </a:fld>
            <a:endParaRPr lang="en-US"/>
          </a:p>
        </p:txBody>
      </p:sp>
    </p:spTree>
    <p:extLst>
      <p:ext uri="{BB962C8B-B14F-4D97-AF65-F5344CB8AC3E}">
        <p14:creationId xmlns:p14="http://schemas.microsoft.com/office/powerpoint/2010/main" val="197239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Let’s talk a little more in depth about patient safety. We now know safety events in healthcare are common, thanks to a landmark article published in the Institute of Medicine’s report To Err is Human. In this report they suggest the numbers reported may actually under-represent the true number of medical errors due to lack of disclosure. Articles published after this study have further underscored the immense number of safety issues present in our current healthcare system. A study published in the surgical literature suggests procedural errors are occurring equally in the inpatient and outpatient care arenas. This is highly relevant to us in dermatology. </a:t>
            </a:r>
          </a:p>
        </p:txBody>
      </p:sp>
      <p:sp>
        <p:nvSpPr>
          <p:cNvPr id="4" name="Slide Number Placeholder 3"/>
          <p:cNvSpPr>
            <a:spLocks noGrp="1"/>
          </p:cNvSpPr>
          <p:nvPr>
            <p:ph type="sldNum" sz="quarter" idx="10"/>
          </p:nvPr>
        </p:nvSpPr>
        <p:spPr/>
        <p:txBody>
          <a:bodyPr/>
          <a:lstStyle/>
          <a:p>
            <a:fld id="{977F1980-B0D9-4907-AF97-B2E475F4281F}" type="slidenum">
              <a:rPr lang="en-US" smtClean="0"/>
              <a:t>7</a:t>
            </a:fld>
            <a:endParaRPr lang="en-US"/>
          </a:p>
        </p:txBody>
      </p:sp>
    </p:spTree>
    <p:extLst>
      <p:ext uri="{BB962C8B-B14F-4D97-AF65-F5344CB8AC3E}">
        <p14:creationId xmlns:p14="http://schemas.microsoft.com/office/powerpoint/2010/main" val="315846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7F1980-B0D9-4907-AF97-B2E475F4281F}" type="slidenum">
              <a:rPr lang="en-US" smtClean="0"/>
              <a:t>8</a:t>
            </a:fld>
            <a:endParaRPr lang="en-US"/>
          </a:p>
        </p:txBody>
      </p:sp>
    </p:spTree>
    <p:extLst>
      <p:ext uri="{BB962C8B-B14F-4D97-AF65-F5344CB8AC3E}">
        <p14:creationId xmlns:p14="http://schemas.microsoft.com/office/powerpoint/2010/main" val="55143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Regular"/>
                <a:ea typeface="+mn-ea"/>
                <a:cs typeface="+mn-cs"/>
              </a:rPr>
              <a:t>Let’s investigate an example case of how a wrong site surgery might happen in routine practice.  </a:t>
            </a:r>
          </a:p>
          <a:p>
            <a:r>
              <a:rPr lang="en-US" sz="1200" b="0" i="0" kern="1200" dirty="0">
                <a:solidFill>
                  <a:schemeClr val="tx1"/>
                </a:solidFill>
                <a:effectLst/>
                <a:latin typeface="Arial Regular"/>
                <a:ea typeface="+mn-ea"/>
                <a:cs typeface="+mn-cs"/>
              </a:rPr>
              <a:t>Potential interactive opportunity: Spend 2-3 minutes discussing contributing factors to this safety event. Have you ever experienced a similar situation? </a:t>
            </a:r>
          </a:p>
        </p:txBody>
      </p:sp>
      <p:sp>
        <p:nvSpPr>
          <p:cNvPr id="4" name="Slide Number Placeholder 3"/>
          <p:cNvSpPr>
            <a:spLocks noGrp="1"/>
          </p:cNvSpPr>
          <p:nvPr>
            <p:ph type="sldNum" sz="quarter" idx="10"/>
          </p:nvPr>
        </p:nvSpPr>
        <p:spPr/>
        <p:txBody>
          <a:bodyPr/>
          <a:lstStyle/>
          <a:p>
            <a:fld id="{977F1980-B0D9-4907-AF97-B2E475F4281F}" type="slidenum">
              <a:rPr lang="en-US" smtClean="0"/>
              <a:t>9</a:t>
            </a:fld>
            <a:endParaRPr lang="en-US"/>
          </a:p>
        </p:txBody>
      </p:sp>
    </p:spTree>
    <p:extLst>
      <p:ext uri="{BB962C8B-B14F-4D97-AF65-F5344CB8AC3E}">
        <p14:creationId xmlns:p14="http://schemas.microsoft.com/office/powerpoint/2010/main" val="290516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70F503-A2C7-614F-A730-CF595D2CB973}"/>
              </a:ext>
            </a:extLst>
          </p:cNvPr>
          <p:cNvSpPr/>
          <p:nvPr userDrawn="1"/>
        </p:nvSpPr>
        <p:spPr>
          <a:xfrm>
            <a:off x="0" y="2647950"/>
            <a:ext cx="9144000" cy="2495550"/>
          </a:xfrm>
          <a:prstGeom prst="rect">
            <a:avLst/>
          </a:prstGeom>
          <a:solidFill>
            <a:srgbClr val="013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78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31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1280" y="819150"/>
            <a:ext cx="8215520" cy="3276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47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71280" y="819150"/>
            <a:ext cx="8215520" cy="304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49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Content Placeholder 2"/>
          <p:cNvSpPr>
            <a:spLocks noGrp="1"/>
          </p:cNvSpPr>
          <p:nvPr>
            <p:ph sz="half" idx="1"/>
          </p:nvPr>
        </p:nvSpPr>
        <p:spPr>
          <a:xfrm>
            <a:off x="457200" y="971550"/>
            <a:ext cx="3962400" cy="281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495800" y="971550"/>
            <a:ext cx="4191000" cy="281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260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32786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theme" Target="../theme/theme4.xml"/><Relationship Id="rId4"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008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pic>
        <p:nvPicPr>
          <p:cNvPr id="4" name="Picture 3">
            <a:extLst>
              <a:ext uri="{FF2B5EF4-FFF2-40B4-BE49-F238E27FC236}">
                <a16:creationId xmlns:a16="http://schemas.microsoft.com/office/drawing/2014/main" id="{98787847-AD6F-46EB-95F4-72B9A8A430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29170" y="666750"/>
            <a:ext cx="2685659" cy="1395605"/>
          </a:xfrm>
          <a:prstGeom prst="rect">
            <a:avLst/>
          </a:prstGeom>
        </p:spPr>
      </p:pic>
    </p:spTree>
    <p:extLst>
      <p:ext uri="{BB962C8B-B14F-4D97-AF65-F5344CB8AC3E}">
        <p14:creationId xmlns:p14="http://schemas.microsoft.com/office/powerpoint/2010/main" val="1134296710"/>
      </p:ext>
    </p:extLst>
  </p:cSld>
  <p:clrMap bg1="lt1" tx1="dk1" bg2="lt2" tx2="dk2" accent1="accent1" accent2="accent2" accent3="accent3" accent4="accent4" accent5="accent5" accent6="accent6" hlink="hlink" folHlink="folHlink"/>
  <p:sldLayoutIdLst>
    <p:sldLayoutId id="2147483705"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008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7" name="Title Placeholder 1"/>
          <p:cNvSpPr txBox="1">
            <a:spLocks/>
          </p:cNvSpPr>
          <p:nvPr/>
        </p:nvSpPr>
        <p:spPr>
          <a:xfrm>
            <a:off x="457200" y="1809750"/>
            <a:ext cx="8229600" cy="228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b="1" dirty="0">
                <a:solidFill>
                  <a:schemeClr val="bg1"/>
                </a:solidFill>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94594216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8E"/>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a:endParaRPr>
          </a:p>
        </p:txBody>
      </p:sp>
      <p:sp>
        <p:nvSpPr>
          <p:cNvPr id="7" name="Title Placeholder 1"/>
          <p:cNvSpPr txBox="1">
            <a:spLocks/>
          </p:cNvSpPr>
          <p:nvPr/>
        </p:nvSpPr>
        <p:spPr>
          <a:xfrm>
            <a:off x="457200" y="1504950"/>
            <a:ext cx="8229600" cy="228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800" b="1" dirty="0">
                <a:solidFill>
                  <a:schemeClr val="bg1"/>
                </a:solidFill>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413400972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0"/>
            <a:ext cx="8305800" cy="8001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280" y="838200"/>
            <a:ext cx="8215520" cy="32575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D25A2A20-F0AC-4E43-A255-E95932D1808A}"/>
              </a:ext>
            </a:extLst>
          </p:cNvPr>
          <p:cNvGrpSpPr/>
          <p:nvPr userDrawn="1"/>
        </p:nvGrpSpPr>
        <p:grpSpPr>
          <a:xfrm>
            <a:off x="0" y="4171950"/>
            <a:ext cx="9144000" cy="971550"/>
            <a:chOff x="0" y="4171950"/>
            <a:chExt cx="9144000" cy="971550"/>
          </a:xfrm>
        </p:grpSpPr>
        <p:sp>
          <p:nvSpPr>
            <p:cNvPr id="8" name="Rectangle 7">
              <a:extLst>
                <a:ext uri="{FF2B5EF4-FFF2-40B4-BE49-F238E27FC236}">
                  <a16:creationId xmlns:a16="http://schemas.microsoft.com/office/drawing/2014/main" id="{AEBD175C-3592-4FB2-9E5B-BC8F766C95A3}"/>
                </a:ext>
              </a:extLst>
            </p:cNvPr>
            <p:cNvSpPr/>
            <p:nvPr userDrawn="1"/>
          </p:nvSpPr>
          <p:spPr>
            <a:xfrm>
              <a:off x="0" y="4171950"/>
              <a:ext cx="91440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52E6A71-4D26-491C-97D8-4D48FD292CC0}"/>
                </a:ext>
              </a:extLst>
            </p:cNvPr>
            <p:cNvSpPr/>
            <p:nvPr userDrawn="1"/>
          </p:nvSpPr>
          <p:spPr>
            <a:xfrm>
              <a:off x="0" y="4248150"/>
              <a:ext cx="9144000" cy="895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91FF51-B7D1-4F7A-9B3A-FEB4DF990FBB}"/>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r="44594"/>
            <a:stretch/>
          </p:blipFill>
          <p:spPr>
            <a:xfrm>
              <a:off x="413845" y="4390698"/>
              <a:ext cx="685800" cy="643208"/>
            </a:xfrm>
            <a:prstGeom prst="rect">
              <a:avLst/>
            </a:prstGeom>
          </p:spPr>
        </p:pic>
        <p:sp>
          <p:nvSpPr>
            <p:cNvPr id="7" name="Rectangle 6">
              <a:extLst>
                <a:ext uri="{FF2B5EF4-FFF2-40B4-BE49-F238E27FC236}">
                  <a16:creationId xmlns:a16="http://schemas.microsoft.com/office/drawing/2014/main" id="{A12B5279-3A23-4878-97A1-F0F8FA49B62E}"/>
                </a:ext>
              </a:extLst>
            </p:cNvPr>
            <p:cNvSpPr/>
            <p:nvPr userDrawn="1"/>
          </p:nvSpPr>
          <p:spPr>
            <a:xfrm>
              <a:off x="0" y="4210050"/>
              <a:ext cx="9144000" cy="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48748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sldNum="0" hdr="0" ftr="0" dt="0"/>
  <p:txStyles>
    <p:titleStyle>
      <a:lvl1pPr algn="l"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45546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18.xml.rels><?xml version="1.0" encoding="UTF-8" standalone="yes"?>
<Relationships xmlns="http://schemas.openxmlformats.org/package/2006/relationships"><Relationship Id="rId3" Type="http://schemas.openxmlformats.org/officeDocument/2006/relationships/hyperlink" Target="https://www.aad.org/practicecenter/quality/datader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accessmedicine.mhmedical.com/content.aspx?bookid=496&amp;sectionid=41303962#56191339" TargetMode="External"/><Relationship Id="rId5" Type="http://schemas.openxmlformats.org/officeDocument/2006/relationships/hyperlink" Target="https://psnet.ahrq.gov/primers" TargetMode="External"/><Relationship Id="rId4" Type="http://schemas.openxmlformats.org/officeDocument/2006/relationships/hyperlink" Target="https://www.dropbox.com/referrer_cleansing_redirect?hmac=kRA/bF9ZBb9tnMLqzVqwAHz7s9pzqsc%2Bqmku%2BDjqHSo%3D&amp;url=http://www.ihi.org/Pages/default.asp"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aad.org/practicecenter/quality/clinical-guideline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aad.org/practicecenter/quality/appropriate-use-criteria" TargetMode="External"/><Relationship Id="rId4" Type="http://schemas.openxmlformats.org/officeDocument/2006/relationships/hyperlink" Target="https://www.aad.org/practicecenter/quality/choosing-wisel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implicit.harvard.edu/implicit/takeatest.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5833DC-4285-7C4B-9B41-DED2E9DAB571}"/>
              </a:ext>
            </a:extLst>
          </p:cNvPr>
          <p:cNvSpPr/>
          <p:nvPr/>
        </p:nvSpPr>
        <p:spPr>
          <a:xfrm>
            <a:off x="12290" y="4476750"/>
            <a:ext cx="9131710" cy="381000"/>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762000" y="2876550"/>
            <a:ext cx="7175351" cy="1143000"/>
          </a:xfrm>
        </p:spPr>
        <p:txBody>
          <a:bodyPr>
            <a:noAutofit/>
          </a:bodyPr>
          <a:lstStyle/>
          <a:p>
            <a:pPr marL="182880" algn="ctr"/>
            <a:r>
              <a:rPr lang="en-US" sz="1600" dirty="0">
                <a:solidFill>
                  <a:schemeClr val="bg1"/>
                </a:solidFill>
                <a:latin typeface="Arial" panose="020B0604020202020204" pitchFamily="34" charset="0"/>
                <a:cs typeface="Arial" panose="020B0604020202020204" pitchFamily="34" charset="0"/>
              </a:rPr>
              <a:t>QI PILOT PROGRAM</a:t>
            </a:r>
            <a:br>
              <a:rPr lang="en-US" sz="3200" dirty="0">
                <a:solidFill>
                  <a:schemeClr val="bg1"/>
                </a:solidFill>
                <a:latin typeface="Arial" panose="020B0604020202020204" pitchFamily="34" charset="0"/>
                <a:cs typeface="Arial" panose="020B0604020202020204" pitchFamily="34" charset="0"/>
              </a:rPr>
            </a:br>
            <a:r>
              <a:rPr lang="en-US" sz="3000" dirty="0">
                <a:solidFill>
                  <a:schemeClr val="bg1"/>
                </a:solidFill>
                <a:latin typeface="Arial" panose="020B0604020202020204" pitchFamily="34" charset="0"/>
                <a:cs typeface="Arial" panose="020B0604020202020204" pitchFamily="34" charset="0"/>
              </a:rPr>
              <a:t>Introduction to Concepts </a:t>
            </a:r>
            <a:br>
              <a:rPr lang="en-US" sz="3000" dirty="0">
                <a:solidFill>
                  <a:schemeClr val="bg1"/>
                </a:solidFill>
                <a:latin typeface="Arial" panose="020B0604020202020204" pitchFamily="34" charset="0"/>
                <a:cs typeface="Arial" panose="020B0604020202020204" pitchFamily="34" charset="0"/>
              </a:rPr>
            </a:br>
            <a:r>
              <a:rPr lang="en-US" sz="3000" dirty="0">
                <a:solidFill>
                  <a:schemeClr val="bg1"/>
                </a:solidFill>
                <a:latin typeface="Arial" panose="020B0604020202020204" pitchFamily="34" charset="0"/>
                <a:cs typeface="Arial" panose="020B0604020202020204" pitchFamily="34" charset="0"/>
              </a:rPr>
              <a:t>of  Patient Safety and </a:t>
            </a:r>
            <a:br>
              <a:rPr lang="en-US" sz="3000" dirty="0">
                <a:solidFill>
                  <a:schemeClr val="bg1"/>
                </a:solidFill>
                <a:latin typeface="Arial" panose="020B0604020202020204" pitchFamily="34" charset="0"/>
                <a:cs typeface="Arial" panose="020B0604020202020204" pitchFamily="34" charset="0"/>
              </a:rPr>
            </a:br>
            <a:r>
              <a:rPr lang="en-US" sz="3000" dirty="0">
                <a:solidFill>
                  <a:schemeClr val="bg1"/>
                </a:solidFill>
                <a:latin typeface="Arial" panose="020B0604020202020204" pitchFamily="34" charset="0"/>
                <a:cs typeface="Arial" panose="020B0604020202020204" pitchFamily="34" charset="0"/>
              </a:rPr>
              <a:t>Quality Healthcare</a:t>
            </a:r>
            <a:br>
              <a:rPr lang="en-US" sz="3200" dirty="0">
                <a:solidFill>
                  <a:schemeClr val="bg1"/>
                </a:solidFill>
                <a:latin typeface="Arial" panose="020B0604020202020204" pitchFamily="34" charset="0"/>
                <a:cs typeface="Arial" panose="020B0604020202020204" pitchFamily="34" charset="0"/>
              </a:rPr>
            </a:b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LECTURE 1</a:t>
            </a:r>
          </a:p>
        </p:txBody>
      </p:sp>
    </p:spTree>
    <p:extLst>
      <p:ext uri="{BB962C8B-B14F-4D97-AF65-F5344CB8AC3E}">
        <p14:creationId xmlns:p14="http://schemas.microsoft.com/office/powerpoint/2010/main" val="151617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C374FED-44D8-6146-9A13-05E527C8C022}"/>
              </a:ext>
            </a:extLst>
          </p:cNvPr>
          <p:cNvPicPr>
            <a:picLocks noChangeAspect="1"/>
          </p:cNvPicPr>
          <p:nvPr/>
        </p:nvPicPr>
        <p:blipFill>
          <a:blip r:embed="rId3"/>
          <a:stretch>
            <a:fillRect/>
          </a:stretch>
        </p:blipFill>
        <p:spPr>
          <a:xfrm>
            <a:off x="5562600" y="133350"/>
            <a:ext cx="2671031" cy="4038600"/>
          </a:xfrm>
          <a:prstGeom prst="rect">
            <a:avLst/>
          </a:prstGeom>
        </p:spPr>
      </p:pic>
      <p:sp>
        <p:nvSpPr>
          <p:cNvPr id="5" name="Oval 4">
            <a:extLst>
              <a:ext uri="{FF2B5EF4-FFF2-40B4-BE49-F238E27FC236}">
                <a16:creationId xmlns:a16="http://schemas.microsoft.com/office/drawing/2014/main" id="{28EBA6E7-2D94-3E45-B72F-746570C36C2E}"/>
              </a:ext>
            </a:extLst>
          </p:cNvPr>
          <p:cNvSpPr/>
          <p:nvPr/>
        </p:nvSpPr>
        <p:spPr>
          <a:xfrm>
            <a:off x="7123389" y="-95250"/>
            <a:ext cx="1828800" cy="1828800"/>
          </a:xfrm>
          <a:prstGeom prst="ellipse">
            <a:avLst/>
          </a:prstGeom>
          <a:solidFill>
            <a:srgbClr val="013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456443"/>
            <a:ext cx="2209800" cy="800100"/>
          </a:xfrm>
        </p:spPr>
        <p:txBody>
          <a:bodyPr>
            <a:normAutofit fontScale="90000"/>
          </a:bodyPr>
          <a:lstStyle/>
          <a:p>
            <a:pPr algn="l"/>
            <a:r>
              <a:rPr lang="en-US" sz="2800" dirty="0"/>
              <a:t>How did </a:t>
            </a:r>
            <a:br>
              <a:rPr lang="en-US" sz="2800" dirty="0"/>
            </a:br>
            <a:r>
              <a:rPr lang="en-US" sz="2800" dirty="0"/>
              <a:t>this mistake happen?</a:t>
            </a:r>
          </a:p>
        </p:txBody>
      </p:sp>
      <p:sp>
        <p:nvSpPr>
          <p:cNvPr id="24" name="Content Placeholder 23">
            <a:extLst>
              <a:ext uri="{FF2B5EF4-FFF2-40B4-BE49-F238E27FC236}">
                <a16:creationId xmlns:a16="http://schemas.microsoft.com/office/drawing/2014/main" id="{74207B33-9EB1-AF43-8091-CFB5DC9BD404}"/>
              </a:ext>
            </a:extLst>
          </p:cNvPr>
          <p:cNvSpPr>
            <a:spLocks noGrp="1"/>
          </p:cNvSpPr>
          <p:nvPr>
            <p:ph idx="1"/>
          </p:nvPr>
        </p:nvSpPr>
        <p:spPr>
          <a:xfrm>
            <a:off x="7186973" y="305076"/>
            <a:ext cx="1765216" cy="1408050"/>
          </a:xfrm>
        </p:spPr>
        <p:txBody>
          <a:bodyPr>
            <a:normAutofit fontScale="92500"/>
          </a:bodyPr>
          <a:lstStyle/>
          <a:p>
            <a:pPr marL="0" indent="0" algn="ctr">
              <a:buNone/>
            </a:pPr>
            <a:r>
              <a:rPr lang="en-US" sz="2000" b="1" dirty="0">
                <a:solidFill>
                  <a:schemeClr val="bg1"/>
                </a:solidFill>
              </a:rPr>
              <a:t>Swiss cheese model of </a:t>
            </a:r>
            <a:br>
              <a:rPr lang="en-US" sz="2000" b="1" dirty="0">
                <a:solidFill>
                  <a:schemeClr val="bg1"/>
                </a:solidFill>
              </a:rPr>
            </a:br>
            <a:r>
              <a:rPr lang="en-US" sz="2000" b="1" dirty="0">
                <a:solidFill>
                  <a:schemeClr val="bg1"/>
                </a:solidFill>
              </a:rPr>
              <a:t>adverse events</a:t>
            </a:r>
          </a:p>
        </p:txBody>
      </p:sp>
      <p:sp>
        <p:nvSpPr>
          <p:cNvPr id="7" name="TextBox 6"/>
          <p:cNvSpPr txBox="1"/>
          <p:nvPr/>
        </p:nvSpPr>
        <p:spPr>
          <a:xfrm>
            <a:off x="412952" y="2799763"/>
            <a:ext cx="1676400" cy="3693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Adapted from: </a:t>
            </a:r>
            <a:r>
              <a:rPr lang="en-US" sz="900" i="1" dirty="0" err="1">
                <a:latin typeface="Arial" panose="020B0604020202020204" pitchFamily="34" charset="0"/>
                <a:cs typeface="Arial" panose="020B0604020202020204" pitchFamily="34" charset="0"/>
              </a:rPr>
              <a:t>Semin</a:t>
            </a:r>
            <a:r>
              <a:rPr lang="en-US" sz="900" i="1" dirty="0">
                <a:latin typeface="Arial" panose="020B0604020202020204" pitchFamily="34" charset="0"/>
                <a:cs typeface="Arial" panose="020B0604020202020204" pitchFamily="34" charset="0"/>
              </a:rPr>
              <a:t> </a:t>
            </a:r>
            <a:r>
              <a:rPr lang="en-US" sz="900" i="1" dirty="0" err="1">
                <a:latin typeface="Arial" panose="020B0604020202020204" pitchFamily="34" charset="0"/>
                <a:cs typeface="Arial" panose="020B0604020202020204" pitchFamily="34" charset="0"/>
              </a:rPr>
              <a:t>Pediatr</a:t>
            </a:r>
            <a:r>
              <a:rPr lang="en-US" sz="900" i="1" dirty="0">
                <a:latin typeface="Arial" panose="020B0604020202020204" pitchFamily="34" charset="0"/>
                <a:cs typeface="Arial" panose="020B0604020202020204" pitchFamily="34" charset="0"/>
              </a:rPr>
              <a:t> Surg. 2015 Dec;24(6):278-82</a:t>
            </a:r>
          </a:p>
        </p:txBody>
      </p:sp>
      <p:pic>
        <p:nvPicPr>
          <p:cNvPr id="8" name="Picture 7"/>
          <p:cNvPicPr>
            <a:picLocks noChangeAspect="1"/>
          </p:cNvPicPr>
          <p:nvPr/>
        </p:nvPicPr>
        <p:blipFill>
          <a:blip r:embed="rId4"/>
          <a:stretch>
            <a:fillRect/>
          </a:stretch>
        </p:blipFill>
        <p:spPr>
          <a:xfrm>
            <a:off x="489151" y="1595662"/>
            <a:ext cx="1602279" cy="1155702"/>
          </a:xfrm>
          <a:prstGeom prst="rect">
            <a:avLst/>
          </a:prstGeom>
        </p:spPr>
      </p:pic>
      <p:sp>
        <p:nvSpPr>
          <p:cNvPr id="11" name="TextBox 10"/>
          <p:cNvSpPr txBox="1"/>
          <p:nvPr/>
        </p:nvSpPr>
        <p:spPr>
          <a:xfrm>
            <a:off x="2503041" y="947057"/>
            <a:ext cx="3224574" cy="400110"/>
          </a:xfrm>
          <a:prstGeom prst="rect">
            <a:avLst/>
          </a:prstGeom>
          <a:solidFill>
            <a:schemeClr val="bg1">
              <a:lumMod val="95000"/>
            </a:schemeClr>
          </a:solidFill>
          <a:ln w="3175">
            <a:noFill/>
          </a:ln>
        </p:spPr>
        <p:txBody>
          <a:bodyPr wrap="square" rtlCol="0">
            <a:spAutoFit/>
          </a:bodyPr>
          <a:lstStyle/>
          <a:p>
            <a:r>
              <a:rPr lang="en-US" sz="1000" dirty="0">
                <a:latin typeface="Arial" panose="020B0604020202020204" pitchFamily="34" charset="0"/>
                <a:cs typeface="Arial" panose="020B0604020202020204" pitchFamily="34" charset="0"/>
              </a:rPr>
              <a:t>MA’s first day in clinic – forgets to check physician’s site label.</a:t>
            </a:r>
          </a:p>
        </p:txBody>
      </p:sp>
      <p:sp>
        <p:nvSpPr>
          <p:cNvPr id="12" name="TextBox 11"/>
          <p:cNvSpPr txBox="1"/>
          <p:nvPr/>
        </p:nvSpPr>
        <p:spPr>
          <a:xfrm>
            <a:off x="2503041" y="1556657"/>
            <a:ext cx="3224574" cy="553998"/>
          </a:xfrm>
          <a:prstGeom prst="rect">
            <a:avLst/>
          </a:prstGeom>
          <a:solidFill>
            <a:schemeClr val="bg1">
              <a:lumMod val="95000"/>
            </a:schemeClr>
          </a:solidFill>
          <a:ln w="3175">
            <a:noFill/>
          </a:ln>
        </p:spPr>
        <p:txBody>
          <a:bodyPr wrap="square" rtlCol="0">
            <a:spAutoFit/>
          </a:bodyPr>
          <a:lstStyle/>
          <a:p>
            <a:r>
              <a:rPr lang="en-US" sz="1000" dirty="0">
                <a:latin typeface="Arial" panose="020B0604020202020204" pitchFamily="34" charset="0"/>
                <a:cs typeface="Arial" panose="020B0604020202020204" pitchFamily="34" charset="0"/>
              </a:rPr>
              <a:t>Biopsy photo taken, but new MA not yet trained on photography upload and photo is stored in the wrong section in the chart.</a:t>
            </a:r>
          </a:p>
        </p:txBody>
      </p:sp>
      <p:sp>
        <p:nvSpPr>
          <p:cNvPr id="9" name="TextBox 8"/>
          <p:cNvSpPr txBox="1"/>
          <p:nvPr/>
        </p:nvSpPr>
        <p:spPr>
          <a:xfrm>
            <a:off x="2503040" y="472236"/>
            <a:ext cx="3224575" cy="246221"/>
          </a:xfrm>
          <a:prstGeom prst="rect">
            <a:avLst/>
          </a:prstGeom>
          <a:solidFill>
            <a:schemeClr val="bg1">
              <a:lumMod val="95000"/>
            </a:schemeClr>
          </a:solidFill>
          <a:ln w="3175">
            <a:noFill/>
          </a:ln>
        </p:spPr>
        <p:txBody>
          <a:bodyPr wrap="square" rtlCol="0">
            <a:spAutoFit/>
          </a:bodyPr>
          <a:lstStyle/>
          <a:p>
            <a:r>
              <a:rPr lang="en-US" sz="1000" dirty="0">
                <a:latin typeface="Arial" panose="020B0604020202020204" pitchFamily="34" charset="0"/>
                <a:cs typeface="Arial" panose="020B0604020202020204" pitchFamily="34" charset="0"/>
              </a:rPr>
              <a:t>Site labeled incorrectly on biopsy form</a:t>
            </a:r>
          </a:p>
        </p:txBody>
      </p:sp>
      <p:sp>
        <p:nvSpPr>
          <p:cNvPr id="16" name="TextBox 15"/>
          <p:cNvSpPr txBox="1"/>
          <p:nvPr/>
        </p:nvSpPr>
        <p:spPr>
          <a:xfrm>
            <a:off x="2209800" y="2945081"/>
            <a:ext cx="3517815" cy="553998"/>
          </a:xfrm>
          <a:prstGeom prst="rect">
            <a:avLst/>
          </a:prstGeom>
          <a:solidFill>
            <a:schemeClr val="bg1">
              <a:lumMod val="95000"/>
            </a:schemeClr>
          </a:solidFill>
          <a:ln w="3175">
            <a:noFill/>
          </a:ln>
        </p:spPr>
        <p:txBody>
          <a:bodyPr wrap="square" rtlCol="0">
            <a:spAutoFit/>
          </a:bodyPr>
          <a:lstStyle/>
          <a:p>
            <a:r>
              <a:rPr lang="en-US" sz="1000" dirty="0">
                <a:latin typeface="Arial" panose="020B0604020202020204" pitchFamily="34" charset="0"/>
                <a:cs typeface="Arial" panose="020B0604020202020204" pitchFamily="34" charset="0"/>
              </a:rPr>
              <a:t>Lack of interoperability between referring dermatologist’s and Mohs surgeon’s EHR </a:t>
            </a:r>
            <a:r>
              <a:rPr lang="en-US" sz="1000" dirty="0">
                <a:solidFill>
                  <a:srgbClr val="0081C6"/>
                </a:solidFill>
                <a:latin typeface="Arial" panose="020B0604020202020204" pitchFamily="34" charset="0"/>
                <a:cs typeface="Arial" panose="020B0604020202020204" pitchFamily="34" charset="0"/>
                <a:sym typeface="Wingdings" panose="05000000000000000000" pitchFamily="2" charset="2"/>
              </a:rPr>
              <a:t></a:t>
            </a:r>
            <a:r>
              <a:rPr lang="en-US" sz="1000" dirty="0">
                <a:latin typeface="Arial" panose="020B0604020202020204" pitchFamily="34" charset="0"/>
                <a:cs typeface="Arial" panose="020B0604020202020204" pitchFamily="34" charset="0"/>
                <a:sym typeface="Wingdings" panose="05000000000000000000" pitchFamily="2" charset="2"/>
              </a:rPr>
              <a:t> surgeon unable to review chart to find biopsy photo stored in EHR. </a:t>
            </a:r>
          </a:p>
        </p:txBody>
      </p:sp>
      <p:sp>
        <p:nvSpPr>
          <p:cNvPr id="14" name="TextBox 13"/>
          <p:cNvSpPr txBox="1"/>
          <p:nvPr/>
        </p:nvSpPr>
        <p:spPr>
          <a:xfrm>
            <a:off x="2209801" y="2173925"/>
            <a:ext cx="3517814" cy="707886"/>
          </a:xfrm>
          <a:prstGeom prst="rect">
            <a:avLst/>
          </a:prstGeom>
          <a:solidFill>
            <a:schemeClr val="bg1">
              <a:lumMod val="95000"/>
            </a:schemeClr>
          </a:solidFill>
          <a:ln w="3175">
            <a:noFill/>
          </a:ln>
        </p:spPr>
        <p:txBody>
          <a:bodyPr wrap="square" rtlCol="0">
            <a:spAutoFit/>
          </a:bodyPr>
          <a:lstStyle/>
          <a:p>
            <a:r>
              <a:rPr lang="en-US" sz="1000" dirty="0">
                <a:latin typeface="Arial" panose="020B0604020202020204" pitchFamily="34" charset="0"/>
                <a:cs typeface="Arial" panose="020B0604020202020204" pitchFamily="34" charset="0"/>
              </a:rPr>
              <a:t>Biopsy report faxed without photo for Mohs referral. No policy at referring physician’s office requiring review if biopsy photo is missing. No policy at Mohs office requiring biopsy site photo for referral.  </a:t>
            </a:r>
          </a:p>
        </p:txBody>
      </p:sp>
      <p:sp>
        <p:nvSpPr>
          <p:cNvPr id="17" name="TextBox 16"/>
          <p:cNvSpPr txBox="1"/>
          <p:nvPr/>
        </p:nvSpPr>
        <p:spPr>
          <a:xfrm>
            <a:off x="489151" y="3562350"/>
            <a:ext cx="5238464" cy="553998"/>
          </a:xfrm>
          <a:prstGeom prst="rect">
            <a:avLst/>
          </a:prstGeom>
          <a:solidFill>
            <a:schemeClr val="bg1">
              <a:lumMod val="95000"/>
            </a:schemeClr>
          </a:solidFill>
          <a:ln w="3175">
            <a:noFill/>
          </a:ln>
        </p:spPr>
        <p:txBody>
          <a:bodyPr wrap="square" rtlCol="0">
            <a:spAutoFit/>
          </a:bodyPr>
          <a:lstStyle/>
          <a:p>
            <a:r>
              <a:rPr lang="en-US" sz="1000" dirty="0">
                <a:latin typeface="Arial" panose="020B0604020202020204" pitchFamily="34" charset="0"/>
                <a:cs typeface="Arial" panose="020B0604020202020204" pitchFamily="34" charset="0"/>
              </a:rPr>
              <a:t>On day of surgery, Mohs surgeon is unable to reach referring dermatologist to confirm site.  Patient’s daughter is at work and unable to attend surgery. Patient is anxious and does not admit to the Mohs surgeon that he’s not sure where the skin cancer is located.</a:t>
            </a:r>
            <a:endParaRPr lang="en-US" sz="10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67549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6" grpId="0" animBg="1"/>
      <p:bldP spid="1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buNone/>
            </a:pPr>
            <a:r>
              <a:rPr lang="en-US" sz="3000" dirty="0"/>
              <a:t>AAD’s Commitment to Patient Safety</a:t>
            </a:r>
          </a:p>
        </p:txBody>
      </p:sp>
      <p:sp>
        <p:nvSpPr>
          <p:cNvPr id="3" name="Content Placeholder 2"/>
          <p:cNvSpPr>
            <a:spLocks noGrp="1"/>
          </p:cNvSpPr>
          <p:nvPr>
            <p:ph idx="1"/>
          </p:nvPr>
        </p:nvSpPr>
        <p:spPr>
          <a:xfrm>
            <a:off x="471280" y="971550"/>
            <a:ext cx="8215520" cy="3124200"/>
          </a:xfrm>
          <a:prstGeom prst="rect">
            <a:avLst/>
          </a:prstGeom>
        </p:spPr>
        <p:txBody>
          <a:bodyPr>
            <a:normAutofit/>
          </a:bodyPr>
          <a:lstStyle/>
          <a:p>
            <a:pPr>
              <a:buFont typeface="Arial" panose="020B0604020202020204" pitchFamily="34" charset="0"/>
              <a:buChar char="•"/>
            </a:pPr>
            <a:r>
              <a:rPr lang="en-US" sz="2400" dirty="0"/>
              <a:t>The American Academy of Dermatology Patient Safety Initiative began in 2007</a:t>
            </a:r>
            <a:br>
              <a:rPr lang="en-US" sz="2400" dirty="0"/>
            </a:br>
            <a:endParaRPr lang="en-US" sz="2400" dirty="0"/>
          </a:p>
          <a:p>
            <a:pPr>
              <a:buFont typeface="Arial" panose="020B0604020202020204" pitchFamily="34" charset="0"/>
              <a:buChar char="•"/>
            </a:pPr>
            <a:r>
              <a:rPr lang="en-US" sz="2400" dirty="0"/>
              <a:t>Ad Hoc Task Force (AHTF) on patient safety </a:t>
            </a:r>
            <a:br>
              <a:rPr lang="en-US" sz="2400" dirty="0"/>
            </a:br>
            <a:r>
              <a:rPr lang="en-US" sz="2400" dirty="0"/>
              <a:t>and quality formed in 2008</a:t>
            </a:r>
            <a:br>
              <a:rPr lang="en-US" sz="2400" dirty="0"/>
            </a:br>
            <a:endParaRPr lang="en-US" sz="2400" dirty="0"/>
          </a:p>
          <a:p>
            <a:pPr>
              <a:buFont typeface="Arial" panose="020B0604020202020204" pitchFamily="34" charset="0"/>
              <a:buChar char="•"/>
            </a:pPr>
            <a:r>
              <a:rPr lang="en-US" sz="2400" dirty="0"/>
              <a:t>Replaced by a standing committee in 2009 </a:t>
            </a:r>
          </a:p>
        </p:txBody>
      </p:sp>
    </p:spTree>
    <p:extLst>
      <p:ext uri="{BB962C8B-B14F-4D97-AF65-F5344CB8AC3E}">
        <p14:creationId xmlns:p14="http://schemas.microsoft.com/office/powerpoint/2010/main" val="56146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800100"/>
          </a:xfrm>
        </p:spPr>
        <p:txBody>
          <a:bodyPr>
            <a:normAutofit fontScale="90000"/>
          </a:bodyPr>
          <a:lstStyle/>
          <a:p>
            <a:pPr marL="0" indent="0">
              <a:buNone/>
            </a:pPr>
            <a:r>
              <a:rPr lang="en-US" sz="3200" dirty="0"/>
              <a:t>Why is patient safety important to me </a:t>
            </a:r>
            <a:br>
              <a:rPr lang="en-US" sz="3200" dirty="0"/>
            </a:br>
            <a:r>
              <a:rPr lang="en-US" sz="3200" dirty="0"/>
              <a:t>as a dermatologist? </a:t>
            </a:r>
          </a:p>
        </p:txBody>
      </p:sp>
      <p:sp>
        <p:nvSpPr>
          <p:cNvPr id="3" name="Content Placeholder 2"/>
          <p:cNvSpPr>
            <a:spLocks noGrp="1"/>
          </p:cNvSpPr>
          <p:nvPr>
            <p:ph idx="1"/>
          </p:nvPr>
        </p:nvSpPr>
        <p:spPr>
          <a:xfrm>
            <a:off x="381000" y="1123950"/>
            <a:ext cx="8215520" cy="3276600"/>
          </a:xfrm>
        </p:spPr>
        <p:txBody>
          <a:bodyPr>
            <a:normAutofit/>
          </a:bodyPr>
          <a:lstStyle/>
          <a:p>
            <a:pPr marL="514350" indent="-514350">
              <a:buFont typeface="+mj-lt"/>
              <a:buAutoNum type="arabicPeriod"/>
            </a:pPr>
            <a:r>
              <a:rPr lang="en-US" sz="1600" dirty="0"/>
              <a:t>Dermatology residencies are required to demonstrate competency in patient safety and quality improvement </a:t>
            </a:r>
          </a:p>
          <a:p>
            <a:pPr marL="514350" indent="-514350">
              <a:buFont typeface="+mj-lt"/>
              <a:buAutoNum type="arabicPeriod"/>
            </a:pPr>
            <a:r>
              <a:rPr lang="en-US" sz="1600" dirty="0"/>
              <a:t>Maintenance of certification</a:t>
            </a:r>
          </a:p>
          <a:p>
            <a:pPr marL="834390" lvl="1">
              <a:buFont typeface="Arial" panose="020B0604020202020204" pitchFamily="34" charset="0"/>
              <a:buChar char="•"/>
            </a:pPr>
            <a:r>
              <a:rPr lang="en-US" sz="1600" dirty="0"/>
              <a:t>For board certification, the American Board of Dermatology (ABD) completion of a patient safety course prior within 2 years of beginning Maintenance of Certification (MOC)</a:t>
            </a:r>
          </a:p>
          <a:p>
            <a:pPr marL="834390" lvl="1">
              <a:buFont typeface="Arial" panose="020B0604020202020204" pitchFamily="34" charset="0"/>
              <a:buChar char="•"/>
            </a:pPr>
            <a:r>
              <a:rPr lang="en-US" sz="1600" dirty="0"/>
              <a:t>Must also complete a performance improvement activity every 10 years</a:t>
            </a:r>
          </a:p>
          <a:p>
            <a:pPr marL="514350" indent="-514350">
              <a:buFont typeface="+mj-lt"/>
              <a:buAutoNum type="arabicPeriod"/>
            </a:pPr>
            <a:r>
              <a:rPr lang="en-US" sz="1600" dirty="0"/>
              <a:t>Reimbursement from Centers for Medicare and Medicaid now tied to demonstration of meeting certain quality metrics.</a:t>
            </a:r>
          </a:p>
          <a:p>
            <a:pPr>
              <a:buFontTx/>
              <a:buChar char="-"/>
            </a:pPr>
            <a:endParaRPr lang="en-US" sz="1600" dirty="0"/>
          </a:p>
        </p:txBody>
      </p:sp>
    </p:spTree>
    <p:extLst>
      <p:ext uri="{BB962C8B-B14F-4D97-AF65-F5344CB8AC3E}">
        <p14:creationId xmlns:p14="http://schemas.microsoft.com/office/powerpoint/2010/main" val="616369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buNone/>
            </a:pPr>
            <a:r>
              <a:rPr lang="en-US" sz="2800" dirty="0"/>
              <a:t>ACGME Requires Safety Training in Residency</a:t>
            </a:r>
          </a:p>
        </p:txBody>
      </p:sp>
      <p:sp>
        <p:nvSpPr>
          <p:cNvPr id="3" name="Content Placeholder 2"/>
          <p:cNvSpPr>
            <a:spLocks noGrp="1"/>
          </p:cNvSpPr>
          <p:nvPr>
            <p:ph idx="1"/>
          </p:nvPr>
        </p:nvSpPr>
        <p:spPr/>
        <p:txBody>
          <a:bodyPr>
            <a:noAutofit/>
          </a:bodyPr>
          <a:lstStyle/>
          <a:p>
            <a:pPr marL="0" indent="0">
              <a:buNone/>
            </a:pPr>
            <a:r>
              <a:rPr lang="en-US" sz="1600" b="1" dirty="0"/>
              <a:t>ACGME Clinical Learning Environment Review (CLER) outlines responsibilities of residency programs to teach patient safety to trainees</a:t>
            </a:r>
          </a:p>
          <a:p>
            <a:pPr marL="514350" indent="-514350">
              <a:buFont typeface="+mj-lt"/>
              <a:buAutoNum type="arabicPeriod"/>
            </a:pPr>
            <a:r>
              <a:rPr lang="en-US" sz="1400" dirty="0"/>
              <a:t>Residents need to know </a:t>
            </a:r>
            <a:r>
              <a:rPr lang="en-US" sz="1400" b="1" u="sng" dirty="0"/>
              <a:t>how to report safety events</a:t>
            </a:r>
            <a:r>
              <a:rPr lang="en-US" sz="1400" b="1" dirty="0"/>
              <a:t> </a:t>
            </a:r>
            <a:r>
              <a:rPr lang="en-US" sz="1400" dirty="0"/>
              <a:t>at their institution and the responsibility to do so.</a:t>
            </a:r>
          </a:p>
          <a:p>
            <a:pPr marL="514350" indent="-514350">
              <a:buFont typeface="+mj-lt"/>
              <a:buAutoNum type="arabicPeriod"/>
            </a:pPr>
            <a:r>
              <a:rPr lang="en-US" sz="1400" dirty="0"/>
              <a:t>Residents should be </a:t>
            </a:r>
            <a:r>
              <a:rPr lang="en-US" sz="1400" b="1" u="sng" dirty="0"/>
              <a:t>involved in activities</a:t>
            </a:r>
            <a:r>
              <a:rPr lang="en-US" sz="1400" b="1" dirty="0"/>
              <a:t> </a:t>
            </a:r>
            <a:r>
              <a:rPr lang="en-US" sz="1400" dirty="0"/>
              <a:t>designed to improve their clinical site’s safety.</a:t>
            </a:r>
          </a:p>
          <a:p>
            <a:pPr marL="514350" indent="-514350">
              <a:buFont typeface="+mj-lt"/>
              <a:buAutoNum type="arabicPeriod"/>
            </a:pPr>
            <a:r>
              <a:rPr lang="en-US" sz="1400" dirty="0"/>
              <a:t>Trainee’s environment should be </a:t>
            </a:r>
            <a:r>
              <a:rPr lang="en-US" sz="1400" b="1" u="sng" dirty="0"/>
              <a:t>support a “culture of safety”</a:t>
            </a:r>
            <a:r>
              <a:rPr lang="en-US" sz="1400" b="1" dirty="0"/>
              <a:t> </a:t>
            </a:r>
            <a:r>
              <a:rPr lang="en-US" sz="1400" dirty="0"/>
              <a:t>where reporting of events is received positively.</a:t>
            </a:r>
          </a:p>
          <a:p>
            <a:pPr marL="514350" indent="-514350">
              <a:buFont typeface="+mj-lt"/>
              <a:buAutoNum type="arabicPeriod"/>
            </a:pPr>
            <a:r>
              <a:rPr lang="en-US" sz="1400" dirty="0"/>
              <a:t>Residency programs should </a:t>
            </a:r>
            <a:r>
              <a:rPr lang="en-US" sz="1400" b="1" u="sng" dirty="0"/>
              <a:t>provide emotional support</a:t>
            </a:r>
            <a:r>
              <a:rPr lang="en-US" sz="1400" b="1" dirty="0"/>
              <a:t> </a:t>
            </a:r>
            <a:r>
              <a:rPr lang="en-US" sz="1400" dirty="0"/>
              <a:t>for those involved in patient safety events (second victim).</a:t>
            </a:r>
          </a:p>
          <a:p>
            <a:pPr marL="514350" indent="-514350">
              <a:buFont typeface="+mj-lt"/>
              <a:buAutoNum type="arabicPeriod"/>
            </a:pPr>
            <a:r>
              <a:rPr lang="en-US" sz="1400" dirty="0"/>
              <a:t>Clinical site provides </a:t>
            </a:r>
            <a:r>
              <a:rPr lang="en-US" sz="1400" b="1" u="sng" dirty="0"/>
              <a:t>feedback to trainees</a:t>
            </a:r>
            <a:r>
              <a:rPr lang="en-US" sz="1400" b="1" dirty="0"/>
              <a:t> </a:t>
            </a:r>
            <a:r>
              <a:rPr lang="en-US" sz="1400" dirty="0"/>
              <a:t>on safety investigations.</a:t>
            </a:r>
          </a:p>
          <a:p>
            <a:pPr marL="514350" indent="-514350">
              <a:buFont typeface="+mj-lt"/>
              <a:buAutoNum type="arabicPeriod"/>
            </a:pPr>
            <a:r>
              <a:rPr lang="en-US" sz="1400" dirty="0"/>
              <a:t>Trainees should receive </a:t>
            </a:r>
            <a:r>
              <a:rPr lang="en-US" sz="1400" b="1" u="sng" dirty="0"/>
              <a:t>training on how to disclose safety events</a:t>
            </a:r>
            <a:r>
              <a:rPr lang="en-US" sz="1400" dirty="0"/>
              <a:t> to patients and families.</a:t>
            </a:r>
          </a:p>
          <a:p>
            <a:endParaRPr lang="en-US" sz="1200" dirty="0"/>
          </a:p>
        </p:txBody>
      </p:sp>
    </p:spTree>
    <p:extLst>
      <p:ext uri="{BB962C8B-B14F-4D97-AF65-F5344CB8AC3E}">
        <p14:creationId xmlns:p14="http://schemas.microsoft.com/office/powerpoint/2010/main" val="407665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5562600" cy="800100"/>
          </a:xfrm>
        </p:spPr>
        <p:txBody>
          <a:bodyPr>
            <a:noAutofit/>
          </a:bodyPr>
          <a:lstStyle/>
          <a:p>
            <a:pPr marL="0" indent="0">
              <a:buNone/>
            </a:pPr>
            <a:r>
              <a:rPr lang="en-US" sz="2400" dirty="0"/>
              <a:t>Need for patient safety efforts </a:t>
            </a:r>
            <a:br>
              <a:rPr lang="en-US" sz="2400" dirty="0"/>
            </a:br>
            <a:r>
              <a:rPr lang="en-US" sz="2400" dirty="0"/>
              <a:t>in dermatology training</a:t>
            </a:r>
          </a:p>
        </p:txBody>
      </p:sp>
      <p:sp>
        <p:nvSpPr>
          <p:cNvPr id="3" name="Content Placeholder 2"/>
          <p:cNvSpPr>
            <a:spLocks noGrp="1"/>
          </p:cNvSpPr>
          <p:nvPr>
            <p:ph idx="1"/>
          </p:nvPr>
        </p:nvSpPr>
        <p:spPr>
          <a:xfrm>
            <a:off x="471280" y="971550"/>
            <a:ext cx="5319920" cy="3276600"/>
          </a:xfrm>
        </p:spPr>
        <p:txBody>
          <a:bodyPr>
            <a:noAutofit/>
          </a:bodyPr>
          <a:lstStyle/>
          <a:p>
            <a:pPr marL="0" indent="0">
              <a:buNone/>
            </a:pPr>
            <a:r>
              <a:rPr lang="en-US" sz="1600" dirty="0"/>
              <a:t>2012 survey of all US dermatology residents</a:t>
            </a:r>
          </a:p>
          <a:p>
            <a:r>
              <a:rPr lang="en-US" sz="1600" dirty="0"/>
              <a:t>45% failed to report sharps injuries </a:t>
            </a:r>
          </a:p>
          <a:p>
            <a:r>
              <a:rPr lang="en-US" sz="1600" dirty="0"/>
              <a:t>83% reported cutting and pasting EMR notes without checking validity </a:t>
            </a:r>
          </a:p>
          <a:p>
            <a:r>
              <a:rPr lang="en-US" sz="1600" dirty="0"/>
              <a:t>97% reported left/right labelling errors</a:t>
            </a:r>
          </a:p>
          <a:p>
            <a:r>
              <a:rPr lang="en-US" sz="1600" dirty="0"/>
              <a:t>29% did not take a clinical photograph of biopsied lesions </a:t>
            </a:r>
          </a:p>
          <a:p>
            <a:r>
              <a:rPr lang="en-US" sz="1600" dirty="0"/>
              <a:t>80% do NOT always perform a time out </a:t>
            </a:r>
          </a:p>
          <a:p>
            <a:r>
              <a:rPr lang="en-US" sz="1600" dirty="0"/>
              <a:t>58% reported being intimidated by an attending </a:t>
            </a:r>
          </a:p>
          <a:p>
            <a:r>
              <a:rPr lang="en-US" sz="1600" dirty="0"/>
              <a:t>78% witnessed willful disregard of safety steps</a:t>
            </a:r>
          </a:p>
        </p:txBody>
      </p:sp>
      <p:pic>
        <p:nvPicPr>
          <p:cNvPr id="5" name="Picture 2">
            <a:extLst>
              <a:ext uri="{FF2B5EF4-FFF2-40B4-BE49-F238E27FC236}">
                <a16:creationId xmlns:a16="http://schemas.microsoft.com/office/drawing/2014/main" id="{9DB6853B-5A05-1F40-9D4F-D8C968BC9DE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798521" y="0"/>
            <a:ext cx="3345479" cy="417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80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buNone/>
            </a:pPr>
            <a:r>
              <a:rPr lang="en-US" sz="2800" dirty="0"/>
              <a:t>Patient Safety: What can you do?</a:t>
            </a:r>
          </a:p>
        </p:txBody>
      </p:sp>
      <p:sp>
        <p:nvSpPr>
          <p:cNvPr id="3" name="Content Placeholder 2"/>
          <p:cNvSpPr>
            <a:spLocks noGrp="1"/>
          </p:cNvSpPr>
          <p:nvPr>
            <p:ph idx="1"/>
          </p:nvPr>
        </p:nvSpPr>
        <p:spPr>
          <a:xfrm>
            <a:off x="471280" y="819150"/>
            <a:ext cx="5472320" cy="3276600"/>
          </a:xfrm>
        </p:spPr>
        <p:txBody>
          <a:bodyPr>
            <a:normAutofit fontScale="85000" lnSpcReduction="10000"/>
          </a:bodyPr>
          <a:lstStyle/>
          <a:p>
            <a:pPr marL="0" indent="0">
              <a:buNone/>
            </a:pPr>
            <a:r>
              <a:rPr lang="en-US" sz="1900" dirty="0"/>
              <a:t>Follow the four pillars of safe behavior:</a:t>
            </a:r>
          </a:p>
          <a:p>
            <a:pPr marL="400050">
              <a:buFont typeface="+mj-lt"/>
              <a:buAutoNum type="arabicPeriod"/>
            </a:pPr>
            <a:r>
              <a:rPr lang="en-US" sz="2000" b="1" dirty="0"/>
              <a:t>Follow written safety protocols. </a:t>
            </a:r>
            <a:br>
              <a:rPr lang="en-US" sz="2000" b="1" dirty="0"/>
            </a:br>
            <a:r>
              <a:rPr lang="en-US" sz="1800" dirty="0"/>
              <a:t>Example: Sanitize and wash your hands to reduce the spread of infection. Perform time-out prior to procedure. </a:t>
            </a:r>
          </a:p>
          <a:p>
            <a:pPr marL="400050">
              <a:buFont typeface="+mj-lt"/>
              <a:buAutoNum type="arabicPeriod"/>
            </a:pPr>
            <a:r>
              <a:rPr lang="en-US" sz="2000" b="1" dirty="0"/>
              <a:t>Speak up when you have concerns. </a:t>
            </a:r>
            <a:br>
              <a:rPr lang="en-US" sz="2000" b="1" dirty="0"/>
            </a:br>
            <a:r>
              <a:rPr lang="en-US" sz="1800" dirty="0"/>
              <a:t>Example: Report unsafe conditions, close calls, and adverse events. </a:t>
            </a:r>
          </a:p>
          <a:p>
            <a:pPr marL="400050">
              <a:buFont typeface="+mj-lt"/>
              <a:buAutoNum type="arabicPeriod"/>
            </a:pPr>
            <a:r>
              <a:rPr lang="en-US" sz="2000" b="1" dirty="0"/>
              <a:t>Listen to patients, colleagues, and mentors. </a:t>
            </a:r>
            <a:r>
              <a:rPr lang="en-US" sz="1800" dirty="0"/>
              <a:t>Encourage patients and families to participate in </a:t>
            </a:r>
            <a:br>
              <a:rPr lang="en-US" sz="1800" dirty="0"/>
            </a:br>
            <a:r>
              <a:rPr lang="en-US" sz="1800" dirty="0"/>
              <a:t>decision-making. </a:t>
            </a:r>
          </a:p>
          <a:p>
            <a:pPr marL="400050">
              <a:buFont typeface="+mj-lt"/>
              <a:buAutoNum type="arabicPeriod"/>
            </a:pPr>
            <a:r>
              <a:rPr lang="en-US" sz="2000" b="1" dirty="0"/>
              <a:t>Take care of yourself. </a:t>
            </a:r>
            <a:br>
              <a:rPr lang="en-US" sz="2000" b="1" dirty="0"/>
            </a:br>
            <a:r>
              <a:rPr lang="en-US" sz="1800" dirty="0"/>
              <a:t>Example: Get an appropriate amount of sleep and control your stress.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477000" y="0"/>
            <a:ext cx="2667000" cy="417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74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Patient Safety: CMS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dirty="0"/>
              <a:t>For past decade Medicare has been moving towards a value-driven reimbursement model over a fee-for-service model</a:t>
            </a:r>
            <a:br>
              <a:rPr lang="en-US" sz="1800" dirty="0"/>
            </a:br>
            <a:endParaRPr lang="en-US" sz="1800" dirty="0"/>
          </a:p>
          <a:p>
            <a:pPr>
              <a:buFont typeface="Arial" panose="020B0604020202020204" pitchFamily="34" charset="0"/>
              <a:buChar char="•"/>
            </a:pPr>
            <a:r>
              <a:rPr lang="en-US" sz="1800" dirty="0"/>
              <a:t>Merit-based incentive payment system (MIPS) began in 2017 as a way for physicians to earn increased payments for Medicare patients</a:t>
            </a:r>
            <a:br>
              <a:rPr lang="en-US" sz="1800" dirty="0"/>
            </a:br>
            <a:endParaRPr lang="en-US" sz="1800" dirty="0"/>
          </a:p>
          <a:p>
            <a:pPr>
              <a:buFont typeface="Arial" panose="020B0604020202020204" pitchFamily="34" charset="0"/>
              <a:buChar char="•"/>
            </a:pPr>
            <a:r>
              <a:rPr lang="en-US" sz="1800" dirty="0"/>
              <a:t>Part of MIPS requires physicians to submit evidence they are meeting certain safety measures</a:t>
            </a:r>
          </a:p>
          <a:p>
            <a:pPr lvl="1">
              <a:buFont typeface="Arial" panose="020B0604020202020204" pitchFamily="34" charset="0"/>
              <a:buChar char="•"/>
            </a:pPr>
            <a:r>
              <a:rPr lang="en-US" sz="1600" b="1" dirty="0"/>
              <a:t>Example: documenting yearly TB tests for biologic use</a:t>
            </a:r>
          </a:p>
          <a:p>
            <a:pPr lvl="1">
              <a:buFont typeface="Arial" panose="020B0604020202020204" pitchFamily="34" charset="0"/>
              <a:buChar char="•"/>
            </a:pPr>
            <a:r>
              <a:rPr lang="en-US" sz="1600" b="1" dirty="0"/>
              <a:t>Example: biopsy anatomic location accuracy</a:t>
            </a:r>
          </a:p>
          <a:p>
            <a:pPr lvl="1">
              <a:buFont typeface="Arial" panose="020B0604020202020204" pitchFamily="34" charset="0"/>
              <a:buChar char="•"/>
            </a:pPr>
            <a:r>
              <a:rPr lang="en-US" sz="1600" b="1" dirty="0"/>
              <a:t>Example: timely follow-up of biopsy reports</a:t>
            </a:r>
          </a:p>
        </p:txBody>
      </p:sp>
      <p:sp>
        <p:nvSpPr>
          <p:cNvPr id="5" name="TextBox 4"/>
          <p:cNvSpPr txBox="1"/>
          <p:nvPr/>
        </p:nvSpPr>
        <p:spPr>
          <a:xfrm>
            <a:off x="6705600" y="3894951"/>
            <a:ext cx="5486400" cy="246221"/>
          </a:xfrm>
          <a:prstGeom prst="rect">
            <a:avLst/>
          </a:prstGeom>
          <a:noFill/>
        </p:spPr>
        <p:txBody>
          <a:bodyPr wrap="square" rtlCol="0">
            <a:spAutoFit/>
          </a:bodyPr>
          <a:lstStyle/>
          <a:p>
            <a:r>
              <a:rPr lang="en-US" sz="1000" dirty="0">
                <a:latin typeface="Arial Regular"/>
              </a:rPr>
              <a:t>https://www.aad.org/practicecenter</a:t>
            </a:r>
          </a:p>
        </p:txBody>
      </p:sp>
    </p:spTree>
    <p:extLst>
      <p:ext uri="{BB962C8B-B14F-4D97-AF65-F5344CB8AC3E}">
        <p14:creationId xmlns:p14="http://schemas.microsoft.com/office/powerpoint/2010/main" val="295663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0D5E0C8-F353-4647-8E60-10CD07E305A7}"/>
              </a:ext>
            </a:extLst>
          </p:cNvPr>
          <p:cNvGraphicFramePr>
            <a:graphicFrameLocks noGrp="1"/>
          </p:cNvGraphicFramePr>
          <p:nvPr>
            <p:extLst>
              <p:ext uri="{D42A27DB-BD31-4B8C-83A1-F6EECF244321}">
                <p14:modId xmlns:p14="http://schemas.microsoft.com/office/powerpoint/2010/main" val="501414476"/>
              </p:ext>
            </p:extLst>
          </p:nvPr>
        </p:nvGraphicFramePr>
        <p:xfrm>
          <a:off x="381000" y="833187"/>
          <a:ext cx="8136300" cy="2933867"/>
        </p:xfrm>
        <a:graphic>
          <a:graphicData uri="http://schemas.openxmlformats.org/drawingml/2006/table">
            <a:tbl>
              <a:tblPr firstRow="1" bandRow="1">
                <a:tableStyleId>{5C22544A-7EE6-4342-B048-85BDC9FD1C3A}</a:tableStyleId>
              </a:tblPr>
              <a:tblGrid>
                <a:gridCol w="2034075">
                  <a:extLst>
                    <a:ext uri="{9D8B030D-6E8A-4147-A177-3AD203B41FA5}">
                      <a16:colId xmlns:a16="http://schemas.microsoft.com/office/drawing/2014/main" val="2636470642"/>
                    </a:ext>
                  </a:extLst>
                </a:gridCol>
                <a:gridCol w="2034075">
                  <a:extLst>
                    <a:ext uri="{9D8B030D-6E8A-4147-A177-3AD203B41FA5}">
                      <a16:colId xmlns:a16="http://schemas.microsoft.com/office/drawing/2014/main" val="2847204578"/>
                    </a:ext>
                  </a:extLst>
                </a:gridCol>
                <a:gridCol w="2034075">
                  <a:extLst>
                    <a:ext uri="{9D8B030D-6E8A-4147-A177-3AD203B41FA5}">
                      <a16:colId xmlns:a16="http://schemas.microsoft.com/office/drawing/2014/main" val="1765980675"/>
                    </a:ext>
                  </a:extLst>
                </a:gridCol>
                <a:gridCol w="2034075">
                  <a:extLst>
                    <a:ext uri="{9D8B030D-6E8A-4147-A177-3AD203B41FA5}">
                      <a16:colId xmlns:a16="http://schemas.microsoft.com/office/drawing/2014/main" val="3271320474"/>
                    </a:ext>
                  </a:extLst>
                </a:gridCol>
              </a:tblGrid>
              <a:tr h="1225383">
                <a:tc>
                  <a:txBody>
                    <a:bodyPr/>
                    <a:lstStyle/>
                    <a:p>
                      <a:pPr algn="ctr"/>
                      <a:endParaRPr lang="en-US" sz="1200" dirty="0">
                        <a:solidFill>
                          <a:srgbClr val="013189"/>
                        </a:solidFill>
                        <a:latin typeface="Arial" panose="020B0604020202020204" pitchFamily="34" charset="0"/>
                        <a:cs typeface="Arial" panose="020B0604020202020204" pitchFamily="34" charset="0"/>
                      </a:endParaRPr>
                    </a:p>
                    <a:p>
                      <a:pPr algn="ctr"/>
                      <a:br>
                        <a:rPr lang="en-US" sz="1200" dirty="0">
                          <a:solidFill>
                            <a:srgbClr val="013189"/>
                          </a:solidFill>
                          <a:latin typeface="Arial" panose="020B0604020202020204" pitchFamily="34" charset="0"/>
                          <a:cs typeface="Arial" panose="020B0604020202020204" pitchFamily="34" charset="0"/>
                        </a:rPr>
                      </a:br>
                      <a:br>
                        <a:rPr lang="en-US" sz="1200" dirty="0">
                          <a:solidFill>
                            <a:srgbClr val="013189"/>
                          </a:solidFill>
                          <a:latin typeface="Arial" panose="020B0604020202020204" pitchFamily="34" charset="0"/>
                          <a:cs typeface="Arial" panose="020B0604020202020204" pitchFamily="34" charset="0"/>
                        </a:rPr>
                      </a:br>
                      <a:endParaRPr lang="en-US" sz="1200" dirty="0">
                        <a:solidFill>
                          <a:srgbClr val="013189"/>
                        </a:solidFill>
                        <a:latin typeface="Arial" panose="020B0604020202020204" pitchFamily="34" charset="0"/>
                        <a:cs typeface="Arial" panose="020B0604020202020204" pitchFamily="34" charset="0"/>
                      </a:endParaRPr>
                    </a:p>
                    <a:p>
                      <a:pPr algn="ctr"/>
                      <a:endParaRPr lang="en-US" sz="1200" dirty="0">
                        <a:solidFill>
                          <a:srgbClr val="013189"/>
                        </a:solidFill>
                        <a:latin typeface="Arial" panose="020B0604020202020204" pitchFamily="34" charset="0"/>
                        <a:cs typeface="Arial" panose="020B0604020202020204" pitchFamily="34" charset="0"/>
                      </a:endParaRPr>
                    </a:p>
                    <a:p>
                      <a:pPr algn="ctr"/>
                      <a:r>
                        <a:rPr lang="en-US" sz="1200" dirty="0">
                          <a:solidFill>
                            <a:srgbClr val="013189"/>
                          </a:solidFill>
                          <a:latin typeface="Arial" panose="020B0604020202020204" pitchFamily="34" charset="0"/>
                          <a:cs typeface="Arial" panose="020B0604020202020204" pitchFamily="34" charset="0"/>
                        </a:rPr>
                        <a:t>Quality</a:t>
                      </a:r>
                    </a:p>
                    <a:p>
                      <a:pPr algn="ctr"/>
                      <a:endParaRPr lang="en-US" sz="1200" dirty="0">
                        <a:solidFill>
                          <a:srgbClr val="013189"/>
                        </a:solidFill>
                        <a:latin typeface="Arial" panose="020B0604020202020204" pitchFamily="34" charset="0"/>
                        <a:cs typeface="Arial" panose="020B0604020202020204" pitchFamily="34" charset="0"/>
                      </a:endParaRPr>
                    </a:p>
                  </a:txBody>
                  <a:tcPr>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1200" dirty="0">
                        <a:solidFill>
                          <a:srgbClr val="013189"/>
                        </a:solidFill>
                        <a:latin typeface="Arial" panose="020B0604020202020204" pitchFamily="34" charset="0"/>
                        <a:cs typeface="Arial" panose="020B0604020202020204" pitchFamily="34" charset="0"/>
                      </a:endParaRPr>
                    </a:p>
                    <a:p>
                      <a:pPr algn="ctr"/>
                      <a:br>
                        <a:rPr lang="en-US" sz="1200" dirty="0">
                          <a:solidFill>
                            <a:srgbClr val="013189"/>
                          </a:solidFill>
                          <a:latin typeface="Arial" panose="020B0604020202020204" pitchFamily="34" charset="0"/>
                          <a:cs typeface="Arial" panose="020B0604020202020204" pitchFamily="34" charset="0"/>
                        </a:rPr>
                      </a:br>
                      <a:br>
                        <a:rPr lang="en-US" sz="1200" dirty="0">
                          <a:solidFill>
                            <a:srgbClr val="013189"/>
                          </a:solidFill>
                          <a:latin typeface="Arial" panose="020B0604020202020204" pitchFamily="34" charset="0"/>
                          <a:cs typeface="Arial" panose="020B0604020202020204" pitchFamily="34" charset="0"/>
                        </a:rPr>
                      </a:br>
                      <a:endParaRPr lang="en-US" sz="1200" dirty="0">
                        <a:solidFill>
                          <a:srgbClr val="013189"/>
                        </a:solidFill>
                        <a:latin typeface="Arial" panose="020B0604020202020204" pitchFamily="34" charset="0"/>
                        <a:cs typeface="Arial" panose="020B0604020202020204" pitchFamily="34" charset="0"/>
                      </a:endParaRPr>
                    </a:p>
                    <a:p>
                      <a:pPr algn="ctr"/>
                      <a:endParaRPr lang="en-US" sz="1200" dirty="0">
                        <a:solidFill>
                          <a:srgbClr val="013189"/>
                        </a:solidFill>
                        <a:latin typeface="Arial" panose="020B0604020202020204" pitchFamily="34" charset="0"/>
                        <a:cs typeface="Arial" panose="020B0604020202020204" pitchFamily="34" charset="0"/>
                      </a:endParaRPr>
                    </a:p>
                    <a:p>
                      <a:pPr algn="ctr"/>
                      <a:r>
                        <a:rPr lang="en-US" sz="1200" dirty="0">
                          <a:solidFill>
                            <a:srgbClr val="013189"/>
                          </a:solidFill>
                          <a:latin typeface="Arial" panose="020B0604020202020204" pitchFamily="34" charset="0"/>
                          <a:cs typeface="Arial" panose="020B0604020202020204" pitchFamily="34" charset="0"/>
                        </a:rPr>
                        <a:t>Improvement Activities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br>
                        <a:rPr lang="en-US" sz="1200" dirty="0">
                          <a:solidFill>
                            <a:srgbClr val="013189"/>
                          </a:solidFill>
                          <a:latin typeface="Arial" panose="020B0604020202020204" pitchFamily="34" charset="0"/>
                          <a:cs typeface="Arial" panose="020B0604020202020204" pitchFamily="34" charset="0"/>
                        </a:rPr>
                      </a:br>
                      <a:endParaRPr lang="en-US" sz="1200" dirty="0">
                        <a:solidFill>
                          <a:srgbClr val="013189"/>
                        </a:solidFill>
                        <a:latin typeface="Arial" panose="020B0604020202020204" pitchFamily="34" charset="0"/>
                        <a:cs typeface="Arial" panose="020B0604020202020204" pitchFamily="34" charset="0"/>
                      </a:endParaRPr>
                    </a:p>
                    <a:p>
                      <a:pPr algn="ctr"/>
                      <a:endParaRPr lang="en-US" sz="1200" dirty="0">
                        <a:solidFill>
                          <a:srgbClr val="013189"/>
                        </a:solidFill>
                        <a:latin typeface="Arial" panose="020B0604020202020204" pitchFamily="34" charset="0"/>
                        <a:cs typeface="Arial" panose="020B0604020202020204" pitchFamily="34" charset="0"/>
                      </a:endParaRPr>
                    </a:p>
                    <a:p>
                      <a:pPr algn="ctr"/>
                      <a:endParaRPr lang="en-US" sz="1200" dirty="0">
                        <a:solidFill>
                          <a:srgbClr val="013189"/>
                        </a:solidFill>
                        <a:latin typeface="Arial" panose="020B0604020202020204" pitchFamily="34" charset="0"/>
                        <a:cs typeface="Arial" panose="020B0604020202020204" pitchFamily="34" charset="0"/>
                      </a:endParaRPr>
                    </a:p>
                    <a:p>
                      <a:pPr algn="ctr"/>
                      <a:endParaRPr lang="en-US" sz="1200" dirty="0">
                        <a:solidFill>
                          <a:srgbClr val="013189"/>
                        </a:solidFill>
                        <a:latin typeface="Arial" panose="020B0604020202020204" pitchFamily="34" charset="0"/>
                        <a:cs typeface="Arial" panose="020B0604020202020204" pitchFamily="34" charset="0"/>
                      </a:endParaRPr>
                    </a:p>
                    <a:p>
                      <a:pPr algn="ctr"/>
                      <a:r>
                        <a:rPr lang="en-US" sz="1200" dirty="0">
                          <a:solidFill>
                            <a:srgbClr val="013189"/>
                          </a:solidFill>
                          <a:latin typeface="Arial" panose="020B0604020202020204" pitchFamily="34" charset="0"/>
                          <a:cs typeface="Arial" panose="020B0604020202020204" pitchFamily="34" charset="0"/>
                        </a:rPr>
                        <a:t>Advancing Care Information</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1200" dirty="0">
                        <a:solidFill>
                          <a:srgbClr val="013189"/>
                        </a:solidFill>
                        <a:latin typeface="Arial" panose="020B0604020202020204" pitchFamily="34" charset="0"/>
                        <a:cs typeface="Arial" panose="020B0604020202020204" pitchFamily="34" charset="0"/>
                      </a:endParaRPr>
                    </a:p>
                    <a:p>
                      <a:pPr algn="ctr"/>
                      <a:endParaRPr lang="en-US" sz="1200" dirty="0">
                        <a:solidFill>
                          <a:srgbClr val="013189"/>
                        </a:solidFill>
                        <a:latin typeface="Arial" panose="020B0604020202020204" pitchFamily="34" charset="0"/>
                        <a:cs typeface="Arial" panose="020B0604020202020204" pitchFamily="34" charset="0"/>
                      </a:endParaRPr>
                    </a:p>
                    <a:p>
                      <a:pPr algn="ctr"/>
                      <a:br>
                        <a:rPr lang="en-US" sz="1200" dirty="0">
                          <a:solidFill>
                            <a:srgbClr val="013189"/>
                          </a:solidFill>
                          <a:latin typeface="Arial" panose="020B0604020202020204" pitchFamily="34" charset="0"/>
                          <a:cs typeface="Arial" panose="020B0604020202020204" pitchFamily="34" charset="0"/>
                        </a:rPr>
                      </a:br>
                      <a:endParaRPr lang="en-US" sz="1200" dirty="0">
                        <a:solidFill>
                          <a:srgbClr val="013189"/>
                        </a:solidFill>
                        <a:latin typeface="Arial" panose="020B0604020202020204" pitchFamily="34" charset="0"/>
                        <a:cs typeface="Arial" panose="020B0604020202020204" pitchFamily="34" charset="0"/>
                      </a:endParaRPr>
                    </a:p>
                    <a:p>
                      <a:pPr algn="ctr"/>
                      <a:endParaRPr lang="en-US" sz="1200" dirty="0">
                        <a:solidFill>
                          <a:srgbClr val="013189"/>
                        </a:solidFill>
                        <a:latin typeface="Arial" panose="020B0604020202020204" pitchFamily="34" charset="0"/>
                        <a:cs typeface="Arial" panose="020B0604020202020204" pitchFamily="34" charset="0"/>
                      </a:endParaRPr>
                    </a:p>
                    <a:p>
                      <a:pPr algn="ctr"/>
                      <a:r>
                        <a:rPr lang="en-US" sz="1200" dirty="0">
                          <a:solidFill>
                            <a:srgbClr val="013189"/>
                          </a:solidFill>
                          <a:latin typeface="Arial" panose="020B0604020202020204" pitchFamily="34" charset="0"/>
                          <a:cs typeface="Arial" panose="020B0604020202020204" pitchFamily="34" charset="0"/>
                        </a:rPr>
                        <a:t>Cost</a:t>
                      </a:r>
                    </a:p>
                  </a:txBody>
                  <a:tcPr>
                    <a:lnL w="635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1708629"/>
                  </a:ext>
                </a:extLst>
              </a:tr>
              <a:tr h="490153">
                <a:tc>
                  <a:txBody>
                    <a:bodyPr/>
                    <a:lstStyle/>
                    <a:p>
                      <a:pPr algn="ctr"/>
                      <a:r>
                        <a:rPr lang="en-US" sz="1000" dirty="0">
                          <a:solidFill>
                            <a:srgbClr val="013189"/>
                          </a:solidFill>
                          <a:latin typeface="Arial" panose="020B0604020202020204" pitchFamily="34" charset="0"/>
                          <a:cs typeface="Arial" panose="020B0604020202020204" pitchFamily="34" charset="0"/>
                        </a:rPr>
                        <a:t>Replaces PQRS.</a:t>
                      </a:r>
                    </a:p>
                  </a:txBody>
                  <a:tcP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00" dirty="0">
                          <a:solidFill>
                            <a:srgbClr val="013189"/>
                          </a:solidFill>
                          <a:latin typeface="Arial" panose="020B0604020202020204" pitchFamily="34" charset="0"/>
                          <a:cs typeface="Arial" panose="020B0604020202020204" pitchFamily="34" charset="0"/>
                        </a:rPr>
                        <a:t>New Category.</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00" dirty="0">
                          <a:solidFill>
                            <a:srgbClr val="013189"/>
                          </a:solidFill>
                          <a:latin typeface="Arial" panose="020B0604020202020204" pitchFamily="34" charset="0"/>
                          <a:cs typeface="Arial" panose="020B0604020202020204" pitchFamily="34" charset="0"/>
                        </a:rPr>
                        <a:t>Replaces the Medicare HER Incentive Program also known as Meaningful Use</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00" dirty="0">
                          <a:solidFill>
                            <a:srgbClr val="013189"/>
                          </a:solidFill>
                          <a:latin typeface="Arial" panose="020B0604020202020204" pitchFamily="34" charset="0"/>
                          <a:cs typeface="Arial" panose="020B0604020202020204" pitchFamily="34" charset="0"/>
                        </a:rPr>
                        <a:t>Replaces the Value-Based Modifier</a:t>
                      </a:r>
                    </a:p>
                  </a:txBody>
                  <a:tcP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0321821"/>
                  </a:ext>
                </a:extLst>
              </a:tr>
              <a:tr h="1013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13189"/>
                          </a:solidFill>
                          <a:latin typeface="Arial" panose="020B0604020202020204" pitchFamily="34" charset="0"/>
                          <a:cs typeface="Arial" panose="020B0604020202020204" pitchFamily="34" charset="0"/>
                        </a:rPr>
                        <a:t>Percentage of biopsies with </a:t>
                      </a:r>
                      <a:br>
                        <a:rPr lang="en-US" sz="1000" dirty="0">
                          <a:solidFill>
                            <a:srgbClr val="013189"/>
                          </a:solidFill>
                          <a:latin typeface="Arial" panose="020B0604020202020204" pitchFamily="34" charset="0"/>
                          <a:cs typeface="Arial" panose="020B0604020202020204" pitchFamily="34" charset="0"/>
                        </a:rPr>
                      </a:br>
                      <a:r>
                        <a:rPr lang="en-US" sz="1000" dirty="0">
                          <a:solidFill>
                            <a:srgbClr val="013189"/>
                          </a:solidFill>
                          <a:latin typeface="Arial" panose="020B0604020202020204" pitchFamily="34" charset="0"/>
                          <a:cs typeface="Arial" panose="020B0604020202020204" pitchFamily="34" charset="0"/>
                        </a:rPr>
                        <a:t>a diagnosis of BCC and SCC </a:t>
                      </a:r>
                      <a:br>
                        <a:rPr lang="en-US" sz="1000" dirty="0">
                          <a:solidFill>
                            <a:srgbClr val="013189"/>
                          </a:solidFill>
                          <a:latin typeface="Arial" panose="020B0604020202020204" pitchFamily="34" charset="0"/>
                          <a:cs typeface="Arial" panose="020B0604020202020204" pitchFamily="34" charset="0"/>
                        </a:rPr>
                      </a:br>
                      <a:r>
                        <a:rPr lang="en-US" sz="1000" dirty="0">
                          <a:solidFill>
                            <a:srgbClr val="013189"/>
                          </a:solidFill>
                          <a:latin typeface="Arial" panose="020B0604020202020204" pitchFamily="34" charset="0"/>
                          <a:cs typeface="Arial" panose="020B0604020202020204" pitchFamily="34" charset="0"/>
                        </a:rPr>
                        <a:t>in which the pathologist provides results to the clinician within </a:t>
                      </a:r>
                      <a:br>
                        <a:rPr lang="en-US" sz="1000" dirty="0">
                          <a:solidFill>
                            <a:srgbClr val="013189"/>
                          </a:solidFill>
                          <a:latin typeface="Arial" panose="020B0604020202020204" pitchFamily="34" charset="0"/>
                          <a:cs typeface="Arial" panose="020B0604020202020204" pitchFamily="34" charset="0"/>
                        </a:rPr>
                      </a:br>
                      <a:r>
                        <a:rPr lang="en-US" sz="1000" dirty="0">
                          <a:solidFill>
                            <a:srgbClr val="013189"/>
                          </a:solidFill>
                          <a:latin typeface="Arial" panose="020B0604020202020204" pitchFamily="34" charset="0"/>
                          <a:cs typeface="Arial" panose="020B0604020202020204" pitchFamily="34" charset="0"/>
                        </a:rPr>
                        <a:t>7 days of biopsy date</a:t>
                      </a:r>
                    </a:p>
                  </a:txBody>
                  <a:tcP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13189"/>
                          </a:solidFill>
                          <a:latin typeface="Arial" panose="020B0604020202020204" pitchFamily="34" charset="0"/>
                          <a:cs typeface="Arial" panose="020B0604020202020204" pitchFamily="34" charset="0"/>
                        </a:rPr>
                        <a:t>Implementation of a process </a:t>
                      </a:r>
                      <a:br>
                        <a:rPr lang="en-US" sz="1000" dirty="0">
                          <a:solidFill>
                            <a:srgbClr val="013189"/>
                          </a:solidFill>
                          <a:latin typeface="Arial" panose="020B0604020202020204" pitchFamily="34" charset="0"/>
                          <a:cs typeface="Arial" panose="020B0604020202020204" pitchFamily="34" charset="0"/>
                        </a:rPr>
                      </a:br>
                      <a:r>
                        <a:rPr lang="en-US" sz="1000" dirty="0">
                          <a:solidFill>
                            <a:srgbClr val="013189"/>
                          </a:solidFill>
                          <a:latin typeface="Arial" panose="020B0604020202020204" pitchFamily="34" charset="0"/>
                          <a:cs typeface="Arial" panose="020B0604020202020204" pitchFamily="34" charset="0"/>
                        </a:rPr>
                        <a:t>that documents care coordination activities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13189"/>
                          </a:solidFill>
                          <a:latin typeface="Arial" panose="020B0604020202020204" pitchFamily="34" charset="0"/>
                          <a:cs typeface="Arial" panose="020B0604020202020204" pitchFamily="34" charset="0"/>
                        </a:rPr>
                        <a:t>Requires an EHR system certified to 2015 Meaningful </a:t>
                      </a:r>
                      <a:br>
                        <a:rPr lang="en-US" sz="1000" dirty="0">
                          <a:solidFill>
                            <a:srgbClr val="013189"/>
                          </a:solidFill>
                          <a:latin typeface="Arial" panose="020B0604020202020204" pitchFamily="34" charset="0"/>
                          <a:cs typeface="Arial" panose="020B0604020202020204" pitchFamily="34" charset="0"/>
                        </a:rPr>
                      </a:br>
                      <a:r>
                        <a:rPr lang="en-US" sz="1000" dirty="0">
                          <a:solidFill>
                            <a:srgbClr val="013189"/>
                          </a:solidFill>
                          <a:latin typeface="Arial" panose="020B0604020202020204" pitchFamily="34" charset="0"/>
                          <a:cs typeface="Arial" panose="020B0604020202020204" pitchFamily="34" charset="0"/>
                        </a:rPr>
                        <a:t>Use standards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13189"/>
                          </a:solidFill>
                          <a:latin typeface="Arial" panose="020B0604020202020204" pitchFamily="34" charset="0"/>
                          <a:cs typeface="Arial" panose="020B0604020202020204" pitchFamily="34" charset="0"/>
                        </a:rPr>
                        <a:t>Algorithm used to determine actual payment to participating providers</a:t>
                      </a:r>
                    </a:p>
                  </a:txBody>
                  <a:tcPr>
                    <a:lnL w="635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4290403428"/>
                  </a:ext>
                </a:extLst>
              </a:tr>
            </a:tbl>
          </a:graphicData>
        </a:graphic>
      </p:graphicFrame>
      <p:sp>
        <p:nvSpPr>
          <p:cNvPr id="2" name="Title 1">
            <a:extLst>
              <a:ext uri="{FF2B5EF4-FFF2-40B4-BE49-F238E27FC236}">
                <a16:creationId xmlns:a16="http://schemas.microsoft.com/office/drawing/2014/main" id="{B756CB93-1BAF-476A-8642-C4E6A80AF9E3}"/>
              </a:ext>
            </a:extLst>
          </p:cNvPr>
          <p:cNvSpPr>
            <a:spLocks noGrp="1"/>
          </p:cNvSpPr>
          <p:nvPr>
            <p:ph type="title"/>
          </p:nvPr>
        </p:nvSpPr>
        <p:spPr/>
        <p:txBody>
          <a:bodyPr/>
          <a:lstStyle/>
          <a:p>
            <a:r>
              <a:rPr lang="en-US" dirty="0"/>
              <a:t>Patient Safety: MIPS</a:t>
            </a:r>
          </a:p>
        </p:txBody>
      </p:sp>
      <p:pic>
        <p:nvPicPr>
          <p:cNvPr id="9" name="Picture 8">
            <a:extLst>
              <a:ext uri="{FF2B5EF4-FFF2-40B4-BE49-F238E27FC236}">
                <a16:creationId xmlns:a16="http://schemas.microsoft.com/office/drawing/2014/main" id="{8A7111CA-0591-A244-B6EE-79890DA84865}"/>
              </a:ext>
            </a:extLst>
          </p:cNvPr>
          <p:cNvPicPr>
            <a:picLocks noChangeAspect="1"/>
          </p:cNvPicPr>
          <p:nvPr/>
        </p:nvPicPr>
        <p:blipFill>
          <a:blip r:embed="rId3"/>
          <a:stretch>
            <a:fillRect/>
          </a:stretch>
        </p:blipFill>
        <p:spPr>
          <a:xfrm>
            <a:off x="1066800" y="1016945"/>
            <a:ext cx="647700" cy="647700"/>
          </a:xfrm>
          <a:prstGeom prst="rect">
            <a:avLst/>
          </a:prstGeom>
        </p:spPr>
      </p:pic>
      <p:pic>
        <p:nvPicPr>
          <p:cNvPr id="13" name="Picture 12">
            <a:extLst>
              <a:ext uri="{FF2B5EF4-FFF2-40B4-BE49-F238E27FC236}">
                <a16:creationId xmlns:a16="http://schemas.microsoft.com/office/drawing/2014/main" id="{70A56163-615B-4F4B-A903-538E09F0F943}"/>
              </a:ext>
            </a:extLst>
          </p:cNvPr>
          <p:cNvPicPr>
            <a:picLocks noChangeAspect="1"/>
          </p:cNvPicPr>
          <p:nvPr/>
        </p:nvPicPr>
        <p:blipFill>
          <a:blip r:embed="rId4"/>
          <a:stretch>
            <a:fillRect/>
          </a:stretch>
        </p:blipFill>
        <p:spPr>
          <a:xfrm>
            <a:off x="3103570" y="1020755"/>
            <a:ext cx="640080" cy="640080"/>
          </a:xfrm>
          <a:prstGeom prst="rect">
            <a:avLst/>
          </a:prstGeom>
        </p:spPr>
      </p:pic>
      <p:pic>
        <p:nvPicPr>
          <p:cNvPr id="14" name="Picture 13">
            <a:extLst>
              <a:ext uri="{FF2B5EF4-FFF2-40B4-BE49-F238E27FC236}">
                <a16:creationId xmlns:a16="http://schemas.microsoft.com/office/drawing/2014/main" id="{28E72866-1131-974E-9586-170F78E63F13}"/>
              </a:ext>
            </a:extLst>
          </p:cNvPr>
          <p:cNvPicPr>
            <a:picLocks noChangeAspect="1"/>
          </p:cNvPicPr>
          <p:nvPr/>
        </p:nvPicPr>
        <p:blipFill>
          <a:blip r:embed="rId5"/>
          <a:stretch>
            <a:fillRect/>
          </a:stretch>
        </p:blipFill>
        <p:spPr>
          <a:xfrm>
            <a:off x="5132720" y="1016183"/>
            <a:ext cx="649224" cy="649224"/>
          </a:xfrm>
          <a:prstGeom prst="rect">
            <a:avLst/>
          </a:prstGeom>
        </p:spPr>
      </p:pic>
      <p:pic>
        <p:nvPicPr>
          <p:cNvPr id="15" name="Picture 14">
            <a:extLst>
              <a:ext uri="{FF2B5EF4-FFF2-40B4-BE49-F238E27FC236}">
                <a16:creationId xmlns:a16="http://schemas.microsoft.com/office/drawing/2014/main" id="{6007E259-05DC-7544-943B-7C4E643E9B58}"/>
              </a:ext>
            </a:extLst>
          </p:cNvPr>
          <p:cNvPicPr>
            <a:picLocks noChangeAspect="1"/>
          </p:cNvPicPr>
          <p:nvPr/>
        </p:nvPicPr>
        <p:blipFill>
          <a:blip r:embed="rId6"/>
          <a:stretch>
            <a:fillRect/>
          </a:stretch>
        </p:blipFill>
        <p:spPr>
          <a:xfrm>
            <a:off x="7171014" y="1016183"/>
            <a:ext cx="649224" cy="649224"/>
          </a:xfrm>
          <a:prstGeom prst="rect">
            <a:avLst/>
          </a:prstGeom>
        </p:spPr>
      </p:pic>
    </p:spTree>
    <p:extLst>
      <p:ext uri="{BB962C8B-B14F-4D97-AF65-F5344CB8AC3E}">
        <p14:creationId xmlns:p14="http://schemas.microsoft.com/office/powerpoint/2010/main" val="101078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Safety: Resources</a:t>
            </a:r>
          </a:p>
        </p:txBody>
      </p:sp>
      <p:sp>
        <p:nvSpPr>
          <p:cNvPr id="3" name="Content Placeholder 2"/>
          <p:cNvSpPr>
            <a:spLocks noGrp="1"/>
          </p:cNvSpPr>
          <p:nvPr>
            <p:ph idx="1"/>
          </p:nvPr>
        </p:nvSpPr>
        <p:spPr/>
        <p:txBody>
          <a:bodyPr>
            <a:normAutofit fontScale="70000" lnSpcReduction="20000"/>
          </a:bodyPr>
          <a:lstStyle/>
          <a:p>
            <a:r>
              <a:rPr lang="en-US" dirty="0"/>
              <a:t>Patient safety and quality reporting using </a:t>
            </a:r>
            <a:r>
              <a:rPr lang="en-US" dirty="0" err="1"/>
              <a:t>DataDerm</a:t>
            </a:r>
            <a:endParaRPr lang="en-US" dirty="0"/>
          </a:p>
          <a:p>
            <a:pPr lvl="1"/>
            <a:r>
              <a:rPr lang="en-US" dirty="0">
                <a:hlinkClick r:id="rId3"/>
              </a:rPr>
              <a:t>https://www.aad.org/practicecenter/quality/dataderm</a:t>
            </a:r>
            <a:r>
              <a:rPr lang="en-US" dirty="0"/>
              <a:t> </a:t>
            </a:r>
          </a:p>
          <a:p>
            <a:r>
              <a:rPr lang="en-US" dirty="0"/>
              <a:t>Institute for Healthcare Improvement</a:t>
            </a:r>
          </a:p>
          <a:p>
            <a:pPr lvl="1"/>
            <a:r>
              <a:rPr lang="en-US" u="sng" dirty="0">
                <a:hlinkClick r:id="rId4"/>
              </a:rPr>
              <a:t>http://www.ihi.org/Pages/default.asp</a:t>
            </a:r>
            <a:r>
              <a:rPr lang="en-US" dirty="0"/>
              <a:t>  </a:t>
            </a:r>
          </a:p>
          <a:p>
            <a:r>
              <a:rPr lang="en-US" dirty="0"/>
              <a:t>Agency for Healthcare Research and </a:t>
            </a:r>
            <a:br>
              <a:rPr lang="en-US" dirty="0"/>
            </a:br>
            <a:r>
              <a:rPr lang="en-US" dirty="0"/>
              <a:t>Quality Patient Safety Network</a:t>
            </a:r>
          </a:p>
          <a:p>
            <a:pPr lvl="1"/>
            <a:r>
              <a:rPr lang="en-US" dirty="0">
                <a:hlinkClick r:id="rId5"/>
              </a:rPr>
              <a:t>https://psnet.ahrq.gov/primers</a:t>
            </a:r>
            <a:r>
              <a:rPr lang="en-US" dirty="0"/>
              <a:t> </a:t>
            </a:r>
          </a:p>
          <a:p>
            <a:r>
              <a:rPr lang="en-US" dirty="0"/>
              <a:t>Principles of Patient Safety</a:t>
            </a:r>
          </a:p>
          <a:p>
            <a:pPr lvl="1"/>
            <a:r>
              <a:rPr lang="en-US" dirty="0">
                <a:hlinkClick r:id="rId6"/>
              </a:rPr>
              <a:t>http://accessmedicine.mhmedical.com/content.aspx?bookid=496&amp;sectionid=41303962#56191339</a:t>
            </a:r>
            <a:r>
              <a:rPr lang="en-US" dirty="0"/>
              <a:t> </a:t>
            </a:r>
          </a:p>
        </p:txBody>
      </p:sp>
    </p:spTree>
    <p:extLst>
      <p:ext uri="{BB962C8B-B14F-4D97-AF65-F5344CB8AC3E}">
        <p14:creationId xmlns:p14="http://schemas.microsoft.com/office/powerpoint/2010/main" val="394463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defines Quality Healthcare?</a:t>
            </a:r>
          </a:p>
        </p:txBody>
      </p:sp>
      <p:sp>
        <p:nvSpPr>
          <p:cNvPr id="6" name="TextBox 5"/>
          <p:cNvSpPr txBox="1"/>
          <p:nvPr/>
        </p:nvSpPr>
        <p:spPr>
          <a:xfrm>
            <a:off x="381000" y="3885365"/>
            <a:ext cx="8001000" cy="246221"/>
          </a:xfrm>
          <a:prstGeom prst="rect">
            <a:avLst/>
          </a:prstGeom>
          <a:noFill/>
        </p:spPr>
        <p:txBody>
          <a:bodyPr wrap="square" rtlCol="0">
            <a:spAutoFit/>
          </a:bodyPr>
          <a:lstStyle/>
          <a:p>
            <a:r>
              <a:rPr lang="en-US" sz="1000" i="1" dirty="0">
                <a:latin typeface="Arial" panose="020B0604020202020204" pitchFamily="34" charset="0"/>
                <a:cs typeface="Arial" panose="020B0604020202020204" pitchFamily="34" charset="0"/>
              </a:rPr>
              <a:t>http://www.ihi.org/education/IHIOpenSchool/resources/Pages/Activities/DefiningQualityAimingforaBetterHealthCareSystem.aspx</a:t>
            </a:r>
          </a:p>
        </p:txBody>
      </p:sp>
      <p:sp>
        <p:nvSpPr>
          <p:cNvPr id="23" name="Rectangle 22">
            <a:extLst>
              <a:ext uri="{FF2B5EF4-FFF2-40B4-BE49-F238E27FC236}">
                <a16:creationId xmlns:a16="http://schemas.microsoft.com/office/drawing/2014/main" id="{6F88D131-2220-AF4C-8DC3-270E7997F8F3}"/>
              </a:ext>
            </a:extLst>
          </p:cNvPr>
          <p:cNvSpPr/>
          <p:nvPr/>
        </p:nvSpPr>
        <p:spPr>
          <a:xfrm flipH="1">
            <a:off x="1752600" y="1504950"/>
            <a:ext cx="7391400" cy="22098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618369F-120E-A84F-B838-6A45ACF1B0B7}"/>
              </a:ext>
            </a:extLst>
          </p:cNvPr>
          <p:cNvSpPr/>
          <p:nvPr/>
        </p:nvSpPr>
        <p:spPr>
          <a:xfrm>
            <a:off x="3628647" y="1676341"/>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19" name="TextBox 18">
            <a:extLst>
              <a:ext uri="{FF2B5EF4-FFF2-40B4-BE49-F238E27FC236}">
                <a16:creationId xmlns:a16="http://schemas.microsoft.com/office/drawing/2014/main" id="{F7FE5621-EF47-1C40-90BF-375356B62E1B}"/>
              </a:ext>
            </a:extLst>
          </p:cNvPr>
          <p:cNvSpPr txBox="1"/>
          <p:nvPr/>
        </p:nvSpPr>
        <p:spPr>
          <a:xfrm>
            <a:off x="331287" y="2279868"/>
            <a:ext cx="8660313" cy="1815882"/>
          </a:xfrm>
          <a:prstGeom prst="rect">
            <a:avLst/>
          </a:prstGeom>
          <a:noFill/>
        </p:spPr>
        <p:txBody>
          <a:bodyPr wrap="square" numCol="6" spcCol="182880" rtlCol="0">
            <a:spAutoFit/>
          </a:bodyPr>
          <a:lstStyle/>
          <a:p>
            <a:pPr algn="ctr"/>
            <a:r>
              <a:rPr lang="en-US" sz="1200" b="1" dirty="0">
                <a:solidFill>
                  <a:srgbClr val="013189"/>
                </a:solidFill>
                <a:latin typeface="Arial" panose="020B0604020202020204" pitchFamily="34" charset="0"/>
                <a:cs typeface="Arial" panose="020B0604020202020204" pitchFamily="34" charset="0"/>
              </a:rPr>
              <a:t>Safe:</a:t>
            </a:r>
            <a:br>
              <a:rPr lang="en-US" sz="1200" b="1"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Avoiding injuries to patients form the care that is intended to help them</a:t>
            </a: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Timely</a:t>
            </a:r>
            <a:r>
              <a:rPr lang="en-US" sz="1200" dirty="0">
                <a:solidFill>
                  <a:srgbClr val="013189"/>
                </a:solidFill>
                <a:latin typeface="Arial" panose="020B0604020202020204" pitchFamily="34" charset="0"/>
                <a:cs typeface="Arial" panose="020B0604020202020204" pitchFamily="34" charset="0"/>
              </a:rPr>
              <a: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Reducing waits and sometimes harmful delays for patients and providers</a:t>
            </a: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Effective</a:t>
            </a:r>
            <a:r>
              <a:rPr lang="en-US" sz="1200" dirty="0">
                <a:solidFill>
                  <a:srgbClr val="013189"/>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Providing the appropriate level of services based on scientific knowledge</a:t>
            </a:r>
          </a:p>
          <a:p>
            <a:pPr algn="ctr"/>
            <a:endParaRPr lang="en-US" sz="1200"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Efficient</a:t>
            </a:r>
            <a:r>
              <a:rPr lang="en-US" sz="1200" dirty="0">
                <a:solidFill>
                  <a:srgbClr val="013189"/>
                </a:solidFill>
                <a:latin typeface="Arial" panose="020B0604020202020204" pitchFamily="34" charset="0"/>
                <a:cs typeface="Arial" panose="020B0604020202020204" pitchFamily="34" charset="0"/>
              </a:rPr>
              <a: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Avoiding waste, including waste of equipment, supplies, ideas and energy</a:t>
            </a:r>
          </a:p>
          <a:p>
            <a:pPr algn="ctr"/>
            <a:endParaRPr lang="en-US" sz="1200"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Equitable</a:t>
            </a:r>
            <a:r>
              <a:rPr lang="en-US" sz="1200" dirty="0">
                <a:solidFill>
                  <a:srgbClr val="013189"/>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Providing care that does not vary in quality because of personal characteristics</a:t>
            </a:r>
          </a:p>
          <a:p>
            <a:pPr algn="ctr"/>
            <a:endParaRPr lang="en-US" sz="1200"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Patient-Centered</a:t>
            </a:r>
            <a:r>
              <a:rPr lang="en-US" sz="1200" dirty="0">
                <a:solidFill>
                  <a:srgbClr val="013189"/>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Providing care that is respectful of and responsive to individual patients</a:t>
            </a:r>
          </a:p>
        </p:txBody>
      </p:sp>
      <p:sp>
        <p:nvSpPr>
          <p:cNvPr id="20" name="Oval 19">
            <a:extLst>
              <a:ext uri="{FF2B5EF4-FFF2-40B4-BE49-F238E27FC236}">
                <a16:creationId xmlns:a16="http://schemas.microsoft.com/office/drawing/2014/main" id="{BBF22A65-040B-1142-B702-DD8351447A9D}"/>
              </a:ext>
            </a:extLst>
          </p:cNvPr>
          <p:cNvSpPr/>
          <p:nvPr/>
        </p:nvSpPr>
        <p:spPr>
          <a:xfrm>
            <a:off x="5057781" y="1657916"/>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1" name="Oval 20">
            <a:extLst>
              <a:ext uri="{FF2B5EF4-FFF2-40B4-BE49-F238E27FC236}">
                <a16:creationId xmlns:a16="http://schemas.microsoft.com/office/drawing/2014/main" id="{3AB91005-E1C4-E346-9937-25EA3EAC949F}"/>
              </a:ext>
            </a:extLst>
          </p:cNvPr>
          <p:cNvSpPr/>
          <p:nvPr/>
        </p:nvSpPr>
        <p:spPr>
          <a:xfrm>
            <a:off x="2199513" y="1706582"/>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2" name="Oval 21">
            <a:extLst>
              <a:ext uri="{FF2B5EF4-FFF2-40B4-BE49-F238E27FC236}">
                <a16:creationId xmlns:a16="http://schemas.microsoft.com/office/drawing/2014/main" id="{962E28C3-6299-9D41-9EEA-F90080331FE3}"/>
              </a:ext>
            </a:extLst>
          </p:cNvPr>
          <p:cNvSpPr/>
          <p:nvPr/>
        </p:nvSpPr>
        <p:spPr>
          <a:xfrm>
            <a:off x="770379" y="1706582"/>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37" name="Oval 36">
            <a:extLst>
              <a:ext uri="{FF2B5EF4-FFF2-40B4-BE49-F238E27FC236}">
                <a16:creationId xmlns:a16="http://schemas.microsoft.com/office/drawing/2014/main" id="{5DBB5272-97C9-C244-8081-828809E3E4F0}"/>
              </a:ext>
            </a:extLst>
          </p:cNvPr>
          <p:cNvSpPr/>
          <p:nvPr/>
        </p:nvSpPr>
        <p:spPr>
          <a:xfrm>
            <a:off x="6486915" y="1657916"/>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38" name="Oval 37">
            <a:extLst>
              <a:ext uri="{FF2B5EF4-FFF2-40B4-BE49-F238E27FC236}">
                <a16:creationId xmlns:a16="http://schemas.microsoft.com/office/drawing/2014/main" id="{644C94EB-55C9-AC4F-BC4E-7D1259B123D0}"/>
              </a:ext>
            </a:extLst>
          </p:cNvPr>
          <p:cNvSpPr/>
          <p:nvPr/>
        </p:nvSpPr>
        <p:spPr>
          <a:xfrm>
            <a:off x="7916049" y="1657916"/>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pic>
        <p:nvPicPr>
          <p:cNvPr id="39" name="Picture 38">
            <a:extLst>
              <a:ext uri="{FF2B5EF4-FFF2-40B4-BE49-F238E27FC236}">
                <a16:creationId xmlns:a16="http://schemas.microsoft.com/office/drawing/2014/main" id="{348B45BE-FE16-BB41-A84B-C7F2B43EE38C}"/>
              </a:ext>
            </a:extLst>
          </p:cNvPr>
          <p:cNvPicPr>
            <a:picLocks noChangeAspect="1"/>
          </p:cNvPicPr>
          <p:nvPr/>
        </p:nvPicPr>
        <p:blipFill>
          <a:blip r:embed="rId3"/>
          <a:stretch>
            <a:fillRect/>
          </a:stretch>
        </p:blipFill>
        <p:spPr>
          <a:xfrm>
            <a:off x="3748846" y="1795228"/>
            <a:ext cx="301752" cy="274320"/>
          </a:xfrm>
          <a:prstGeom prst="rect">
            <a:avLst/>
          </a:prstGeom>
        </p:spPr>
      </p:pic>
      <p:pic>
        <p:nvPicPr>
          <p:cNvPr id="40" name="Picture 39">
            <a:extLst>
              <a:ext uri="{FF2B5EF4-FFF2-40B4-BE49-F238E27FC236}">
                <a16:creationId xmlns:a16="http://schemas.microsoft.com/office/drawing/2014/main" id="{B4140118-5881-9D41-A755-BE1C65B7C99F}"/>
              </a:ext>
            </a:extLst>
          </p:cNvPr>
          <p:cNvPicPr>
            <a:picLocks noChangeAspect="1"/>
          </p:cNvPicPr>
          <p:nvPr/>
        </p:nvPicPr>
        <p:blipFill>
          <a:blip r:embed="rId4"/>
          <a:stretch>
            <a:fillRect/>
          </a:stretch>
        </p:blipFill>
        <p:spPr>
          <a:xfrm>
            <a:off x="912636" y="1836316"/>
            <a:ext cx="237954" cy="274320"/>
          </a:xfrm>
          <a:prstGeom prst="rect">
            <a:avLst/>
          </a:prstGeom>
        </p:spPr>
      </p:pic>
      <p:pic>
        <p:nvPicPr>
          <p:cNvPr id="41" name="Picture 40">
            <a:extLst>
              <a:ext uri="{FF2B5EF4-FFF2-40B4-BE49-F238E27FC236}">
                <a16:creationId xmlns:a16="http://schemas.microsoft.com/office/drawing/2014/main" id="{60C3238D-CA13-A648-BA7C-22376650A194}"/>
              </a:ext>
            </a:extLst>
          </p:cNvPr>
          <p:cNvPicPr>
            <a:picLocks noChangeAspect="1"/>
          </p:cNvPicPr>
          <p:nvPr/>
        </p:nvPicPr>
        <p:blipFill>
          <a:blip r:embed="rId5"/>
          <a:stretch>
            <a:fillRect/>
          </a:stretch>
        </p:blipFill>
        <p:spPr>
          <a:xfrm>
            <a:off x="8111628" y="1787412"/>
            <a:ext cx="150991" cy="274320"/>
          </a:xfrm>
          <a:prstGeom prst="rect">
            <a:avLst/>
          </a:prstGeom>
        </p:spPr>
      </p:pic>
      <p:pic>
        <p:nvPicPr>
          <p:cNvPr id="42" name="Picture 41">
            <a:extLst>
              <a:ext uri="{FF2B5EF4-FFF2-40B4-BE49-F238E27FC236}">
                <a16:creationId xmlns:a16="http://schemas.microsoft.com/office/drawing/2014/main" id="{952E97C5-551E-C248-9255-74C1646952C3}"/>
              </a:ext>
            </a:extLst>
          </p:cNvPr>
          <p:cNvPicPr>
            <a:picLocks noChangeAspect="1"/>
          </p:cNvPicPr>
          <p:nvPr/>
        </p:nvPicPr>
        <p:blipFill>
          <a:blip r:embed="rId6"/>
          <a:stretch>
            <a:fillRect/>
          </a:stretch>
        </p:blipFill>
        <p:spPr>
          <a:xfrm>
            <a:off x="6643690" y="1850629"/>
            <a:ext cx="228600" cy="154459"/>
          </a:xfrm>
          <a:prstGeom prst="rect">
            <a:avLst/>
          </a:prstGeom>
        </p:spPr>
      </p:pic>
      <p:pic>
        <p:nvPicPr>
          <p:cNvPr id="43" name="Picture 42">
            <a:extLst>
              <a:ext uri="{FF2B5EF4-FFF2-40B4-BE49-F238E27FC236}">
                <a16:creationId xmlns:a16="http://schemas.microsoft.com/office/drawing/2014/main" id="{220F44C9-AAA6-8E48-9A56-B1AD36CEEE2E}"/>
              </a:ext>
            </a:extLst>
          </p:cNvPr>
          <p:cNvPicPr>
            <a:picLocks noChangeAspect="1"/>
          </p:cNvPicPr>
          <p:nvPr/>
        </p:nvPicPr>
        <p:blipFill>
          <a:blip r:embed="rId7"/>
          <a:stretch>
            <a:fillRect/>
          </a:stretch>
        </p:blipFill>
        <p:spPr>
          <a:xfrm>
            <a:off x="5217707" y="1787412"/>
            <a:ext cx="209366" cy="274320"/>
          </a:xfrm>
          <a:prstGeom prst="rect">
            <a:avLst/>
          </a:prstGeom>
        </p:spPr>
      </p:pic>
      <p:pic>
        <p:nvPicPr>
          <p:cNvPr id="44" name="Picture 43">
            <a:extLst>
              <a:ext uri="{FF2B5EF4-FFF2-40B4-BE49-F238E27FC236}">
                <a16:creationId xmlns:a16="http://schemas.microsoft.com/office/drawing/2014/main" id="{E06CE128-D198-F941-96CC-F29B84165899}"/>
              </a:ext>
            </a:extLst>
          </p:cNvPr>
          <p:cNvPicPr>
            <a:picLocks noChangeAspect="1"/>
          </p:cNvPicPr>
          <p:nvPr/>
        </p:nvPicPr>
        <p:blipFill>
          <a:blip r:embed="rId8"/>
          <a:stretch>
            <a:fillRect/>
          </a:stretch>
        </p:blipFill>
        <p:spPr>
          <a:xfrm>
            <a:off x="2339677" y="1828488"/>
            <a:ext cx="250210" cy="274320"/>
          </a:xfrm>
          <a:prstGeom prst="rect">
            <a:avLst/>
          </a:prstGeom>
        </p:spPr>
      </p:pic>
    </p:spTree>
    <p:extLst>
      <p:ext uri="{BB962C8B-B14F-4D97-AF65-F5344CB8AC3E}">
        <p14:creationId xmlns:p14="http://schemas.microsoft.com/office/powerpoint/2010/main" val="424932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AE6D1A7-F166-EA4D-AA4E-6C7D76292058}"/>
              </a:ext>
            </a:extLst>
          </p:cNvPr>
          <p:cNvSpPr/>
          <p:nvPr/>
        </p:nvSpPr>
        <p:spPr>
          <a:xfrm>
            <a:off x="3628647" y="1676341"/>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 name="Title 1">
            <a:extLst>
              <a:ext uri="{FF2B5EF4-FFF2-40B4-BE49-F238E27FC236}">
                <a16:creationId xmlns:a16="http://schemas.microsoft.com/office/drawing/2014/main" id="{1E34FC10-DEEF-3B4F-B484-57C1688ACEFD}"/>
              </a:ext>
            </a:extLst>
          </p:cNvPr>
          <p:cNvSpPr>
            <a:spLocks noGrp="1"/>
          </p:cNvSpPr>
          <p:nvPr>
            <p:ph type="title"/>
          </p:nvPr>
        </p:nvSpPr>
        <p:spPr/>
        <p:txBody>
          <a:bodyPr/>
          <a:lstStyle/>
          <a:p>
            <a:r>
              <a:rPr lang="en-US" dirty="0"/>
              <a:t>What is Quality Healthcare?</a:t>
            </a:r>
          </a:p>
        </p:txBody>
      </p:sp>
      <p:sp>
        <p:nvSpPr>
          <p:cNvPr id="3" name="Content Placeholder 2"/>
          <p:cNvSpPr>
            <a:spLocks noGrp="1"/>
          </p:cNvSpPr>
          <p:nvPr>
            <p:ph idx="1"/>
          </p:nvPr>
        </p:nvSpPr>
        <p:spPr/>
        <p:txBody>
          <a:bodyPr>
            <a:normAutofit/>
          </a:bodyPr>
          <a:lstStyle/>
          <a:p>
            <a:pPr marL="0" indent="0">
              <a:buNone/>
            </a:pPr>
            <a:r>
              <a:rPr lang="en-US" sz="2800" dirty="0"/>
              <a:t>Institute for Healthcare Improvement definition:</a:t>
            </a:r>
          </a:p>
        </p:txBody>
      </p:sp>
      <p:sp>
        <p:nvSpPr>
          <p:cNvPr id="6" name="TextBox 5"/>
          <p:cNvSpPr txBox="1"/>
          <p:nvPr/>
        </p:nvSpPr>
        <p:spPr>
          <a:xfrm>
            <a:off x="381000" y="3818751"/>
            <a:ext cx="8343681" cy="246221"/>
          </a:xfrm>
          <a:prstGeom prst="rect">
            <a:avLst/>
          </a:prstGeom>
          <a:noFill/>
        </p:spPr>
        <p:txBody>
          <a:bodyPr wrap="square" rtlCol="0">
            <a:spAutoFit/>
          </a:bodyPr>
          <a:lstStyle/>
          <a:p>
            <a:r>
              <a:rPr lang="en-US" sz="1000" i="1" dirty="0">
                <a:latin typeface="Arial Regular"/>
              </a:rPr>
              <a:t>http://www.ihi.org/education/IHIOpenSchool/resources/Pages/Activities/DefiningQualityAimingforaBetterHealthCareSystem.aspx</a:t>
            </a:r>
          </a:p>
        </p:txBody>
      </p:sp>
      <p:sp>
        <p:nvSpPr>
          <p:cNvPr id="8" name="TextBox 7">
            <a:extLst>
              <a:ext uri="{FF2B5EF4-FFF2-40B4-BE49-F238E27FC236}">
                <a16:creationId xmlns:a16="http://schemas.microsoft.com/office/drawing/2014/main" id="{76AB3F02-6CC2-9C42-948B-062AD5E070E3}"/>
              </a:ext>
            </a:extLst>
          </p:cNvPr>
          <p:cNvSpPr txBox="1"/>
          <p:nvPr/>
        </p:nvSpPr>
        <p:spPr>
          <a:xfrm>
            <a:off x="331287" y="2279868"/>
            <a:ext cx="8660313" cy="1815882"/>
          </a:xfrm>
          <a:prstGeom prst="rect">
            <a:avLst/>
          </a:prstGeom>
          <a:noFill/>
        </p:spPr>
        <p:txBody>
          <a:bodyPr wrap="square" numCol="6" spcCol="182880" rtlCol="0">
            <a:spAutoFit/>
          </a:bodyPr>
          <a:lstStyle/>
          <a:p>
            <a:pPr algn="ctr"/>
            <a:r>
              <a:rPr lang="en-US" sz="1200" b="1" dirty="0">
                <a:solidFill>
                  <a:srgbClr val="013189"/>
                </a:solidFill>
                <a:latin typeface="Arial" panose="020B0604020202020204" pitchFamily="34" charset="0"/>
                <a:cs typeface="Arial" panose="020B0604020202020204" pitchFamily="34" charset="0"/>
              </a:rPr>
              <a:t>Safe:</a:t>
            </a:r>
            <a:br>
              <a:rPr lang="en-US" sz="1200" b="1"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Avoiding injuries to patients form the care that is intended to help them</a:t>
            </a: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Timely</a:t>
            </a:r>
            <a:r>
              <a:rPr lang="en-US" sz="1200" dirty="0">
                <a:solidFill>
                  <a:srgbClr val="013189"/>
                </a:solidFill>
                <a:latin typeface="Arial" panose="020B0604020202020204" pitchFamily="34" charset="0"/>
                <a:cs typeface="Arial" panose="020B0604020202020204" pitchFamily="34" charset="0"/>
              </a:rPr>
              <a: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Reducing waits and sometimes harmful delays for patients and providers</a:t>
            </a: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Effective</a:t>
            </a:r>
            <a:r>
              <a:rPr lang="en-US" sz="1200" dirty="0">
                <a:solidFill>
                  <a:srgbClr val="013189"/>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Providing the appropriate level of services based on scientific knowledge</a:t>
            </a:r>
          </a:p>
          <a:p>
            <a:pPr algn="ctr"/>
            <a:endParaRPr lang="en-US" sz="1200"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Efficient</a:t>
            </a:r>
            <a:r>
              <a:rPr lang="en-US" sz="1200" dirty="0">
                <a:solidFill>
                  <a:srgbClr val="013189"/>
                </a:solidFill>
                <a:latin typeface="Arial" panose="020B0604020202020204" pitchFamily="34" charset="0"/>
                <a:cs typeface="Arial" panose="020B0604020202020204" pitchFamily="34" charset="0"/>
              </a:rPr>
              <a: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Avoiding waste, including waste of equipment, supplies, ideas and energy</a:t>
            </a:r>
          </a:p>
          <a:p>
            <a:pPr algn="ctr"/>
            <a:endParaRPr lang="en-US" sz="1200"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Equitable</a:t>
            </a:r>
            <a:r>
              <a:rPr lang="en-US" sz="1200" dirty="0">
                <a:solidFill>
                  <a:srgbClr val="013189"/>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Providing care that does not vary in quality because of personal characteristics</a:t>
            </a:r>
          </a:p>
          <a:p>
            <a:pPr algn="ctr"/>
            <a:endParaRPr lang="en-US" sz="1200"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Patient-Centered</a:t>
            </a:r>
            <a:r>
              <a:rPr lang="en-US" sz="1200" dirty="0">
                <a:solidFill>
                  <a:srgbClr val="013189"/>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Providing care that is respectful of and responsive to individual patients</a:t>
            </a:r>
          </a:p>
        </p:txBody>
      </p:sp>
      <p:sp>
        <p:nvSpPr>
          <p:cNvPr id="10" name="Oval 9">
            <a:extLst>
              <a:ext uri="{FF2B5EF4-FFF2-40B4-BE49-F238E27FC236}">
                <a16:creationId xmlns:a16="http://schemas.microsoft.com/office/drawing/2014/main" id="{3BC58AD5-5C4E-8446-B797-153009ED3F7E}"/>
              </a:ext>
            </a:extLst>
          </p:cNvPr>
          <p:cNvSpPr/>
          <p:nvPr/>
        </p:nvSpPr>
        <p:spPr>
          <a:xfrm>
            <a:off x="5057781" y="1657916"/>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12" name="Oval 11">
            <a:extLst>
              <a:ext uri="{FF2B5EF4-FFF2-40B4-BE49-F238E27FC236}">
                <a16:creationId xmlns:a16="http://schemas.microsoft.com/office/drawing/2014/main" id="{50469970-ACF0-FB46-9900-51E38215744D}"/>
              </a:ext>
            </a:extLst>
          </p:cNvPr>
          <p:cNvSpPr/>
          <p:nvPr/>
        </p:nvSpPr>
        <p:spPr>
          <a:xfrm>
            <a:off x="2199513" y="1706582"/>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16" name="Oval 15">
            <a:extLst>
              <a:ext uri="{FF2B5EF4-FFF2-40B4-BE49-F238E27FC236}">
                <a16:creationId xmlns:a16="http://schemas.microsoft.com/office/drawing/2014/main" id="{2D18D4E6-BFF0-6D46-99A6-FE2490562294}"/>
              </a:ext>
            </a:extLst>
          </p:cNvPr>
          <p:cNvSpPr/>
          <p:nvPr/>
        </p:nvSpPr>
        <p:spPr>
          <a:xfrm>
            <a:off x="6486915" y="1657916"/>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18" name="Oval 17">
            <a:extLst>
              <a:ext uri="{FF2B5EF4-FFF2-40B4-BE49-F238E27FC236}">
                <a16:creationId xmlns:a16="http://schemas.microsoft.com/office/drawing/2014/main" id="{D924DFAA-B09C-C245-8870-AEC06505018B}"/>
              </a:ext>
            </a:extLst>
          </p:cNvPr>
          <p:cNvSpPr/>
          <p:nvPr/>
        </p:nvSpPr>
        <p:spPr>
          <a:xfrm>
            <a:off x="7916049" y="1657916"/>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pic>
        <p:nvPicPr>
          <p:cNvPr id="19" name="Picture 18">
            <a:extLst>
              <a:ext uri="{FF2B5EF4-FFF2-40B4-BE49-F238E27FC236}">
                <a16:creationId xmlns:a16="http://schemas.microsoft.com/office/drawing/2014/main" id="{2CD911C7-9994-F14E-A496-B7060E0659E0}"/>
              </a:ext>
            </a:extLst>
          </p:cNvPr>
          <p:cNvPicPr>
            <a:picLocks noChangeAspect="1"/>
          </p:cNvPicPr>
          <p:nvPr/>
        </p:nvPicPr>
        <p:blipFill>
          <a:blip r:embed="rId3"/>
          <a:stretch>
            <a:fillRect/>
          </a:stretch>
        </p:blipFill>
        <p:spPr>
          <a:xfrm>
            <a:off x="3748846" y="1795228"/>
            <a:ext cx="301752" cy="274320"/>
          </a:xfrm>
          <a:prstGeom prst="rect">
            <a:avLst/>
          </a:prstGeom>
        </p:spPr>
      </p:pic>
      <p:grpSp>
        <p:nvGrpSpPr>
          <p:cNvPr id="17" name="Group 16">
            <a:extLst>
              <a:ext uri="{FF2B5EF4-FFF2-40B4-BE49-F238E27FC236}">
                <a16:creationId xmlns:a16="http://schemas.microsoft.com/office/drawing/2014/main" id="{9209C862-149C-7B49-B6E5-C435F5DA04D7}"/>
              </a:ext>
            </a:extLst>
          </p:cNvPr>
          <p:cNvGrpSpPr/>
          <p:nvPr/>
        </p:nvGrpSpPr>
        <p:grpSpPr>
          <a:xfrm>
            <a:off x="770379" y="1706582"/>
            <a:ext cx="542151" cy="542151"/>
            <a:chOff x="770379" y="1706582"/>
            <a:chExt cx="542151" cy="542151"/>
          </a:xfrm>
        </p:grpSpPr>
        <p:sp>
          <p:nvSpPr>
            <p:cNvPr id="14" name="Oval 13">
              <a:extLst>
                <a:ext uri="{FF2B5EF4-FFF2-40B4-BE49-F238E27FC236}">
                  <a16:creationId xmlns:a16="http://schemas.microsoft.com/office/drawing/2014/main" id="{572A89A2-DEBC-BF46-936F-3ECA643D538C}"/>
                </a:ext>
              </a:extLst>
            </p:cNvPr>
            <p:cNvSpPr/>
            <p:nvPr/>
          </p:nvSpPr>
          <p:spPr>
            <a:xfrm>
              <a:off x="770379" y="1706582"/>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pic>
          <p:nvPicPr>
            <p:cNvPr id="24" name="Picture 23">
              <a:extLst>
                <a:ext uri="{FF2B5EF4-FFF2-40B4-BE49-F238E27FC236}">
                  <a16:creationId xmlns:a16="http://schemas.microsoft.com/office/drawing/2014/main" id="{37AE7D58-9A8A-5242-B080-C4A36DE1A6BE}"/>
                </a:ext>
              </a:extLst>
            </p:cNvPr>
            <p:cNvPicPr>
              <a:picLocks noChangeAspect="1"/>
            </p:cNvPicPr>
            <p:nvPr/>
          </p:nvPicPr>
          <p:blipFill>
            <a:blip r:embed="rId4"/>
            <a:stretch>
              <a:fillRect/>
            </a:stretch>
          </p:blipFill>
          <p:spPr>
            <a:xfrm>
              <a:off x="912636" y="1836316"/>
              <a:ext cx="237954" cy="274320"/>
            </a:xfrm>
            <a:prstGeom prst="rect">
              <a:avLst/>
            </a:prstGeom>
          </p:spPr>
        </p:pic>
      </p:grpSp>
      <p:pic>
        <p:nvPicPr>
          <p:cNvPr id="28" name="Picture 27">
            <a:extLst>
              <a:ext uri="{FF2B5EF4-FFF2-40B4-BE49-F238E27FC236}">
                <a16:creationId xmlns:a16="http://schemas.microsoft.com/office/drawing/2014/main" id="{9B4A8C01-47FB-6B42-8040-3CB5A33A4650}"/>
              </a:ext>
            </a:extLst>
          </p:cNvPr>
          <p:cNvPicPr>
            <a:picLocks noChangeAspect="1"/>
          </p:cNvPicPr>
          <p:nvPr/>
        </p:nvPicPr>
        <p:blipFill>
          <a:blip r:embed="rId5"/>
          <a:stretch>
            <a:fillRect/>
          </a:stretch>
        </p:blipFill>
        <p:spPr>
          <a:xfrm>
            <a:off x="8111628" y="1787412"/>
            <a:ext cx="150991" cy="274320"/>
          </a:xfrm>
          <a:prstGeom prst="rect">
            <a:avLst/>
          </a:prstGeom>
        </p:spPr>
      </p:pic>
      <p:pic>
        <p:nvPicPr>
          <p:cNvPr id="29" name="Picture 28">
            <a:extLst>
              <a:ext uri="{FF2B5EF4-FFF2-40B4-BE49-F238E27FC236}">
                <a16:creationId xmlns:a16="http://schemas.microsoft.com/office/drawing/2014/main" id="{6EB2239F-5F7A-954C-9E1C-BC7085A95A8F}"/>
              </a:ext>
            </a:extLst>
          </p:cNvPr>
          <p:cNvPicPr>
            <a:picLocks noChangeAspect="1"/>
          </p:cNvPicPr>
          <p:nvPr/>
        </p:nvPicPr>
        <p:blipFill>
          <a:blip r:embed="rId6"/>
          <a:stretch>
            <a:fillRect/>
          </a:stretch>
        </p:blipFill>
        <p:spPr>
          <a:xfrm>
            <a:off x="6643690" y="1850629"/>
            <a:ext cx="228600" cy="154459"/>
          </a:xfrm>
          <a:prstGeom prst="rect">
            <a:avLst/>
          </a:prstGeom>
        </p:spPr>
      </p:pic>
      <p:pic>
        <p:nvPicPr>
          <p:cNvPr id="30" name="Picture 29">
            <a:extLst>
              <a:ext uri="{FF2B5EF4-FFF2-40B4-BE49-F238E27FC236}">
                <a16:creationId xmlns:a16="http://schemas.microsoft.com/office/drawing/2014/main" id="{002D0D8E-7CA0-2542-8208-4F4B7614B933}"/>
              </a:ext>
            </a:extLst>
          </p:cNvPr>
          <p:cNvPicPr>
            <a:picLocks noChangeAspect="1"/>
          </p:cNvPicPr>
          <p:nvPr/>
        </p:nvPicPr>
        <p:blipFill>
          <a:blip r:embed="rId7"/>
          <a:stretch>
            <a:fillRect/>
          </a:stretch>
        </p:blipFill>
        <p:spPr>
          <a:xfrm>
            <a:off x="5217707" y="1787412"/>
            <a:ext cx="209366" cy="274320"/>
          </a:xfrm>
          <a:prstGeom prst="rect">
            <a:avLst/>
          </a:prstGeom>
        </p:spPr>
      </p:pic>
      <p:pic>
        <p:nvPicPr>
          <p:cNvPr id="31" name="Picture 30">
            <a:extLst>
              <a:ext uri="{FF2B5EF4-FFF2-40B4-BE49-F238E27FC236}">
                <a16:creationId xmlns:a16="http://schemas.microsoft.com/office/drawing/2014/main" id="{38C5F46A-4372-3B4A-8DB4-4290A649EE53}"/>
              </a:ext>
            </a:extLst>
          </p:cNvPr>
          <p:cNvPicPr>
            <a:picLocks noChangeAspect="1"/>
          </p:cNvPicPr>
          <p:nvPr/>
        </p:nvPicPr>
        <p:blipFill>
          <a:blip r:embed="rId8"/>
          <a:stretch>
            <a:fillRect/>
          </a:stretch>
        </p:blipFill>
        <p:spPr>
          <a:xfrm>
            <a:off x="2339677" y="1828488"/>
            <a:ext cx="250210" cy="274320"/>
          </a:xfrm>
          <a:prstGeom prst="rect">
            <a:avLst/>
          </a:prstGeom>
        </p:spPr>
      </p:pic>
    </p:spTree>
    <p:extLst>
      <p:ext uri="{BB962C8B-B14F-4D97-AF65-F5344CB8AC3E}">
        <p14:creationId xmlns:p14="http://schemas.microsoft.com/office/powerpoint/2010/main" val="44627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705600" y="0"/>
            <a:ext cx="2438400" cy="417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marL="0" indent="0">
              <a:buNone/>
            </a:pPr>
            <a:r>
              <a:rPr lang="en-US" dirty="0"/>
              <a:t>Timeliness of Care</a:t>
            </a:r>
          </a:p>
        </p:txBody>
      </p:sp>
      <p:sp>
        <p:nvSpPr>
          <p:cNvPr id="3" name="Content Placeholder 2"/>
          <p:cNvSpPr>
            <a:spLocks noGrp="1"/>
          </p:cNvSpPr>
          <p:nvPr>
            <p:ph idx="1"/>
          </p:nvPr>
        </p:nvSpPr>
        <p:spPr/>
        <p:txBody>
          <a:bodyPr>
            <a:normAutofit/>
          </a:bodyPr>
          <a:lstStyle/>
          <a:p>
            <a:pPr marL="0" indent="0">
              <a:buNone/>
            </a:pPr>
            <a:r>
              <a:rPr lang="en-US" sz="2400" dirty="0"/>
              <a:t>Delivering care in a timely manner can </a:t>
            </a:r>
            <a:br>
              <a:rPr lang="en-US" sz="2400" dirty="0"/>
            </a:br>
            <a:r>
              <a:rPr lang="en-US" sz="2400" dirty="0"/>
              <a:t>be challenging in our current healthcare system</a:t>
            </a:r>
            <a:br>
              <a:rPr lang="en-US" sz="2400" dirty="0"/>
            </a:br>
            <a:endParaRPr lang="en-US" sz="1200" dirty="0"/>
          </a:p>
          <a:p>
            <a:pPr marL="0" indent="0">
              <a:buNone/>
            </a:pPr>
            <a:r>
              <a:rPr lang="en-US" sz="2400" dirty="0"/>
              <a:t>Issues related to timely care</a:t>
            </a:r>
          </a:p>
          <a:p>
            <a:r>
              <a:rPr lang="en-US" sz="2000" dirty="0"/>
              <a:t>Access to healthcare system</a:t>
            </a:r>
          </a:p>
          <a:p>
            <a:r>
              <a:rPr lang="en-US" sz="2000" dirty="0"/>
              <a:t>Coordination of care between providers</a:t>
            </a:r>
          </a:p>
          <a:p>
            <a:r>
              <a:rPr lang="en-US" sz="2000" dirty="0"/>
              <a:t>Limited resources</a:t>
            </a:r>
          </a:p>
          <a:p>
            <a:r>
              <a:rPr lang="en-US" sz="2000" dirty="0"/>
              <a:t>Prior authorizations</a:t>
            </a:r>
          </a:p>
        </p:txBody>
      </p:sp>
      <p:sp>
        <p:nvSpPr>
          <p:cNvPr id="5" name="TextBox 4"/>
          <p:cNvSpPr txBox="1"/>
          <p:nvPr/>
        </p:nvSpPr>
        <p:spPr>
          <a:xfrm>
            <a:off x="471279" y="3901542"/>
            <a:ext cx="5951291" cy="246221"/>
          </a:xfrm>
          <a:prstGeom prst="rect">
            <a:avLst/>
          </a:prstGeom>
          <a:noFill/>
        </p:spPr>
        <p:txBody>
          <a:bodyPr wrap="square" rtlCol="0">
            <a:spAutoFit/>
          </a:bodyPr>
          <a:lstStyle/>
          <a:p>
            <a:r>
              <a:rPr lang="en-US" sz="1000" i="1" dirty="0">
                <a:latin typeface="Arial" panose="020B0604020202020204" pitchFamily="34" charset="0"/>
                <a:cs typeface="Arial" panose="020B0604020202020204" pitchFamily="34" charset="0"/>
              </a:rPr>
              <a:t>https://www.aad.org/practicecenter/managing-a-practice/prior-authorization-assistance</a:t>
            </a:r>
          </a:p>
        </p:txBody>
      </p:sp>
    </p:spTree>
    <p:extLst>
      <p:ext uri="{BB962C8B-B14F-4D97-AF65-F5344CB8AC3E}">
        <p14:creationId xmlns:p14="http://schemas.microsoft.com/office/powerpoint/2010/main" val="3674993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Effective Care</a:t>
            </a:r>
          </a:p>
        </p:txBody>
      </p:sp>
      <p:sp>
        <p:nvSpPr>
          <p:cNvPr id="3" name="Content Placeholder 2"/>
          <p:cNvSpPr>
            <a:spLocks noGrp="1"/>
          </p:cNvSpPr>
          <p:nvPr>
            <p:ph idx="1"/>
          </p:nvPr>
        </p:nvSpPr>
        <p:spPr>
          <a:xfrm>
            <a:off x="471280" y="819150"/>
            <a:ext cx="5929520" cy="1676400"/>
          </a:xfrm>
        </p:spPr>
        <p:txBody>
          <a:bodyPr>
            <a:normAutofit fontScale="92500"/>
          </a:bodyPr>
          <a:lstStyle/>
          <a:p>
            <a:pPr marL="0" indent="0">
              <a:buNone/>
            </a:pPr>
            <a:r>
              <a:rPr lang="en-US" sz="2400" dirty="0"/>
              <a:t>Is what we are doing improving outcomes?</a:t>
            </a:r>
            <a:br>
              <a:rPr lang="en-US" sz="2400" dirty="0"/>
            </a:br>
            <a:endParaRPr lang="en-US" sz="2400" dirty="0"/>
          </a:p>
          <a:p>
            <a:pPr marL="0" indent="0">
              <a:buNone/>
            </a:pPr>
            <a:r>
              <a:rPr lang="en-US" sz="2400" dirty="0"/>
              <a:t>Where are there gaps in knowledge? </a:t>
            </a:r>
            <a:br>
              <a:rPr lang="en-US" sz="2400" dirty="0"/>
            </a:br>
            <a:r>
              <a:rPr lang="en-US" sz="2400" dirty="0"/>
              <a:t>How do we close those gaps?</a:t>
            </a:r>
          </a:p>
        </p:txBody>
      </p:sp>
      <p:sp>
        <p:nvSpPr>
          <p:cNvPr id="6" name="Content Placeholder 2"/>
          <p:cNvSpPr txBox="1">
            <a:spLocks/>
          </p:cNvSpPr>
          <p:nvPr/>
        </p:nvSpPr>
        <p:spPr>
          <a:xfrm>
            <a:off x="44929" y="2876549"/>
            <a:ext cx="8184671" cy="1066801"/>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65760" lvl="1" indent="0">
              <a:buNone/>
            </a:pPr>
            <a:r>
              <a:rPr lang="en-US" sz="1200" dirty="0">
                <a:latin typeface="Arial" panose="020B0604020202020204" pitchFamily="34" charset="0"/>
                <a:cs typeface="Arial" panose="020B0604020202020204" pitchFamily="34" charset="0"/>
              </a:rPr>
              <a:t>AAD’s Clinical Guidelines: </a:t>
            </a:r>
            <a:r>
              <a:rPr lang="en-US" sz="1200" dirty="0">
                <a:latin typeface="Arial" panose="020B0604020202020204" pitchFamily="34" charset="0"/>
                <a:cs typeface="Arial" panose="020B0604020202020204" pitchFamily="34" charset="0"/>
                <a:hlinkClick r:id="rId3"/>
              </a:rPr>
              <a:t>https://www.aad.org/practicecenter/quality/clinical-guidelines</a:t>
            </a:r>
            <a:endParaRPr lang="en-US" sz="1200" dirty="0">
              <a:latin typeface="Arial" panose="020B0604020202020204" pitchFamily="34" charset="0"/>
              <a:cs typeface="Arial" panose="020B0604020202020204" pitchFamily="34" charset="0"/>
            </a:endParaRPr>
          </a:p>
          <a:p>
            <a:pPr marL="365760" lvl="1" indent="0">
              <a:buNone/>
            </a:pPr>
            <a:r>
              <a:rPr lang="en-US" sz="1200" dirty="0">
                <a:latin typeface="Arial" panose="020B0604020202020204" pitchFamily="34" charset="0"/>
                <a:cs typeface="Arial" panose="020B0604020202020204" pitchFamily="34" charset="0"/>
              </a:rPr>
              <a:t>AAD’s Choosing Wisely Program: </a:t>
            </a:r>
            <a:r>
              <a:rPr lang="en-US" sz="1200" dirty="0">
                <a:latin typeface="Arial" panose="020B0604020202020204" pitchFamily="34" charset="0"/>
                <a:cs typeface="Arial" panose="020B0604020202020204" pitchFamily="34" charset="0"/>
                <a:hlinkClick r:id="rId4"/>
              </a:rPr>
              <a:t>https://www.aad.org/practicecenter/quality/choosing-wisely</a:t>
            </a:r>
            <a:r>
              <a:rPr lang="en-US" sz="1200" dirty="0">
                <a:latin typeface="Arial" panose="020B0604020202020204" pitchFamily="34" charset="0"/>
                <a:cs typeface="Arial" panose="020B0604020202020204" pitchFamily="34" charset="0"/>
              </a:rPr>
              <a:t> </a:t>
            </a:r>
          </a:p>
          <a:p>
            <a:pPr marL="365760" lvl="1" indent="0">
              <a:buNone/>
            </a:pPr>
            <a:r>
              <a:rPr lang="en-US" sz="1200" dirty="0">
                <a:latin typeface="Arial" panose="020B0604020202020204" pitchFamily="34" charset="0"/>
                <a:cs typeface="Arial" panose="020B0604020202020204" pitchFamily="34" charset="0"/>
              </a:rPr>
              <a:t>AAD’s Appropriate Use Criteria: </a:t>
            </a:r>
            <a:r>
              <a:rPr lang="en-US" sz="1200" dirty="0">
                <a:latin typeface="Arial" panose="020B0604020202020204" pitchFamily="34" charset="0"/>
                <a:cs typeface="Arial" panose="020B0604020202020204" pitchFamily="34" charset="0"/>
                <a:hlinkClick r:id="rId5"/>
              </a:rPr>
              <a:t>https://www.aad.org/practicecenter/quality/appropriate-use-criteria</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618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Efficient Care</a:t>
            </a:r>
          </a:p>
        </p:txBody>
      </p:sp>
      <p:sp>
        <p:nvSpPr>
          <p:cNvPr id="3" name="Content Placeholder 2"/>
          <p:cNvSpPr>
            <a:spLocks noGrp="1"/>
          </p:cNvSpPr>
          <p:nvPr>
            <p:ph idx="1"/>
          </p:nvPr>
        </p:nvSpPr>
        <p:spPr>
          <a:xfrm>
            <a:off x="471280" y="819150"/>
            <a:ext cx="5472320" cy="3276600"/>
          </a:xfrm>
        </p:spPr>
        <p:txBody>
          <a:bodyPr>
            <a:noAutofit/>
          </a:bodyPr>
          <a:lstStyle/>
          <a:p>
            <a:pPr marL="0" indent="0">
              <a:buNone/>
            </a:pPr>
            <a:r>
              <a:rPr lang="en-US" sz="2000" b="1" u="sng" dirty="0"/>
              <a:t>Use of electronic health record systems</a:t>
            </a:r>
            <a:r>
              <a:rPr lang="en-US" sz="2000" b="1" dirty="0"/>
              <a:t> </a:t>
            </a:r>
            <a:r>
              <a:rPr lang="en-US" sz="2000" dirty="0"/>
              <a:t>are designed to reduce waste and facilitate communication between healthcare providers</a:t>
            </a:r>
          </a:p>
          <a:p>
            <a:pPr marL="0" indent="0">
              <a:buNone/>
            </a:pPr>
            <a:br>
              <a:rPr lang="en-US" sz="2000" dirty="0"/>
            </a:br>
            <a:r>
              <a:rPr lang="en-US" sz="2000" dirty="0"/>
              <a:t>Delivering efficient patient care requires members to </a:t>
            </a:r>
            <a:r>
              <a:rPr lang="en-US" sz="2000" b="1" u="sng" dirty="0"/>
              <a:t>operate within a highly functional healthcare team</a:t>
            </a:r>
            <a:r>
              <a:rPr lang="en-US" sz="2000" dirty="0"/>
              <a:t> which includes physicians, nurses, pharmacists, nursing assistants, lab technicians, etc.</a:t>
            </a:r>
          </a:p>
        </p:txBody>
      </p:sp>
      <p:sp>
        <p:nvSpPr>
          <p:cNvPr id="4" name="AutoShape 2" descr="Image result for team">
            <a:extLst>
              <a:ext uri="{FF2B5EF4-FFF2-40B4-BE49-F238E27FC236}">
                <a16:creationId xmlns:a16="http://schemas.microsoft.com/office/drawing/2014/main" id="{2C6E9C3A-FF0B-4246-A12D-FF570A0B9BB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Regular"/>
            </a:endParaRPr>
          </a:p>
        </p:txBody>
      </p:sp>
      <p:pic>
        <p:nvPicPr>
          <p:cNvPr id="7" name="Picture 6">
            <a:extLst>
              <a:ext uri="{FF2B5EF4-FFF2-40B4-BE49-F238E27FC236}">
                <a16:creationId xmlns:a16="http://schemas.microsoft.com/office/drawing/2014/main" id="{FA143608-6125-734E-9D41-D56149DAA3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5660871" y="696882"/>
            <a:ext cx="4178808" cy="2787449"/>
          </a:xfrm>
          <a:prstGeom prst="rect">
            <a:avLst/>
          </a:prstGeom>
        </p:spPr>
      </p:pic>
    </p:spTree>
    <p:extLst>
      <p:ext uri="{BB962C8B-B14F-4D97-AF65-F5344CB8AC3E}">
        <p14:creationId xmlns:p14="http://schemas.microsoft.com/office/powerpoint/2010/main" val="4058601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9A3A-644F-1944-B717-26A894E7D92D}"/>
              </a:ext>
            </a:extLst>
          </p:cNvPr>
          <p:cNvSpPr>
            <a:spLocks noGrp="1"/>
          </p:cNvSpPr>
          <p:nvPr>
            <p:ph type="title"/>
          </p:nvPr>
        </p:nvSpPr>
        <p:spPr/>
        <p:txBody>
          <a:bodyPr/>
          <a:lstStyle/>
          <a:p>
            <a:r>
              <a:rPr lang="en-US" dirty="0"/>
              <a:t>Efficient Care</a:t>
            </a:r>
          </a:p>
        </p:txBody>
      </p:sp>
      <p:sp>
        <p:nvSpPr>
          <p:cNvPr id="3" name="Content Placeholder 2">
            <a:extLst>
              <a:ext uri="{FF2B5EF4-FFF2-40B4-BE49-F238E27FC236}">
                <a16:creationId xmlns:a16="http://schemas.microsoft.com/office/drawing/2014/main" id="{AFE9119C-04AC-5F40-9426-6B18B8F6F1AB}"/>
              </a:ext>
            </a:extLst>
          </p:cNvPr>
          <p:cNvSpPr>
            <a:spLocks noGrp="1"/>
          </p:cNvSpPr>
          <p:nvPr>
            <p:ph idx="1"/>
          </p:nvPr>
        </p:nvSpPr>
        <p:spPr>
          <a:xfrm>
            <a:off x="471280" y="819150"/>
            <a:ext cx="6005720" cy="3048000"/>
          </a:xfrm>
        </p:spPr>
        <p:txBody>
          <a:bodyPr>
            <a:normAutofit fontScale="77500" lnSpcReduction="20000"/>
          </a:bodyPr>
          <a:lstStyle/>
          <a:p>
            <a:pPr marL="0" indent="0">
              <a:buNone/>
            </a:pPr>
            <a:r>
              <a:rPr lang="en-US" sz="2600" dirty="0"/>
              <a:t>Keys to an effective and efficient healthcare team:</a:t>
            </a:r>
          </a:p>
          <a:p>
            <a:r>
              <a:rPr lang="en-US" sz="2200" dirty="0"/>
              <a:t>People know their concerns will be received positively and </a:t>
            </a:r>
            <a:r>
              <a:rPr lang="en-US" sz="2200" b="1" u="sng" dirty="0"/>
              <a:t>treated with respect. </a:t>
            </a:r>
          </a:p>
          <a:p>
            <a:r>
              <a:rPr lang="en-US" sz="2200" dirty="0"/>
              <a:t>Leaders create an environment where all </a:t>
            </a:r>
            <a:r>
              <a:rPr lang="en-US" sz="2200" b="1" u="sng" dirty="0"/>
              <a:t>staff are comfortable expressing their concerns. </a:t>
            </a:r>
          </a:p>
          <a:p>
            <a:r>
              <a:rPr lang="en-US" sz="2200" dirty="0"/>
              <a:t>Team members have a high degree of confidence that </a:t>
            </a:r>
            <a:br>
              <a:rPr lang="en-US" sz="2200" dirty="0"/>
            </a:br>
            <a:r>
              <a:rPr lang="en-US" sz="2200" dirty="0"/>
              <a:t>the organization will learn from problems and use them </a:t>
            </a:r>
            <a:br>
              <a:rPr lang="en-US" sz="2200" dirty="0"/>
            </a:br>
            <a:r>
              <a:rPr lang="en-US" sz="2200" dirty="0"/>
              <a:t>to </a:t>
            </a:r>
            <a:r>
              <a:rPr lang="en-US" sz="2200" b="1" u="sng" dirty="0"/>
              <a:t>improve the system</a:t>
            </a:r>
            <a:r>
              <a:rPr lang="en-US" sz="2200" dirty="0"/>
              <a:t>. </a:t>
            </a:r>
          </a:p>
          <a:p>
            <a:r>
              <a:rPr lang="en-US" sz="2200" dirty="0"/>
              <a:t>People know they will </a:t>
            </a:r>
            <a:r>
              <a:rPr lang="en-US" sz="2200" b="1" u="sng" dirty="0"/>
              <a:t>not be punished or blamed for </a:t>
            </a:r>
            <a:br>
              <a:rPr lang="en-US" sz="2200" b="1" u="sng" dirty="0"/>
            </a:br>
            <a:r>
              <a:rPr lang="en-US" sz="2200" b="1" u="sng" dirty="0"/>
              <a:t>system-based errors.</a:t>
            </a:r>
          </a:p>
        </p:txBody>
      </p:sp>
    </p:spTree>
    <p:extLst>
      <p:ext uri="{BB962C8B-B14F-4D97-AF65-F5344CB8AC3E}">
        <p14:creationId xmlns:p14="http://schemas.microsoft.com/office/powerpoint/2010/main" val="25805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buNone/>
            </a:pPr>
            <a:r>
              <a:rPr lang="en-US" sz="3200" dirty="0"/>
              <a:t>Equitable Care</a:t>
            </a:r>
          </a:p>
        </p:txBody>
      </p:sp>
      <p:sp>
        <p:nvSpPr>
          <p:cNvPr id="3" name="Content Placeholder 2"/>
          <p:cNvSpPr>
            <a:spLocks noGrp="1"/>
          </p:cNvSpPr>
          <p:nvPr>
            <p:ph idx="1"/>
          </p:nvPr>
        </p:nvSpPr>
        <p:spPr>
          <a:xfrm>
            <a:off x="471280" y="819150"/>
            <a:ext cx="4405520" cy="3276600"/>
          </a:xfrm>
        </p:spPr>
        <p:txBody>
          <a:bodyPr>
            <a:noAutofit/>
          </a:bodyPr>
          <a:lstStyle/>
          <a:p>
            <a:pPr>
              <a:buFont typeface="Arial" panose="020B0604020202020204" pitchFamily="34" charset="0"/>
              <a:buChar char="•"/>
            </a:pPr>
            <a:r>
              <a:rPr lang="en-US" sz="1400" dirty="0"/>
              <a:t>Identifying at-risk populations:</a:t>
            </a:r>
          </a:p>
          <a:p>
            <a:pPr lvl="1">
              <a:buFont typeface="Arial" panose="020B0604020202020204" pitchFamily="34" charset="0"/>
              <a:buChar char="•"/>
            </a:pPr>
            <a:r>
              <a:rPr lang="en-US" sz="1400" dirty="0"/>
              <a:t>Ethnic minorities</a:t>
            </a:r>
          </a:p>
          <a:p>
            <a:pPr lvl="1">
              <a:buFont typeface="Arial" panose="020B0604020202020204" pitchFamily="34" charset="0"/>
              <a:buChar char="•"/>
            </a:pPr>
            <a:r>
              <a:rPr lang="en-US" sz="1400" dirty="0"/>
              <a:t>Homeless population</a:t>
            </a:r>
          </a:p>
          <a:p>
            <a:pPr lvl="1">
              <a:buFont typeface="Arial" panose="020B0604020202020204" pitchFamily="34" charset="0"/>
              <a:buChar char="•"/>
            </a:pPr>
            <a:r>
              <a:rPr lang="en-US" sz="1400" dirty="0"/>
              <a:t>Prisoners</a:t>
            </a:r>
          </a:p>
          <a:p>
            <a:pPr lvl="1">
              <a:buFont typeface="Arial" panose="020B0604020202020204" pitchFamily="34" charset="0"/>
              <a:buChar char="•"/>
            </a:pPr>
            <a:r>
              <a:rPr lang="en-US" sz="1400" dirty="0"/>
              <a:t>Immigrants</a:t>
            </a:r>
          </a:p>
          <a:p>
            <a:pPr lvl="1">
              <a:buFont typeface="Arial" panose="020B0604020202020204" pitchFamily="34" charset="0"/>
              <a:buChar char="•"/>
            </a:pPr>
            <a:r>
              <a:rPr lang="en-US" sz="1400" dirty="0"/>
              <a:t>Patients who do not speak English</a:t>
            </a:r>
          </a:p>
          <a:p>
            <a:pPr lvl="1">
              <a:buFont typeface="Arial" panose="020B0604020202020204" pitchFamily="34" charset="0"/>
              <a:buChar char="•"/>
            </a:pPr>
            <a:r>
              <a:rPr lang="en-US" sz="1400" dirty="0"/>
              <a:t>Patients who are illiterate</a:t>
            </a:r>
          </a:p>
          <a:p>
            <a:pPr lvl="1">
              <a:buFont typeface="Arial" panose="020B0604020202020204" pitchFamily="34" charset="0"/>
              <a:buChar char="•"/>
            </a:pPr>
            <a:r>
              <a:rPr lang="en-US" sz="1400" dirty="0"/>
              <a:t>Patients who are deaf or blind</a:t>
            </a:r>
          </a:p>
          <a:p>
            <a:pPr lvl="1">
              <a:buFont typeface="Arial" panose="020B0604020202020204" pitchFamily="34" charset="0"/>
              <a:buChar char="•"/>
            </a:pPr>
            <a:r>
              <a:rPr lang="en-US" sz="1400" dirty="0"/>
              <a:t>Infants and the elderly</a:t>
            </a:r>
          </a:p>
          <a:p>
            <a:pPr lvl="1">
              <a:buFont typeface="Arial" panose="020B0604020202020204" pitchFamily="34" charset="0"/>
              <a:buChar char="•"/>
            </a:pPr>
            <a:r>
              <a:rPr lang="en-US" sz="1400" dirty="0"/>
              <a:t>Transgender and homosexual patients</a:t>
            </a:r>
          </a:p>
          <a:p>
            <a:pPr>
              <a:buFont typeface="Arial" panose="020B0604020202020204" pitchFamily="34" charset="0"/>
              <a:buChar char="•"/>
            </a:pPr>
            <a:r>
              <a:rPr lang="en-US" sz="1400" dirty="0"/>
              <a:t>Recognize your own biases </a:t>
            </a:r>
            <a:br>
              <a:rPr lang="en-US" sz="1400" dirty="0"/>
            </a:br>
            <a:r>
              <a:rPr lang="en-US" sz="1400" dirty="0">
                <a:hlinkClick r:id="rId3"/>
              </a:rPr>
              <a:t>https://implicit.harvard.edu/implicit/takeatest.html</a:t>
            </a:r>
            <a:r>
              <a:rPr lang="en-US" sz="1400" dirty="0"/>
              <a:t> </a:t>
            </a:r>
          </a:p>
          <a:p>
            <a:pPr>
              <a:buFont typeface="Arial" panose="020B0604020202020204" pitchFamily="34" charset="0"/>
              <a:buChar char="•"/>
            </a:pPr>
            <a:r>
              <a:rPr lang="en-US" sz="1400" dirty="0"/>
              <a:t>See something, say something!</a:t>
            </a:r>
          </a:p>
        </p:txBody>
      </p:sp>
      <p:sp>
        <p:nvSpPr>
          <p:cNvPr id="4" name="AutoShape 2" descr="Image result for prison">
            <a:extLst>
              <a:ext uri="{FF2B5EF4-FFF2-40B4-BE49-F238E27FC236}">
                <a16:creationId xmlns:a16="http://schemas.microsoft.com/office/drawing/2014/main" id="{FB904F2E-D022-407E-8155-CE41A2196BA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Regular"/>
            </a:endParaRPr>
          </a:p>
        </p:txBody>
      </p:sp>
      <p:pic>
        <p:nvPicPr>
          <p:cNvPr id="5" name="Picture 4">
            <a:extLst>
              <a:ext uri="{FF2B5EF4-FFF2-40B4-BE49-F238E27FC236}">
                <a16:creationId xmlns:a16="http://schemas.microsoft.com/office/drawing/2014/main" id="{18A83F3C-ADAD-4CC9-B074-2370E958961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flipH="1">
            <a:off x="6096001" y="0"/>
            <a:ext cx="3047999" cy="4178808"/>
          </a:xfrm>
          <a:prstGeom prst="rect">
            <a:avLst/>
          </a:prstGeom>
        </p:spPr>
      </p:pic>
    </p:spTree>
    <p:extLst>
      <p:ext uri="{BB962C8B-B14F-4D97-AF65-F5344CB8AC3E}">
        <p14:creationId xmlns:p14="http://schemas.microsoft.com/office/powerpoint/2010/main" val="4012116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buNone/>
            </a:pPr>
            <a:r>
              <a:rPr lang="en-US" dirty="0"/>
              <a:t>Patient-Centered Care</a:t>
            </a:r>
          </a:p>
        </p:txBody>
      </p:sp>
      <p:sp>
        <p:nvSpPr>
          <p:cNvPr id="3" name="Content Placeholder 2"/>
          <p:cNvSpPr>
            <a:spLocks noGrp="1"/>
          </p:cNvSpPr>
          <p:nvPr>
            <p:ph idx="1"/>
          </p:nvPr>
        </p:nvSpPr>
        <p:spPr/>
        <p:txBody>
          <a:bodyPr>
            <a:normAutofit/>
          </a:bodyPr>
          <a:lstStyle/>
          <a:p>
            <a:pPr marL="0" indent="0">
              <a:buNone/>
            </a:pPr>
            <a:r>
              <a:rPr lang="en-US" sz="2800" dirty="0"/>
              <a:t>Core principles of patient-centered care</a:t>
            </a:r>
          </a:p>
          <a:p>
            <a:r>
              <a:rPr lang="en-US" sz="2400" dirty="0"/>
              <a:t>Establish a meaningful relationship</a:t>
            </a:r>
          </a:p>
          <a:p>
            <a:r>
              <a:rPr lang="en-US" sz="2400" dirty="0"/>
              <a:t>Listen to patient’s concerns, expectations, </a:t>
            </a:r>
            <a:br>
              <a:rPr lang="en-US" sz="2400" dirty="0"/>
            </a:br>
            <a:r>
              <a:rPr lang="en-US" sz="2400" dirty="0"/>
              <a:t>and ideas regarding their illness</a:t>
            </a:r>
          </a:p>
          <a:p>
            <a:r>
              <a:rPr lang="en-US" sz="2400" dirty="0"/>
              <a:t>Set mutual goals</a:t>
            </a:r>
          </a:p>
          <a:p>
            <a:r>
              <a:rPr lang="en-US" sz="2400" dirty="0"/>
              <a:t>Anticipate roadblocks</a:t>
            </a:r>
            <a:br>
              <a:rPr lang="en-US" sz="2400" dirty="0"/>
            </a:br>
            <a:r>
              <a:rPr lang="en-US" sz="2400" dirty="0"/>
              <a:t>to success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10200" y="2724150"/>
            <a:ext cx="3485434" cy="223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489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lIns="0" tIns="0" rIns="0" bIns="0">
            <a:normAutofit/>
          </a:bodyPr>
          <a:lstStyle/>
          <a:p>
            <a:pPr marL="0" lvl="0" indent="0">
              <a:buNone/>
              <a:defRPr sz="1800" spc="0">
                <a:solidFill>
                  <a:srgbClr val="000000"/>
                </a:solidFill>
              </a:defRPr>
            </a:pPr>
            <a:r>
              <a:rPr sz="4000" spc="-100" dirty="0"/>
              <a:t>What is Quality Improvement?</a:t>
            </a:r>
          </a:p>
        </p:txBody>
      </p:sp>
      <p:sp>
        <p:nvSpPr>
          <p:cNvPr id="64" name="Shape 64"/>
          <p:cNvSpPr>
            <a:spLocks noGrp="1"/>
          </p:cNvSpPr>
          <p:nvPr>
            <p:ph idx="1"/>
          </p:nvPr>
        </p:nvSpPr>
        <p:spPr>
          <a:prstGeom prst="rect">
            <a:avLst/>
          </a:prstGeom>
        </p:spPr>
        <p:txBody>
          <a:bodyPr>
            <a:normAutofit/>
          </a:bodyPr>
          <a:lstStyle/>
          <a:p>
            <a:pPr marL="114300" lvl="0" indent="0">
              <a:spcBef>
                <a:spcPts val="600"/>
              </a:spcBef>
              <a:buNone/>
              <a:defRPr sz="1800"/>
            </a:pPr>
            <a:r>
              <a:rPr sz="2400" dirty="0"/>
              <a:t>US Department of Health and Human Services</a:t>
            </a:r>
            <a:r>
              <a:rPr lang="en-US" sz="2400" dirty="0"/>
              <a:t> definition</a:t>
            </a:r>
            <a:r>
              <a:rPr sz="2400" dirty="0"/>
              <a:t>: </a:t>
            </a:r>
            <a:endParaRPr lang="en-US" sz="2400" dirty="0"/>
          </a:p>
          <a:p>
            <a:pPr marL="114300" lvl="0" indent="0">
              <a:spcBef>
                <a:spcPts val="600"/>
              </a:spcBef>
              <a:buNone/>
              <a:defRPr sz="1800"/>
            </a:pPr>
            <a:br>
              <a:rPr lang="en-US" sz="2400" b="1" dirty="0"/>
            </a:br>
            <a:r>
              <a:rPr sz="2400" b="1" dirty="0"/>
              <a:t>“Quality improvement (QI) consists of systematic </a:t>
            </a:r>
            <a:br>
              <a:rPr lang="en-US" sz="2400" b="1" dirty="0"/>
            </a:br>
            <a:r>
              <a:rPr sz="2400" b="1" dirty="0"/>
              <a:t>and continuous actions that lead to measurable improvement in health care services and the </a:t>
            </a:r>
            <a:br>
              <a:rPr lang="en-US" sz="2400" b="1" dirty="0"/>
            </a:br>
            <a:r>
              <a:rPr sz="2400" b="1" dirty="0"/>
              <a:t>health status of targeted patient groups.”  </a:t>
            </a:r>
          </a:p>
        </p:txBody>
      </p:sp>
      <p:sp>
        <p:nvSpPr>
          <p:cNvPr id="65" name="Shape 65"/>
          <p:cNvSpPr/>
          <p:nvPr/>
        </p:nvSpPr>
        <p:spPr>
          <a:xfrm>
            <a:off x="685800" y="3818751"/>
            <a:ext cx="4005262" cy="2462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r>
              <a:rPr sz="1000" i="1" dirty="0">
                <a:latin typeface="Arial Regular"/>
              </a:rPr>
              <a:t>http://www.hrsa.gov/quality/toolbox/methodology/qualityimprovement/</a:t>
            </a:r>
          </a:p>
        </p:txBody>
      </p:sp>
    </p:spTree>
    <p:extLst>
      <p:ext uri="{BB962C8B-B14F-4D97-AF65-F5344CB8AC3E}">
        <p14:creationId xmlns:p14="http://schemas.microsoft.com/office/powerpoint/2010/main" val="2719445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534143-94F9-494D-922C-B9CB4DF92B94}"/>
              </a:ext>
            </a:extLst>
          </p:cNvPr>
          <p:cNvSpPr/>
          <p:nvPr/>
        </p:nvSpPr>
        <p:spPr>
          <a:xfrm>
            <a:off x="1447800" y="438150"/>
            <a:ext cx="6324600" cy="1752600"/>
          </a:xfrm>
          <a:prstGeom prst="rect">
            <a:avLst/>
          </a:prstGeom>
          <a:solidFill>
            <a:srgbClr val="008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657350"/>
            <a:ext cx="9144000" cy="800100"/>
          </a:xfrm>
          <a:prstGeom prst="rect">
            <a:avLst/>
          </a:prstGeom>
        </p:spPr>
        <p:txBody>
          <a:bodyPr>
            <a:noAutofit/>
          </a:bodyPr>
          <a:lstStyle/>
          <a:p>
            <a:pPr marL="0" indent="0" algn="ctr">
              <a:buNone/>
            </a:pPr>
            <a:r>
              <a:rPr lang="en-US" sz="3200" dirty="0">
                <a:solidFill>
                  <a:schemeClr val="bg1"/>
                </a:solidFill>
                <a:latin typeface="Arial" panose="020B0604020202020204" pitchFamily="34" charset="0"/>
                <a:cs typeface="Arial" panose="020B0604020202020204" pitchFamily="34" charset="0"/>
              </a:rPr>
              <a:t>Now that we know the main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components of quality health care,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what are the steps for improving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the quality of the care we provide?</a:t>
            </a:r>
          </a:p>
        </p:txBody>
      </p:sp>
    </p:spTree>
    <p:extLst>
      <p:ext uri="{BB962C8B-B14F-4D97-AF65-F5344CB8AC3E}">
        <p14:creationId xmlns:p14="http://schemas.microsoft.com/office/powerpoint/2010/main" val="322312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EDE988-E438-E74D-A5AB-C27B636DBF4D}"/>
              </a:ext>
            </a:extLst>
          </p:cNvPr>
          <p:cNvSpPr/>
          <p:nvPr/>
        </p:nvSpPr>
        <p:spPr>
          <a:xfrm>
            <a:off x="1447800" y="438150"/>
            <a:ext cx="6324600" cy="1752600"/>
          </a:xfrm>
          <a:prstGeom prst="rect">
            <a:avLst/>
          </a:prstGeom>
          <a:solidFill>
            <a:srgbClr val="008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77CC9E5-7059-364A-9451-80AB59BCB9E1}"/>
              </a:ext>
            </a:extLst>
          </p:cNvPr>
          <p:cNvSpPr txBox="1">
            <a:spLocks/>
          </p:cNvSpPr>
          <p:nvPr/>
        </p:nvSpPr>
        <p:spPr>
          <a:xfrm>
            <a:off x="0" y="2206625"/>
            <a:ext cx="9144000" cy="800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b="1" kern="1200">
                <a:solidFill>
                  <a:schemeClr val="bg1">
                    <a:lumMod val="95000"/>
                  </a:schemeClr>
                </a:solidFill>
                <a:latin typeface="Arial" pitchFamily="34" charset="0"/>
                <a:ea typeface="+mj-ea"/>
                <a:cs typeface="Arial" pitchFamily="34" charset="0"/>
              </a:defRPr>
            </a:lvl1pPr>
          </a:lstStyle>
          <a:p>
            <a:r>
              <a:rPr lang="en-US" sz="3200" dirty="0"/>
              <a:t>For more information,</a:t>
            </a:r>
            <a:br>
              <a:rPr lang="en-US" sz="3200" dirty="0"/>
            </a:br>
            <a:r>
              <a:rPr lang="en-US" sz="3200" dirty="0"/>
              <a:t>please see</a:t>
            </a:r>
            <a:br>
              <a:rPr lang="en-US" sz="3200" dirty="0"/>
            </a:br>
            <a:r>
              <a:rPr lang="en-US" sz="3200" dirty="0"/>
              <a:t>part 2 in the lecture series.</a:t>
            </a:r>
          </a:p>
        </p:txBody>
      </p:sp>
    </p:spTree>
    <p:extLst>
      <p:ext uri="{BB962C8B-B14F-4D97-AF65-F5344CB8AC3E}">
        <p14:creationId xmlns:p14="http://schemas.microsoft.com/office/powerpoint/2010/main" val="417790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noGrp="1"/>
          </p:cNvGraphicFramePr>
          <p:nvPr>
            <p:extLst>
              <p:ext uri="{D42A27DB-BD31-4B8C-83A1-F6EECF244321}">
                <p14:modId xmlns:p14="http://schemas.microsoft.com/office/powerpoint/2010/main" val="275299544"/>
              </p:ext>
            </p:extLst>
          </p:nvPr>
        </p:nvGraphicFramePr>
        <p:xfrm>
          <a:off x="605292" y="1038314"/>
          <a:ext cx="8647280" cy="284163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p:txBody>
          <a:bodyPr>
            <a:normAutofit fontScale="90000"/>
          </a:bodyPr>
          <a:lstStyle/>
          <a:p>
            <a:pPr marL="0" indent="0">
              <a:buNone/>
            </a:pPr>
            <a:r>
              <a:rPr lang="en-US" dirty="0"/>
              <a:t>Health Care System Performance Scores</a:t>
            </a:r>
            <a:endParaRPr lang="en-US" sz="2600" dirty="0"/>
          </a:p>
        </p:txBody>
      </p:sp>
      <p:sp>
        <p:nvSpPr>
          <p:cNvPr id="18" name="TextBox 17"/>
          <p:cNvSpPr txBox="1"/>
          <p:nvPr/>
        </p:nvSpPr>
        <p:spPr>
          <a:xfrm>
            <a:off x="891164" y="1962105"/>
            <a:ext cx="1955423" cy="276999"/>
          </a:xfrm>
          <a:prstGeom prst="rect">
            <a:avLst/>
          </a:prstGeom>
          <a:noFill/>
        </p:spPr>
        <p:txBody>
          <a:bodyPr wrap="square" rtlCol="0">
            <a:spAutoFit/>
          </a:bodyPr>
          <a:lstStyle/>
          <a:p>
            <a:r>
              <a:rPr lang="en-US" sz="1200" dirty="0">
                <a:solidFill>
                  <a:schemeClr val="tx1">
                    <a:lumMod val="60000"/>
                    <a:lumOff val="40000"/>
                  </a:schemeClr>
                </a:solidFill>
                <a:latin typeface="Arial Regular"/>
                <a:ea typeface="Trebuchet MS" charset="0"/>
                <a:cs typeface="Trebuchet MS" charset="0"/>
              </a:rPr>
              <a:t>Eleven-country average</a:t>
            </a:r>
          </a:p>
        </p:txBody>
      </p:sp>
      <p:cxnSp>
        <p:nvCxnSpPr>
          <p:cNvPr id="15" name="Straight Arrow Connector 14"/>
          <p:cNvCxnSpPr/>
          <p:nvPr/>
        </p:nvCxnSpPr>
        <p:spPr>
          <a:xfrm>
            <a:off x="567192" y="1014758"/>
            <a:ext cx="0" cy="2880360"/>
          </a:xfrm>
          <a:prstGeom prst="straightConnector1">
            <a:avLst/>
          </a:prstGeom>
          <a:ln w="76200">
            <a:gradFill>
              <a:gsLst>
                <a:gs pos="84000">
                  <a:schemeClr val="tx2"/>
                </a:gs>
                <a:gs pos="31000">
                  <a:schemeClr val="accent1">
                    <a:lumMod val="40000"/>
                    <a:lumOff val="60000"/>
                  </a:schemeClr>
                </a:gs>
              </a:gsLst>
              <a:lin ang="54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5321" y="744370"/>
            <a:ext cx="1547972" cy="215444"/>
          </a:xfrm>
          <a:prstGeom prst="rect">
            <a:avLst/>
          </a:prstGeom>
          <a:noFill/>
        </p:spPr>
        <p:txBody>
          <a:bodyPr wrap="square" lIns="0" tIns="0" rIns="0" bIns="0" rtlCol="0">
            <a:spAutoFit/>
          </a:bodyPr>
          <a:lstStyle/>
          <a:p>
            <a:r>
              <a:rPr lang="en-US" sz="1400" dirty="0">
                <a:solidFill>
                  <a:schemeClr val="bg2">
                    <a:lumMod val="25000"/>
                  </a:schemeClr>
                </a:solidFill>
                <a:latin typeface="Arial Regular"/>
                <a:ea typeface="Trebuchet MS Regular" charset="0"/>
                <a:cs typeface="Trebuchet MS Regular" charset="0"/>
              </a:rPr>
              <a:t>Higher performing</a:t>
            </a:r>
            <a:endParaRPr lang="en-US" sz="1800" dirty="0">
              <a:solidFill>
                <a:schemeClr val="bg2">
                  <a:lumMod val="25000"/>
                </a:schemeClr>
              </a:solidFill>
              <a:latin typeface="Arial Regular"/>
              <a:ea typeface="Trebuchet MS Regular" charset="0"/>
              <a:cs typeface="Trebuchet MS Regular" charset="0"/>
            </a:endParaRPr>
          </a:p>
        </p:txBody>
      </p:sp>
      <p:sp>
        <p:nvSpPr>
          <p:cNvPr id="14" name="TextBox 13"/>
          <p:cNvSpPr txBox="1"/>
          <p:nvPr/>
        </p:nvSpPr>
        <p:spPr>
          <a:xfrm>
            <a:off x="457200" y="3943350"/>
            <a:ext cx="1547972" cy="215444"/>
          </a:xfrm>
          <a:prstGeom prst="rect">
            <a:avLst/>
          </a:prstGeom>
          <a:noFill/>
        </p:spPr>
        <p:txBody>
          <a:bodyPr wrap="square" lIns="0" tIns="0" rIns="0" bIns="0" rtlCol="0">
            <a:spAutoFit/>
          </a:bodyPr>
          <a:lstStyle/>
          <a:p>
            <a:r>
              <a:rPr lang="en-US" sz="1400" dirty="0">
                <a:solidFill>
                  <a:schemeClr val="tx2"/>
                </a:solidFill>
                <a:latin typeface="Arial Regular"/>
                <a:ea typeface="Trebuchet MS Regular" charset="0"/>
                <a:cs typeface="Trebuchet MS Regular" charset="0"/>
              </a:rPr>
              <a:t>Lower performing</a:t>
            </a:r>
            <a:endParaRPr lang="en-US" sz="1800" dirty="0">
              <a:solidFill>
                <a:schemeClr val="tx2"/>
              </a:solidFill>
              <a:latin typeface="Arial Regular"/>
              <a:ea typeface="Trebuchet MS Regular" charset="0"/>
              <a:cs typeface="Trebuchet MS Regular" charset="0"/>
            </a:endParaRPr>
          </a:p>
        </p:txBody>
      </p:sp>
    </p:spTree>
    <p:extLst>
      <p:ext uri="{BB962C8B-B14F-4D97-AF65-F5344CB8AC3E}">
        <p14:creationId xmlns:p14="http://schemas.microsoft.com/office/powerpoint/2010/main" val="294509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0" indent="0">
              <a:buNone/>
            </a:pPr>
            <a:r>
              <a:rPr lang="en-US" sz="2400" dirty="0"/>
              <a:t>Health Care Spending as a Percentage of GDP, 1980–2014</a:t>
            </a:r>
          </a:p>
        </p:txBody>
      </p:sp>
      <p:graphicFrame>
        <p:nvGraphicFramePr>
          <p:cNvPr id="13" name="Object 5"/>
          <p:cNvGraphicFramePr>
            <a:graphicFrameLocks noGrp="1" noChangeAspect="1"/>
          </p:cNvGraphicFramePr>
          <p:nvPr>
            <p:ph type="chart" sz="quarter" idx="4294967295"/>
            <p:extLst>
              <p:ext uri="{D42A27DB-BD31-4B8C-83A1-F6EECF244321}">
                <p14:modId xmlns:p14="http://schemas.microsoft.com/office/powerpoint/2010/main" val="195409214"/>
              </p:ext>
            </p:extLst>
          </p:nvPr>
        </p:nvGraphicFramePr>
        <p:xfrm>
          <a:off x="400594" y="763291"/>
          <a:ext cx="8610600" cy="292896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4294967295"/>
          </p:nvPr>
        </p:nvSpPr>
        <p:spPr>
          <a:xfrm>
            <a:off x="357051" y="3790950"/>
            <a:ext cx="8915400" cy="411163"/>
          </a:xfrm>
        </p:spPr>
        <p:txBody>
          <a:bodyPr anchor="b" anchorCtr="0">
            <a:noAutofit/>
          </a:bodyPr>
          <a:lstStyle/>
          <a:p>
            <a:pPr marL="0" indent="0">
              <a:spcBef>
                <a:spcPts val="0"/>
              </a:spcBef>
              <a:buNone/>
            </a:pPr>
            <a:r>
              <a:rPr lang="en-US" sz="1000" i="1" dirty="0">
                <a:solidFill>
                  <a:schemeClr val="tx1">
                    <a:lumMod val="60000"/>
                    <a:lumOff val="40000"/>
                  </a:schemeClr>
                </a:solidFill>
              </a:rPr>
              <a:t>GDP refers to gross domestic product. Data in legend are for 2014.</a:t>
            </a:r>
          </a:p>
          <a:p>
            <a:pPr marL="0" indent="0">
              <a:spcBef>
                <a:spcPts val="0"/>
              </a:spcBef>
              <a:buNone/>
            </a:pPr>
            <a:r>
              <a:rPr lang="en-US" sz="1000" i="1" dirty="0">
                <a:solidFill>
                  <a:schemeClr val="tx1">
                    <a:lumMod val="60000"/>
                    <a:lumOff val="40000"/>
                  </a:schemeClr>
                </a:solidFill>
              </a:rPr>
              <a:t>Source: OECD Health Data 2016. Data are for current spending only, and exclude spending on capital formation of health care providers. </a:t>
            </a:r>
          </a:p>
        </p:txBody>
      </p:sp>
      <p:sp>
        <p:nvSpPr>
          <p:cNvPr id="10" name="TextBox 9"/>
          <p:cNvSpPr txBox="1"/>
          <p:nvPr/>
        </p:nvSpPr>
        <p:spPr>
          <a:xfrm>
            <a:off x="515363" y="740874"/>
            <a:ext cx="1084837" cy="184666"/>
          </a:xfrm>
          <a:prstGeom prst="rect">
            <a:avLst/>
          </a:prstGeom>
          <a:noFill/>
        </p:spPr>
        <p:txBody>
          <a:bodyPr wrap="square" lIns="0" tIns="0" rIns="0" bIns="0" rtlCol="0">
            <a:spAutoFit/>
          </a:bodyPr>
          <a:lstStyle/>
          <a:p>
            <a:r>
              <a:rPr lang="en-US" sz="1200" dirty="0">
                <a:solidFill>
                  <a:schemeClr val="tx1">
                    <a:lumMod val="60000"/>
                    <a:lumOff val="40000"/>
                  </a:schemeClr>
                </a:solidFill>
                <a:latin typeface="Arial Regular"/>
                <a:ea typeface="Trebuchet MS" charset="0"/>
                <a:cs typeface="Trebuchet MS" charset="0"/>
              </a:rPr>
              <a:t>Percent</a:t>
            </a:r>
            <a:endParaRPr lang="en-US" sz="1600" dirty="0">
              <a:solidFill>
                <a:schemeClr val="tx1">
                  <a:lumMod val="60000"/>
                  <a:lumOff val="40000"/>
                </a:schemeClr>
              </a:solidFill>
              <a:latin typeface="Arial Regular"/>
              <a:ea typeface="Trebuchet MS" charset="0"/>
              <a:cs typeface="Trebuchet MS" charset="0"/>
            </a:endParaRPr>
          </a:p>
        </p:txBody>
      </p:sp>
    </p:spTree>
    <p:extLst>
      <p:ext uri="{BB962C8B-B14F-4D97-AF65-F5344CB8AC3E}">
        <p14:creationId xmlns:p14="http://schemas.microsoft.com/office/powerpoint/2010/main" val="232018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5DBA18-1643-4B43-B643-09796EF5B3AE}"/>
              </a:ext>
            </a:extLst>
          </p:cNvPr>
          <p:cNvSpPr/>
          <p:nvPr/>
        </p:nvSpPr>
        <p:spPr>
          <a:xfrm>
            <a:off x="331287" y="1504950"/>
            <a:ext cx="1421313" cy="22098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815945"/>
            <a:ext cx="8229600" cy="246221"/>
          </a:xfrm>
          <a:prstGeom prst="rect">
            <a:avLst/>
          </a:prstGeom>
          <a:noFill/>
        </p:spPr>
        <p:txBody>
          <a:bodyPr wrap="square" rtlCol="0">
            <a:spAutoFit/>
          </a:bodyPr>
          <a:lstStyle/>
          <a:p>
            <a:r>
              <a:rPr lang="en-US" sz="1000" i="1" dirty="0">
                <a:latin typeface="Arial Regular"/>
              </a:rPr>
              <a:t>http://www.ihi.org/education/IHIOpenSchool/resources/Pages/Activities/DefiningQualityAimingforaBetterHealthCareSystem.aspx</a:t>
            </a:r>
          </a:p>
        </p:txBody>
      </p:sp>
      <p:sp>
        <p:nvSpPr>
          <p:cNvPr id="2" name="Title 1">
            <a:extLst>
              <a:ext uri="{FF2B5EF4-FFF2-40B4-BE49-F238E27FC236}">
                <a16:creationId xmlns:a16="http://schemas.microsoft.com/office/drawing/2014/main" id="{85418A4F-93FC-2243-BD1E-A887D16335EC}"/>
              </a:ext>
            </a:extLst>
          </p:cNvPr>
          <p:cNvSpPr>
            <a:spLocks noGrp="1"/>
          </p:cNvSpPr>
          <p:nvPr>
            <p:ph type="title"/>
          </p:nvPr>
        </p:nvSpPr>
        <p:spPr/>
        <p:txBody>
          <a:bodyPr/>
          <a:lstStyle/>
          <a:p>
            <a:r>
              <a:rPr lang="en-US" dirty="0"/>
              <a:t>Quality Healthcare</a:t>
            </a:r>
          </a:p>
        </p:txBody>
      </p:sp>
      <p:sp>
        <p:nvSpPr>
          <p:cNvPr id="22" name="Oval 21">
            <a:extLst>
              <a:ext uri="{FF2B5EF4-FFF2-40B4-BE49-F238E27FC236}">
                <a16:creationId xmlns:a16="http://schemas.microsoft.com/office/drawing/2014/main" id="{9E24FE85-526D-6B4D-9D32-86350F62364D}"/>
              </a:ext>
            </a:extLst>
          </p:cNvPr>
          <p:cNvSpPr/>
          <p:nvPr/>
        </p:nvSpPr>
        <p:spPr>
          <a:xfrm>
            <a:off x="3628647" y="1676341"/>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3" name="TextBox 22">
            <a:extLst>
              <a:ext uri="{FF2B5EF4-FFF2-40B4-BE49-F238E27FC236}">
                <a16:creationId xmlns:a16="http://schemas.microsoft.com/office/drawing/2014/main" id="{C4D5D7A0-78DB-E44A-AAA1-8B98E29D620B}"/>
              </a:ext>
            </a:extLst>
          </p:cNvPr>
          <p:cNvSpPr txBox="1"/>
          <p:nvPr/>
        </p:nvSpPr>
        <p:spPr>
          <a:xfrm>
            <a:off x="331287" y="2279868"/>
            <a:ext cx="8660313" cy="1815882"/>
          </a:xfrm>
          <a:prstGeom prst="rect">
            <a:avLst/>
          </a:prstGeom>
          <a:noFill/>
        </p:spPr>
        <p:txBody>
          <a:bodyPr wrap="square" numCol="6" spcCol="182880" rtlCol="0">
            <a:spAutoFit/>
          </a:bodyPr>
          <a:lstStyle/>
          <a:p>
            <a:pPr algn="ctr"/>
            <a:r>
              <a:rPr lang="en-US" sz="1200" b="1" dirty="0">
                <a:solidFill>
                  <a:srgbClr val="013189"/>
                </a:solidFill>
                <a:latin typeface="Arial" panose="020B0604020202020204" pitchFamily="34" charset="0"/>
                <a:cs typeface="Arial" panose="020B0604020202020204" pitchFamily="34" charset="0"/>
              </a:rPr>
              <a:t>Safe:</a:t>
            </a:r>
            <a:br>
              <a:rPr lang="en-US" sz="1200" b="1"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Avoiding injuries to patients form the care that is intended to help them</a:t>
            </a: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Timely</a:t>
            </a:r>
            <a:r>
              <a:rPr lang="en-US" sz="1200" dirty="0">
                <a:solidFill>
                  <a:srgbClr val="013189"/>
                </a:solidFill>
                <a:latin typeface="Arial" panose="020B0604020202020204" pitchFamily="34" charset="0"/>
                <a:cs typeface="Arial" panose="020B0604020202020204" pitchFamily="34" charset="0"/>
              </a:rPr>
              <a: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Reducing waits and sometimes harmful delays for patients and providers</a:t>
            </a: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Effective</a:t>
            </a:r>
            <a:r>
              <a:rPr lang="en-US" sz="1200" dirty="0">
                <a:solidFill>
                  <a:srgbClr val="013189"/>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Providing the appropriate level of services based on scientific knowledge</a:t>
            </a:r>
          </a:p>
          <a:p>
            <a:pPr algn="ctr"/>
            <a:endParaRPr lang="en-US" sz="1200"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Efficient</a:t>
            </a:r>
            <a:r>
              <a:rPr lang="en-US" sz="1200" dirty="0">
                <a:solidFill>
                  <a:srgbClr val="013189"/>
                </a:solidFill>
                <a:latin typeface="Arial" panose="020B0604020202020204" pitchFamily="34" charset="0"/>
                <a:cs typeface="Arial" panose="020B0604020202020204" pitchFamily="34" charset="0"/>
              </a:rPr>
              <a: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Avoiding waste, including waste of equipment, supplies, ideas and energy</a:t>
            </a:r>
          </a:p>
          <a:p>
            <a:pPr algn="ctr"/>
            <a:endParaRPr lang="en-US" sz="1200"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Equitable</a:t>
            </a:r>
            <a:r>
              <a:rPr lang="en-US" sz="1200" dirty="0">
                <a:solidFill>
                  <a:srgbClr val="013189"/>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Providing care that does not vary in quality because of personal characteristics</a:t>
            </a:r>
          </a:p>
          <a:p>
            <a:pPr algn="ctr"/>
            <a:endParaRPr lang="en-US" sz="1200"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1200" b="1" dirty="0">
                <a:solidFill>
                  <a:srgbClr val="013189"/>
                </a:solidFill>
                <a:latin typeface="Arial" panose="020B0604020202020204" pitchFamily="34" charset="0"/>
                <a:cs typeface="Arial" panose="020B0604020202020204" pitchFamily="34" charset="0"/>
              </a:rPr>
              <a:t>Patient-Centered</a:t>
            </a:r>
            <a:r>
              <a:rPr lang="en-US" sz="1200" dirty="0">
                <a:solidFill>
                  <a:srgbClr val="013189"/>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Providing care that is respectful of and responsive to individual patients</a:t>
            </a:r>
          </a:p>
        </p:txBody>
      </p:sp>
      <p:sp>
        <p:nvSpPr>
          <p:cNvPr id="24" name="Oval 23">
            <a:extLst>
              <a:ext uri="{FF2B5EF4-FFF2-40B4-BE49-F238E27FC236}">
                <a16:creationId xmlns:a16="http://schemas.microsoft.com/office/drawing/2014/main" id="{4EAACD4D-926F-DC45-BD62-54761CA43BCB}"/>
              </a:ext>
            </a:extLst>
          </p:cNvPr>
          <p:cNvSpPr/>
          <p:nvPr/>
        </p:nvSpPr>
        <p:spPr>
          <a:xfrm>
            <a:off x="5057781" y="1657916"/>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5" name="Oval 24">
            <a:extLst>
              <a:ext uri="{FF2B5EF4-FFF2-40B4-BE49-F238E27FC236}">
                <a16:creationId xmlns:a16="http://schemas.microsoft.com/office/drawing/2014/main" id="{753A5929-4F6B-B347-BEA1-14CAE41BB3D5}"/>
              </a:ext>
            </a:extLst>
          </p:cNvPr>
          <p:cNvSpPr/>
          <p:nvPr/>
        </p:nvSpPr>
        <p:spPr>
          <a:xfrm>
            <a:off x="2199513" y="1706582"/>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6" name="Oval 25">
            <a:extLst>
              <a:ext uri="{FF2B5EF4-FFF2-40B4-BE49-F238E27FC236}">
                <a16:creationId xmlns:a16="http://schemas.microsoft.com/office/drawing/2014/main" id="{1AF0ED29-5B39-744B-B711-BDB35511C755}"/>
              </a:ext>
            </a:extLst>
          </p:cNvPr>
          <p:cNvSpPr/>
          <p:nvPr/>
        </p:nvSpPr>
        <p:spPr>
          <a:xfrm>
            <a:off x="770379" y="1706582"/>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7" name="Oval 26">
            <a:extLst>
              <a:ext uri="{FF2B5EF4-FFF2-40B4-BE49-F238E27FC236}">
                <a16:creationId xmlns:a16="http://schemas.microsoft.com/office/drawing/2014/main" id="{728D2FA9-6268-2D47-9CCB-F47967259BEC}"/>
              </a:ext>
            </a:extLst>
          </p:cNvPr>
          <p:cNvSpPr/>
          <p:nvPr/>
        </p:nvSpPr>
        <p:spPr>
          <a:xfrm>
            <a:off x="6486915" y="1657916"/>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sp>
        <p:nvSpPr>
          <p:cNvPr id="28" name="Oval 27">
            <a:extLst>
              <a:ext uri="{FF2B5EF4-FFF2-40B4-BE49-F238E27FC236}">
                <a16:creationId xmlns:a16="http://schemas.microsoft.com/office/drawing/2014/main" id="{44839A7F-6AC7-6C44-BB7D-5013D6F4C8E3}"/>
              </a:ext>
            </a:extLst>
          </p:cNvPr>
          <p:cNvSpPr/>
          <p:nvPr/>
        </p:nvSpPr>
        <p:spPr>
          <a:xfrm>
            <a:off x="7916049" y="1657916"/>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pic>
        <p:nvPicPr>
          <p:cNvPr id="29" name="Picture 28">
            <a:extLst>
              <a:ext uri="{FF2B5EF4-FFF2-40B4-BE49-F238E27FC236}">
                <a16:creationId xmlns:a16="http://schemas.microsoft.com/office/drawing/2014/main" id="{A0B35E39-6C4C-6749-B151-07BE7402D8BF}"/>
              </a:ext>
            </a:extLst>
          </p:cNvPr>
          <p:cNvPicPr>
            <a:picLocks noChangeAspect="1"/>
          </p:cNvPicPr>
          <p:nvPr/>
        </p:nvPicPr>
        <p:blipFill>
          <a:blip r:embed="rId3"/>
          <a:stretch>
            <a:fillRect/>
          </a:stretch>
        </p:blipFill>
        <p:spPr>
          <a:xfrm>
            <a:off x="3748846" y="1795228"/>
            <a:ext cx="301752" cy="274320"/>
          </a:xfrm>
          <a:prstGeom prst="rect">
            <a:avLst/>
          </a:prstGeom>
        </p:spPr>
      </p:pic>
      <p:pic>
        <p:nvPicPr>
          <p:cNvPr id="30" name="Picture 29">
            <a:extLst>
              <a:ext uri="{FF2B5EF4-FFF2-40B4-BE49-F238E27FC236}">
                <a16:creationId xmlns:a16="http://schemas.microsoft.com/office/drawing/2014/main" id="{8D9EDF25-93C8-604F-8B49-C066D23B0839}"/>
              </a:ext>
            </a:extLst>
          </p:cNvPr>
          <p:cNvPicPr>
            <a:picLocks noChangeAspect="1"/>
          </p:cNvPicPr>
          <p:nvPr/>
        </p:nvPicPr>
        <p:blipFill>
          <a:blip r:embed="rId4"/>
          <a:stretch>
            <a:fillRect/>
          </a:stretch>
        </p:blipFill>
        <p:spPr>
          <a:xfrm>
            <a:off x="912636" y="1836316"/>
            <a:ext cx="237954" cy="274320"/>
          </a:xfrm>
          <a:prstGeom prst="rect">
            <a:avLst/>
          </a:prstGeom>
        </p:spPr>
      </p:pic>
      <p:pic>
        <p:nvPicPr>
          <p:cNvPr id="31" name="Picture 30">
            <a:extLst>
              <a:ext uri="{FF2B5EF4-FFF2-40B4-BE49-F238E27FC236}">
                <a16:creationId xmlns:a16="http://schemas.microsoft.com/office/drawing/2014/main" id="{28E23C6B-65FC-A94F-AFAC-C695ECA8B26D}"/>
              </a:ext>
            </a:extLst>
          </p:cNvPr>
          <p:cNvPicPr>
            <a:picLocks noChangeAspect="1"/>
          </p:cNvPicPr>
          <p:nvPr/>
        </p:nvPicPr>
        <p:blipFill>
          <a:blip r:embed="rId5"/>
          <a:stretch>
            <a:fillRect/>
          </a:stretch>
        </p:blipFill>
        <p:spPr>
          <a:xfrm>
            <a:off x="8111628" y="1787412"/>
            <a:ext cx="150991" cy="274320"/>
          </a:xfrm>
          <a:prstGeom prst="rect">
            <a:avLst/>
          </a:prstGeom>
        </p:spPr>
      </p:pic>
      <p:pic>
        <p:nvPicPr>
          <p:cNvPr id="32" name="Picture 31">
            <a:extLst>
              <a:ext uri="{FF2B5EF4-FFF2-40B4-BE49-F238E27FC236}">
                <a16:creationId xmlns:a16="http://schemas.microsoft.com/office/drawing/2014/main" id="{E41D9A2D-53EB-9F4B-AD12-E07512617D13}"/>
              </a:ext>
            </a:extLst>
          </p:cNvPr>
          <p:cNvPicPr>
            <a:picLocks noChangeAspect="1"/>
          </p:cNvPicPr>
          <p:nvPr/>
        </p:nvPicPr>
        <p:blipFill>
          <a:blip r:embed="rId6"/>
          <a:stretch>
            <a:fillRect/>
          </a:stretch>
        </p:blipFill>
        <p:spPr>
          <a:xfrm>
            <a:off x="6643690" y="1850629"/>
            <a:ext cx="228600" cy="154459"/>
          </a:xfrm>
          <a:prstGeom prst="rect">
            <a:avLst/>
          </a:prstGeom>
        </p:spPr>
      </p:pic>
      <p:pic>
        <p:nvPicPr>
          <p:cNvPr id="33" name="Picture 32">
            <a:extLst>
              <a:ext uri="{FF2B5EF4-FFF2-40B4-BE49-F238E27FC236}">
                <a16:creationId xmlns:a16="http://schemas.microsoft.com/office/drawing/2014/main" id="{563F3ABC-AC3A-CA4A-B6D6-075C1FD4D832}"/>
              </a:ext>
            </a:extLst>
          </p:cNvPr>
          <p:cNvPicPr>
            <a:picLocks noChangeAspect="1"/>
          </p:cNvPicPr>
          <p:nvPr/>
        </p:nvPicPr>
        <p:blipFill>
          <a:blip r:embed="rId7"/>
          <a:stretch>
            <a:fillRect/>
          </a:stretch>
        </p:blipFill>
        <p:spPr>
          <a:xfrm>
            <a:off x="5217707" y="1787412"/>
            <a:ext cx="209366" cy="274320"/>
          </a:xfrm>
          <a:prstGeom prst="rect">
            <a:avLst/>
          </a:prstGeom>
        </p:spPr>
      </p:pic>
      <p:pic>
        <p:nvPicPr>
          <p:cNvPr id="34" name="Picture 33">
            <a:extLst>
              <a:ext uri="{FF2B5EF4-FFF2-40B4-BE49-F238E27FC236}">
                <a16:creationId xmlns:a16="http://schemas.microsoft.com/office/drawing/2014/main" id="{A1590A99-41EB-494E-AC23-2FE4FE57C1FD}"/>
              </a:ext>
            </a:extLst>
          </p:cNvPr>
          <p:cNvPicPr>
            <a:picLocks noChangeAspect="1"/>
          </p:cNvPicPr>
          <p:nvPr/>
        </p:nvPicPr>
        <p:blipFill>
          <a:blip r:embed="rId8"/>
          <a:stretch>
            <a:fillRect/>
          </a:stretch>
        </p:blipFill>
        <p:spPr>
          <a:xfrm>
            <a:off x="2339677" y="1828488"/>
            <a:ext cx="250210" cy="274320"/>
          </a:xfrm>
          <a:prstGeom prst="rect">
            <a:avLst/>
          </a:prstGeom>
        </p:spPr>
      </p:pic>
    </p:spTree>
    <p:extLst>
      <p:ext uri="{BB962C8B-B14F-4D97-AF65-F5344CB8AC3E}">
        <p14:creationId xmlns:p14="http://schemas.microsoft.com/office/powerpoint/2010/main" val="200481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22DCD1-2A5C-8046-93A6-2624E605EC2E}"/>
              </a:ext>
            </a:extLst>
          </p:cNvPr>
          <p:cNvSpPr/>
          <p:nvPr/>
        </p:nvSpPr>
        <p:spPr>
          <a:xfrm>
            <a:off x="1447800" y="514350"/>
            <a:ext cx="6248400" cy="1752600"/>
          </a:xfrm>
          <a:prstGeom prst="rect">
            <a:avLst/>
          </a:prstGeom>
          <a:solidFill>
            <a:srgbClr val="0081C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hape 61"/>
          <p:cNvSpPr>
            <a:spLocks noGrp="1"/>
          </p:cNvSpPr>
          <p:nvPr>
            <p:ph idx="4294967295"/>
          </p:nvPr>
        </p:nvSpPr>
        <p:spPr>
          <a:xfrm>
            <a:off x="698500" y="1733550"/>
            <a:ext cx="7835900" cy="3276600"/>
          </a:xfrm>
          <a:prstGeom prst="rect">
            <a:avLst/>
          </a:prstGeom>
        </p:spPr>
        <p:txBody>
          <a:bodyPr>
            <a:normAutofit/>
          </a:bodyPr>
          <a:lstStyle/>
          <a:p>
            <a:pPr marL="0" indent="114300">
              <a:spcBef>
                <a:spcPts val="600"/>
              </a:spcBef>
              <a:buNone/>
              <a:defRPr sz="1800"/>
            </a:pPr>
            <a:r>
              <a:rPr sz="2400" b="1" dirty="0">
                <a:solidFill>
                  <a:schemeClr val="bg1"/>
                </a:solidFill>
              </a:rPr>
              <a:t>“The prevention and mitigation of harm caused by errors of omission or commission that are associated with healthcare, and involving the establishment of operational systems and processes that minimize the likelihood of errors and maximize the likelihood of intercepting them when they occur.”</a:t>
            </a:r>
            <a:r>
              <a:rPr lang="en-US" sz="2400" dirty="0">
                <a:solidFill>
                  <a:schemeClr val="bg1"/>
                </a:solidFill>
              </a:rPr>
              <a:t> </a:t>
            </a:r>
          </a:p>
          <a:p>
            <a:pPr marL="0" indent="114300">
              <a:spcBef>
                <a:spcPts val="600"/>
              </a:spcBef>
              <a:buNone/>
              <a:defRPr sz="1800"/>
            </a:pPr>
            <a:endParaRPr lang="en-US" sz="1600" dirty="0">
              <a:solidFill>
                <a:schemeClr val="bg1"/>
              </a:solidFill>
            </a:endParaRPr>
          </a:p>
          <a:p>
            <a:pPr marL="0" indent="114300" algn="r">
              <a:spcBef>
                <a:spcPts val="600"/>
              </a:spcBef>
              <a:buNone/>
              <a:defRPr sz="1800"/>
            </a:pPr>
            <a:r>
              <a:rPr lang="en-US" sz="1400" i="1" dirty="0">
                <a:solidFill>
                  <a:schemeClr val="bg1"/>
                </a:solidFill>
              </a:rPr>
              <a:t>– The National Quality Forum, adapted from the Institute of Medicine’s report “To Err Is Human”</a:t>
            </a:r>
          </a:p>
        </p:txBody>
      </p:sp>
      <p:sp>
        <p:nvSpPr>
          <p:cNvPr id="60" name="Shape 60"/>
          <p:cNvSpPr>
            <a:spLocks noGrp="1"/>
          </p:cNvSpPr>
          <p:nvPr>
            <p:ph type="title" idx="4294967295"/>
          </p:nvPr>
        </p:nvSpPr>
        <p:spPr>
          <a:xfrm>
            <a:off x="614516" y="742950"/>
            <a:ext cx="7924800" cy="800100"/>
          </a:xfrm>
          <a:prstGeom prst="rect">
            <a:avLst/>
          </a:prstGeom>
        </p:spPr>
        <p:txBody>
          <a:bodyPr lIns="0" tIns="0" rIns="0" bIns="0">
            <a:normAutofit/>
          </a:bodyPr>
          <a:lstStyle>
            <a:lvl1pPr>
              <a:defRPr sz="4800"/>
            </a:lvl1pPr>
          </a:lstStyle>
          <a:p>
            <a:pPr marL="0" lvl="0" indent="0" algn="ctr">
              <a:buNone/>
              <a:defRPr sz="1800" spc="0">
                <a:solidFill>
                  <a:srgbClr val="000000"/>
                </a:solidFill>
              </a:defRPr>
            </a:pPr>
            <a:r>
              <a:rPr sz="3600" spc="-100" dirty="0">
                <a:solidFill>
                  <a:schemeClr val="bg1"/>
                </a:solidFill>
                <a:latin typeface="Arial" panose="020B0604020202020204" pitchFamily="34" charset="0"/>
                <a:cs typeface="Arial" panose="020B0604020202020204" pitchFamily="34" charset="0"/>
              </a:rPr>
              <a:t>What is patient safety? </a:t>
            </a:r>
          </a:p>
        </p:txBody>
      </p:sp>
    </p:spTree>
    <p:extLst>
      <p:ext uri="{BB962C8B-B14F-4D97-AF65-F5344CB8AC3E}">
        <p14:creationId xmlns:p14="http://schemas.microsoft.com/office/powerpoint/2010/main" val="45180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074" y="0"/>
            <a:ext cx="8034725" cy="800100"/>
          </a:xfrm>
        </p:spPr>
        <p:txBody>
          <a:bodyPr/>
          <a:lstStyle/>
          <a:p>
            <a:pPr marL="0" indent="0">
              <a:buNone/>
            </a:pPr>
            <a:r>
              <a:rPr lang="en-US" dirty="0"/>
              <a:t>Patient Safety: Background</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t>According to Institute of Medicine’s 1999 report </a:t>
            </a:r>
            <a:r>
              <a:rPr lang="en-US" sz="2400" i="1" dirty="0"/>
              <a:t>To Err Is Human</a:t>
            </a:r>
            <a:r>
              <a:rPr lang="en-US" sz="2400" dirty="0"/>
              <a:t>, </a:t>
            </a:r>
            <a:r>
              <a:rPr lang="en-US" sz="2400" b="1" dirty="0"/>
              <a:t>between 44,000 and 98,000 Americans die in hospitals each year </a:t>
            </a:r>
            <a:r>
              <a:rPr lang="en-US" sz="2400" dirty="0"/>
              <a:t>due to errors in their care. </a:t>
            </a:r>
            <a:br>
              <a:rPr lang="en-US" sz="2400" dirty="0"/>
            </a:br>
            <a:endParaRPr lang="en-US" sz="2400" dirty="0"/>
          </a:p>
          <a:p>
            <a:pPr>
              <a:buFont typeface="Arial" panose="020B0604020202020204" pitchFamily="34" charset="0"/>
              <a:buChar char="•"/>
            </a:pPr>
            <a:r>
              <a:rPr lang="en-US" sz="2400" dirty="0"/>
              <a:t>1,300 to 2,700 wrong-site procedures occur yearly, with about </a:t>
            </a:r>
            <a:r>
              <a:rPr lang="en-US" sz="2400" u="sng" dirty="0"/>
              <a:t>half occurring during outpatient procedures</a:t>
            </a:r>
          </a:p>
          <a:p>
            <a:pPr lvl="1"/>
            <a:endParaRPr lang="en-US" sz="900" dirty="0"/>
          </a:p>
        </p:txBody>
      </p:sp>
      <p:sp>
        <p:nvSpPr>
          <p:cNvPr id="5" name="TextBox 4"/>
          <p:cNvSpPr txBox="1"/>
          <p:nvPr/>
        </p:nvSpPr>
        <p:spPr>
          <a:xfrm>
            <a:off x="490135" y="3661886"/>
            <a:ext cx="7663265" cy="553998"/>
          </a:xfrm>
          <a:prstGeom prst="rect">
            <a:avLst/>
          </a:prstGeom>
          <a:noFill/>
        </p:spPr>
        <p:txBody>
          <a:bodyPr wrap="square" rtlCol="0">
            <a:spAutoFit/>
          </a:bodyPr>
          <a:lstStyle/>
          <a:p>
            <a:pPr marL="0" lvl="1"/>
            <a:r>
              <a:rPr lang="en-US" sz="1000" i="1" dirty="0" err="1">
                <a:latin typeface="Arial Regular"/>
              </a:rPr>
              <a:t>Seiden</a:t>
            </a:r>
            <a:r>
              <a:rPr lang="en-US" sz="1000" i="1" dirty="0">
                <a:latin typeface="Arial Regular"/>
              </a:rPr>
              <a:t> SC ; </a:t>
            </a:r>
            <a:r>
              <a:rPr lang="en-US" sz="1000" i="1" dirty="0" err="1">
                <a:latin typeface="Arial Regular"/>
              </a:rPr>
              <a:t>Barach</a:t>
            </a:r>
            <a:r>
              <a:rPr lang="en-US" sz="1000" i="1" dirty="0">
                <a:latin typeface="Arial Regular"/>
              </a:rPr>
              <a:t> P. Wrong-side/wrong-site, wrong-procedure, and wrong-patient adverse events: are they preventable? Arch Surg. 2006; 141: 931-939</a:t>
            </a:r>
          </a:p>
          <a:p>
            <a:endParaRPr lang="en-US" sz="1000" i="1" dirty="0">
              <a:latin typeface="Arial Regular"/>
            </a:endParaRPr>
          </a:p>
        </p:txBody>
      </p:sp>
      <p:grpSp>
        <p:nvGrpSpPr>
          <p:cNvPr id="11" name="Group 10">
            <a:extLst>
              <a:ext uri="{FF2B5EF4-FFF2-40B4-BE49-F238E27FC236}">
                <a16:creationId xmlns:a16="http://schemas.microsoft.com/office/drawing/2014/main" id="{180654DA-0AA5-8F41-A6F9-5A94FBBC05AB}"/>
              </a:ext>
            </a:extLst>
          </p:cNvPr>
          <p:cNvGrpSpPr/>
          <p:nvPr/>
        </p:nvGrpSpPr>
        <p:grpSpPr>
          <a:xfrm>
            <a:off x="105412" y="128973"/>
            <a:ext cx="542151" cy="542151"/>
            <a:chOff x="770379" y="1706582"/>
            <a:chExt cx="542151" cy="542151"/>
          </a:xfrm>
        </p:grpSpPr>
        <p:sp>
          <p:nvSpPr>
            <p:cNvPr id="12" name="Oval 11">
              <a:extLst>
                <a:ext uri="{FF2B5EF4-FFF2-40B4-BE49-F238E27FC236}">
                  <a16:creationId xmlns:a16="http://schemas.microsoft.com/office/drawing/2014/main" id="{4A724F7B-856D-FD48-AE49-07611199A632}"/>
                </a:ext>
              </a:extLst>
            </p:cNvPr>
            <p:cNvSpPr/>
            <p:nvPr/>
          </p:nvSpPr>
          <p:spPr>
            <a:xfrm>
              <a:off x="770379" y="1706582"/>
              <a:ext cx="542151" cy="542151"/>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Regular"/>
              </a:endParaRPr>
            </a:p>
          </p:txBody>
        </p:sp>
        <p:pic>
          <p:nvPicPr>
            <p:cNvPr id="13" name="Picture 12">
              <a:extLst>
                <a:ext uri="{FF2B5EF4-FFF2-40B4-BE49-F238E27FC236}">
                  <a16:creationId xmlns:a16="http://schemas.microsoft.com/office/drawing/2014/main" id="{C7CDC10C-F3C1-4A40-AE2A-77B51247D16E}"/>
                </a:ext>
              </a:extLst>
            </p:cNvPr>
            <p:cNvPicPr>
              <a:picLocks noChangeAspect="1"/>
            </p:cNvPicPr>
            <p:nvPr/>
          </p:nvPicPr>
          <p:blipFill>
            <a:blip r:embed="rId3"/>
            <a:stretch>
              <a:fillRect/>
            </a:stretch>
          </p:blipFill>
          <p:spPr>
            <a:xfrm>
              <a:off x="912636" y="1836316"/>
              <a:ext cx="237954" cy="274320"/>
            </a:xfrm>
            <a:prstGeom prst="rect">
              <a:avLst/>
            </a:prstGeom>
          </p:spPr>
        </p:pic>
      </p:grpSp>
    </p:spTree>
    <p:extLst>
      <p:ext uri="{BB962C8B-B14F-4D97-AF65-F5344CB8AC3E}">
        <p14:creationId xmlns:p14="http://schemas.microsoft.com/office/powerpoint/2010/main" val="90361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Wrong site surgeries in dermatology</a:t>
            </a:r>
          </a:p>
        </p:txBody>
      </p:sp>
      <p:sp>
        <p:nvSpPr>
          <p:cNvPr id="3" name="Content Placeholder 2"/>
          <p:cNvSpPr>
            <a:spLocks noGrp="1"/>
          </p:cNvSpPr>
          <p:nvPr>
            <p:ph idx="1"/>
          </p:nvPr>
        </p:nvSpPr>
        <p:spPr/>
        <p:txBody>
          <a:bodyPr>
            <a:normAutofit/>
          </a:bodyPr>
          <a:lstStyle/>
          <a:p>
            <a:r>
              <a:rPr lang="en-US" sz="2400" dirty="0"/>
              <a:t>Wrong site surgeries are one of the most common Sentinel Events reported to the Joint commission. </a:t>
            </a:r>
          </a:p>
          <a:p>
            <a:r>
              <a:rPr lang="en-US" sz="2400" dirty="0"/>
              <a:t>Wrong site surgery responsible for 14% of professional liability cases against Mohs surgeons</a:t>
            </a:r>
          </a:p>
          <a:p>
            <a:r>
              <a:rPr lang="en-US" sz="2400" dirty="0"/>
              <a:t>Multiple studies have demonstrated the difficulty in identifying correct biopsy site by both patient and providers</a:t>
            </a:r>
          </a:p>
          <a:p>
            <a:endParaRPr lang="en-US" dirty="0"/>
          </a:p>
        </p:txBody>
      </p:sp>
      <p:sp>
        <p:nvSpPr>
          <p:cNvPr id="4" name="Rectangle 3"/>
          <p:cNvSpPr>
            <a:spLocks noChangeArrowheads="1"/>
          </p:cNvSpPr>
          <p:nvPr/>
        </p:nvSpPr>
        <p:spPr bwMode="auto">
          <a:xfrm>
            <a:off x="381000" y="3707368"/>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2"/>
                </a:solidFill>
                <a:latin typeface="Arial" panose="020B0604020202020204" pitchFamily="34" charset="0"/>
              </a:defRPr>
            </a:lvl1pPr>
            <a:lvl2pPr marL="742950" indent="-285750">
              <a:defRPr sz="1400">
                <a:solidFill>
                  <a:schemeClr val="tx2"/>
                </a:solidFill>
                <a:latin typeface="Arial" panose="020B0604020202020204" pitchFamily="34" charset="0"/>
              </a:defRPr>
            </a:lvl2pPr>
            <a:lvl3pPr marL="1143000" indent="-228600">
              <a:defRPr sz="1400">
                <a:solidFill>
                  <a:schemeClr val="tx2"/>
                </a:solidFill>
                <a:latin typeface="Arial" panose="020B0604020202020204" pitchFamily="34" charset="0"/>
              </a:defRPr>
            </a:lvl3pPr>
            <a:lvl4pPr marL="1600200" indent="-228600">
              <a:defRPr sz="1400">
                <a:solidFill>
                  <a:schemeClr val="tx2"/>
                </a:solidFill>
                <a:latin typeface="Arial" panose="020B0604020202020204" pitchFamily="34" charset="0"/>
              </a:defRPr>
            </a:lvl4pPr>
            <a:lvl5pPr marL="2057400" indent="-228600">
              <a:defRPr sz="1400">
                <a:solidFill>
                  <a:schemeClr val="tx2"/>
                </a:solidFill>
                <a:latin typeface="Arial" panose="020B0604020202020204" pitchFamily="34" charset="0"/>
              </a:defRPr>
            </a:lvl5pPr>
            <a:lvl6pPr marL="2514600" indent="-228600" eaLnBrk="0" fontAlgn="base" hangingPunct="0">
              <a:spcBef>
                <a:spcPct val="0"/>
              </a:spcBef>
              <a:spcAft>
                <a:spcPct val="0"/>
              </a:spcAft>
              <a:defRPr sz="1400">
                <a:solidFill>
                  <a:schemeClr val="tx2"/>
                </a:solidFill>
                <a:latin typeface="Arial" panose="020B0604020202020204" pitchFamily="34" charset="0"/>
              </a:defRPr>
            </a:lvl6pPr>
            <a:lvl7pPr marL="2971800" indent="-228600" eaLnBrk="0" fontAlgn="base" hangingPunct="0">
              <a:spcBef>
                <a:spcPct val="0"/>
              </a:spcBef>
              <a:spcAft>
                <a:spcPct val="0"/>
              </a:spcAft>
              <a:defRPr sz="1400">
                <a:solidFill>
                  <a:schemeClr val="tx2"/>
                </a:solidFill>
                <a:latin typeface="Arial" panose="020B0604020202020204" pitchFamily="34" charset="0"/>
              </a:defRPr>
            </a:lvl7pPr>
            <a:lvl8pPr marL="3429000" indent="-228600" eaLnBrk="0" fontAlgn="base" hangingPunct="0">
              <a:spcBef>
                <a:spcPct val="0"/>
              </a:spcBef>
              <a:spcAft>
                <a:spcPct val="0"/>
              </a:spcAft>
              <a:defRPr sz="1400">
                <a:solidFill>
                  <a:schemeClr val="tx2"/>
                </a:solidFill>
                <a:latin typeface="Arial" panose="020B0604020202020204" pitchFamily="34" charset="0"/>
              </a:defRPr>
            </a:lvl8pPr>
            <a:lvl9pPr marL="3886200" indent="-228600" eaLnBrk="0" fontAlgn="base" hangingPunct="0">
              <a:spcBef>
                <a:spcPct val="0"/>
              </a:spcBef>
              <a:spcAft>
                <a:spcPct val="0"/>
              </a:spcAft>
              <a:defRPr sz="1400">
                <a:solidFill>
                  <a:schemeClr val="tx2"/>
                </a:solidFill>
                <a:latin typeface="Arial" panose="020B0604020202020204" pitchFamily="34" charset="0"/>
              </a:defRPr>
            </a:lvl9pPr>
          </a:lstStyle>
          <a:p>
            <a:r>
              <a:rPr lang="en-US" altLang="en-US" sz="900" i="1" dirty="0" err="1">
                <a:solidFill>
                  <a:schemeClr val="tx1"/>
                </a:solidFill>
              </a:rPr>
              <a:t>Alam</a:t>
            </a:r>
            <a:r>
              <a:rPr lang="en-US" altLang="en-US" sz="900" i="1" dirty="0">
                <a:solidFill>
                  <a:schemeClr val="tx1"/>
                </a:solidFill>
              </a:rPr>
              <a:t>. JAMA </a:t>
            </a:r>
            <a:r>
              <a:rPr lang="en-US" altLang="en-US" sz="900" i="1" dirty="0" err="1">
                <a:solidFill>
                  <a:schemeClr val="tx1"/>
                </a:solidFill>
              </a:rPr>
              <a:t>Derm</a:t>
            </a:r>
            <a:r>
              <a:rPr lang="en-US" altLang="en-US" sz="900" i="1" dirty="0">
                <a:solidFill>
                  <a:schemeClr val="tx1"/>
                </a:solidFill>
              </a:rPr>
              <a:t>. 2014 Mar;150(5):550-8.;</a:t>
            </a:r>
            <a:r>
              <a:rPr lang="en-US" sz="900" i="1" dirty="0">
                <a:solidFill>
                  <a:schemeClr val="tx1"/>
                </a:solidFill>
              </a:rPr>
              <a:t> </a:t>
            </a:r>
            <a:r>
              <a:rPr lang="sv-SE" altLang="en-US" sz="900" i="1" dirty="0">
                <a:solidFill>
                  <a:schemeClr val="tx1"/>
                </a:solidFill>
              </a:rPr>
              <a:t>Hansen. JAAD. 2015 Jul;73(1):1-13.; </a:t>
            </a:r>
            <a:r>
              <a:rPr lang="en-US" sz="900" i="1" dirty="0">
                <a:solidFill>
                  <a:schemeClr val="tx1"/>
                </a:solidFill>
              </a:rPr>
              <a:t>Hussain. Br J </a:t>
            </a:r>
            <a:r>
              <a:rPr lang="en-US" sz="900" i="1" dirty="0" err="1">
                <a:solidFill>
                  <a:schemeClr val="tx1"/>
                </a:solidFill>
              </a:rPr>
              <a:t>Dermatol</a:t>
            </a:r>
            <a:r>
              <a:rPr lang="en-US" sz="900" i="1" dirty="0">
                <a:solidFill>
                  <a:schemeClr val="tx1"/>
                </a:solidFill>
              </a:rPr>
              <a:t>. 2012 Nov; 167(5):1186.; </a:t>
            </a:r>
            <a:r>
              <a:rPr lang="en-US" sz="900" i="1" dirty="0" err="1">
                <a:solidFill>
                  <a:schemeClr val="tx1"/>
                </a:solidFill>
              </a:rPr>
              <a:t>Ke</a:t>
            </a:r>
            <a:r>
              <a:rPr lang="en-US" sz="900" i="1" dirty="0">
                <a:solidFill>
                  <a:schemeClr val="tx1"/>
                </a:solidFill>
              </a:rPr>
              <a:t>. </a:t>
            </a:r>
            <a:r>
              <a:rPr lang="en-US" sz="900" i="1" dirty="0" err="1">
                <a:solidFill>
                  <a:schemeClr val="tx1"/>
                </a:solidFill>
              </a:rPr>
              <a:t>Dermatol</a:t>
            </a:r>
            <a:r>
              <a:rPr lang="en-US" sz="900" i="1" dirty="0">
                <a:solidFill>
                  <a:schemeClr val="tx1"/>
                </a:solidFill>
              </a:rPr>
              <a:t> Surg. 2010 Feb; 36(2):198-202.; </a:t>
            </a:r>
            <a:r>
              <a:rPr lang="en-US" altLang="en-US" sz="900" i="1" dirty="0" err="1">
                <a:solidFill>
                  <a:schemeClr val="tx1"/>
                </a:solidFill>
              </a:rPr>
              <a:t>McGinness</a:t>
            </a:r>
            <a:r>
              <a:rPr lang="en-US" altLang="en-US" sz="900" i="1" dirty="0">
                <a:solidFill>
                  <a:schemeClr val="tx1"/>
                </a:solidFill>
              </a:rPr>
              <a:t>. </a:t>
            </a:r>
            <a:r>
              <a:rPr lang="en-US" altLang="en-US" sz="900" i="1" dirty="0" err="1">
                <a:solidFill>
                  <a:schemeClr val="tx1"/>
                </a:solidFill>
              </a:rPr>
              <a:t>Dermatol</a:t>
            </a:r>
            <a:r>
              <a:rPr lang="en-US" altLang="en-US" sz="900" i="1" dirty="0">
                <a:solidFill>
                  <a:schemeClr val="tx1"/>
                </a:solidFill>
              </a:rPr>
              <a:t> Surg. 2010 Feb;36(2):194-7.; </a:t>
            </a:r>
            <a:r>
              <a:rPr lang="sv-SE" altLang="en-US" sz="900" i="1" dirty="0">
                <a:solidFill>
                  <a:schemeClr val="tx1"/>
                </a:solidFill>
              </a:rPr>
              <a:t>Starling. JAAD. 2011 Oct;65(4):807-810.; </a:t>
            </a:r>
            <a:r>
              <a:rPr lang="en-US" sz="900" i="1" dirty="0">
                <a:solidFill>
                  <a:schemeClr val="tx1"/>
                </a:solidFill>
              </a:rPr>
              <a:t>Zhang. JAAD. 2016 Jun;74(6):1158-93</a:t>
            </a:r>
          </a:p>
        </p:txBody>
      </p:sp>
    </p:spTree>
    <p:extLst>
      <p:ext uri="{BB962C8B-B14F-4D97-AF65-F5344CB8AC3E}">
        <p14:creationId xmlns:p14="http://schemas.microsoft.com/office/powerpoint/2010/main" val="286091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4876800" cy="800100"/>
          </a:xfrm>
        </p:spPr>
        <p:txBody>
          <a:bodyPr>
            <a:noAutofit/>
          </a:bodyPr>
          <a:lstStyle/>
          <a:p>
            <a:r>
              <a:rPr lang="en-US" sz="3200" dirty="0"/>
              <a:t>Case of Dermatology Safety Event</a:t>
            </a:r>
          </a:p>
        </p:txBody>
      </p:sp>
      <p:sp>
        <p:nvSpPr>
          <p:cNvPr id="3" name="Content Placeholder 2"/>
          <p:cNvSpPr>
            <a:spLocks noGrp="1"/>
          </p:cNvSpPr>
          <p:nvPr>
            <p:ph idx="1"/>
          </p:nvPr>
        </p:nvSpPr>
        <p:spPr>
          <a:xfrm>
            <a:off x="381000" y="1257300"/>
            <a:ext cx="4724400" cy="2838450"/>
          </a:xfrm>
        </p:spPr>
        <p:txBody>
          <a:bodyPr>
            <a:normAutofit fontScale="92500" lnSpcReduction="10000"/>
          </a:bodyPr>
          <a:lstStyle/>
          <a:p>
            <a:r>
              <a:rPr lang="en-US" sz="1800" dirty="0"/>
              <a:t>Mr. Thomas referred to Mohs surgeon for treatment of SCC on “Right anterior scalp.” </a:t>
            </a:r>
          </a:p>
          <a:p>
            <a:r>
              <a:rPr lang="en-US" sz="1800" dirty="0"/>
              <a:t>No biopsy site photograph accompanies the referral.  </a:t>
            </a:r>
          </a:p>
          <a:p>
            <a:r>
              <a:rPr lang="en-US" sz="1800" dirty="0"/>
              <a:t>The patient and Mohs surgeon agree on </a:t>
            </a:r>
            <a:br>
              <a:rPr lang="en-US" sz="1800" dirty="0"/>
            </a:br>
            <a:r>
              <a:rPr lang="en-US" sz="1800" dirty="0"/>
              <a:t>the surgical site, and Mohs surgery is performed.  </a:t>
            </a:r>
          </a:p>
          <a:p>
            <a:r>
              <a:rPr lang="en-US" sz="1800" dirty="0"/>
              <a:t>The patient’s daughter calls the next day livid because she said the SCC was located somewhere different from the surgical site.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257800" y="0"/>
            <a:ext cx="3895344" cy="4181766"/>
          </a:xfrm>
          <a:prstGeom prst="rect">
            <a:avLst/>
          </a:prstGeom>
        </p:spPr>
      </p:pic>
    </p:spTree>
    <p:extLst>
      <p:ext uri="{BB962C8B-B14F-4D97-AF65-F5344CB8AC3E}">
        <p14:creationId xmlns:p14="http://schemas.microsoft.com/office/powerpoint/2010/main" val="276671007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AD_title_t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AAD-A_DUAL_WIDESCREEN_103018</Template>
  <TotalTime>12113</TotalTime>
  <Words>6217</Words>
  <Application>Microsoft Office PowerPoint</Application>
  <PresentationFormat>On-screen Show (16:9)</PresentationFormat>
  <Paragraphs>317</Paragraphs>
  <Slides>28</Slides>
  <Notes>26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28</vt:i4>
      </vt:variant>
    </vt:vector>
  </HeadingPairs>
  <TitlesOfParts>
    <vt:vector size="37" baseType="lpstr">
      <vt:lpstr>Arial</vt:lpstr>
      <vt:lpstr>Arial Regular</vt:lpstr>
      <vt:lpstr>Calibri</vt:lpstr>
      <vt:lpstr>Georgia</vt:lpstr>
      <vt:lpstr>1_Custom Design</vt:lpstr>
      <vt:lpstr>3_Custom Design</vt:lpstr>
      <vt:lpstr>2_Custom Design</vt:lpstr>
      <vt:lpstr>AAD_title_top</vt:lpstr>
      <vt:lpstr>blank</vt:lpstr>
      <vt:lpstr>QI PILOT PROGRAM Introduction to Concepts  of  Patient Safety and  Quality Healthcare  LECTURE 1</vt:lpstr>
      <vt:lpstr>What is Quality Healthcare?</vt:lpstr>
      <vt:lpstr>Health Care System Performance Scores</vt:lpstr>
      <vt:lpstr>Health Care Spending as a Percentage of GDP, 1980–2014</vt:lpstr>
      <vt:lpstr>Quality Healthcare</vt:lpstr>
      <vt:lpstr>What is patient safety? </vt:lpstr>
      <vt:lpstr>Patient Safety: Background</vt:lpstr>
      <vt:lpstr>Wrong site surgeries in dermatology</vt:lpstr>
      <vt:lpstr>Case of Dermatology Safety Event</vt:lpstr>
      <vt:lpstr>How did  this mistake happen?</vt:lpstr>
      <vt:lpstr>AAD’s Commitment to Patient Safety</vt:lpstr>
      <vt:lpstr>Why is patient safety important to me  as a dermatologist? </vt:lpstr>
      <vt:lpstr>ACGME Requires Safety Training in Residency</vt:lpstr>
      <vt:lpstr>Need for patient safety efforts  in dermatology training</vt:lpstr>
      <vt:lpstr>Patient Safety: What can you do?</vt:lpstr>
      <vt:lpstr>Patient Safety: CMS</vt:lpstr>
      <vt:lpstr>Patient Safety: MIPS</vt:lpstr>
      <vt:lpstr>Patient Safety: Resources</vt:lpstr>
      <vt:lpstr>What defines Quality Healthcare?</vt:lpstr>
      <vt:lpstr>Timeliness of Care</vt:lpstr>
      <vt:lpstr>Effective Care</vt:lpstr>
      <vt:lpstr>Efficient Care</vt:lpstr>
      <vt:lpstr>Efficient Care</vt:lpstr>
      <vt:lpstr>Equitable Care</vt:lpstr>
      <vt:lpstr>Patient-Centered Care</vt:lpstr>
      <vt:lpstr>What is Quality Improvement?</vt:lpstr>
      <vt:lpstr>Now that we know the main  components of quality health care,  what are the steps for improving  the quality of the care we provide?</vt:lpstr>
      <vt:lpstr>PowerPoint Presentation</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Concepts of Patient Safety and Quality Healthcare</dc:title>
  <dc:creator>WFBMC</dc:creator>
  <cp:lastModifiedBy>Nicole Torling</cp:lastModifiedBy>
  <cp:revision>141</cp:revision>
  <dcterms:created xsi:type="dcterms:W3CDTF">2017-09-20T17:52:17Z</dcterms:created>
  <dcterms:modified xsi:type="dcterms:W3CDTF">2021-11-30T16:33:10Z</dcterms:modified>
</cp:coreProperties>
</file>