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64" r:id="rId3"/>
    <p:sldMasterId id="2147483668" r:id="rId4"/>
    <p:sldMasterId id="2147483669" r:id="rId5"/>
    <p:sldMasterId id="2147483670" r:id="rId6"/>
    <p:sldMasterId id="2147483671" r:id="rId7"/>
    <p:sldMasterId id="2147483676" r:id="rId8"/>
  </p:sldMasterIdLst>
  <p:notesMasterIdLst>
    <p:notesMasterId r:id="rId35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5" r:id="rId17"/>
    <p:sldId id="264" r:id="rId18"/>
    <p:sldId id="266" r:id="rId19"/>
    <p:sldId id="271" r:id="rId20"/>
    <p:sldId id="273" r:id="rId21"/>
    <p:sldId id="274" r:id="rId22"/>
    <p:sldId id="272" r:id="rId23"/>
    <p:sldId id="276" r:id="rId24"/>
    <p:sldId id="277" r:id="rId25"/>
    <p:sldId id="278" r:id="rId26"/>
    <p:sldId id="279" r:id="rId27"/>
    <p:sldId id="269" r:id="rId28"/>
    <p:sldId id="280" r:id="rId29"/>
    <p:sldId id="284" r:id="rId30"/>
    <p:sldId id="282" r:id="rId31"/>
    <p:sldId id="283" r:id="rId32"/>
    <p:sldId id="285" r:id="rId33"/>
    <p:sldId id="270" r:id="rId34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00"/>
    <a:srgbClr val="0075CA"/>
    <a:srgbClr val="0081C7"/>
    <a:srgbClr val="0081C6"/>
    <a:srgbClr val="013189"/>
    <a:srgbClr val="00328E"/>
    <a:srgbClr val="018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7" autoAdjust="0"/>
    <p:restoredTop sz="94665"/>
  </p:normalViewPr>
  <p:slideViewPr>
    <p:cSldViewPr>
      <p:cViewPr varScale="1">
        <p:scale>
          <a:sx n="88" d="100"/>
          <a:sy n="88" d="100"/>
        </p:scale>
        <p:origin x="12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863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B81C6-69E2-4F7B-926A-8ECFDC7619B9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3263" y="4481513"/>
            <a:ext cx="5619750" cy="3667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55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863" y="884555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A1BE0-3EC2-449A-9315-8C9718FD7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12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A1BE0-3EC2-449A-9315-8C9718FD76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11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A1BE0-3EC2-449A-9315-8C9718FD76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71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A1BE0-3EC2-449A-9315-8C9718FD76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24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A1BE0-3EC2-449A-9315-8C9718FD76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24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A1BE0-3EC2-449A-9315-8C9718FD76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48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A1BE0-3EC2-449A-9315-8C9718FD76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82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A1BE0-3EC2-449A-9315-8C9718FD76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13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A1BE0-3EC2-449A-9315-8C9718FD76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52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A1BE0-3EC2-449A-9315-8C9718FD76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27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A1BE0-3EC2-449A-9315-8C9718FD76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458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A1BE0-3EC2-449A-9315-8C9718FD76E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73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A1BE0-3EC2-449A-9315-8C9718FD76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57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A1BE0-3EC2-449A-9315-8C9718FD76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70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A1BE0-3EC2-449A-9315-8C9718FD76E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91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A1BE0-3EC2-449A-9315-8C9718FD76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67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A1BE0-3EC2-449A-9315-8C9718FD76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37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A1BE0-3EC2-449A-9315-8C9718FD76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03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A1BE0-3EC2-449A-9315-8C9718FD76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93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A1BE0-3EC2-449A-9315-8C9718FD76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97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A1BE0-3EC2-449A-9315-8C9718FD76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74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A1BE0-3EC2-449A-9315-8C9718FD76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66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916830-962F-D546-B40B-C72325CE82F6}"/>
              </a:ext>
            </a:extLst>
          </p:cNvPr>
          <p:cNvSpPr/>
          <p:nvPr userDrawn="1"/>
        </p:nvSpPr>
        <p:spPr>
          <a:xfrm>
            <a:off x="0" y="3048000"/>
            <a:ext cx="12192000" cy="3810000"/>
          </a:xfrm>
          <a:prstGeom prst="rect">
            <a:avLst/>
          </a:prstGeom>
          <a:solidFill>
            <a:srgbClr val="013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46995E-0C24-4DCD-80F5-B49635A10584}"/>
              </a:ext>
            </a:extLst>
          </p:cNvPr>
          <p:cNvSpPr/>
          <p:nvPr userDrawn="1"/>
        </p:nvSpPr>
        <p:spPr>
          <a:xfrm>
            <a:off x="0" y="-1"/>
            <a:ext cx="12268200" cy="3048001"/>
          </a:xfrm>
          <a:prstGeom prst="rect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 Regula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DC5E7E-6D42-4C36-B621-0F64C57591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470" y="894555"/>
            <a:ext cx="3603259" cy="187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76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BE006B-E84D-463F-94F2-7C721AA978EB}"/>
              </a:ext>
            </a:extLst>
          </p:cNvPr>
          <p:cNvSpPr/>
          <p:nvPr userDrawn="1"/>
        </p:nvSpPr>
        <p:spPr>
          <a:xfrm>
            <a:off x="0" y="5562600"/>
            <a:ext cx="12192000" cy="10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2B8630-8E6B-4CC5-8427-5FBC2D51E222}"/>
              </a:ext>
            </a:extLst>
          </p:cNvPr>
          <p:cNvSpPr/>
          <p:nvPr userDrawn="1"/>
        </p:nvSpPr>
        <p:spPr>
          <a:xfrm>
            <a:off x="0" y="5664200"/>
            <a:ext cx="12192000" cy="119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BF0691-728F-4AD6-8F75-30AD7A3958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94"/>
          <a:stretch/>
        </p:blipFill>
        <p:spPr>
          <a:xfrm>
            <a:off x="551793" y="5854264"/>
            <a:ext cx="914400" cy="8576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62E8B4-2EA6-4FE5-9309-B7A06B47263D}"/>
              </a:ext>
            </a:extLst>
          </p:cNvPr>
          <p:cNvSpPr/>
          <p:nvPr userDrawn="1"/>
        </p:nvSpPr>
        <p:spPr>
          <a:xfrm>
            <a:off x="0" y="5613400"/>
            <a:ext cx="12192000" cy="10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98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C4824D-BF3B-41CF-91C7-C41D1813D780}"/>
              </a:ext>
            </a:extLst>
          </p:cNvPr>
          <p:cNvSpPr/>
          <p:nvPr userDrawn="1"/>
        </p:nvSpPr>
        <p:spPr>
          <a:xfrm>
            <a:off x="0" y="-1"/>
            <a:ext cx="12268200" cy="6900863"/>
          </a:xfrm>
          <a:prstGeom prst="rect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 Regula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F21FD5-587E-4C3B-B6F1-54D1BA7FB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470" y="894555"/>
            <a:ext cx="3603259" cy="187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0"/>
            <a:ext cx="10972800" cy="304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DB01F6-8CE4-45D4-9041-EFE72C34A00F}"/>
              </a:ext>
            </a:extLst>
          </p:cNvPr>
          <p:cNvSpPr/>
          <p:nvPr userDrawn="1"/>
        </p:nvSpPr>
        <p:spPr>
          <a:xfrm>
            <a:off x="0" y="-1"/>
            <a:ext cx="12268200" cy="6900863"/>
          </a:xfrm>
          <a:prstGeom prst="rect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 Regula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C36438-0A5A-4D58-9A01-EDCDC14BDF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470" y="894555"/>
            <a:ext cx="3603259" cy="187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64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728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56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373" y="1092200"/>
            <a:ext cx="10954027" cy="4368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98202A-D8F1-4752-B365-71581B251FEB}"/>
              </a:ext>
            </a:extLst>
          </p:cNvPr>
          <p:cNvSpPr/>
          <p:nvPr userDrawn="1"/>
        </p:nvSpPr>
        <p:spPr>
          <a:xfrm>
            <a:off x="0" y="5562600"/>
            <a:ext cx="12192000" cy="10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BD8EBA-A3C9-4A87-9FD0-E8CAA305DB30}"/>
              </a:ext>
            </a:extLst>
          </p:cNvPr>
          <p:cNvSpPr/>
          <p:nvPr userDrawn="1"/>
        </p:nvSpPr>
        <p:spPr>
          <a:xfrm>
            <a:off x="0" y="5664200"/>
            <a:ext cx="12192000" cy="119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9017E2-B5FC-43BA-993F-8A589990FB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94"/>
          <a:stretch/>
        </p:blipFill>
        <p:spPr>
          <a:xfrm>
            <a:off x="551793" y="5854264"/>
            <a:ext cx="914400" cy="8576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7997376-B0B6-44A4-81B4-1371C0E5AC85}"/>
              </a:ext>
            </a:extLst>
          </p:cNvPr>
          <p:cNvSpPr/>
          <p:nvPr userDrawn="1"/>
        </p:nvSpPr>
        <p:spPr>
          <a:xfrm>
            <a:off x="0" y="5613400"/>
            <a:ext cx="12192000" cy="10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27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77F0FE-24F9-0E4C-B8A7-A54B5CC6BD1D}"/>
              </a:ext>
            </a:extLst>
          </p:cNvPr>
          <p:cNvSpPr/>
          <p:nvPr userDrawn="1"/>
        </p:nvSpPr>
        <p:spPr>
          <a:xfrm>
            <a:off x="628372" y="2621280"/>
            <a:ext cx="9201427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egular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63CF46-06E0-3F48-A680-743BEF395852}"/>
              </a:ext>
            </a:extLst>
          </p:cNvPr>
          <p:cNvSpPr/>
          <p:nvPr userDrawn="1"/>
        </p:nvSpPr>
        <p:spPr>
          <a:xfrm>
            <a:off x="628371" y="3657600"/>
            <a:ext cx="9201427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egular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E95620-2B47-A547-BFA8-7FB096B47595}"/>
              </a:ext>
            </a:extLst>
          </p:cNvPr>
          <p:cNvSpPr/>
          <p:nvPr userDrawn="1"/>
        </p:nvSpPr>
        <p:spPr>
          <a:xfrm>
            <a:off x="628372" y="1584960"/>
            <a:ext cx="9201427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egular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C4F8AB-705D-AF4C-BD78-86A03268F64B}"/>
              </a:ext>
            </a:extLst>
          </p:cNvPr>
          <p:cNvSpPr/>
          <p:nvPr userDrawn="1"/>
        </p:nvSpPr>
        <p:spPr>
          <a:xfrm>
            <a:off x="628373" y="2103120"/>
            <a:ext cx="9201427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egular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99153E-1A0A-3248-AEE5-5E40CF5BDC7C}"/>
              </a:ext>
            </a:extLst>
          </p:cNvPr>
          <p:cNvSpPr/>
          <p:nvPr userDrawn="1"/>
        </p:nvSpPr>
        <p:spPr>
          <a:xfrm>
            <a:off x="628372" y="3139440"/>
            <a:ext cx="9201427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egular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F25B49-5103-F34B-A962-C378B9D35166}"/>
              </a:ext>
            </a:extLst>
          </p:cNvPr>
          <p:cNvSpPr/>
          <p:nvPr userDrawn="1"/>
        </p:nvSpPr>
        <p:spPr>
          <a:xfrm>
            <a:off x="628373" y="1066800"/>
            <a:ext cx="9201427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egular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6E8BA3-B839-9A42-AC2C-6BDA03B9C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0"/>
            <a:ext cx="11074400" cy="10668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A7FEFE8-F12E-CA4A-8FD4-660755969F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90373" y="1092200"/>
            <a:ext cx="9430027" cy="436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Patient safety efforts</a:t>
            </a:r>
          </a:p>
          <a:p>
            <a:pPr marL="0" indent="0">
              <a:buNone/>
            </a:pPr>
            <a:r>
              <a:rPr lang="en-US" sz="2800" dirty="0"/>
              <a:t>Culture of safety</a:t>
            </a:r>
          </a:p>
          <a:p>
            <a:pPr marL="0" indent="0">
              <a:buNone/>
            </a:pPr>
            <a:r>
              <a:rPr lang="en-US" sz="2800" dirty="0"/>
              <a:t>Safety event reporting</a:t>
            </a:r>
          </a:p>
          <a:p>
            <a:pPr marL="0" indent="0">
              <a:buNone/>
            </a:pPr>
            <a:r>
              <a:rPr lang="en-US" sz="2800" dirty="0"/>
              <a:t>Priorities for quality improvement</a:t>
            </a:r>
          </a:p>
          <a:p>
            <a:pPr marL="0" indent="0">
              <a:buNone/>
            </a:pPr>
            <a:r>
              <a:rPr lang="en-US" sz="2800" dirty="0"/>
              <a:t>Resident Involvement in QI</a:t>
            </a:r>
          </a:p>
          <a:p>
            <a:pPr marL="0" indent="0">
              <a:buNone/>
            </a:pPr>
            <a:r>
              <a:rPr lang="en-US" sz="2800" dirty="0"/>
              <a:t>Required CLER pathway knowledge</a:t>
            </a:r>
          </a:p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12B284F-3D68-7B4A-9054-EB2FA1B4660C}"/>
              </a:ext>
            </a:extLst>
          </p:cNvPr>
          <p:cNvSpPr txBox="1">
            <a:spLocks/>
          </p:cNvSpPr>
          <p:nvPr userDrawn="1"/>
        </p:nvSpPr>
        <p:spPr>
          <a:xfrm>
            <a:off x="-685800" y="1092200"/>
            <a:ext cx="1810027" cy="436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en-US" sz="2800" dirty="0"/>
              <a:t>3</a:t>
            </a:r>
          </a:p>
          <a:p>
            <a:pPr marL="0" indent="0" algn="r">
              <a:buFont typeface="Arial" pitchFamily="34" charset="0"/>
              <a:buNone/>
            </a:pPr>
            <a:r>
              <a:rPr lang="en-US" sz="2800" dirty="0"/>
              <a:t>5</a:t>
            </a:r>
          </a:p>
          <a:p>
            <a:pPr marL="0" indent="0" algn="r">
              <a:buFont typeface="Arial" pitchFamily="34" charset="0"/>
              <a:buNone/>
            </a:pPr>
            <a:r>
              <a:rPr lang="en-US" sz="2800" dirty="0"/>
              <a:t>6</a:t>
            </a:r>
          </a:p>
          <a:p>
            <a:pPr marL="0" indent="0" algn="r">
              <a:buFont typeface="Arial" pitchFamily="34" charset="0"/>
              <a:buNone/>
            </a:pPr>
            <a:r>
              <a:rPr lang="en-US" sz="2800" dirty="0"/>
              <a:t>10</a:t>
            </a:r>
          </a:p>
          <a:p>
            <a:pPr marL="0" indent="0" algn="r">
              <a:buFont typeface="Arial" pitchFamily="34" charset="0"/>
              <a:buNone/>
            </a:pPr>
            <a:r>
              <a:rPr lang="en-US" sz="2800" dirty="0"/>
              <a:t>11</a:t>
            </a:r>
          </a:p>
          <a:p>
            <a:pPr marL="0" indent="0" algn="r">
              <a:buFont typeface="Arial" pitchFamily="34" charset="0"/>
              <a:buNone/>
            </a:pPr>
            <a:r>
              <a:rPr lang="en-US" sz="2800" dirty="0"/>
              <a:t>13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AB1B49-04BF-EE40-98C6-1320AC91BBF1}"/>
              </a:ext>
            </a:extLst>
          </p:cNvPr>
          <p:cNvSpPr txBox="1"/>
          <p:nvPr userDrawn="1"/>
        </p:nvSpPr>
        <p:spPr>
          <a:xfrm>
            <a:off x="628371" y="5002043"/>
            <a:ext cx="9122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*For a comprehensive summary of required knowledge, please see the last two summary slides</a:t>
            </a:r>
          </a:p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472145-77F4-457F-860B-266A786A9B7F}"/>
              </a:ext>
            </a:extLst>
          </p:cNvPr>
          <p:cNvSpPr/>
          <p:nvPr userDrawn="1"/>
        </p:nvSpPr>
        <p:spPr>
          <a:xfrm>
            <a:off x="0" y="5562600"/>
            <a:ext cx="12192000" cy="10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508CBF-CAE7-4D71-BB4B-0600D1547817}"/>
              </a:ext>
            </a:extLst>
          </p:cNvPr>
          <p:cNvSpPr/>
          <p:nvPr userDrawn="1"/>
        </p:nvSpPr>
        <p:spPr>
          <a:xfrm>
            <a:off x="0" y="5664200"/>
            <a:ext cx="12192000" cy="119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380AF8-6F5A-4B05-B9E2-3CF2256CE4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94"/>
          <a:stretch/>
        </p:blipFill>
        <p:spPr>
          <a:xfrm>
            <a:off x="551793" y="5854264"/>
            <a:ext cx="914400" cy="85761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C57E8FC-96E0-4525-B780-5232515FAF51}"/>
              </a:ext>
            </a:extLst>
          </p:cNvPr>
          <p:cNvSpPr/>
          <p:nvPr userDrawn="1"/>
        </p:nvSpPr>
        <p:spPr>
          <a:xfrm>
            <a:off x="0" y="5613400"/>
            <a:ext cx="12192000" cy="10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7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373" y="1092200"/>
            <a:ext cx="10954027" cy="406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F8F9B5-01AD-45A4-8813-AD35F58CB77E}"/>
              </a:ext>
            </a:extLst>
          </p:cNvPr>
          <p:cNvSpPr/>
          <p:nvPr userDrawn="1"/>
        </p:nvSpPr>
        <p:spPr>
          <a:xfrm>
            <a:off x="0" y="5562600"/>
            <a:ext cx="12192000" cy="10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141615-DCD9-4E5E-A275-D37F8F6AD6B5}"/>
              </a:ext>
            </a:extLst>
          </p:cNvPr>
          <p:cNvSpPr/>
          <p:nvPr userDrawn="1"/>
        </p:nvSpPr>
        <p:spPr>
          <a:xfrm>
            <a:off x="0" y="5664200"/>
            <a:ext cx="12192000" cy="119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883677-29A5-4E81-91B8-F7CA22A6FC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94"/>
          <a:stretch/>
        </p:blipFill>
        <p:spPr>
          <a:xfrm>
            <a:off x="551793" y="5854264"/>
            <a:ext cx="914400" cy="8576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31908C-3E3C-4979-9BF6-A7C0957E262B}"/>
              </a:ext>
            </a:extLst>
          </p:cNvPr>
          <p:cNvSpPr/>
          <p:nvPr userDrawn="1"/>
        </p:nvSpPr>
        <p:spPr>
          <a:xfrm>
            <a:off x="0" y="5613400"/>
            <a:ext cx="12192000" cy="10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5283200" cy="37592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994400" y="1295400"/>
            <a:ext cx="5588000" cy="37592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062626-8123-4A95-B685-C9C50A5BEA34}"/>
              </a:ext>
            </a:extLst>
          </p:cNvPr>
          <p:cNvSpPr/>
          <p:nvPr userDrawn="1"/>
        </p:nvSpPr>
        <p:spPr>
          <a:xfrm>
            <a:off x="0" y="5562600"/>
            <a:ext cx="12192000" cy="10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A9E0CF-B334-4AF4-A01F-0A20BA879366}"/>
              </a:ext>
            </a:extLst>
          </p:cNvPr>
          <p:cNvSpPr/>
          <p:nvPr userDrawn="1"/>
        </p:nvSpPr>
        <p:spPr>
          <a:xfrm>
            <a:off x="0" y="5664200"/>
            <a:ext cx="12192000" cy="119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8B84A3-E6BE-4AD3-8DA8-F7855B47D6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94"/>
          <a:stretch/>
        </p:blipFill>
        <p:spPr>
          <a:xfrm>
            <a:off x="551793" y="5854264"/>
            <a:ext cx="914400" cy="8576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59CC8E-D5E8-4C37-8A76-293C410D1FFB}"/>
              </a:ext>
            </a:extLst>
          </p:cNvPr>
          <p:cNvSpPr/>
          <p:nvPr userDrawn="1"/>
        </p:nvSpPr>
        <p:spPr>
          <a:xfrm>
            <a:off x="0" y="5613400"/>
            <a:ext cx="12192000" cy="10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91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2F3C5C9-FF43-C743-8FF4-33260FACAE89}"/>
              </a:ext>
            </a:extLst>
          </p:cNvPr>
          <p:cNvSpPr/>
          <p:nvPr userDrawn="1"/>
        </p:nvSpPr>
        <p:spPr>
          <a:xfrm>
            <a:off x="1981200" y="457200"/>
            <a:ext cx="8382000" cy="2362200"/>
          </a:xfrm>
          <a:prstGeom prst="rect">
            <a:avLst/>
          </a:prstGeom>
          <a:solidFill>
            <a:srgbClr val="007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48C094-F744-49AB-AF51-AA9D3B4339A5}"/>
              </a:ext>
            </a:extLst>
          </p:cNvPr>
          <p:cNvSpPr/>
          <p:nvPr userDrawn="1"/>
        </p:nvSpPr>
        <p:spPr>
          <a:xfrm>
            <a:off x="0" y="-1"/>
            <a:ext cx="12268200" cy="6900863"/>
          </a:xfrm>
          <a:prstGeom prst="rect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 Regular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837EEC-9C37-46A7-967E-2BDD44FADDC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470" y="894555"/>
            <a:ext cx="3603259" cy="187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3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1219170" rtl="0" eaLnBrk="1" latinLnBrk="0" hangingPunct="1">
        <a:spcBef>
          <a:spcPct val="0"/>
        </a:spcBef>
        <a:buNone/>
        <a:defRPr sz="6400" b="1" kern="1200">
          <a:solidFill>
            <a:schemeClr val="bg1">
              <a:lumMod val="9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0421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1219170" rtl="0" eaLnBrk="1" latinLnBrk="0" hangingPunct="1">
        <a:spcBef>
          <a:spcPct val="0"/>
        </a:spcBef>
        <a:buNone/>
        <a:defRPr sz="6400" b="1" kern="1200">
          <a:solidFill>
            <a:schemeClr val="bg1">
              <a:lumMod val="9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048000"/>
            <a:ext cx="10972800" cy="30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18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8" r:id="rId2"/>
  </p:sldLayoutIdLst>
  <p:hf sldNum="0" hdr="0" ftr="0" dt="0"/>
  <p:txStyles>
    <p:titleStyle>
      <a:lvl1pPr algn="ctr" defTabSz="1219170" rtl="0" eaLnBrk="1" latinLnBrk="0" hangingPunct="1">
        <a:spcBef>
          <a:spcPct val="0"/>
        </a:spcBef>
        <a:buNone/>
        <a:defRPr sz="6400" b="1" kern="1200">
          <a:solidFill>
            <a:schemeClr val="bg1">
              <a:lumMod val="9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Arial Regular"/>
            </a:endParaRPr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609600" y="2006600"/>
            <a:ext cx="10972800" cy="3048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6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35643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Arial Regular"/>
            </a:endParaRPr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609600" y="2006600"/>
            <a:ext cx="10972800" cy="3048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6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760807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7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Arial Regular"/>
            </a:endParaRPr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609600" y="2006600"/>
            <a:ext cx="10972800" cy="3048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6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061836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DA6386-300E-8649-AB8A-4A89BDDE838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37200"/>
            <a:ext cx="12192000" cy="1320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0"/>
            <a:ext cx="11074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373" y="1117600"/>
            <a:ext cx="10954027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E8F021-05A5-4DED-ACFB-7A9EE4EC4E8D}"/>
              </a:ext>
            </a:extLst>
          </p:cNvPr>
          <p:cNvSpPr/>
          <p:nvPr userDrawn="1"/>
        </p:nvSpPr>
        <p:spPr>
          <a:xfrm>
            <a:off x="0" y="5562600"/>
            <a:ext cx="12192000" cy="10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326978-113D-4699-A843-A21536EEB6C6}"/>
              </a:ext>
            </a:extLst>
          </p:cNvPr>
          <p:cNvSpPr/>
          <p:nvPr userDrawn="1"/>
        </p:nvSpPr>
        <p:spPr>
          <a:xfrm>
            <a:off x="0" y="5664200"/>
            <a:ext cx="12192000" cy="119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ADDCAC-8DEB-42BF-9378-67DA537851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94"/>
          <a:stretch/>
        </p:blipFill>
        <p:spPr>
          <a:xfrm>
            <a:off x="551793" y="5854264"/>
            <a:ext cx="914400" cy="8576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F38732-777F-4AFC-856B-C5BE61589B21}"/>
              </a:ext>
            </a:extLst>
          </p:cNvPr>
          <p:cNvSpPr/>
          <p:nvPr userDrawn="1"/>
        </p:nvSpPr>
        <p:spPr>
          <a:xfrm>
            <a:off x="0" y="5613400"/>
            <a:ext cx="12192000" cy="10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0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7" r:id="rId2"/>
    <p:sldLayoutId id="2147483673" r:id="rId3"/>
    <p:sldLayoutId id="2147483674" r:id="rId4"/>
    <p:sldLayoutId id="2147483675" r:id="rId5"/>
  </p:sldLayoutIdLst>
  <p:hf sldNum="0" hdr="0" ftr="0" dt="0"/>
  <p:txStyles>
    <p:titleStyle>
      <a:lvl1pPr algn="l" defTabSz="121917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64314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derm.org/diplomates/fulfilling-moc-requirements/moc-requirements.asp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hyperlink" Target="https://www.aad.org/member/practice/mips/guide" TargetMode="External"/><Relationship Id="rId7" Type="http://schemas.openxmlformats.org/officeDocument/2006/relationships/hyperlink" Target="https://www.aad.org/member/practice/mips/guide/highlights-202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aad.org/member/practice/mips/fee-schedule" TargetMode="External"/><Relationship Id="rId5" Type="http://schemas.openxmlformats.org/officeDocument/2006/relationships/hyperlink" Target="https://www.aad.org/member/practice/mips/guide/categories" TargetMode="External"/><Relationship Id="rId4" Type="http://schemas.openxmlformats.org/officeDocument/2006/relationships/hyperlink" Target="https://www.aad.org/member/practice/mips/measure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d.org/member/practice/dataderm/enrol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hyperlink" Target="https://www.aad.org/member/practice/dataderm/faqs" TargetMode="External"/><Relationship Id="rId4" Type="http://schemas.openxmlformats.org/officeDocument/2006/relationships/hyperlink" Target="https://dataderm.aad.org/Dashboard/login.asp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rq.gov/sops/quality-patient-safety/patientsafetyculture/medical-office/index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CE1932-54B5-4D72-8B5F-EABF06A9DB76}"/>
              </a:ext>
            </a:extLst>
          </p:cNvPr>
          <p:cNvSpPr/>
          <p:nvPr/>
        </p:nvSpPr>
        <p:spPr>
          <a:xfrm>
            <a:off x="0" y="-1"/>
            <a:ext cx="12268200" cy="6900863"/>
          </a:xfrm>
          <a:prstGeom prst="rect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 Regular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62CA16-271F-4E40-9199-A0869A11F1CC}"/>
              </a:ext>
            </a:extLst>
          </p:cNvPr>
          <p:cNvSpPr/>
          <p:nvPr/>
        </p:nvSpPr>
        <p:spPr>
          <a:xfrm>
            <a:off x="0" y="3566954"/>
            <a:ext cx="12268200" cy="3348196"/>
          </a:xfrm>
          <a:prstGeom prst="rect">
            <a:avLst/>
          </a:prstGeom>
          <a:solidFill>
            <a:srgbClr val="013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D6354-62CE-4BB6-8846-006F5AE987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470" y="894555"/>
            <a:ext cx="3603259" cy="18724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17FAA9-EEE7-4A7E-964E-DD2116187391}"/>
              </a:ext>
            </a:extLst>
          </p:cNvPr>
          <p:cNvSpPr/>
          <p:nvPr/>
        </p:nvSpPr>
        <p:spPr>
          <a:xfrm>
            <a:off x="1" y="6096000"/>
            <a:ext cx="12268199" cy="381000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E87E435-5255-4904-8DAA-2731C639DB27}"/>
              </a:ext>
            </a:extLst>
          </p:cNvPr>
          <p:cNvSpPr txBox="1">
            <a:spLocks/>
          </p:cNvSpPr>
          <p:nvPr/>
        </p:nvSpPr>
        <p:spPr>
          <a:xfrm>
            <a:off x="-152400" y="2362200"/>
            <a:ext cx="121920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6400" b="1" kern="120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br>
              <a:rPr lang="en-US" sz="4800" dirty="0"/>
            </a:br>
            <a:r>
              <a:rPr lang="en-US" sz="4800" dirty="0"/>
              <a:t> </a:t>
            </a:r>
            <a:br>
              <a:rPr lang="en-US" sz="4800" dirty="0"/>
            </a:br>
            <a:r>
              <a:rPr lang="en-US" sz="2000" b="0" dirty="0"/>
              <a:t>QI PILOT PROGRAM</a:t>
            </a:r>
            <a:br>
              <a:rPr lang="en-US" sz="2000" b="0" dirty="0"/>
            </a:br>
            <a:r>
              <a:rPr lang="en-US" sz="3600" b="0" dirty="0"/>
              <a:t>Institution Specific Patient </a:t>
            </a:r>
            <a:br>
              <a:rPr lang="en-US" sz="3600" b="0" dirty="0"/>
            </a:br>
            <a:r>
              <a:rPr lang="en-US" sz="3600" b="0" dirty="0"/>
              <a:t>Safety and Quality </a:t>
            </a:r>
            <a:br>
              <a:rPr lang="en-US" sz="3600" b="0" dirty="0"/>
            </a:br>
            <a:r>
              <a:rPr lang="en-US" sz="3600" b="0" dirty="0"/>
              <a:t>Improvement Knowledge</a:t>
            </a:r>
            <a:br>
              <a:rPr lang="en-US" sz="4800" b="0" dirty="0"/>
            </a:br>
            <a:br>
              <a:rPr lang="en-US" sz="2000" b="0" dirty="0"/>
            </a:br>
            <a:r>
              <a:rPr lang="en-US" sz="2000" b="0" dirty="0"/>
              <a:t>LECTURE 4</a:t>
            </a:r>
          </a:p>
        </p:txBody>
      </p:sp>
    </p:spTree>
    <p:extLst>
      <p:ext uri="{BB962C8B-B14F-4D97-AF65-F5344CB8AC3E}">
        <p14:creationId xmlns:p14="http://schemas.microsoft.com/office/powerpoint/2010/main" val="2094150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11074400" cy="1066800"/>
          </a:xfrm>
        </p:spPr>
        <p:txBody>
          <a:bodyPr/>
          <a:lstStyle/>
          <a:p>
            <a:r>
              <a:rPr lang="en-US" dirty="0"/>
              <a:t>Quality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Discuss site’s priorities for QI</a:t>
            </a:r>
          </a:p>
          <a:p>
            <a:pPr marL="0" indent="0">
              <a:buNone/>
            </a:pPr>
            <a:r>
              <a:rPr lang="en-US" sz="3200" dirty="0"/>
              <a:t>Discuss site specific ongoing QI efforts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FAD328F-8A3A-A74B-B086-778320E91D7C}"/>
              </a:ext>
            </a:extLst>
          </p:cNvPr>
          <p:cNvSpPr/>
          <p:nvPr/>
        </p:nvSpPr>
        <p:spPr>
          <a:xfrm>
            <a:off x="685800" y="283464"/>
            <a:ext cx="501552" cy="501552"/>
          </a:xfrm>
          <a:prstGeom prst="ellipse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0D3064-B4F5-48C8-A406-0132947A96FF}"/>
              </a:ext>
            </a:extLst>
          </p:cNvPr>
          <p:cNvSpPr/>
          <p:nvPr/>
        </p:nvSpPr>
        <p:spPr>
          <a:xfrm>
            <a:off x="0" y="5562600"/>
            <a:ext cx="12192000" cy="10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EC4048-61B6-43BA-ABF8-D7E6C910A753}"/>
              </a:ext>
            </a:extLst>
          </p:cNvPr>
          <p:cNvSpPr/>
          <p:nvPr/>
        </p:nvSpPr>
        <p:spPr>
          <a:xfrm>
            <a:off x="0" y="5664200"/>
            <a:ext cx="12192000" cy="119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D44814-292C-4DF0-A466-D7D330026F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94"/>
          <a:stretch/>
        </p:blipFill>
        <p:spPr>
          <a:xfrm>
            <a:off x="551793" y="5854264"/>
            <a:ext cx="914400" cy="8576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0D72237-D3A5-45E3-B7C7-24A653120500}"/>
              </a:ext>
            </a:extLst>
          </p:cNvPr>
          <p:cNvSpPr/>
          <p:nvPr/>
        </p:nvSpPr>
        <p:spPr>
          <a:xfrm>
            <a:off x="0" y="5613400"/>
            <a:ext cx="12192000" cy="10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50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110744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Resident Involvement in </a:t>
            </a:r>
            <a:br>
              <a:rPr lang="en-US" dirty="0"/>
            </a:br>
            <a:r>
              <a:rPr lang="en-US" dirty="0"/>
              <a:t>Safety and Quality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73" y="2130552"/>
            <a:ext cx="10954027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Please list any QI projects that residents are currently working on in the realm of patient safety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80E555-E5D7-C54D-BC3D-FA9D17F26D00}"/>
              </a:ext>
            </a:extLst>
          </p:cNvPr>
          <p:cNvSpPr/>
          <p:nvPr/>
        </p:nvSpPr>
        <p:spPr>
          <a:xfrm>
            <a:off x="533400" y="486000"/>
            <a:ext cx="501552" cy="501552"/>
          </a:xfrm>
          <a:prstGeom prst="ellipse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8503F4-3CAA-453A-BF81-585A442EC751}"/>
              </a:ext>
            </a:extLst>
          </p:cNvPr>
          <p:cNvSpPr/>
          <p:nvPr/>
        </p:nvSpPr>
        <p:spPr>
          <a:xfrm>
            <a:off x="0" y="5562600"/>
            <a:ext cx="12192000" cy="10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21ECAB-3315-4F14-A542-9C2F2E1C9165}"/>
              </a:ext>
            </a:extLst>
          </p:cNvPr>
          <p:cNvSpPr/>
          <p:nvPr/>
        </p:nvSpPr>
        <p:spPr>
          <a:xfrm>
            <a:off x="0" y="5664200"/>
            <a:ext cx="12192000" cy="119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AB316B-62C5-4D28-915F-AF55F94E42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94"/>
          <a:stretch/>
        </p:blipFill>
        <p:spPr>
          <a:xfrm>
            <a:off x="551793" y="5854264"/>
            <a:ext cx="914400" cy="8576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7340BCA-A692-4723-B634-EE1CB0143D9D}"/>
              </a:ext>
            </a:extLst>
          </p:cNvPr>
          <p:cNvSpPr/>
          <p:nvPr/>
        </p:nvSpPr>
        <p:spPr>
          <a:xfrm>
            <a:off x="0" y="5613400"/>
            <a:ext cx="12192000" cy="10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15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11074400" cy="1066800"/>
          </a:xfrm>
        </p:spPr>
        <p:txBody>
          <a:bodyPr>
            <a:normAutofit/>
          </a:bodyPr>
          <a:lstStyle/>
          <a:p>
            <a:r>
              <a:rPr lang="en-US" sz="4000" dirty="0"/>
              <a:t>Quality Improvement in Private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373" y="1752600"/>
            <a:ext cx="10954027" cy="393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Discussion of quality improvement as part of ABD MOC IV Practice Improvement</a:t>
            </a:r>
          </a:p>
          <a:p>
            <a:pPr marL="0" indent="0">
              <a:buNone/>
            </a:pPr>
            <a:r>
              <a:rPr lang="en-US" sz="3200" dirty="0"/>
              <a:t>Discussion of CMS Quality Program</a:t>
            </a:r>
          </a:p>
          <a:p>
            <a:pPr marL="0" indent="0">
              <a:buNone/>
            </a:pPr>
            <a:r>
              <a:rPr lang="en-US" sz="3200" dirty="0"/>
              <a:t>	- MIPS</a:t>
            </a:r>
          </a:p>
          <a:p>
            <a:pPr marL="0" indent="0">
              <a:buNone/>
            </a:pPr>
            <a:r>
              <a:rPr lang="en-US" sz="3200" dirty="0"/>
              <a:t>	- APS</a:t>
            </a:r>
          </a:p>
          <a:p>
            <a:pPr marL="0" indent="0">
              <a:buNone/>
            </a:pPr>
            <a:r>
              <a:rPr lang="en-US" sz="3200" dirty="0"/>
              <a:t>Discussion of </a:t>
            </a:r>
            <a:r>
              <a:rPr lang="en-US" sz="3200" dirty="0" err="1"/>
              <a:t>DataDerm</a:t>
            </a:r>
            <a:r>
              <a:rPr lang="en-US" sz="3200" dirty="0"/>
              <a:t> and using this for MIPS/MOC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80E555-E5D7-C54D-BC3D-FA9D17F26D00}"/>
              </a:ext>
            </a:extLst>
          </p:cNvPr>
          <p:cNvSpPr/>
          <p:nvPr/>
        </p:nvSpPr>
        <p:spPr>
          <a:xfrm>
            <a:off x="622930" y="457200"/>
            <a:ext cx="501552" cy="501552"/>
          </a:xfrm>
          <a:prstGeom prst="ellipse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45BC77-811D-4B15-9A6D-EBCB74F127B8}"/>
              </a:ext>
            </a:extLst>
          </p:cNvPr>
          <p:cNvSpPr/>
          <p:nvPr/>
        </p:nvSpPr>
        <p:spPr>
          <a:xfrm>
            <a:off x="0" y="5562600"/>
            <a:ext cx="12192000" cy="10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6669D1-F9EF-463E-8643-A8E5BE8745FC}"/>
              </a:ext>
            </a:extLst>
          </p:cNvPr>
          <p:cNvSpPr/>
          <p:nvPr/>
        </p:nvSpPr>
        <p:spPr>
          <a:xfrm>
            <a:off x="0" y="5664200"/>
            <a:ext cx="12192000" cy="119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4ACA3E-8599-411D-93FF-4ABDE9842B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94"/>
          <a:stretch/>
        </p:blipFill>
        <p:spPr>
          <a:xfrm>
            <a:off x="551793" y="5854264"/>
            <a:ext cx="914400" cy="8576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BA70914-3126-433B-A643-BC3CC3FB4E05}"/>
              </a:ext>
            </a:extLst>
          </p:cNvPr>
          <p:cNvSpPr/>
          <p:nvPr/>
        </p:nvSpPr>
        <p:spPr>
          <a:xfrm>
            <a:off x="0" y="5613400"/>
            <a:ext cx="12192000" cy="10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03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209800"/>
            <a:ext cx="5334000" cy="1066800"/>
          </a:xfrm>
        </p:spPr>
        <p:txBody>
          <a:bodyPr>
            <a:normAutofit/>
          </a:bodyPr>
          <a:lstStyle/>
          <a:p>
            <a:r>
              <a:rPr lang="en-US" dirty="0"/>
              <a:t>Suggested slides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F27443-C1A0-4656-A633-1731959A08AE}"/>
              </a:ext>
            </a:extLst>
          </p:cNvPr>
          <p:cNvSpPr/>
          <p:nvPr/>
        </p:nvSpPr>
        <p:spPr>
          <a:xfrm>
            <a:off x="0" y="5562600"/>
            <a:ext cx="12192000" cy="10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E8347B-A8C4-4BB7-9FC3-F8ACC7F55802}"/>
              </a:ext>
            </a:extLst>
          </p:cNvPr>
          <p:cNvSpPr/>
          <p:nvPr/>
        </p:nvSpPr>
        <p:spPr>
          <a:xfrm>
            <a:off x="0" y="5664200"/>
            <a:ext cx="12192000" cy="119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FA7B4F-AEE0-4132-BDC1-5032E96F4A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94"/>
          <a:stretch/>
        </p:blipFill>
        <p:spPr>
          <a:xfrm>
            <a:off x="551793" y="5854264"/>
            <a:ext cx="914400" cy="8576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53EF51-D047-461B-BBBD-2AAFAF5CFC12}"/>
              </a:ext>
            </a:extLst>
          </p:cNvPr>
          <p:cNvSpPr/>
          <p:nvPr/>
        </p:nvSpPr>
        <p:spPr>
          <a:xfrm>
            <a:off x="0" y="5613400"/>
            <a:ext cx="12192000" cy="10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18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11988800" cy="1066800"/>
          </a:xfrm>
        </p:spPr>
        <p:txBody>
          <a:bodyPr>
            <a:normAutofit/>
          </a:bodyPr>
          <a:lstStyle/>
          <a:p>
            <a:r>
              <a:rPr lang="en-US" dirty="0"/>
              <a:t>ABD MOC part IV Practice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60500"/>
            <a:ext cx="10954027" cy="3937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Must complete one QI activity every 5 years to complete MOC part IV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Resources AAD</a:t>
            </a:r>
          </a:p>
          <a:p>
            <a:pPr lvl="1"/>
            <a:r>
              <a:rPr lang="en-US" dirty="0" err="1"/>
              <a:t>DataDerm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Resources ABD</a:t>
            </a:r>
          </a:p>
          <a:p>
            <a:pPr lvl="1"/>
            <a:r>
              <a:rPr lang="en-US" dirty="0"/>
              <a:t>40 Free PI exercised through ABD</a:t>
            </a:r>
          </a:p>
          <a:p>
            <a:pPr lvl="1"/>
            <a:r>
              <a:rPr lang="en-US" dirty="0"/>
              <a:t>Online BCC Registry</a:t>
            </a:r>
          </a:p>
          <a:p>
            <a:pPr lvl="1"/>
            <a:r>
              <a:rPr lang="en-US" dirty="0"/>
              <a:t>Patient Communication Survey </a:t>
            </a:r>
          </a:p>
          <a:p>
            <a:pPr lvl="1"/>
            <a:r>
              <a:rPr lang="en-US" dirty="0"/>
              <a:t>Peer </a:t>
            </a:r>
            <a:r>
              <a:rPr lang="en-US" dirty="0" err="1"/>
              <a:t>Comminucation</a:t>
            </a:r>
            <a:r>
              <a:rPr lang="en-US" dirty="0"/>
              <a:t> Survey</a:t>
            </a:r>
            <a:r>
              <a:rPr lang="en-US" b="1" dirty="0"/>
              <a:t> </a:t>
            </a:r>
          </a:p>
          <a:p>
            <a:pPr marL="609585" lvl="1" indent="0">
              <a:buNone/>
            </a:pPr>
            <a:endParaRPr lang="en-US" b="1" dirty="0"/>
          </a:p>
          <a:p>
            <a:pPr marL="609585" lvl="1" indent="0">
              <a:buNone/>
            </a:pPr>
            <a:r>
              <a:rPr lang="en-US" sz="3600" dirty="0"/>
              <a:t>(</a:t>
            </a:r>
            <a:r>
              <a:rPr lang="en-US" sz="3600" dirty="0">
                <a:hlinkClick r:id="rId3"/>
              </a:rPr>
              <a:t>https://www.abderm.org/diplomates/fulfilling-moc-requirements/moc-requirements.aspx</a:t>
            </a:r>
            <a:r>
              <a:rPr lang="en-US" sz="3600" dirty="0"/>
              <a:t>)</a:t>
            </a:r>
          </a:p>
          <a:p>
            <a:pPr marL="609585" lvl="1" indent="0">
              <a:buNone/>
            </a:pPr>
            <a:endParaRPr lang="en-US" dirty="0"/>
          </a:p>
          <a:p>
            <a:pPr marL="609585" lvl="1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CCA5C8-5874-4DDB-A090-93187A26ECDC}"/>
              </a:ext>
            </a:extLst>
          </p:cNvPr>
          <p:cNvSpPr/>
          <p:nvPr/>
        </p:nvSpPr>
        <p:spPr>
          <a:xfrm>
            <a:off x="0" y="5562600"/>
            <a:ext cx="12192000" cy="10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FE18CD-8BCB-4A9D-B5F0-B405D8D2EE46}"/>
              </a:ext>
            </a:extLst>
          </p:cNvPr>
          <p:cNvSpPr/>
          <p:nvPr/>
        </p:nvSpPr>
        <p:spPr>
          <a:xfrm>
            <a:off x="0" y="5664200"/>
            <a:ext cx="12192000" cy="119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CFA3E8-B183-49D4-B67B-F18576A154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94"/>
          <a:stretch/>
        </p:blipFill>
        <p:spPr>
          <a:xfrm>
            <a:off x="551793" y="5854264"/>
            <a:ext cx="914400" cy="8576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15526D-0BA2-42DE-A769-E9775AD3FEC6}"/>
              </a:ext>
            </a:extLst>
          </p:cNvPr>
          <p:cNvSpPr/>
          <p:nvPr/>
        </p:nvSpPr>
        <p:spPr>
          <a:xfrm>
            <a:off x="0" y="5613400"/>
            <a:ext cx="12192000" cy="10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87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5448"/>
            <a:ext cx="11074400" cy="1066800"/>
          </a:xfrm>
        </p:spPr>
        <p:txBody>
          <a:bodyPr>
            <a:normAutofit/>
          </a:bodyPr>
          <a:lstStyle/>
          <a:p>
            <a:r>
              <a:rPr lang="en-US" dirty="0"/>
              <a:t>Quality Improvement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373" y="1752600"/>
            <a:ext cx="10954027" cy="3937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CMS Quality Payment Program rewards value and outcomes in one of two ways:</a:t>
            </a:r>
          </a:p>
          <a:p>
            <a:pPr lvl="1"/>
            <a:r>
              <a:rPr lang="en-US" dirty="0"/>
              <a:t>Merit-based Incentive Payment System (MIPS) </a:t>
            </a:r>
          </a:p>
          <a:p>
            <a:pPr lvl="1"/>
            <a:r>
              <a:rPr lang="en-US" dirty="0"/>
              <a:t>Advanced Alternative Payment Models (APMs)</a:t>
            </a:r>
          </a:p>
          <a:p>
            <a:pPr marL="0" indent="0">
              <a:buNone/>
            </a:pPr>
            <a:endParaRPr lang="en-US" sz="2666" dirty="0"/>
          </a:p>
          <a:p>
            <a:pPr marL="0" indent="0">
              <a:buNone/>
            </a:pPr>
            <a:r>
              <a:rPr lang="en-US" sz="2666" dirty="0"/>
              <a:t>Most private practice dermatologists participate through MIPS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F7223D-40C7-4487-B5E7-8012B70DD2D0}"/>
              </a:ext>
            </a:extLst>
          </p:cNvPr>
          <p:cNvSpPr/>
          <p:nvPr/>
        </p:nvSpPr>
        <p:spPr>
          <a:xfrm>
            <a:off x="0" y="5562600"/>
            <a:ext cx="12192000" cy="10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D626CF-9496-4C9D-B091-7E82888FDBF5}"/>
              </a:ext>
            </a:extLst>
          </p:cNvPr>
          <p:cNvSpPr/>
          <p:nvPr/>
        </p:nvSpPr>
        <p:spPr>
          <a:xfrm>
            <a:off x="0" y="5664200"/>
            <a:ext cx="12192000" cy="119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BA2DAC-4EFC-4A42-9C4A-02FB85325F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94"/>
          <a:stretch/>
        </p:blipFill>
        <p:spPr>
          <a:xfrm>
            <a:off x="551793" y="5854264"/>
            <a:ext cx="914400" cy="8576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D02404D-0350-4603-87D1-DE39862AB58F}"/>
              </a:ext>
            </a:extLst>
          </p:cNvPr>
          <p:cNvSpPr/>
          <p:nvPr/>
        </p:nvSpPr>
        <p:spPr>
          <a:xfrm>
            <a:off x="0" y="5613400"/>
            <a:ext cx="12192000" cy="10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53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11988800" cy="1066800"/>
          </a:xfrm>
        </p:spPr>
        <p:txBody>
          <a:bodyPr>
            <a:normAutofit fontScale="90000"/>
          </a:bodyPr>
          <a:lstStyle/>
          <a:p>
            <a:pPr lvl="1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Merit-based Incentive Payment System (MIPS)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1" y="1273048"/>
            <a:ext cx="10954027" cy="3937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MIPS changes annually but has four programs: </a:t>
            </a:r>
          </a:p>
          <a:p>
            <a:pPr lvl="1"/>
            <a:r>
              <a:rPr lang="en-US" sz="2800" dirty="0"/>
              <a:t>Quality</a:t>
            </a:r>
          </a:p>
          <a:p>
            <a:pPr lvl="1"/>
            <a:r>
              <a:rPr lang="en-US" sz="2800" dirty="0"/>
              <a:t>Promoting Interoperability </a:t>
            </a:r>
          </a:p>
          <a:p>
            <a:pPr lvl="1"/>
            <a:r>
              <a:rPr lang="en-US" sz="2800" dirty="0"/>
              <a:t>Improvement Activities</a:t>
            </a:r>
          </a:p>
          <a:p>
            <a:pPr lvl="1"/>
            <a:r>
              <a:rPr lang="en-US" sz="2800" dirty="0"/>
              <a:t>Cost</a:t>
            </a:r>
          </a:p>
          <a:p>
            <a:pPr marL="609585" lvl="1" indent="0">
              <a:buNone/>
            </a:pPr>
            <a:endParaRPr lang="en-US" sz="2800" dirty="0"/>
          </a:p>
          <a:p>
            <a:pPr marL="609585" lvl="1" indent="0">
              <a:buNone/>
            </a:pPr>
            <a:r>
              <a:rPr lang="en-US" sz="2800" dirty="0"/>
              <a:t>Depending on points earned in each, practices may avoid a penalty or earn a reward on reimbursement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01BA43-C263-43D6-BDD3-F87B4835BE69}"/>
              </a:ext>
            </a:extLst>
          </p:cNvPr>
          <p:cNvSpPr/>
          <p:nvPr/>
        </p:nvSpPr>
        <p:spPr>
          <a:xfrm>
            <a:off x="0" y="5562600"/>
            <a:ext cx="12192000" cy="10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20BD27-9A38-4D5B-86E9-6E6E0C1CBB55}"/>
              </a:ext>
            </a:extLst>
          </p:cNvPr>
          <p:cNvSpPr/>
          <p:nvPr/>
        </p:nvSpPr>
        <p:spPr>
          <a:xfrm>
            <a:off x="0" y="5664200"/>
            <a:ext cx="12192000" cy="119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BC48AE-5EBB-4116-9B58-318CDD6445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94"/>
          <a:stretch/>
        </p:blipFill>
        <p:spPr>
          <a:xfrm>
            <a:off x="551793" y="5854264"/>
            <a:ext cx="914400" cy="8576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1826D1-5B5B-4B75-843B-0681B2FE67C9}"/>
              </a:ext>
            </a:extLst>
          </p:cNvPr>
          <p:cNvSpPr/>
          <p:nvPr/>
        </p:nvSpPr>
        <p:spPr>
          <a:xfrm>
            <a:off x="0" y="5613400"/>
            <a:ext cx="12192000" cy="10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14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0864"/>
            <a:ext cx="11074400" cy="1066800"/>
          </a:xfrm>
        </p:spPr>
        <p:txBody>
          <a:bodyPr>
            <a:normAutofit/>
          </a:bodyPr>
          <a:lstStyle/>
          <a:p>
            <a:pPr lvl="1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AAD Resources for Understanding MIPS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1786" y="1917264"/>
            <a:ext cx="10954027" cy="393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hlinkClick r:id="rId3"/>
              </a:rPr>
              <a:t>MIPS reporting 2019: A step-by-step guide</a:t>
            </a:r>
            <a:endParaRPr lang="en-US" sz="3200" b="1" dirty="0"/>
          </a:p>
          <a:p>
            <a:pPr marL="0" indent="0">
              <a:buNone/>
            </a:pPr>
            <a:r>
              <a:rPr lang="en-US" sz="3200" b="1" dirty="0">
                <a:hlinkClick r:id="rId4"/>
              </a:rPr>
              <a:t>MIPS quality measures</a:t>
            </a:r>
            <a:endParaRPr lang="en-US" sz="3200" b="1" dirty="0"/>
          </a:p>
          <a:p>
            <a:pPr marL="0" indent="0">
              <a:buNone/>
            </a:pPr>
            <a:r>
              <a:rPr lang="en-US" sz="3200" b="1" dirty="0">
                <a:hlinkClick r:id="rId5"/>
              </a:rPr>
              <a:t>MIPS Categories</a:t>
            </a:r>
            <a:endParaRPr lang="en-US" sz="3200" b="1" dirty="0"/>
          </a:p>
          <a:p>
            <a:pPr marL="0" indent="0">
              <a:buNone/>
            </a:pPr>
            <a:r>
              <a:rPr lang="en-US" sz="3200" b="1" dirty="0">
                <a:hlinkClick r:id="rId6"/>
              </a:rPr>
              <a:t>Fee schedule</a:t>
            </a:r>
            <a:endParaRPr lang="en-US" sz="3200" b="1" dirty="0"/>
          </a:p>
          <a:p>
            <a:pPr marL="0" indent="0">
              <a:buNone/>
            </a:pPr>
            <a:r>
              <a:rPr lang="en-US" sz="3200" b="1" dirty="0">
                <a:hlinkClick r:id="rId7"/>
              </a:rPr>
              <a:t>2020 MIPS Highlights</a:t>
            </a:r>
            <a:endParaRPr lang="en-US" sz="3200" dirty="0"/>
          </a:p>
          <a:p>
            <a:pPr marL="0" indent="0">
              <a:buNone/>
            </a:pPr>
            <a:endParaRPr lang="en-US" sz="2666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EF003C-2E9F-4AF3-93B6-34A486E4DF3A}"/>
              </a:ext>
            </a:extLst>
          </p:cNvPr>
          <p:cNvSpPr/>
          <p:nvPr/>
        </p:nvSpPr>
        <p:spPr>
          <a:xfrm>
            <a:off x="0" y="5562600"/>
            <a:ext cx="12192000" cy="10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F7463C-56AE-42D6-95EC-5F7C4BCA76BD}"/>
              </a:ext>
            </a:extLst>
          </p:cNvPr>
          <p:cNvSpPr/>
          <p:nvPr/>
        </p:nvSpPr>
        <p:spPr>
          <a:xfrm>
            <a:off x="0" y="5664200"/>
            <a:ext cx="12192000" cy="119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E0F711-B057-4AEE-A9A4-4F337F4E1F7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94"/>
          <a:stretch/>
        </p:blipFill>
        <p:spPr>
          <a:xfrm>
            <a:off x="551793" y="5854264"/>
            <a:ext cx="914400" cy="8576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4073D9-48AE-4FA2-A2B3-C9EEC3602C65}"/>
              </a:ext>
            </a:extLst>
          </p:cNvPr>
          <p:cNvSpPr/>
          <p:nvPr/>
        </p:nvSpPr>
        <p:spPr>
          <a:xfrm>
            <a:off x="0" y="5613400"/>
            <a:ext cx="12192000" cy="10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81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373" y="146125"/>
            <a:ext cx="11074400" cy="1066800"/>
          </a:xfrm>
        </p:spPr>
        <p:txBody>
          <a:bodyPr>
            <a:normAutofit/>
          </a:bodyPr>
          <a:lstStyle/>
          <a:p>
            <a:pPr lvl="1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DataDerm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373" y="1352189"/>
            <a:ext cx="10954027" cy="3937000"/>
          </a:xfrm>
        </p:spPr>
        <p:txBody>
          <a:bodyPr>
            <a:normAutofit/>
          </a:bodyPr>
          <a:lstStyle/>
          <a:p>
            <a:r>
              <a:rPr lang="en-US" sz="2800" dirty="0" err="1"/>
              <a:t>DataDerm</a:t>
            </a:r>
            <a:r>
              <a:rPr lang="en-US" sz="2800" dirty="0"/>
              <a:t> is a clinical registry for Dermatologists</a:t>
            </a:r>
          </a:p>
          <a:p>
            <a:r>
              <a:rPr lang="en-US" sz="2800" dirty="0" err="1"/>
              <a:t>DataDerm</a:t>
            </a:r>
            <a:r>
              <a:rPr lang="en-US" sz="2800" dirty="0"/>
              <a:t> is free to AAD members</a:t>
            </a:r>
          </a:p>
          <a:p>
            <a:r>
              <a:rPr lang="en-US" sz="2800" dirty="0"/>
              <a:t>It can be used for MOC Part IV</a:t>
            </a:r>
          </a:p>
          <a:p>
            <a:r>
              <a:rPr lang="en-US" sz="2800" dirty="0"/>
              <a:t>It can be used for MIPS</a:t>
            </a:r>
          </a:p>
          <a:p>
            <a:pPr lvl="1"/>
            <a:r>
              <a:rPr lang="en-US" sz="2400" dirty="0"/>
              <a:t>While MIPS varies on practice size and EHR use, </a:t>
            </a:r>
            <a:r>
              <a:rPr lang="en-US" sz="2400" dirty="0" err="1"/>
              <a:t>DataDerm</a:t>
            </a:r>
            <a:r>
              <a:rPr lang="en-US" sz="2400" dirty="0"/>
              <a:t> can be used to maximize your MIPS points regardless of your category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2666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AEF716-8416-41CB-9918-D802646879C4}"/>
              </a:ext>
            </a:extLst>
          </p:cNvPr>
          <p:cNvSpPr/>
          <p:nvPr/>
        </p:nvSpPr>
        <p:spPr>
          <a:xfrm>
            <a:off x="0" y="5562600"/>
            <a:ext cx="12192000" cy="10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739407-F3EB-45D1-8DFE-D0B166EBB538}"/>
              </a:ext>
            </a:extLst>
          </p:cNvPr>
          <p:cNvSpPr/>
          <p:nvPr/>
        </p:nvSpPr>
        <p:spPr>
          <a:xfrm>
            <a:off x="0" y="5664200"/>
            <a:ext cx="12192000" cy="119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326ED5-DFC0-4AF6-93B2-7A0B033AC3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94"/>
          <a:stretch/>
        </p:blipFill>
        <p:spPr>
          <a:xfrm>
            <a:off x="551793" y="5854264"/>
            <a:ext cx="914400" cy="8576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2001A58-BF5E-46EE-B82F-16618CE5893B}"/>
              </a:ext>
            </a:extLst>
          </p:cNvPr>
          <p:cNvSpPr/>
          <p:nvPr/>
        </p:nvSpPr>
        <p:spPr>
          <a:xfrm>
            <a:off x="0" y="5613400"/>
            <a:ext cx="12192000" cy="10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8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11988800" cy="1066800"/>
          </a:xfrm>
        </p:spPr>
        <p:txBody>
          <a:bodyPr>
            <a:normAutofit/>
          </a:bodyPr>
          <a:lstStyle/>
          <a:p>
            <a:pPr lvl="1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AAD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DataDerm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9426" y="1944478"/>
            <a:ext cx="10954027" cy="393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hlinkClick r:id="rId3"/>
              </a:rPr>
              <a:t>Enroll in </a:t>
            </a:r>
            <a:r>
              <a:rPr lang="en-US" sz="3200" b="1" dirty="0" err="1">
                <a:hlinkClick r:id="rId3"/>
              </a:rPr>
              <a:t>DataDerm</a:t>
            </a:r>
            <a:endParaRPr lang="en-US" sz="3200" b="1" dirty="0"/>
          </a:p>
          <a:p>
            <a:pPr marL="0" indent="0">
              <a:buNone/>
            </a:pPr>
            <a:r>
              <a:rPr lang="en-US" sz="3200" b="1" dirty="0" err="1">
                <a:hlinkClick r:id="rId4"/>
              </a:rPr>
              <a:t>DataDerm</a:t>
            </a:r>
            <a:r>
              <a:rPr lang="en-US" sz="3200" b="1" dirty="0">
                <a:hlinkClick r:id="rId4"/>
              </a:rPr>
              <a:t> dashboard</a:t>
            </a:r>
            <a:endParaRPr lang="en-US" sz="3200" b="1" dirty="0"/>
          </a:p>
          <a:p>
            <a:pPr marL="0" indent="0">
              <a:buNone/>
            </a:pPr>
            <a:r>
              <a:rPr lang="en-US" sz="3200" b="1" dirty="0" err="1">
                <a:hlinkClick r:id="rId5"/>
              </a:rPr>
              <a:t>DataDerm</a:t>
            </a:r>
            <a:r>
              <a:rPr lang="en-US" sz="3200" b="1" dirty="0">
                <a:hlinkClick r:id="rId5"/>
              </a:rPr>
              <a:t> FAQs</a:t>
            </a:r>
            <a:endParaRPr lang="en-US" sz="3200" b="1" dirty="0"/>
          </a:p>
          <a:p>
            <a:pPr marL="0" indent="0">
              <a:buNone/>
            </a:pPr>
            <a:endParaRPr lang="en-US" sz="2666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38145E-2575-402B-B6EA-E4926A9CFE1E}"/>
              </a:ext>
            </a:extLst>
          </p:cNvPr>
          <p:cNvSpPr/>
          <p:nvPr/>
        </p:nvSpPr>
        <p:spPr>
          <a:xfrm>
            <a:off x="0" y="5562600"/>
            <a:ext cx="12192000" cy="10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32F453-B2D2-4C9B-AF7F-774211572DD7}"/>
              </a:ext>
            </a:extLst>
          </p:cNvPr>
          <p:cNvSpPr/>
          <p:nvPr/>
        </p:nvSpPr>
        <p:spPr>
          <a:xfrm>
            <a:off x="0" y="5664200"/>
            <a:ext cx="12192000" cy="119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805D94-FA93-4188-B4F9-607603FC90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94"/>
          <a:stretch/>
        </p:blipFill>
        <p:spPr>
          <a:xfrm>
            <a:off x="551793" y="5854264"/>
            <a:ext cx="914400" cy="8576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FF9A16-958B-4F0C-BCF2-0DA40C65D37C}"/>
              </a:ext>
            </a:extLst>
          </p:cNvPr>
          <p:cNvSpPr/>
          <p:nvPr/>
        </p:nvSpPr>
        <p:spPr>
          <a:xfrm>
            <a:off x="0" y="5613400"/>
            <a:ext cx="12192000" cy="10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15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BB4B778-086F-F34C-92EB-6FCCFF1C17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90373" y="1092200"/>
            <a:ext cx="9430027" cy="436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Patient safety efforts</a:t>
            </a:r>
          </a:p>
          <a:p>
            <a:pPr marL="0" indent="0">
              <a:buNone/>
            </a:pPr>
            <a:r>
              <a:rPr lang="en-US" sz="2800" dirty="0"/>
              <a:t>Culture of safety</a:t>
            </a:r>
          </a:p>
          <a:p>
            <a:pPr marL="0" indent="0">
              <a:buNone/>
            </a:pPr>
            <a:r>
              <a:rPr lang="en-US" sz="2800" dirty="0"/>
              <a:t>Safety event reporting</a:t>
            </a:r>
          </a:p>
          <a:p>
            <a:pPr marL="0" indent="0">
              <a:buNone/>
            </a:pPr>
            <a:r>
              <a:rPr lang="en-US" sz="2800" dirty="0"/>
              <a:t>Priorities for quality improvement</a:t>
            </a:r>
          </a:p>
          <a:p>
            <a:pPr marL="0" indent="0">
              <a:buNone/>
            </a:pPr>
            <a:r>
              <a:rPr lang="en-US" sz="2800" dirty="0"/>
              <a:t>Resident Involvement in QI</a:t>
            </a:r>
          </a:p>
          <a:p>
            <a:pPr marL="0" indent="0">
              <a:buNone/>
            </a:pPr>
            <a:r>
              <a:rPr lang="en-US" sz="2800" dirty="0"/>
              <a:t>Required CLER pathway knowledge</a:t>
            </a:r>
          </a:p>
          <a:p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9E690F9-FD81-B646-BF06-9B3CB5CE94F8}"/>
              </a:ext>
            </a:extLst>
          </p:cNvPr>
          <p:cNvSpPr txBox="1">
            <a:spLocks/>
          </p:cNvSpPr>
          <p:nvPr/>
        </p:nvSpPr>
        <p:spPr>
          <a:xfrm>
            <a:off x="-685800" y="1092200"/>
            <a:ext cx="1810027" cy="436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en-US" sz="2800" dirty="0"/>
              <a:t>3</a:t>
            </a:r>
          </a:p>
          <a:p>
            <a:pPr marL="0" indent="0" algn="r">
              <a:buFont typeface="Arial" pitchFamily="34" charset="0"/>
              <a:buNone/>
            </a:pPr>
            <a:r>
              <a:rPr lang="en-US" sz="2800" dirty="0"/>
              <a:t>5</a:t>
            </a:r>
          </a:p>
          <a:p>
            <a:pPr marL="0" indent="0" algn="r">
              <a:buFont typeface="Arial" pitchFamily="34" charset="0"/>
              <a:buNone/>
            </a:pPr>
            <a:r>
              <a:rPr lang="en-US" sz="2800" dirty="0"/>
              <a:t>6</a:t>
            </a:r>
          </a:p>
          <a:p>
            <a:pPr marL="0" indent="0" algn="r">
              <a:buFont typeface="Arial" pitchFamily="34" charset="0"/>
              <a:buNone/>
            </a:pPr>
            <a:r>
              <a:rPr lang="en-US" sz="2800" dirty="0"/>
              <a:t>10</a:t>
            </a:r>
          </a:p>
          <a:p>
            <a:pPr marL="0" indent="0" algn="r">
              <a:buFont typeface="Arial" pitchFamily="34" charset="0"/>
              <a:buNone/>
            </a:pPr>
            <a:r>
              <a:rPr lang="en-US" sz="2800" dirty="0"/>
              <a:t>11</a:t>
            </a:r>
          </a:p>
          <a:p>
            <a:pPr marL="0" indent="0" algn="r">
              <a:buFont typeface="Arial" pitchFamily="34" charset="0"/>
              <a:buNone/>
            </a:pPr>
            <a:r>
              <a:rPr lang="en-US" sz="2800" dirty="0"/>
              <a:t>13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9D6BDD-202C-644E-BC24-BFE0126F5364}"/>
              </a:ext>
            </a:extLst>
          </p:cNvPr>
          <p:cNvSpPr txBox="1"/>
          <p:nvPr/>
        </p:nvSpPr>
        <p:spPr>
          <a:xfrm>
            <a:off x="628371" y="5002043"/>
            <a:ext cx="9930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latin typeface="Arial Regular"/>
              </a:rPr>
              <a:t>*For a comprehensive summary of required knowledge, please see the last two summary slides</a:t>
            </a:r>
          </a:p>
          <a:p>
            <a:endParaRPr lang="en-US" dirty="0">
              <a:latin typeface="Arial Regular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1744C9-CC05-4881-A27D-BB3E8868E26D}"/>
              </a:ext>
            </a:extLst>
          </p:cNvPr>
          <p:cNvSpPr/>
          <p:nvPr/>
        </p:nvSpPr>
        <p:spPr>
          <a:xfrm>
            <a:off x="0" y="5562600"/>
            <a:ext cx="12192000" cy="10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B7A816-25BF-488A-B3CC-403ADC74AD03}"/>
              </a:ext>
            </a:extLst>
          </p:cNvPr>
          <p:cNvSpPr/>
          <p:nvPr/>
        </p:nvSpPr>
        <p:spPr>
          <a:xfrm>
            <a:off x="0" y="5664200"/>
            <a:ext cx="12192000" cy="119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E112E9-7B4F-4527-8321-3210123B84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94"/>
          <a:stretch/>
        </p:blipFill>
        <p:spPr>
          <a:xfrm>
            <a:off x="551793" y="5854264"/>
            <a:ext cx="914400" cy="8576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707FE49-3618-47B3-A9A5-6C5ECBBCEE4B}"/>
              </a:ext>
            </a:extLst>
          </p:cNvPr>
          <p:cNvSpPr/>
          <p:nvPr/>
        </p:nvSpPr>
        <p:spPr>
          <a:xfrm>
            <a:off x="0" y="5613400"/>
            <a:ext cx="12192000" cy="10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05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1B648A-688E-3548-A486-5DE74F2FA586}"/>
              </a:ext>
            </a:extLst>
          </p:cNvPr>
          <p:cNvSpPr/>
          <p:nvPr/>
        </p:nvSpPr>
        <p:spPr>
          <a:xfrm>
            <a:off x="2057400" y="609600"/>
            <a:ext cx="8229600" cy="2209800"/>
          </a:xfrm>
          <a:prstGeom prst="rect">
            <a:avLst/>
          </a:prstGeom>
          <a:solidFill>
            <a:srgbClr val="003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DE3EB4-310B-9E40-9655-9BFD2D161A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905000"/>
            <a:ext cx="12192000" cy="3048000"/>
          </a:xfrm>
        </p:spPr>
        <p:txBody>
          <a:bodyPr>
            <a:noAutofit/>
          </a:bodyPr>
          <a:lstStyle/>
          <a:p>
            <a:r>
              <a:rPr lang="en-US" sz="2800" i="1" dirty="0"/>
              <a:t>On the following two slides are the recommended </a:t>
            </a:r>
            <a:br>
              <a:rPr lang="en-US" sz="2800" i="1" dirty="0"/>
            </a:br>
            <a:r>
              <a:rPr lang="en-US" sz="2800" i="1" dirty="0"/>
              <a:t>safety and quality items for inclusion in a residency </a:t>
            </a:r>
            <a:br>
              <a:rPr lang="en-US" sz="2800" i="1" dirty="0"/>
            </a:br>
            <a:r>
              <a:rPr lang="en-US" sz="2800" i="1" dirty="0"/>
              <a:t>training program as outlined by CLER</a:t>
            </a:r>
            <a:endParaRPr lang="en-US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4BF6B1-ECFC-6D49-8FE6-4779E83BF90A}"/>
              </a:ext>
            </a:extLst>
          </p:cNvPr>
          <p:cNvGrpSpPr/>
          <p:nvPr/>
        </p:nvGrpSpPr>
        <p:grpSpPr>
          <a:xfrm>
            <a:off x="3048000" y="1828800"/>
            <a:ext cx="6096000" cy="304800"/>
            <a:chOff x="2438400" y="2286000"/>
            <a:chExt cx="7315200" cy="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FF54EF9-CA03-3D47-87C2-03F73FC35F6A}"/>
                </a:ext>
              </a:extLst>
            </p:cNvPr>
            <p:cNvCxnSpPr/>
            <p:nvPr/>
          </p:nvCxnSpPr>
          <p:spPr>
            <a:xfrm>
              <a:off x="2438400" y="2286000"/>
              <a:ext cx="3657600" cy="0"/>
            </a:xfrm>
            <a:prstGeom prst="line">
              <a:avLst/>
            </a:prstGeom>
            <a:ln w="127000">
              <a:solidFill>
                <a:srgbClr val="FF7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E31DB97-5417-8C41-82AC-67134BD67F16}"/>
                </a:ext>
              </a:extLst>
            </p:cNvPr>
            <p:cNvCxnSpPr/>
            <p:nvPr/>
          </p:nvCxnSpPr>
          <p:spPr>
            <a:xfrm>
              <a:off x="6096000" y="2286000"/>
              <a:ext cx="3657600" cy="0"/>
            </a:xfrm>
            <a:prstGeom prst="line">
              <a:avLst/>
            </a:prstGeom>
            <a:ln w="127000">
              <a:solidFill>
                <a:srgbClr val="008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DB7E26-5435-3646-B704-087EE59E3CF1}"/>
              </a:ext>
            </a:extLst>
          </p:cNvPr>
          <p:cNvGrpSpPr/>
          <p:nvPr/>
        </p:nvGrpSpPr>
        <p:grpSpPr>
          <a:xfrm>
            <a:off x="3048000" y="4963208"/>
            <a:ext cx="6096000" cy="142192"/>
            <a:chOff x="2438400" y="2286000"/>
            <a:chExt cx="7315200" cy="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B1823A6-F07B-8346-B6C8-FBA76D2DFF74}"/>
                </a:ext>
              </a:extLst>
            </p:cNvPr>
            <p:cNvCxnSpPr/>
            <p:nvPr/>
          </p:nvCxnSpPr>
          <p:spPr>
            <a:xfrm>
              <a:off x="2438400" y="2286000"/>
              <a:ext cx="3657600" cy="0"/>
            </a:xfrm>
            <a:prstGeom prst="line">
              <a:avLst/>
            </a:prstGeom>
            <a:ln w="127000">
              <a:solidFill>
                <a:srgbClr val="FF7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6BF0D9F-D3AC-A34A-95AD-0B13A31E4966}"/>
                </a:ext>
              </a:extLst>
            </p:cNvPr>
            <p:cNvCxnSpPr/>
            <p:nvPr/>
          </p:nvCxnSpPr>
          <p:spPr>
            <a:xfrm>
              <a:off x="6096000" y="2286000"/>
              <a:ext cx="3657600" cy="0"/>
            </a:xfrm>
            <a:prstGeom prst="line">
              <a:avLst/>
            </a:prstGeom>
            <a:ln w="127000">
              <a:solidFill>
                <a:srgbClr val="008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1933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ACGME CLER Version 2.0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900" dirty="0"/>
              <a:t>Initially established in 2012 to provider GME leaders with formative feedback aimed to improve patient care and the clinical learning environment in 6 domains</a:t>
            </a:r>
          </a:p>
          <a:p>
            <a:endParaRPr lang="en-US" sz="1900" dirty="0"/>
          </a:p>
          <a:p>
            <a:r>
              <a:rPr lang="en-US" sz="1900" dirty="0"/>
              <a:t>In December 2019, ACGME announced updated CLER pathways (CLER Version 2.0) to emphasize importance of clinical care team and the interface between graduate medical education, hospitals, medical centers, and ambulatory sites </a:t>
            </a:r>
          </a:p>
          <a:p>
            <a:endParaRPr lang="en-US" sz="1900" dirty="0"/>
          </a:p>
          <a:p>
            <a:r>
              <a:rPr lang="en-US" sz="1900" dirty="0"/>
              <a:t>New area of focus – “Teaming” </a:t>
            </a:r>
          </a:p>
          <a:p>
            <a:pPr lvl="1"/>
            <a:r>
              <a:rPr lang="en-US" sz="1900" dirty="0"/>
              <a:t>Recognized the complexities of dynamic teams that work together in caring for a patient</a:t>
            </a:r>
          </a:p>
          <a:p>
            <a:pPr lvl="1"/>
            <a:r>
              <a:rPr lang="en-US" sz="1900" dirty="0"/>
              <a:t>Emphasizes tools to optimize team member contribution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149842-4C11-41C1-B3E1-AD35153951A5}"/>
              </a:ext>
            </a:extLst>
          </p:cNvPr>
          <p:cNvSpPr/>
          <p:nvPr/>
        </p:nvSpPr>
        <p:spPr>
          <a:xfrm>
            <a:off x="0" y="5562600"/>
            <a:ext cx="12192000" cy="10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C142FD-8EFB-48AE-ABEC-DCB7E637DAAE}"/>
              </a:ext>
            </a:extLst>
          </p:cNvPr>
          <p:cNvSpPr/>
          <p:nvPr/>
        </p:nvSpPr>
        <p:spPr>
          <a:xfrm>
            <a:off x="0" y="5664200"/>
            <a:ext cx="12192000" cy="119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5FF6E1-363E-4C83-8ABB-12CA2E361D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94"/>
          <a:stretch/>
        </p:blipFill>
        <p:spPr>
          <a:xfrm>
            <a:off x="551793" y="5854264"/>
            <a:ext cx="914400" cy="8576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0FB6E27-8279-46AC-838B-1007FB54A4B5}"/>
              </a:ext>
            </a:extLst>
          </p:cNvPr>
          <p:cNvSpPr/>
          <p:nvPr/>
        </p:nvSpPr>
        <p:spPr>
          <a:xfrm>
            <a:off x="0" y="5613400"/>
            <a:ext cx="12192000" cy="10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94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ACGME CLER Version 2.0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Areas of focus and periodic evaluation:</a:t>
            </a:r>
          </a:p>
          <a:p>
            <a:pPr marL="1352535" lvl="1" indent="-742950">
              <a:buFont typeface="+mj-lt"/>
              <a:buAutoNum type="arabicPeriod"/>
            </a:pPr>
            <a:r>
              <a:rPr lang="en-US" sz="2400" dirty="0"/>
              <a:t>Education on Patient Safety</a:t>
            </a:r>
          </a:p>
          <a:p>
            <a:pPr marL="1352535" lvl="1" indent="-742950">
              <a:buFont typeface="+mj-lt"/>
              <a:buAutoNum type="arabicPeriod"/>
            </a:pPr>
            <a:r>
              <a:rPr lang="en-US" sz="2400" dirty="0"/>
              <a:t>Health Care Quality</a:t>
            </a:r>
          </a:p>
          <a:p>
            <a:pPr marL="1352535" lvl="1" indent="-742950">
              <a:buFont typeface="+mj-lt"/>
              <a:buAutoNum type="arabicPeriod"/>
            </a:pPr>
            <a:r>
              <a:rPr lang="en-US" sz="2400" dirty="0"/>
              <a:t>Teaming</a:t>
            </a:r>
          </a:p>
          <a:p>
            <a:pPr marL="1352535" lvl="1" indent="-742950">
              <a:buFont typeface="+mj-lt"/>
              <a:buAutoNum type="arabicPeriod"/>
            </a:pPr>
            <a:r>
              <a:rPr lang="en-US" sz="2400" dirty="0"/>
              <a:t>Supervision</a:t>
            </a:r>
          </a:p>
          <a:p>
            <a:pPr marL="1352535" lvl="1" indent="-742950">
              <a:buFont typeface="+mj-lt"/>
              <a:buAutoNum type="arabicPeriod"/>
            </a:pPr>
            <a:r>
              <a:rPr lang="en-US" sz="2400" dirty="0"/>
              <a:t>Well-being </a:t>
            </a:r>
          </a:p>
          <a:p>
            <a:pPr marL="1352535" lvl="1" indent="-742950">
              <a:buFont typeface="+mj-lt"/>
              <a:buAutoNum type="arabicPeriod"/>
            </a:pPr>
            <a:r>
              <a:rPr lang="en-US" sz="2400" dirty="0"/>
              <a:t>Professionalism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D3ABA0-B36E-4063-9796-FF6DD8CD155D}"/>
              </a:ext>
            </a:extLst>
          </p:cNvPr>
          <p:cNvSpPr/>
          <p:nvPr/>
        </p:nvSpPr>
        <p:spPr>
          <a:xfrm>
            <a:off x="0" y="5562600"/>
            <a:ext cx="12192000" cy="10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6C3267-4DE3-4DDF-893E-B0BB426301D4}"/>
              </a:ext>
            </a:extLst>
          </p:cNvPr>
          <p:cNvSpPr/>
          <p:nvPr/>
        </p:nvSpPr>
        <p:spPr>
          <a:xfrm>
            <a:off x="0" y="5664200"/>
            <a:ext cx="12192000" cy="119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8D8DCF-2FDC-40DD-8721-7A1F240774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94"/>
          <a:stretch/>
        </p:blipFill>
        <p:spPr>
          <a:xfrm>
            <a:off x="551793" y="5854264"/>
            <a:ext cx="914400" cy="8576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446116-40DF-4136-966E-AD4F7E7EC244}"/>
              </a:ext>
            </a:extLst>
          </p:cNvPr>
          <p:cNvSpPr/>
          <p:nvPr/>
        </p:nvSpPr>
        <p:spPr>
          <a:xfrm>
            <a:off x="0" y="5613400"/>
            <a:ext cx="12192000" cy="10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34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CLER Pathway – Patient Safety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0699313"/>
              </p:ext>
            </p:extLst>
          </p:nvPr>
        </p:nvGraphicFramePr>
        <p:xfrm>
          <a:off x="628650" y="1092200"/>
          <a:ext cx="10953750" cy="2494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0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6">
                  <a:txBody>
                    <a:bodyPr/>
                    <a:lstStyle/>
                    <a:p>
                      <a:r>
                        <a:rPr lang="en-US" dirty="0"/>
                        <a:t>Patient Safety</a:t>
                      </a:r>
                    </a:p>
                  </a:txBody>
                  <a:tcPr marL="189584" marR="189584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/>
                        <a:t>Education on patient safety</a:t>
                      </a:r>
                      <a:endParaRPr lang="en-US" sz="1800" b="0" dirty="0"/>
                    </a:p>
                  </a:txBody>
                  <a:tcPr marL="189584" marR="1895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/>
                        <a:t>Culture of Safety</a:t>
                      </a:r>
                      <a:endParaRPr lang="en-US" sz="1800" dirty="0"/>
                    </a:p>
                  </a:txBody>
                  <a:tcPr marL="189584" marR="18958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/>
                        <a:t>Experience in patient safety investigations and follow-up</a:t>
                      </a:r>
                      <a:endParaRPr lang="en-US" sz="1800" dirty="0"/>
                    </a:p>
                  </a:txBody>
                  <a:tcPr marL="189584" marR="18958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/>
                        <a:t>Clinical site monitoring of resident/fellow/faculty member engagement in patient safety</a:t>
                      </a:r>
                      <a:endParaRPr lang="en-US" sz="1800" dirty="0"/>
                    </a:p>
                  </a:txBody>
                  <a:tcPr marL="189584" marR="18958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/>
                        <a:t>Resident, fellow, faculty member engagement in care transitions </a:t>
                      </a:r>
                      <a:endParaRPr lang="en-US" sz="1800" dirty="0"/>
                    </a:p>
                  </a:txBody>
                  <a:tcPr marL="189584" marR="18958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/>
                        <a:t>Resident/fellow education and experience in disclosure of events</a:t>
                      </a:r>
                      <a:endParaRPr lang="en-US" sz="1800" dirty="0"/>
                    </a:p>
                  </a:txBody>
                  <a:tcPr marL="189584" marR="18958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45233DA-9689-4406-B48C-79270DA27222}"/>
              </a:ext>
            </a:extLst>
          </p:cNvPr>
          <p:cNvSpPr/>
          <p:nvPr/>
        </p:nvSpPr>
        <p:spPr>
          <a:xfrm>
            <a:off x="0" y="5562600"/>
            <a:ext cx="12192000" cy="10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CDCAE0-B324-43A0-A090-0D9DFAC99F0E}"/>
              </a:ext>
            </a:extLst>
          </p:cNvPr>
          <p:cNvSpPr/>
          <p:nvPr/>
        </p:nvSpPr>
        <p:spPr>
          <a:xfrm>
            <a:off x="0" y="5664200"/>
            <a:ext cx="12192000" cy="119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BE0E3B-58B6-470F-835D-655B9E6D90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94"/>
          <a:stretch/>
        </p:blipFill>
        <p:spPr>
          <a:xfrm>
            <a:off x="551793" y="5854264"/>
            <a:ext cx="914400" cy="8576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920D49A-C5CA-4CF3-B47C-5524AA119030}"/>
              </a:ext>
            </a:extLst>
          </p:cNvPr>
          <p:cNvSpPr/>
          <p:nvPr/>
        </p:nvSpPr>
        <p:spPr>
          <a:xfrm>
            <a:off x="0" y="5613400"/>
            <a:ext cx="12192000" cy="10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85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CLER Pathway – Health Care Quality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406405"/>
              </p:ext>
            </p:extLst>
          </p:nvPr>
        </p:nvGraphicFramePr>
        <p:xfrm>
          <a:off x="628650" y="1092200"/>
          <a:ext cx="10953750" cy="3672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0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7">
                  <a:txBody>
                    <a:bodyPr/>
                    <a:lstStyle/>
                    <a:p>
                      <a:r>
                        <a:rPr lang="en-US" dirty="0"/>
                        <a:t>Health Care</a:t>
                      </a:r>
                      <a:r>
                        <a:rPr lang="en-US" baseline="0" dirty="0"/>
                        <a:t> Quality</a:t>
                      </a:r>
                      <a:endParaRPr lang="en-US" dirty="0"/>
                    </a:p>
                  </a:txBody>
                  <a:tcPr marL="189584" marR="189584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</a:rPr>
                        <a:t>Education on quality improvement</a:t>
                      </a:r>
                    </a:p>
                  </a:txBody>
                  <a:tcPr marL="189584" marR="1895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ysClr val="windowText" lastClr="000000"/>
                          </a:solidFill>
                        </a:rPr>
                        <a:t>Resident/fellow engagement in quality improvement activities</a:t>
                      </a:r>
                    </a:p>
                  </a:txBody>
                  <a:tcPr marL="189584" marR="1895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ysClr val="windowText" lastClr="000000"/>
                          </a:solidFill>
                        </a:rPr>
                        <a:t>Data on quality metrics</a:t>
                      </a:r>
                    </a:p>
                  </a:txBody>
                  <a:tcPr marL="189584" marR="18958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ysClr val="windowText" lastClr="000000"/>
                          </a:solidFill>
                        </a:rPr>
                        <a:t>Resident/fellow engagement in the clinical site’s quality improvement planning process</a:t>
                      </a:r>
                    </a:p>
                  </a:txBody>
                  <a:tcPr marL="189584" marR="18958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Resident/fellow and faculty member education on eliminating health care disparities</a:t>
                      </a:r>
                      <a:endParaRPr lang="en-US" sz="1800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89584" marR="18958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Resident/fellow engagement in clinical site initiatives to eliminate health care disparities</a:t>
                      </a:r>
                      <a:endParaRPr lang="en-US" sz="1800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89584" marR="18958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89584" marR="189584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ysClr val="windowText" lastClr="000000"/>
                          </a:solidFill>
                        </a:rPr>
                        <a:t>Residents, fellows, and faculty members deliver care that demonstrated cultural humility </a:t>
                      </a:r>
                    </a:p>
                  </a:txBody>
                  <a:tcPr marL="189584" marR="189584"/>
                </a:tc>
                <a:extLst>
                  <a:ext uri="{0D108BD9-81ED-4DB2-BD59-A6C34878D82A}">
                    <a16:rowId xmlns:a16="http://schemas.microsoft.com/office/drawing/2014/main" val="355919120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A89E8DE-620F-425D-AF4A-DFD39AE7890A}"/>
              </a:ext>
            </a:extLst>
          </p:cNvPr>
          <p:cNvSpPr/>
          <p:nvPr/>
        </p:nvSpPr>
        <p:spPr>
          <a:xfrm>
            <a:off x="0" y="5562600"/>
            <a:ext cx="12192000" cy="10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BD141D-1764-4010-B8A9-9C7ECE115886}"/>
              </a:ext>
            </a:extLst>
          </p:cNvPr>
          <p:cNvSpPr/>
          <p:nvPr/>
        </p:nvSpPr>
        <p:spPr>
          <a:xfrm>
            <a:off x="0" y="5664200"/>
            <a:ext cx="12192000" cy="119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471A1B-66D8-43ED-B2D7-036FF9653B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94"/>
          <a:stretch/>
        </p:blipFill>
        <p:spPr>
          <a:xfrm>
            <a:off x="551793" y="5854264"/>
            <a:ext cx="914400" cy="8576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CD14B38-189B-4A12-8355-723D38BA3407}"/>
              </a:ext>
            </a:extLst>
          </p:cNvPr>
          <p:cNvSpPr/>
          <p:nvPr/>
        </p:nvSpPr>
        <p:spPr>
          <a:xfrm>
            <a:off x="0" y="5613400"/>
            <a:ext cx="12192000" cy="10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65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CLER Pathway – Teaming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789523"/>
              </p:ext>
            </p:extLst>
          </p:nvPr>
        </p:nvGraphicFramePr>
        <p:xfrm>
          <a:off x="628650" y="1092200"/>
          <a:ext cx="10953750" cy="2291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0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4">
                  <a:txBody>
                    <a:bodyPr/>
                    <a:lstStyle/>
                    <a:p>
                      <a:r>
                        <a:rPr lang="en-US" dirty="0"/>
                        <a:t>Teaming</a:t>
                      </a:r>
                    </a:p>
                  </a:txBody>
                  <a:tcPr marL="189584" marR="189584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Clinical learning environment promotes teaming as an essential part of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interprofessional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learning and development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89584" marR="1895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Clinical learning environment demonstrates high-performance teaming</a:t>
                      </a:r>
                      <a:endParaRPr lang="en-US" sz="1800" b="0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89584" marR="1895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Clinical learning environment engages patients* to achieve high-performance teaming</a:t>
                      </a:r>
                      <a:endParaRPr lang="en-US" sz="1800" b="0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89584" marR="18958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Clinical learning environment maintains the necessary system supports to ensure high-performance teaming</a:t>
                      </a:r>
                      <a:endParaRPr lang="en-US" sz="1800" b="0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89584" marR="18958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4CC990E-E127-4253-B240-01AF186645DB}"/>
              </a:ext>
            </a:extLst>
          </p:cNvPr>
          <p:cNvSpPr/>
          <p:nvPr/>
        </p:nvSpPr>
        <p:spPr>
          <a:xfrm>
            <a:off x="0" y="5562600"/>
            <a:ext cx="12192000" cy="10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DDA9B3-7FA3-456C-B801-A04F472EA97D}"/>
              </a:ext>
            </a:extLst>
          </p:cNvPr>
          <p:cNvSpPr/>
          <p:nvPr/>
        </p:nvSpPr>
        <p:spPr>
          <a:xfrm>
            <a:off x="0" y="5664200"/>
            <a:ext cx="12192000" cy="119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6EE210-D35C-43E4-907B-F6BD7660E0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94"/>
          <a:stretch/>
        </p:blipFill>
        <p:spPr>
          <a:xfrm>
            <a:off x="551793" y="5854264"/>
            <a:ext cx="914400" cy="8576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EAC5A6-F489-419B-8552-EE4933E396FB}"/>
              </a:ext>
            </a:extLst>
          </p:cNvPr>
          <p:cNvSpPr/>
          <p:nvPr/>
        </p:nvSpPr>
        <p:spPr>
          <a:xfrm>
            <a:off x="0" y="5613400"/>
            <a:ext cx="12192000" cy="10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95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678222F-6D1C-CF42-AE36-1B543AD4D61C}"/>
              </a:ext>
            </a:extLst>
          </p:cNvPr>
          <p:cNvSpPr txBox="1">
            <a:spLocks/>
          </p:cNvSpPr>
          <p:nvPr/>
        </p:nvSpPr>
        <p:spPr>
          <a:xfrm>
            <a:off x="0" y="3810000"/>
            <a:ext cx="121920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4400" dirty="0"/>
              <a:t>THANK YOU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1559F7-0FF1-469B-A057-D67DD820FA65}"/>
              </a:ext>
            </a:extLst>
          </p:cNvPr>
          <p:cNvSpPr/>
          <p:nvPr/>
        </p:nvSpPr>
        <p:spPr>
          <a:xfrm>
            <a:off x="4267200" y="5791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COPYRIGHT: ©American Academy of Dermatology/Association. All rights reserved.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825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10858500" cy="1066800"/>
          </a:xfrm>
        </p:spPr>
        <p:txBody>
          <a:bodyPr/>
          <a:lstStyle/>
          <a:p>
            <a:r>
              <a:rPr lang="en-US" dirty="0"/>
              <a:t>Patient Safety Efforts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Please provide information regarding patient safety </a:t>
            </a:r>
            <a:br>
              <a:rPr lang="en-US" sz="2800" dirty="0"/>
            </a:br>
            <a:r>
              <a:rPr lang="en-US" sz="2800" dirty="0"/>
              <a:t>efforts at your clinical site</a:t>
            </a:r>
          </a:p>
          <a:p>
            <a:pPr lvl="1"/>
            <a:r>
              <a:rPr lang="en-US" sz="2400" i="1" dirty="0"/>
              <a:t>These could include initiatives such as:</a:t>
            </a:r>
          </a:p>
          <a:p>
            <a:pPr lvl="2"/>
            <a:r>
              <a:rPr lang="en-US" sz="2000" dirty="0"/>
              <a:t> </a:t>
            </a:r>
            <a:r>
              <a:rPr lang="en-US" sz="2000" i="1" dirty="0"/>
              <a:t>Presence of QI or Safety Symposium at your institution </a:t>
            </a:r>
          </a:p>
          <a:p>
            <a:pPr lvl="2"/>
            <a:r>
              <a:rPr lang="en-US" sz="2000" i="1" dirty="0"/>
              <a:t> Scheduled safety huddles</a:t>
            </a:r>
          </a:p>
          <a:p>
            <a:pPr lvl="2"/>
            <a:r>
              <a:rPr lang="en-US" sz="2000" i="1" dirty="0"/>
              <a:t> M &amp; M conferences</a:t>
            </a:r>
          </a:p>
          <a:p>
            <a:pPr lvl="2"/>
            <a:r>
              <a:rPr lang="en-US" sz="2000" i="1" dirty="0"/>
              <a:t> Time-out procedures for surgeries</a:t>
            </a:r>
          </a:p>
          <a:p>
            <a:pPr lvl="2"/>
            <a:endParaRPr lang="en-US" sz="2000" dirty="0"/>
          </a:p>
          <a:p>
            <a:pPr marL="0" indent="0">
              <a:buNone/>
            </a:pPr>
            <a:r>
              <a:rPr lang="en-US" sz="2800" dirty="0"/>
              <a:t>Please provide information regarding risk assessments </a:t>
            </a:r>
            <a:br>
              <a:rPr lang="en-US" sz="2800" dirty="0"/>
            </a:br>
            <a:r>
              <a:rPr lang="en-US" sz="2800" dirty="0"/>
              <a:t>at your clinical site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E8A0F14-D829-E74D-8715-35901C613912}"/>
              </a:ext>
            </a:extLst>
          </p:cNvPr>
          <p:cNvSpPr/>
          <p:nvPr/>
        </p:nvSpPr>
        <p:spPr>
          <a:xfrm>
            <a:off x="685800" y="282624"/>
            <a:ext cx="501552" cy="501552"/>
          </a:xfrm>
          <a:prstGeom prst="ellipse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C57AC1-75B6-444D-9219-10D994A6A733}"/>
              </a:ext>
            </a:extLst>
          </p:cNvPr>
          <p:cNvSpPr/>
          <p:nvPr/>
        </p:nvSpPr>
        <p:spPr>
          <a:xfrm>
            <a:off x="0" y="5562600"/>
            <a:ext cx="12192000" cy="10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4878FF-ECA7-4AF2-9418-FA580DB74F49}"/>
              </a:ext>
            </a:extLst>
          </p:cNvPr>
          <p:cNvSpPr/>
          <p:nvPr/>
        </p:nvSpPr>
        <p:spPr>
          <a:xfrm>
            <a:off x="0" y="5664200"/>
            <a:ext cx="12192000" cy="119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E5EADC-BB0B-48DE-8750-C64391BB10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94"/>
          <a:stretch/>
        </p:blipFill>
        <p:spPr>
          <a:xfrm>
            <a:off x="551793" y="5854264"/>
            <a:ext cx="914400" cy="8576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8233585-9E87-44AC-A40A-743393E8CF31}"/>
              </a:ext>
            </a:extLst>
          </p:cNvPr>
          <p:cNvSpPr/>
          <p:nvPr/>
        </p:nvSpPr>
        <p:spPr>
          <a:xfrm>
            <a:off x="0" y="5613400"/>
            <a:ext cx="12192000" cy="10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7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11074400" cy="1066800"/>
          </a:xfrm>
        </p:spPr>
        <p:txBody>
          <a:bodyPr/>
          <a:lstStyle/>
          <a:p>
            <a:r>
              <a:rPr lang="en-US" dirty="0"/>
              <a:t>Culture of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Please provide information regarding the importance and culture of safety at your institution/clinical site</a:t>
            </a:r>
          </a:p>
          <a:p>
            <a:pPr lvl="1"/>
            <a:r>
              <a:rPr lang="en-US" dirty="0"/>
              <a:t>Insert names of Chief Safety Officer and contact information, as well as Head of Performance/Quality Improvement and contact information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Mechanisms to provide emotional support for those involved in patient safety events</a:t>
            </a:r>
          </a:p>
          <a:p>
            <a:pPr lvl="1"/>
            <a:r>
              <a:rPr lang="en-US" dirty="0"/>
              <a:t>Include specific names and contact information for second victim support or wellness support programs, emphasize anonymity if that is the case and no cost if that is the case</a:t>
            </a:r>
          </a:p>
          <a:p>
            <a:pPr lvl="1"/>
            <a:r>
              <a:rPr lang="en-US" dirty="0"/>
              <a:t>Any peer support programs available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A2CFA88-DCAA-AE48-AB4B-28769BE81199}"/>
              </a:ext>
            </a:extLst>
          </p:cNvPr>
          <p:cNvSpPr/>
          <p:nvPr/>
        </p:nvSpPr>
        <p:spPr>
          <a:xfrm>
            <a:off x="685800" y="283464"/>
            <a:ext cx="501552" cy="501552"/>
          </a:xfrm>
          <a:prstGeom prst="ellipse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B8492E-FC22-4A7F-B910-BECCAC04B753}"/>
              </a:ext>
            </a:extLst>
          </p:cNvPr>
          <p:cNvSpPr/>
          <p:nvPr/>
        </p:nvSpPr>
        <p:spPr>
          <a:xfrm>
            <a:off x="0" y="5562600"/>
            <a:ext cx="12192000" cy="10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E58FE7-C849-4B7B-AFD1-B18D08A5C68D}"/>
              </a:ext>
            </a:extLst>
          </p:cNvPr>
          <p:cNvSpPr/>
          <p:nvPr/>
        </p:nvSpPr>
        <p:spPr>
          <a:xfrm>
            <a:off x="0" y="5664200"/>
            <a:ext cx="12192000" cy="119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046290-BF4D-4DE6-86F5-EC71C894A8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94"/>
          <a:stretch/>
        </p:blipFill>
        <p:spPr>
          <a:xfrm>
            <a:off x="551793" y="5854264"/>
            <a:ext cx="914400" cy="8576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F1D590-F84C-4355-9811-F3AB789F0715}"/>
              </a:ext>
            </a:extLst>
          </p:cNvPr>
          <p:cNvSpPr/>
          <p:nvPr/>
        </p:nvSpPr>
        <p:spPr>
          <a:xfrm>
            <a:off x="0" y="5613400"/>
            <a:ext cx="12192000" cy="10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96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Culture of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Administer culture of safety medical office survey to residents, </a:t>
            </a:r>
            <a:br>
              <a:rPr lang="en-US" sz="2400" dirty="0"/>
            </a:br>
            <a:r>
              <a:rPr lang="en-US" sz="2400" dirty="0"/>
              <a:t>available through the Agency for Healthcare Research and Quality </a:t>
            </a:r>
            <a:br>
              <a:rPr lang="en-US" sz="2400" dirty="0"/>
            </a:br>
            <a:r>
              <a:rPr lang="en-US" sz="2400" dirty="0"/>
              <a:t>for free via link below</a:t>
            </a:r>
            <a:br>
              <a:rPr lang="en-US" sz="2400" dirty="0"/>
            </a:br>
            <a:r>
              <a:rPr lang="en-US" sz="2400" dirty="0">
                <a:hlinkClick r:id="rId3"/>
              </a:rPr>
              <a:t>https://www.ahrq.gov/sops/quality-patient-safety/patientsafetyculture/medical-office/index.html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  <a:p>
            <a:r>
              <a:rPr lang="en-US" sz="2400" i="1" dirty="0"/>
              <a:t>Collate resident data and debrief afterwards</a:t>
            </a:r>
          </a:p>
          <a:p>
            <a:pPr lvl="1"/>
            <a:r>
              <a:rPr lang="en-US" sz="2000" i="1" dirty="0"/>
              <a:t>Which outpatient safety areas appear to be the most problematic for your institution?</a:t>
            </a: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282A88-718A-4E19-A05B-304B2B85C921}"/>
              </a:ext>
            </a:extLst>
          </p:cNvPr>
          <p:cNvSpPr/>
          <p:nvPr/>
        </p:nvSpPr>
        <p:spPr>
          <a:xfrm>
            <a:off x="0" y="5562600"/>
            <a:ext cx="12192000" cy="10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0A0A2F-1651-4D6E-BCC2-3DD52DFD6A4D}"/>
              </a:ext>
            </a:extLst>
          </p:cNvPr>
          <p:cNvSpPr/>
          <p:nvPr/>
        </p:nvSpPr>
        <p:spPr>
          <a:xfrm>
            <a:off x="0" y="5664200"/>
            <a:ext cx="12192000" cy="119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1AA793-0DC1-4A7C-A762-11221D09BB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94"/>
          <a:stretch/>
        </p:blipFill>
        <p:spPr>
          <a:xfrm>
            <a:off x="551793" y="5854264"/>
            <a:ext cx="914400" cy="8576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E50910-4B9E-4C68-A65E-713D7FA25E2F}"/>
              </a:ext>
            </a:extLst>
          </p:cNvPr>
          <p:cNvSpPr/>
          <p:nvPr/>
        </p:nvSpPr>
        <p:spPr>
          <a:xfrm>
            <a:off x="0" y="5613400"/>
            <a:ext cx="12192000" cy="10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10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11074400" cy="1066800"/>
          </a:xfrm>
        </p:spPr>
        <p:txBody>
          <a:bodyPr/>
          <a:lstStyle/>
          <a:p>
            <a:r>
              <a:rPr lang="en-US" dirty="0"/>
              <a:t>Safety Event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Please provide explanation of roles and responsibilities in reporting patient safety events at your clinical site</a:t>
            </a:r>
          </a:p>
          <a:p>
            <a:pPr lvl="1"/>
            <a:r>
              <a:rPr lang="en-US" sz="2000" dirty="0"/>
              <a:t>Could include chain of command for reporting safety events used at local institution (i.e., program director </a:t>
            </a:r>
            <a:r>
              <a:rPr lang="en-US" sz="2200" b="1" dirty="0">
                <a:solidFill>
                  <a:srgbClr val="0181C5"/>
                </a:solidFill>
              </a:rPr>
              <a:t>&gt;</a:t>
            </a:r>
            <a:r>
              <a:rPr lang="en-US" sz="2000" dirty="0"/>
              <a:t> chair </a:t>
            </a:r>
            <a:r>
              <a:rPr lang="en-US" sz="2000" b="1" dirty="0">
                <a:solidFill>
                  <a:srgbClr val="0181C5"/>
                </a:solidFill>
              </a:rPr>
              <a:t>&gt;</a:t>
            </a:r>
            <a:r>
              <a:rPr lang="en-US" sz="2000" dirty="0"/>
              <a:t> ACGME Residency Council chair </a:t>
            </a:r>
            <a:r>
              <a:rPr lang="en-US" sz="2000" b="1" dirty="0">
                <a:solidFill>
                  <a:srgbClr val="0181C5"/>
                </a:solidFill>
              </a:rPr>
              <a:t>&gt;</a:t>
            </a:r>
            <a:r>
              <a:rPr lang="en-US" sz="2000" dirty="0"/>
              <a:t> Chief Safety Officer)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400" dirty="0"/>
              <a:t>Please provide information on how to report on patient safety events at </a:t>
            </a:r>
            <a:br>
              <a:rPr lang="en-US" sz="2400" dirty="0"/>
            </a:br>
            <a:r>
              <a:rPr lang="en-US" sz="2400" dirty="0"/>
              <a:t>your clinical site</a:t>
            </a:r>
          </a:p>
          <a:p>
            <a:pPr lvl="1"/>
            <a:r>
              <a:rPr lang="en-US" sz="2000" dirty="0"/>
              <a:t>Consider adding in screen shot of link to reporting safety events, likely embedded </a:t>
            </a:r>
            <a:br>
              <a:rPr lang="en-US" sz="2000" dirty="0"/>
            </a:br>
            <a:r>
              <a:rPr lang="en-US" sz="2000" dirty="0"/>
              <a:t>within EMR or institutional weblinks</a:t>
            </a:r>
          </a:p>
          <a:p>
            <a:pPr lvl="1"/>
            <a:r>
              <a:rPr lang="en-US" sz="2000" dirty="0"/>
              <a:t>Consider asking institutional safety department to provide specific example of a safety event that went through RCA/PI process and resulted in specific change to process</a:t>
            </a:r>
          </a:p>
          <a:p>
            <a:pPr lvl="1"/>
            <a:r>
              <a:rPr lang="en-US" sz="2000" dirty="0"/>
              <a:t>Emphasize the need to report any SUSPECTED event, even if resident is unsure if it constitutes a real safety event, as only those that get reported can be examined and </a:t>
            </a:r>
            <a:br>
              <a:rPr lang="en-US" sz="2000" dirty="0"/>
            </a:br>
            <a:r>
              <a:rPr lang="en-US" sz="2000" dirty="0"/>
              <a:t>acted upon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D93088A-1ACF-1E4D-BCE6-8FF75E15B0D6}"/>
              </a:ext>
            </a:extLst>
          </p:cNvPr>
          <p:cNvSpPr/>
          <p:nvPr/>
        </p:nvSpPr>
        <p:spPr>
          <a:xfrm>
            <a:off x="685800" y="283464"/>
            <a:ext cx="501552" cy="501552"/>
          </a:xfrm>
          <a:prstGeom prst="ellipse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AAD9C9-6B5C-42B8-9459-DCCFFDE30038}"/>
              </a:ext>
            </a:extLst>
          </p:cNvPr>
          <p:cNvSpPr/>
          <p:nvPr/>
        </p:nvSpPr>
        <p:spPr>
          <a:xfrm>
            <a:off x="0" y="5562600"/>
            <a:ext cx="12192000" cy="10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077CC4-5F9A-4F88-A688-AC90BFBB181D}"/>
              </a:ext>
            </a:extLst>
          </p:cNvPr>
          <p:cNvSpPr/>
          <p:nvPr/>
        </p:nvSpPr>
        <p:spPr>
          <a:xfrm>
            <a:off x="0" y="5664200"/>
            <a:ext cx="12192000" cy="119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62A0E4-6418-4636-A311-F34F45049A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94"/>
          <a:stretch/>
        </p:blipFill>
        <p:spPr>
          <a:xfrm>
            <a:off x="551793" y="5854264"/>
            <a:ext cx="914400" cy="8576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9AD80B-6F71-4F88-960A-72F14FF3A40D}"/>
              </a:ext>
            </a:extLst>
          </p:cNvPr>
          <p:cNvSpPr/>
          <p:nvPr/>
        </p:nvSpPr>
        <p:spPr>
          <a:xfrm>
            <a:off x="0" y="5613400"/>
            <a:ext cx="12192000" cy="10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56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Event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Discuss the life of a safety event report: </a:t>
            </a:r>
            <a:br>
              <a:rPr lang="en-US" sz="2800" dirty="0"/>
            </a:br>
            <a:r>
              <a:rPr lang="en-US" sz="2800" dirty="0"/>
              <a:t>what happens downstream after entry of a safety net report</a:t>
            </a:r>
            <a:br>
              <a:rPr lang="en-US" sz="2800" dirty="0"/>
            </a:br>
            <a:endParaRPr lang="en-US" sz="2800" dirty="0"/>
          </a:p>
          <a:p>
            <a:r>
              <a:rPr lang="en-US" sz="2800" i="1" dirty="0"/>
              <a:t>Discuss feedback efforts after entry of a safety event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AB8848-ADCF-4CDC-9AD8-B4D3E8290ED8}"/>
              </a:ext>
            </a:extLst>
          </p:cNvPr>
          <p:cNvSpPr/>
          <p:nvPr/>
        </p:nvSpPr>
        <p:spPr>
          <a:xfrm>
            <a:off x="0" y="5562600"/>
            <a:ext cx="12192000" cy="10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E7794E-8A2A-4726-A639-9FC0B24E60D8}"/>
              </a:ext>
            </a:extLst>
          </p:cNvPr>
          <p:cNvSpPr/>
          <p:nvPr/>
        </p:nvSpPr>
        <p:spPr>
          <a:xfrm>
            <a:off x="0" y="5664200"/>
            <a:ext cx="12192000" cy="119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825CE5-5762-4EC5-B210-E3C634CFA8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94"/>
          <a:stretch/>
        </p:blipFill>
        <p:spPr>
          <a:xfrm>
            <a:off x="551793" y="5854264"/>
            <a:ext cx="914400" cy="8576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06E331-81F2-4AA1-8C4F-E328BEA32E61}"/>
              </a:ext>
            </a:extLst>
          </p:cNvPr>
          <p:cNvSpPr/>
          <p:nvPr/>
        </p:nvSpPr>
        <p:spPr>
          <a:xfrm>
            <a:off x="0" y="5613400"/>
            <a:ext cx="12192000" cy="10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88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Event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Discuss how safety event data is used to develop and implement actions to improve patient care</a:t>
            </a:r>
          </a:p>
          <a:p>
            <a:pPr lvl="1"/>
            <a:r>
              <a:rPr lang="en-US" sz="2400" dirty="0"/>
              <a:t>Consider hosting safety officer from your home institution to speak on this topic</a:t>
            </a:r>
          </a:p>
          <a:p>
            <a:pPr marL="609585" lvl="1" indent="0">
              <a:buNone/>
            </a:pPr>
            <a:endParaRPr lang="en-US" sz="2400" dirty="0"/>
          </a:p>
          <a:p>
            <a:r>
              <a:rPr lang="en-US" sz="2800" i="1" dirty="0"/>
              <a:t>Describe the role of residents in safety net reporting</a:t>
            </a:r>
          </a:p>
          <a:p>
            <a:pPr lvl="1"/>
            <a:r>
              <a:rPr lang="en-US" sz="2400" dirty="0"/>
              <a:t>“Boots on the ground” force that often catches safety near misses or actual events first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A79B21-FDB7-4E7E-9B0E-A29552F83B75}"/>
              </a:ext>
            </a:extLst>
          </p:cNvPr>
          <p:cNvSpPr/>
          <p:nvPr/>
        </p:nvSpPr>
        <p:spPr>
          <a:xfrm>
            <a:off x="0" y="5562600"/>
            <a:ext cx="12192000" cy="10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981368-1470-46CB-86E6-B327AFDF52A1}"/>
              </a:ext>
            </a:extLst>
          </p:cNvPr>
          <p:cNvSpPr/>
          <p:nvPr/>
        </p:nvSpPr>
        <p:spPr>
          <a:xfrm>
            <a:off x="0" y="5664200"/>
            <a:ext cx="12192000" cy="119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0341A0-5FBA-4A92-B70D-AECCB2B1DF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94"/>
          <a:stretch/>
        </p:blipFill>
        <p:spPr>
          <a:xfrm>
            <a:off x="551793" y="5854264"/>
            <a:ext cx="914400" cy="8576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984B599-3804-4689-9F21-333BD6707629}"/>
              </a:ext>
            </a:extLst>
          </p:cNvPr>
          <p:cNvSpPr/>
          <p:nvPr/>
        </p:nvSpPr>
        <p:spPr>
          <a:xfrm>
            <a:off x="0" y="5613400"/>
            <a:ext cx="12192000" cy="10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82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Discuss current departmental policy on error disclosure</a:t>
            </a:r>
          </a:p>
          <a:p>
            <a:pPr lvl="1"/>
            <a:r>
              <a:rPr lang="en-US" sz="2800" dirty="0"/>
              <a:t>Who should be present</a:t>
            </a:r>
          </a:p>
          <a:p>
            <a:pPr lvl="1"/>
            <a:r>
              <a:rPr lang="en-US" sz="2800" dirty="0"/>
              <a:t>Who should be contacted prior to error disclosure</a:t>
            </a:r>
          </a:p>
          <a:p>
            <a:pPr lvl="1"/>
            <a:r>
              <a:rPr lang="en-US" sz="2800" dirty="0"/>
              <a:t>How error disclosure should occur (i.e., in person as opposed to over the phone)</a:t>
            </a:r>
          </a:p>
          <a:p>
            <a:pPr lvl="1"/>
            <a:r>
              <a:rPr lang="en-US" sz="2800" dirty="0"/>
              <a:t>Consider having representative from risk management present on this topic</a:t>
            </a:r>
          </a:p>
          <a:p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5E9FDD-F5BA-4F49-BB3A-AA90859F107D}"/>
              </a:ext>
            </a:extLst>
          </p:cNvPr>
          <p:cNvSpPr/>
          <p:nvPr/>
        </p:nvSpPr>
        <p:spPr>
          <a:xfrm>
            <a:off x="0" y="5562600"/>
            <a:ext cx="12192000" cy="10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F36B03-A3DF-47F6-8D2B-1822F54548A7}"/>
              </a:ext>
            </a:extLst>
          </p:cNvPr>
          <p:cNvSpPr/>
          <p:nvPr/>
        </p:nvSpPr>
        <p:spPr>
          <a:xfrm>
            <a:off x="0" y="5664200"/>
            <a:ext cx="12192000" cy="119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2BE91E-9F7D-44E7-9519-67ADF633BB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94"/>
          <a:stretch/>
        </p:blipFill>
        <p:spPr>
          <a:xfrm>
            <a:off x="551793" y="5854264"/>
            <a:ext cx="914400" cy="8576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59DBB2-2C8E-4204-B32C-100854067062}"/>
              </a:ext>
            </a:extLst>
          </p:cNvPr>
          <p:cNvSpPr/>
          <p:nvPr/>
        </p:nvSpPr>
        <p:spPr>
          <a:xfrm>
            <a:off x="0" y="5613400"/>
            <a:ext cx="12192000" cy="10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98743"/>
      </p:ext>
    </p:extLst>
  </p:cSld>
  <p:clrMapOvr>
    <a:masterClrMapping/>
  </p:clrMapOvr>
</p:sld>
</file>

<file path=ppt/theme/theme1.xml><?xml version="1.0" encoding="utf-8"?>
<a:theme xmlns:a="http://schemas.openxmlformats.org/drawingml/2006/main" name="AAD_Title Slid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ain blue slid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AD_Title Slid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AAD_title_to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AAD-A_DUAL_WIDESCREEN_103018</Template>
  <TotalTime>2077</TotalTime>
  <Words>1226</Words>
  <Application>Microsoft Office PowerPoint</Application>
  <PresentationFormat>Widescreen</PresentationFormat>
  <Paragraphs>183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Arial Regular</vt:lpstr>
      <vt:lpstr>Calibri</vt:lpstr>
      <vt:lpstr>AAD_Title Slide</vt:lpstr>
      <vt:lpstr>Plain blue slide</vt:lpstr>
      <vt:lpstr>1_AAD_Title Slide</vt:lpstr>
      <vt:lpstr>1_Custom Design</vt:lpstr>
      <vt:lpstr>2_Custom Design</vt:lpstr>
      <vt:lpstr>3_Custom Design</vt:lpstr>
      <vt:lpstr>AAD_title_top</vt:lpstr>
      <vt:lpstr>blank</vt:lpstr>
      <vt:lpstr>PowerPoint Presentation</vt:lpstr>
      <vt:lpstr>Outline</vt:lpstr>
      <vt:lpstr>Patient Safety Efforts</vt:lpstr>
      <vt:lpstr>Culture of Safety</vt:lpstr>
      <vt:lpstr>Culture of Safety</vt:lpstr>
      <vt:lpstr>Safety Event Reporting</vt:lpstr>
      <vt:lpstr>Safety Event Reporting</vt:lpstr>
      <vt:lpstr>Safety Event Reporting</vt:lpstr>
      <vt:lpstr>Error Disclosure</vt:lpstr>
      <vt:lpstr>Quality Improvement</vt:lpstr>
      <vt:lpstr>Resident Involvement in  Safety and Quality Improvement</vt:lpstr>
      <vt:lpstr>Quality Improvement in Private Practice</vt:lpstr>
      <vt:lpstr>Suggested slides</vt:lpstr>
      <vt:lpstr>ABD MOC part IV Practice Improvement</vt:lpstr>
      <vt:lpstr>Quality Improvement in Practice</vt:lpstr>
      <vt:lpstr>Merit-based Incentive Payment System (MIPS)</vt:lpstr>
      <vt:lpstr>AAD Resources for Understanding MIPS</vt:lpstr>
      <vt:lpstr>DataDerm</vt:lpstr>
      <vt:lpstr>AAD DataDerm Resources</vt:lpstr>
      <vt:lpstr>On the following two slides are the recommended  safety and quality items for inclusion in a residency  training program as outlined by CLER</vt:lpstr>
      <vt:lpstr>ACGME CLER Version 2.0</vt:lpstr>
      <vt:lpstr>ACGME CLER Version 2.0</vt:lpstr>
      <vt:lpstr>CLER Pathway – Patient Safety</vt:lpstr>
      <vt:lpstr>CLER Pathway – Health Care Quality</vt:lpstr>
      <vt:lpstr>CLER Pathway – Teaming</vt:lpstr>
      <vt:lpstr>PowerPoint Presentation</vt:lpstr>
    </vt:vector>
  </TitlesOfParts>
  <Company>WFUHS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Institution Specific Patient Safety and Quality Improvement Knowledge</dc:title>
  <dc:creator>WFBMC</dc:creator>
  <cp:lastModifiedBy>Nicole Torling</cp:lastModifiedBy>
  <cp:revision>118</cp:revision>
  <cp:lastPrinted>2019-04-08T20:12:07Z</cp:lastPrinted>
  <dcterms:created xsi:type="dcterms:W3CDTF">2018-08-16T22:26:43Z</dcterms:created>
  <dcterms:modified xsi:type="dcterms:W3CDTF">2021-12-06T17:58:53Z</dcterms:modified>
</cp:coreProperties>
</file>