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slideLayouts/slideLayout9.xml" ContentType="application/vnd.openxmlformats-officedocument.presentationml.slideLayout+xml"/>
  <Override PartName="/ppt/theme/theme7.xml" ContentType="application/vnd.openxmlformats-officedocument.theme+xml"/>
  <Override PartName="/ppt/slideLayouts/slideLayout10.xml" ContentType="application/vnd.openxmlformats-officedocument.presentationml.slideLayout+xml"/>
  <Override PartName="/ppt/theme/theme8.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2" r:id="rId1"/>
    <p:sldMasterId id="2147483679" r:id="rId2"/>
    <p:sldMasterId id="2147483684" r:id="rId3"/>
    <p:sldMasterId id="2147483669" r:id="rId4"/>
    <p:sldMasterId id="2147483680" r:id="rId5"/>
    <p:sldMasterId id="2147483676" r:id="rId6"/>
    <p:sldMasterId id="2147483671" r:id="rId7"/>
    <p:sldMasterId id="2147483660" r:id="rId8"/>
    <p:sldMasterId id="2147483666" r:id="rId9"/>
  </p:sldMasterIdLst>
  <p:notesMasterIdLst>
    <p:notesMasterId r:id="rId34"/>
  </p:notesMasterIdLst>
  <p:sldIdLst>
    <p:sldId id="256" r:id="rId10"/>
    <p:sldId id="271" r:id="rId11"/>
    <p:sldId id="273" r:id="rId12"/>
    <p:sldId id="274" r:id="rId13"/>
    <p:sldId id="275" r:id="rId14"/>
    <p:sldId id="276" r:id="rId15"/>
    <p:sldId id="277" r:id="rId16"/>
    <p:sldId id="278" r:id="rId17"/>
    <p:sldId id="279" r:id="rId18"/>
    <p:sldId id="280" r:id="rId19"/>
    <p:sldId id="281" r:id="rId20"/>
    <p:sldId id="282" r:id="rId21"/>
    <p:sldId id="283" r:id="rId22"/>
    <p:sldId id="284" r:id="rId23"/>
    <p:sldId id="285" r:id="rId24"/>
    <p:sldId id="286" r:id="rId25"/>
    <p:sldId id="287" r:id="rId26"/>
    <p:sldId id="288" r:id="rId27"/>
    <p:sldId id="289" r:id="rId28"/>
    <p:sldId id="290" r:id="rId29"/>
    <p:sldId id="291" r:id="rId30"/>
    <p:sldId id="292" r:id="rId31"/>
    <p:sldId id="293" r:id="rId32"/>
    <p:sldId id="270" r:id="rId33"/>
  </p:sldIdLst>
  <p:sldSz cx="12192000" cy="6858000"/>
  <p:notesSz cx="7026275" cy="9312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3189"/>
    <a:srgbClr val="0081C6"/>
    <a:srgbClr val="00328E"/>
    <a:srgbClr val="0181C5"/>
    <a:srgbClr val="0075CA"/>
    <a:srgbClr val="0081C7"/>
    <a:srgbClr val="FF7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67"/>
    <p:restoredTop sz="94666"/>
  </p:normalViewPr>
  <p:slideViewPr>
    <p:cSldViewPr>
      <p:cViewPr varScale="1">
        <p:scale>
          <a:sx n="88" d="100"/>
          <a:sy n="88" d="100"/>
        </p:scale>
        <p:origin x="207" y="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21" Type="http://schemas.openxmlformats.org/officeDocument/2006/relationships/slide" Target="slides/slide12.xml"/><Relationship Id="rId34"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viewProps" Target="viewProp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presProps" Target="presProps.xml"/><Relationship Id="rId8" Type="http://schemas.openxmlformats.org/officeDocument/2006/relationships/slideMaster" Target="slideMasters/slideMaster8.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dirty="0"/>
              <a:t>Biopsy processing errors</a:t>
            </a:r>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Sheet1!$A$3</c:f>
              <c:strCache>
                <c:ptCount val="1"/>
                <c:pt idx="0">
                  <c:v>Daily time (hours)</c:v>
                </c:pt>
              </c:strCache>
            </c:strRef>
          </c:tx>
          <c:spPr>
            <a:solidFill>
              <a:schemeClr val="accent1"/>
            </a:solidFill>
            <a:ln>
              <a:noFill/>
            </a:ln>
            <a:effectLst/>
          </c:spPr>
          <c:invertIfNegative val="0"/>
          <c:cat>
            <c:strRef>
              <c:f>Sheet1!$B$2:$C$2</c:f>
              <c:strCache>
                <c:ptCount val="2"/>
                <c:pt idx="0">
                  <c:v>Before Change (Week 4)</c:v>
                </c:pt>
                <c:pt idx="1">
                  <c:v>After Change (Week 11)</c:v>
                </c:pt>
              </c:strCache>
            </c:strRef>
          </c:cat>
          <c:val>
            <c:numRef>
              <c:f>Sheet1!$B$3:$C$3</c:f>
              <c:numCache>
                <c:formatCode>General</c:formatCode>
                <c:ptCount val="2"/>
                <c:pt idx="0">
                  <c:v>8</c:v>
                </c:pt>
                <c:pt idx="1">
                  <c:v>3</c:v>
                </c:pt>
              </c:numCache>
            </c:numRef>
          </c:val>
          <c:extLst>
            <c:ext xmlns:c16="http://schemas.microsoft.com/office/drawing/2014/chart" uri="{C3380CC4-5D6E-409C-BE32-E72D297353CC}">
              <c16:uniqueId val="{00000000-5742-45E0-AE7C-AD02D74878FA}"/>
            </c:ext>
          </c:extLst>
        </c:ser>
        <c:dLbls>
          <c:showLegendKey val="0"/>
          <c:showVal val="0"/>
          <c:showCatName val="0"/>
          <c:showSerName val="0"/>
          <c:showPercent val="0"/>
          <c:showBubbleSize val="0"/>
        </c:dLbls>
        <c:gapWidth val="219"/>
        <c:overlap val="-27"/>
        <c:axId val="432589800"/>
        <c:axId val="432592152"/>
      </c:barChart>
      <c:catAx>
        <c:axId val="4325898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32592152"/>
        <c:crosses val="autoZero"/>
        <c:auto val="1"/>
        <c:lblAlgn val="ctr"/>
        <c:lblOffset val="100"/>
        <c:noMultiLvlLbl val="0"/>
      </c:catAx>
      <c:valAx>
        <c:axId val="4325921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325898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Biopsy</a:t>
            </a:r>
            <a:r>
              <a:rPr lang="en-US" baseline="0" dirty="0"/>
              <a:t> processing errors</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strRef>
              <c:f>Sheet1!$B$8</c:f>
              <c:strCache>
                <c:ptCount val="1"/>
                <c:pt idx="0">
                  <c:v>Daily time (Hours)</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Sheet1!$A$9:$A$22</c:f>
              <c:numCache>
                <c:formatCode>General</c:formatCode>
                <c:ptCount val="14"/>
                <c:pt idx="0">
                  <c:v>1</c:v>
                </c:pt>
                <c:pt idx="1">
                  <c:v>2</c:v>
                </c:pt>
                <c:pt idx="2">
                  <c:v>3</c:v>
                </c:pt>
                <c:pt idx="3">
                  <c:v>4</c:v>
                </c:pt>
                <c:pt idx="4">
                  <c:v>5</c:v>
                </c:pt>
                <c:pt idx="5">
                  <c:v>6</c:v>
                </c:pt>
                <c:pt idx="6">
                  <c:v>7</c:v>
                </c:pt>
                <c:pt idx="7">
                  <c:v>8</c:v>
                </c:pt>
                <c:pt idx="8">
                  <c:v>9</c:v>
                </c:pt>
                <c:pt idx="9">
                  <c:v>10</c:v>
                </c:pt>
                <c:pt idx="10">
                  <c:v>11</c:v>
                </c:pt>
                <c:pt idx="11">
                  <c:v>12</c:v>
                </c:pt>
                <c:pt idx="12">
                  <c:v>13</c:v>
                </c:pt>
                <c:pt idx="13">
                  <c:v>14</c:v>
                </c:pt>
              </c:numCache>
            </c:numRef>
          </c:xVal>
          <c:yVal>
            <c:numRef>
              <c:f>Sheet1!$B$9:$B$22</c:f>
              <c:numCache>
                <c:formatCode>General</c:formatCode>
                <c:ptCount val="14"/>
                <c:pt idx="0">
                  <c:v>9</c:v>
                </c:pt>
                <c:pt idx="1">
                  <c:v>9</c:v>
                </c:pt>
                <c:pt idx="2">
                  <c:v>6</c:v>
                </c:pt>
                <c:pt idx="3">
                  <c:v>8</c:v>
                </c:pt>
                <c:pt idx="4">
                  <c:v>7</c:v>
                </c:pt>
                <c:pt idx="5">
                  <c:v>6</c:v>
                </c:pt>
                <c:pt idx="6">
                  <c:v>5</c:v>
                </c:pt>
                <c:pt idx="7">
                  <c:v>5</c:v>
                </c:pt>
                <c:pt idx="8">
                  <c:v>3</c:v>
                </c:pt>
                <c:pt idx="9">
                  <c:v>4</c:v>
                </c:pt>
                <c:pt idx="10">
                  <c:v>4</c:v>
                </c:pt>
                <c:pt idx="11">
                  <c:v>5</c:v>
                </c:pt>
                <c:pt idx="12">
                  <c:v>2</c:v>
                </c:pt>
                <c:pt idx="13">
                  <c:v>3</c:v>
                </c:pt>
              </c:numCache>
            </c:numRef>
          </c:yVal>
          <c:smooth val="0"/>
          <c:extLst>
            <c:ext xmlns:c16="http://schemas.microsoft.com/office/drawing/2014/chart" uri="{C3380CC4-5D6E-409C-BE32-E72D297353CC}">
              <c16:uniqueId val="{00000000-1AA1-4CB7-AE80-4A66CF7B4966}"/>
            </c:ext>
          </c:extLst>
        </c:ser>
        <c:dLbls>
          <c:showLegendKey val="0"/>
          <c:showVal val="0"/>
          <c:showCatName val="0"/>
          <c:showSerName val="0"/>
          <c:showPercent val="0"/>
          <c:showBubbleSize val="0"/>
        </c:dLbls>
        <c:axId val="432587056"/>
        <c:axId val="432587448"/>
      </c:scatterChart>
      <c:valAx>
        <c:axId val="432587056"/>
        <c:scaling>
          <c:orientation val="minMax"/>
        </c:scaling>
        <c:delete val="0"/>
        <c:axPos val="b"/>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a:t>Week of</a:t>
                </a:r>
                <a:r>
                  <a:rPr lang="en-US" sz="1600" baseline="0"/>
                  <a:t> follow up</a:t>
                </a:r>
                <a:endParaRPr lang="en-US" sz="1600"/>
              </a:p>
            </c:rich>
          </c:tx>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32587448"/>
        <c:crosses val="autoZero"/>
        <c:crossBetween val="midCat"/>
      </c:valAx>
      <c:valAx>
        <c:axId val="43258744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a:t>Errors</a:t>
                </a:r>
                <a:r>
                  <a:rPr lang="en-US" sz="1600" baseline="0"/>
                  <a:t> per day</a:t>
                </a:r>
                <a:endParaRPr lang="en-US" sz="1600"/>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32587056"/>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Biopsy processing </a:t>
            </a:r>
            <a:r>
              <a:rPr lang="en-US" baseline="0" dirty="0"/>
              <a:t>errors</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Sheet1!$B$26</c:f>
              <c:strCache>
                <c:ptCount val="1"/>
                <c:pt idx="0">
                  <c:v>Daily time (Hours)</c:v>
                </c:pt>
              </c:strCache>
            </c:strRef>
          </c:tx>
          <c:spPr>
            <a:ln w="28575" cap="rnd">
              <a:solidFill>
                <a:schemeClr val="accent1"/>
              </a:solidFill>
              <a:round/>
            </a:ln>
            <a:effectLst/>
          </c:spPr>
          <c:marker>
            <c:symbol val="none"/>
          </c:marker>
          <c:cat>
            <c:numRef>
              <c:f>Sheet1!$A$27:$A$40</c:f>
              <c:numCache>
                <c:formatCode>General</c:formatCode>
                <c:ptCount val="14"/>
                <c:pt idx="0">
                  <c:v>1</c:v>
                </c:pt>
                <c:pt idx="1">
                  <c:v>2</c:v>
                </c:pt>
                <c:pt idx="2">
                  <c:v>3</c:v>
                </c:pt>
                <c:pt idx="3">
                  <c:v>4</c:v>
                </c:pt>
                <c:pt idx="4">
                  <c:v>5</c:v>
                </c:pt>
                <c:pt idx="5">
                  <c:v>6</c:v>
                </c:pt>
                <c:pt idx="6">
                  <c:v>7</c:v>
                </c:pt>
                <c:pt idx="7">
                  <c:v>8</c:v>
                </c:pt>
                <c:pt idx="8">
                  <c:v>9</c:v>
                </c:pt>
                <c:pt idx="9">
                  <c:v>10</c:v>
                </c:pt>
                <c:pt idx="10">
                  <c:v>11</c:v>
                </c:pt>
                <c:pt idx="11">
                  <c:v>12</c:v>
                </c:pt>
                <c:pt idx="12">
                  <c:v>13</c:v>
                </c:pt>
                <c:pt idx="13">
                  <c:v>14</c:v>
                </c:pt>
              </c:numCache>
            </c:numRef>
          </c:cat>
          <c:val>
            <c:numRef>
              <c:f>Sheet1!$B$27:$B$40</c:f>
              <c:numCache>
                <c:formatCode>General</c:formatCode>
                <c:ptCount val="14"/>
                <c:pt idx="0">
                  <c:v>9</c:v>
                </c:pt>
                <c:pt idx="1">
                  <c:v>8</c:v>
                </c:pt>
                <c:pt idx="2">
                  <c:v>6</c:v>
                </c:pt>
                <c:pt idx="3">
                  <c:v>8</c:v>
                </c:pt>
                <c:pt idx="4">
                  <c:v>9</c:v>
                </c:pt>
                <c:pt idx="5">
                  <c:v>10</c:v>
                </c:pt>
                <c:pt idx="6">
                  <c:v>8</c:v>
                </c:pt>
                <c:pt idx="7">
                  <c:v>7</c:v>
                </c:pt>
                <c:pt idx="8">
                  <c:v>9</c:v>
                </c:pt>
                <c:pt idx="9">
                  <c:v>8</c:v>
                </c:pt>
                <c:pt idx="10">
                  <c:v>3</c:v>
                </c:pt>
                <c:pt idx="11">
                  <c:v>1</c:v>
                </c:pt>
                <c:pt idx="12">
                  <c:v>6</c:v>
                </c:pt>
                <c:pt idx="13">
                  <c:v>10</c:v>
                </c:pt>
              </c:numCache>
            </c:numRef>
          </c:val>
          <c:smooth val="0"/>
          <c:extLst>
            <c:ext xmlns:c16="http://schemas.microsoft.com/office/drawing/2014/chart" uri="{C3380CC4-5D6E-409C-BE32-E72D297353CC}">
              <c16:uniqueId val="{00000000-EFBA-40C8-AFDE-E2FC33AEC04F}"/>
            </c:ext>
          </c:extLst>
        </c:ser>
        <c:dLbls>
          <c:showLegendKey val="0"/>
          <c:showVal val="0"/>
          <c:showCatName val="0"/>
          <c:showSerName val="0"/>
          <c:showPercent val="0"/>
          <c:showBubbleSize val="0"/>
        </c:dLbls>
        <c:smooth val="0"/>
        <c:axId val="434407000"/>
        <c:axId val="434405824"/>
      </c:lineChart>
      <c:catAx>
        <c:axId val="434407000"/>
        <c:scaling>
          <c:orientation val="minMax"/>
        </c:scaling>
        <c:delete val="0"/>
        <c:axPos val="b"/>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a:t>Weeks of follow up</a:t>
                </a:r>
              </a:p>
            </c:rich>
          </c:tx>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34405824"/>
        <c:crosses val="autoZero"/>
        <c:auto val="1"/>
        <c:lblAlgn val="ctr"/>
        <c:lblOffset val="100"/>
        <c:noMultiLvlLbl val="0"/>
      </c:catAx>
      <c:valAx>
        <c:axId val="43440582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a:t>Errors per day</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344070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175E974-8857-3047-A516-190A4302E319}" type="doc">
      <dgm:prSet loTypeId="urn:microsoft.com/office/officeart/2005/8/layout/cycle8" loCatId="" qsTypeId="urn:microsoft.com/office/officeart/2005/8/quickstyle/simple4" qsCatId="simple" csTypeId="urn:microsoft.com/office/officeart/2005/8/colors/accent1_3" csCatId="accent1" phldr="1"/>
      <dgm:spPr/>
    </dgm:pt>
    <dgm:pt modelId="{8406A33A-8886-BD4E-BA39-C2E7F47E4681}">
      <dgm:prSet phldrT="[Text]"/>
      <dgm:spPr>
        <a:xfrm>
          <a:off x="272926" y="134670"/>
          <a:ext cx="1797132" cy="1797132"/>
        </a:xfrm>
        <a:prstGeom prst="pie">
          <a:avLst>
            <a:gd name="adj1" fmla="val 16200000"/>
            <a:gd name="adj2" fmla="val 0"/>
          </a:avLst>
        </a:prstGeom>
        <a:gradFill rotWithShape="0">
          <a:gsLst>
            <a:gs pos="0">
              <a:srgbClr val="4472C4">
                <a:shade val="80000"/>
                <a:hueOff val="0"/>
                <a:satOff val="0"/>
                <a:lumOff val="0"/>
                <a:alphaOff val="0"/>
                <a:satMod val="103000"/>
                <a:lumMod val="102000"/>
                <a:tint val="94000"/>
              </a:srgbClr>
            </a:gs>
            <a:gs pos="50000">
              <a:srgbClr val="4472C4">
                <a:shade val="80000"/>
                <a:hueOff val="0"/>
                <a:satOff val="0"/>
                <a:lumOff val="0"/>
                <a:alphaOff val="0"/>
                <a:satMod val="110000"/>
                <a:lumMod val="100000"/>
                <a:shade val="100000"/>
              </a:srgbClr>
            </a:gs>
            <a:gs pos="100000">
              <a:srgbClr val="4472C4">
                <a:shade val="80000"/>
                <a:hueOff val="0"/>
                <a:satOff val="0"/>
                <a:lumOff val="0"/>
                <a:alphaOff val="0"/>
                <a:lumMod val="99000"/>
                <a:satMod val="120000"/>
                <a:shade val="78000"/>
              </a:srgbClr>
            </a:gs>
          </a:gsLst>
          <a:lin ang="5400000" scaled="0"/>
        </a:gradFill>
        <a:ln>
          <a:noFill/>
        </a:ln>
        <a:effectLst/>
      </dgm:spPr>
      <dgm:t>
        <a:bodyPr/>
        <a:lstStyle/>
        <a:p>
          <a:pPr>
            <a:buNone/>
          </a:pPr>
          <a:r>
            <a:rPr lang="en-US" dirty="0">
              <a:solidFill>
                <a:sysClr val="window" lastClr="FFFFFF"/>
              </a:solidFill>
              <a:latin typeface="Calibri" panose="020F0502020204030204"/>
              <a:ea typeface="+mn-ea"/>
              <a:cs typeface="+mn-cs"/>
            </a:rPr>
            <a:t>Plan</a:t>
          </a:r>
        </a:p>
      </dgm:t>
    </dgm:pt>
    <dgm:pt modelId="{12AF38CE-5B19-D54B-B879-9290B0A949AA}" type="parTrans" cxnId="{9AFDA623-E6A0-4A48-983E-A3E18E3CF0EF}">
      <dgm:prSet/>
      <dgm:spPr/>
      <dgm:t>
        <a:bodyPr/>
        <a:lstStyle/>
        <a:p>
          <a:endParaRPr lang="en-US"/>
        </a:p>
      </dgm:t>
    </dgm:pt>
    <dgm:pt modelId="{49D73C19-70A9-7542-BB76-A8823D8C77A8}" type="sibTrans" cxnId="{9AFDA623-E6A0-4A48-983E-A3E18E3CF0EF}">
      <dgm:prSet/>
      <dgm:spPr/>
      <dgm:t>
        <a:bodyPr/>
        <a:lstStyle/>
        <a:p>
          <a:endParaRPr lang="en-US"/>
        </a:p>
      </dgm:t>
    </dgm:pt>
    <dgm:pt modelId="{949AA117-D500-EA44-9C9A-5F56F391D072}">
      <dgm:prSet phldrT="[Text]"/>
      <dgm:spPr>
        <a:xfrm>
          <a:off x="272926" y="183321"/>
          <a:ext cx="1797132" cy="1797132"/>
        </a:xfrm>
        <a:prstGeom prst="pie">
          <a:avLst>
            <a:gd name="adj1" fmla="val 0"/>
            <a:gd name="adj2" fmla="val 5400000"/>
          </a:avLst>
        </a:prstGeom>
        <a:gradFill rotWithShape="0">
          <a:gsLst>
            <a:gs pos="0">
              <a:srgbClr val="4472C4">
                <a:shade val="80000"/>
                <a:hueOff val="116428"/>
                <a:satOff val="-2085"/>
                <a:lumOff val="8862"/>
                <a:alphaOff val="0"/>
                <a:satMod val="103000"/>
                <a:lumMod val="102000"/>
                <a:tint val="94000"/>
              </a:srgbClr>
            </a:gs>
            <a:gs pos="50000">
              <a:srgbClr val="4472C4">
                <a:shade val="80000"/>
                <a:hueOff val="116428"/>
                <a:satOff val="-2085"/>
                <a:lumOff val="8862"/>
                <a:alphaOff val="0"/>
                <a:satMod val="110000"/>
                <a:lumMod val="100000"/>
                <a:shade val="100000"/>
              </a:srgbClr>
            </a:gs>
            <a:gs pos="100000">
              <a:srgbClr val="4472C4">
                <a:shade val="80000"/>
                <a:hueOff val="116428"/>
                <a:satOff val="-2085"/>
                <a:lumOff val="8862"/>
                <a:alphaOff val="0"/>
                <a:lumMod val="99000"/>
                <a:satMod val="120000"/>
                <a:shade val="78000"/>
              </a:srgbClr>
            </a:gs>
          </a:gsLst>
          <a:lin ang="5400000" scaled="0"/>
        </a:gradFill>
        <a:ln>
          <a:noFill/>
        </a:ln>
        <a:effectLst/>
      </dgm:spPr>
      <dgm:t>
        <a:bodyPr/>
        <a:lstStyle/>
        <a:p>
          <a:pPr>
            <a:buNone/>
          </a:pPr>
          <a:r>
            <a:rPr lang="en-US" dirty="0">
              <a:solidFill>
                <a:sysClr val="window" lastClr="FFFFFF"/>
              </a:solidFill>
              <a:latin typeface="Calibri" panose="020F0502020204030204"/>
              <a:ea typeface="+mn-ea"/>
              <a:cs typeface="+mn-cs"/>
            </a:rPr>
            <a:t>Do</a:t>
          </a:r>
        </a:p>
      </dgm:t>
    </dgm:pt>
    <dgm:pt modelId="{6597B8CE-5E81-8445-9B4D-C8D0320841C7}" type="parTrans" cxnId="{2DA81A8D-394E-2C4B-B0D6-E6C4A4503D09}">
      <dgm:prSet/>
      <dgm:spPr/>
      <dgm:t>
        <a:bodyPr/>
        <a:lstStyle/>
        <a:p>
          <a:endParaRPr lang="en-US"/>
        </a:p>
      </dgm:t>
    </dgm:pt>
    <dgm:pt modelId="{0021F325-407A-2048-AAA7-26D2310EE5BE}" type="sibTrans" cxnId="{2DA81A8D-394E-2C4B-B0D6-E6C4A4503D09}">
      <dgm:prSet/>
      <dgm:spPr/>
      <dgm:t>
        <a:bodyPr/>
        <a:lstStyle/>
        <a:p>
          <a:endParaRPr lang="en-US"/>
        </a:p>
      </dgm:t>
    </dgm:pt>
    <dgm:pt modelId="{0EB3A090-C0EB-0141-A860-FF0AF6F26A58}">
      <dgm:prSet phldrT="[Text]"/>
      <dgm:spPr>
        <a:xfrm>
          <a:off x="212593" y="183321"/>
          <a:ext cx="1797132" cy="1797132"/>
        </a:xfrm>
        <a:prstGeom prst="pie">
          <a:avLst>
            <a:gd name="adj1" fmla="val 5400000"/>
            <a:gd name="adj2" fmla="val 10800000"/>
          </a:avLst>
        </a:prstGeom>
        <a:gradFill rotWithShape="0">
          <a:gsLst>
            <a:gs pos="0">
              <a:srgbClr val="4472C4">
                <a:shade val="80000"/>
                <a:hueOff val="232855"/>
                <a:satOff val="-4171"/>
                <a:lumOff val="17723"/>
                <a:alphaOff val="0"/>
                <a:satMod val="103000"/>
                <a:lumMod val="102000"/>
                <a:tint val="94000"/>
              </a:srgbClr>
            </a:gs>
            <a:gs pos="50000">
              <a:srgbClr val="4472C4">
                <a:shade val="80000"/>
                <a:hueOff val="232855"/>
                <a:satOff val="-4171"/>
                <a:lumOff val="17723"/>
                <a:alphaOff val="0"/>
                <a:satMod val="110000"/>
                <a:lumMod val="100000"/>
                <a:shade val="100000"/>
              </a:srgbClr>
            </a:gs>
            <a:gs pos="100000">
              <a:srgbClr val="4472C4">
                <a:shade val="80000"/>
                <a:hueOff val="232855"/>
                <a:satOff val="-4171"/>
                <a:lumOff val="17723"/>
                <a:alphaOff val="0"/>
                <a:lumMod val="99000"/>
                <a:satMod val="120000"/>
                <a:shade val="78000"/>
              </a:srgbClr>
            </a:gs>
          </a:gsLst>
          <a:lin ang="5400000" scaled="0"/>
        </a:gradFill>
        <a:ln>
          <a:noFill/>
        </a:ln>
        <a:effectLst/>
      </dgm:spPr>
      <dgm:t>
        <a:bodyPr/>
        <a:lstStyle/>
        <a:p>
          <a:pPr>
            <a:buNone/>
          </a:pPr>
          <a:r>
            <a:rPr lang="en-US" dirty="0">
              <a:solidFill>
                <a:sysClr val="window" lastClr="FFFFFF"/>
              </a:solidFill>
              <a:latin typeface="Calibri" panose="020F0502020204030204"/>
              <a:ea typeface="+mn-ea"/>
              <a:cs typeface="+mn-cs"/>
            </a:rPr>
            <a:t>Study</a:t>
          </a:r>
        </a:p>
      </dgm:t>
    </dgm:pt>
    <dgm:pt modelId="{09D80E83-BB52-7943-B479-D70399EAEB65}" type="parTrans" cxnId="{5A45A905-46E1-7547-B6F6-770949AF6D05}">
      <dgm:prSet/>
      <dgm:spPr/>
      <dgm:t>
        <a:bodyPr/>
        <a:lstStyle/>
        <a:p>
          <a:endParaRPr lang="en-US"/>
        </a:p>
      </dgm:t>
    </dgm:pt>
    <dgm:pt modelId="{A2C0C67F-F586-134A-92D2-4E2E2EE9C34C}" type="sibTrans" cxnId="{5A45A905-46E1-7547-B6F6-770949AF6D05}">
      <dgm:prSet/>
      <dgm:spPr/>
      <dgm:t>
        <a:bodyPr/>
        <a:lstStyle/>
        <a:p>
          <a:endParaRPr lang="en-US"/>
        </a:p>
      </dgm:t>
    </dgm:pt>
    <dgm:pt modelId="{A53E6E41-F2BA-1A4D-B6F3-55AFE2A435C2}">
      <dgm:prSet phldrT="[Text]"/>
      <dgm:spPr>
        <a:xfrm>
          <a:off x="212593" y="122989"/>
          <a:ext cx="1797132" cy="1797132"/>
        </a:xfrm>
        <a:prstGeom prst="pie">
          <a:avLst>
            <a:gd name="adj1" fmla="val 10800000"/>
            <a:gd name="adj2" fmla="val 16200000"/>
          </a:avLst>
        </a:prstGeom>
        <a:gradFill rotWithShape="0">
          <a:gsLst>
            <a:gs pos="0">
              <a:srgbClr val="4472C4">
                <a:shade val="80000"/>
                <a:hueOff val="349283"/>
                <a:satOff val="-6256"/>
                <a:lumOff val="26585"/>
                <a:alphaOff val="0"/>
                <a:satMod val="103000"/>
                <a:lumMod val="102000"/>
                <a:tint val="94000"/>
              </a:srgbClr>
            </a:gs>
            <a:gs pos="50000">
              <a:srgbClr val="4472C4">
                <a:shade val="80000"/>
                <a:hueOff val="349283"/>
                <a:satOff val="-6256"/>
                <a:lumOff val="26585"/>
                <a:alphaOff val="0"/>
                <a:satMod val="110000"/>
                <a:lumMod val="100000"/>
                <a:shade val="100000"/>
              </a:srgbClr>
            </a:gs>
            <a:gs pos="100000">
              <a:srgbClr val="4472C4">
                <a:shade val="80000"/>
                <a:hueOff val="349283"/>
                <a:satOff val="-6256"/>
                <a:lumOff val="26585"/>
                <a:alphaOff val="0"/>
                <a:lumMod val="99000"/>
                <a:satMod val="120000"/>
                <a:shade val="78000"/>
              </a:srgbClr>
            </a:gs>
          </a:gsLst>
          <a:lin ang="5400000" scaled="0"/>
        </a:gradFill>
        <a:ln>
          <a:noFill/>
        </a:ln>
        <a:effectLst/>
      </dgm:spPr>
      <dgm:t>
        <a:bodyPr/>
        <a:lstStyle/>
        <a:p>
          <a:pPr>
            <a:buNone/>
          </a:pPr>
          <a:r>
            <a:rPr lang="en-US" dirty="0">
              <a:solidFill>
                <a:sysClr val="window" lastClr="FFFFFF"/>
              </a:solidFill>
              <a:latin typeface="Calibri" panose="020F0502020204030204"/>
              <a:ea typeface="+mn-ea"/>
              <a:cs typeface="+mn-cs"/>
            </a:rPr>
            <a:t>Act</a:t>
          </a:r>
        </a:p>
      </dgm:t>
    </dgm:pt>
    <dgm:pt modelId="{9C7C4688-7E97-804E-BB99-973358A5E572}" type="parTrans" cxnId="{90579EB5-3136-444C-9FE4-65E88B2079AC}">
      <dgm:prSet/>
      <dgm:spPr/>
      <dgm:t>
        <a:bodyPr/>
        <a:lstStyle/>
        <a:p>
          <a:endParaRPr lang="en-US"/>
        </a:p>
      </dgm:t>
    </dgm:pt>
    <dgm:pt modelId="{96900787-3F68-2D46-946E-FA8D7756B7E6}" type="sibTrans" cxnId="{90579EB5-3136-444C-9FE4-65E88B2079AC}">
      <dgm:prSet/>
      <dgm:spPr/>
      <dgm:t>
        <a:bodyPr/>
        <a:lstStyle/>
        <a:p>
          <a:endParaRPr lang="en-US"/>
        </a:p>
      </dgm:t>
    </dgm:pt>
    <dgm:pt modelId="{425352F8-7204-0B41-8936-20648AE381F3}" type="pres">
      <dgm:prSet presAssocID="{9175E974-8857-3047-A516-190A4302E319}" presName="compositeShape" presStyleCnt="0">
        <dgm:presLayoutVars>
          <dgm:chMax val="7"/>
          <dgm:dir/>
          <dgm:resizeHandles val="exact"/>
        </dgm:presLayoutVars>
      </dgm:prSet>
      <dgm:spPr/>
    </dgm:pt>
    <dgm:pt modelId="{E3303C21-6F99-434E-95A6-A08A868B64EE}" type="pres">
      <dgm:prSet presAssocID="{9175E974-8857-3047-A516-190A4302E319}" presName="wedge1" presStyleLbl="node1" presStyleIdx="0" presStyleCnt="4" custLinFactNeighborY="650"/>
      <dgm:spPr/>
    </dgm:pt>
    <dgm:pt modelId="{46898029-9965-D54F-9BE6-BC68A90F8D46}" type="pres">
      <dgm:prSet presAssocID="{9175E974-8857-3047-A516-190A4302E319}" presName="dummy1a" presStyleCnt="0"/>
      <dgm:spPr/>
    </dgm:pt>
    <dgm:pt modelId="{86AC74D1-BA58-534A-AADF-D01CDC813A9C}" type="pres">
      <dgm:prSet presAssocID="{9175E974-8857-3047-A516-190A4302E319}" presName="dummy1b" presStyleCnt="0"/>
      <dgm:spPr/>
    </dgm:pt>
    <dgm:pt modelId="{A6652C4E-1A38-914D-9BF0-5277ED580A36}" type="pres">
      <dgm:prSet presAssocID="{9175E974-8857-3047-A516-190A4302E319}" presName="wedge1Tx" presStyleLbl="node1" presStyleIdx="0" presStyleCnt="4">
        <dgm:presLayoutVars>
          <dgm:chMax val="0"/>
          <dgm:chPref val="0"/>
          <dgm:bulletEnabled val="1"/>
        </dgm:presLayoutVars>
      </dgm:prSet>
      <dgm:spPr/>
    </dgm:pt>
    <dgm:pt modelId="{CD30BD13-D1E9-A042-ACCD-E815FF382B7B}" type="pres">
      <dgm:prSet presAssocID="{9175E974-8857-3047-A516-190A4302E319}" presName="wedge2" presStyleLbl="node1" presStyleIdx="1" presStyleCnt="4"/>
      <dgm:spPr/>
    </dgm:pt>
    <dgm:pt modelId="{EEF54636-618E-7643-882F-E84E2BCCCEBA}" type="pres">
      <dgm:prSet presAssocID="{9175E974-8857-3047-A516-190A4302E319}" presName="dummy2a" presStyleCnt="0"/>
      <dgm:spPr/>
    </dgm:pt>
    <dgm:pt modelId="{A28F9BD1-A251-3C4F-9936-006D276D78AF}" type="pres">
      <dgm:prSet presAssocID="{9175E974-8857-3047-A516-190A4302E319}" presName="dummy2b" presStyleCnt="0"/>
      <dgm:spPr/>
    </dgm:pt>
    <dgm:pt modelId="{F0FDA0D2-2ED8-1E42-A5B7-5965937ADACF}" type="pres">
      <dgm:prSet presAssocID="{9175E974-8857-3047-A516-190A4302E319}" presName="wedge2Tx" presStyleLbl="node1" presStyleIdx="1" presStyleCnt="4">
        <dgm:presLayoutVars>
          <dgm:chMax val="0"/>
          <dgm:chPref val="0"/>
          <dgm:bulletEnabled val="1"/>
        </dgm:presLayoutVars>
      </dgm:prSet>
      <dgm:spPr/>
    </dgm:pt>
    <dgm:pt modelId="{62ACA8D0-B498-4949-A930-6C16124745CA}" type="pres">
      <dgm:prSet presAssocID="{9175E974-8857-3047-A516-190A4302E319}" presName="wedge3" presStyleLbl="node1" presStyleIdx="2" presStyleCnt="4"/>
      <dgm:spPr/>
    </dgm:pt>
    <dgm:pt modelId="{B8972A2E-F806-1F4A-B34E-3758A5438525}" type="pres">
      <dgm:prSet presAssocID="{9175E974-8857-3047-A516-190A4302E319}" presName="dummy3a" presStyleCnt="0"/>
      <dgm:spPr/>
    </dgm:pt>
    <dgm:pt modelId="{9060770D-215B-B745-B0DB-1FE5B8AF5DA5}" type="pres">
      <dgm:prSet presAssocID="{9175E974-8857-3047-A516-190A4302E319}" presName="dummy3b" presStyleCnt="0"/>
      <dgm:spPr/>
    </dgm:pt>
    <dgm:pt modelId="{33A206BF-DEA8-D94E-8000-59551636041E}" type="pres">
      <dgm:prSet presAssocID="{9175E974-8857-3047-A516-190A4302E319}" presName="wedge3Tx" presStyleLbl="node1" presStyleIdx="2" presStyleCnt="4">
        <dgm:presLayoutVars>
          <dgm:chMax val="0"/>
          <dgm:chPref val="0"/>
          <dgm:bulletEnabled val="1"/>
        </dgm:presLayoutVars>
      </dgm:prSet>
      <dgm:spPr/>
    </dgm:pt>
    <dgm:pt modelId="{433BF37E-B1D4-EE4F-BF2D-8898A5FCFE5C}" type="pres">
      <dgm:prSet presAssocID="{9175E974-8857-3047-A516-190A4302E319}" presName="wedge4" presStyleLbl="node1" presStyleIdx="3" presStyleCnt="4"/>
      <dgm:spPr/>
    </dgm:pt>
    <dgm:pt modelId="{AC53A596-BB94-9143-9D09-D11C8B4AAA16}" type="pres">
      <dgm:prSet presAssocID="{9175E974-8857-3047-A516-190A4302E319}" presName="dummy4a" presStyleCnt="0"/>
      <dgm:spPr/>
    </dgm:pt>
    <dgm:pt modelId="{4F185B87-7872-A740-8038-6915B08E2282}" type="pres">
      <dgm:prSet presAssocID="{9175E974-8857-3047-A516-190A4302E319}" presName="dummy4b" presStyleCnt="0"/>
      <dgm:spPr/>
    </dgm:pt>
    <dgm:pt modelId="{ED2E7F1F-DA92-3B4E-9BBB-CE62E913DCAE}" type="pres">
      <dgm:prSet presAssocID="{9175E974-8857-3047-A516-190A4302E319}" presName="wedge4Tx" presStyleLbl="node1" presStyleIdx="3" presStyleCnt="4">
        <dgm:presLayoutVars>
          <dgm:chMax val="0"/>
          <dgm:chPref val="0"/>
          <dgm:bulletEnabled val="1"/>
        </dgm:presLayoutVars>
      </dgm:prSet>
      <dgm:spPr/>
    </dgm:pt>
    <dgm:pt modelId="{48C86F35-1F42-554D-A42F-F5A2E30FD623}" type="pres">
      <dgm:prSet presAssocID="{49D73C19-70A9-7542-BB76-A8823D8C77A8}" presName="arrowWedge1" presStyleLbl="fgSibTrans2D1" presStyleIdx="0" presStyleCnt="4"/>
      <dgm:spPr>
        <a:xfrm>
          <a:off x="161675" y="23419"/>
          <a:ext cx="2019635" cy="2019635"/>
        </a:xfrm>
        <a:prstGeom prst="circularArrow">
          <a:avLst>
            <a:gd name="adj1" fmla="val 5085"/>
            <a:gd name="adj2" fmla="val 327528"/>
            <a:gd name="adj3" fmla="val 21272472"/>
            <a:gd name="adj4" fmla="val 16200000"/>
            <a:gd name="adj5" fmla="val 5932"/>
          </a:avLst>
        </a:prstGeom>
        <a:gradFill rotWithShape="0">
          <a:gsLst>
            <a:gs pos="0">
              <a:srgbClr val="4472C4">
                <a:shade val="90000"/>
                <a:hueOff val="0"/>
                <a:satOff val="0"/>
                <a:lumOff val="0"/>
                <a:alphaOff val="0"/>
                <a:satMod val="103000"/>
                <a:lumMod val="102000"/>
                <a:tint val="94000"/>
              </a:srgbClr>
            </a:gs>
            <a:gs pos="50000">
              <a:srgbClr val="4472C4">
                <a:shade val="90000"/>
                <a:hueOff val="0"/>
                <a:satOff val="0"/>
                <a:lumOff val="0"/>
                <a:alphaOff val="0"/>
                <a:satMod val="110000"/>
                <a:lumMod val="100000"/>
                <a:shade val="100000"/>
              </a:srgbClr>
            </a:gs>
            <a:gs pos="100000">
              <a:srgbClr val="4472C4">
                <a:shade val="90000"/>
                <a:hueOff val="0"/>
                <a:satOff val="0"/>
                <a:lumOff val="0"/>
                <a:alphaOff val="0"/>
                <a:lumMod val="99000"/>
                <a:satMod val="120000"/>
                <a:shade val="78000"/>
              </a:srgbClr>
            </a:gs>
          </a:gsLst>
          <a:lin ang="5400000" scaled="0"/>
        </a:gradFill>
        <a:ln>
          <a:noFill/>
        </a:ln>
        <a:effectLst/>
      </dgm:spPr>
    </dgm:pt>
    <dgm:pt modelId="{3DE88BBE-D047-3C40-9E44-E1E8F3425852}" type="pres">
      <dgm:prSet presAssocID="{0021F325-407A-2048-AAA7-26D2310EE5BE}" presName="arrowWedge2" presStyleLbl="fgSibTrans2D1" presStyleIdx="1" presStyleCnt="4"/>
      <dgm:spPr>
        <a:xfrm>
          <a:off x="161675" y="72070"/>
          <a:ext cx="2019635" cy="2019635"/>
        </a:xfrm>
        <a:prstGeom prst="circularArrow">
          <a:avLst>
            <a:gd name="adj1" fmla="val 5085"/>
            <a:gd name="adj2" fmla="val 327528"/>
            <a:gd name="adj3" fmla="val 5072472"/>
            <a:gd name="adj4" fmla="val 0"/>
            <a:gd name="adj5" fmla="val 5932"/>
          </a:avLst>
        </a:prstGeom>
        <a:gradFill rotWithShape="0">
          <a:gsLst>
            <a:gs pos="0">
              <a:srgbClr val="4472C4">
                <a:shade val="90000"/>
                <a:hueOff val="116408"/>
                <a:satOff val="-1994"/>
                <a:lumOff val="7987"/>
                <a:alphaOff val="0"/>
                <a:satMod val="103000"/>
                <a:lumMod val="102000"/>
                <a:tint val="94000"/>
              </a:srgbClr>
            </a:gs>
            <a:gs pos="50000">
              <a:srgbClr val="4472C4">
                <a:shade val="90000"/>
                <a:hueOff val="116408"/>
                <a:satOff val="-1994"/>
                <a:lumOff val="7987"/>
                <a:alphaOff val="0"/>
                <a:satMod val="110000"/>
                <a:lumMod val="100000"/>
                <a:shade val="100000"/>
              </a:srgbClr>
            </a:gs>
            <a:gs pos="100000">
              <a:srgbClr val="4472C4">
                <a:shade val="90000"/>
                <a:hueOff val="116408"/>
                <a:satOff val="-1994"/>
                <a:lumOff val="7987"/>
                <a:alphaOff val="0"/>
                <a:lumMod val="99000"/>
                <a:satMod val="120000"/>
                <a:shade val="78000"/>
              </a:srgbClr>
            </a:gs>
          </a:gsLst>
          <a:lin ang="5400000" scaled="0"/>
        </a:gradFill>
        <a:ln>
          <a:noFill/>
        </a:ln>
        <a:effectLst/>
      </dgm:spPr>
    </dgm:pt>
    <dgm:pt modelId="{BA040677-2B95-5148-BBFE-A6988AA0442D}" type="pres">
      <dgm:prSet presAssocID="{A2C0C67F-F586-134A-92D2-4E2E2EE9C34C}" presName="arrowWedge3" presStyleLbl="fgSibTrans2D1" presStyleIdx="2" presStyleCnt="4"/>
      <dgm:spPr>
        <a:xfrm>
          <a:off x="101342" y="72070"/>
          <a:ext cx="2019635" cy="2019635"/>
        </a:xfrm>
        <a:prstGeom prst="circularArrow">
          <a:avLst>
            <a:gd name="adj1" fmla="val 5085"/>
            <a:gd name="adj2" fmla="val 327528"/>
            <a:gd name="adj3" fmla="val 10472472"/>
            <a:gd name="adj4" fmla="val 5400000"/>
            <a:gd name="adj5" fmla="val 5932"/>
          </a:avLst>
        </a:prstGeom>
        <a:gradFill rotWithShape="0">
          <a:gsLst>
            <a:gs pos="0">
              <a:srgbClr val="4472C4">
                <a:shade val="90000"/>
                <a:hueOff val="232817"/>
                <a:satOff val="-3987"/>
                <a:lumOff val="15973"/>
                <a:alphaOff val="0"/>
                <a:satMod val="103000"/>
                <a:lumMod val="102000"/>
                <a:tint val="94000"/>
              </a:srgbClr>
            </a:gs>
            <a:gs pos="50000">
              <a:srgbClr val="4472C4">
                <a:shade val="90000"/>
                <a:hueOff val="232817"/>
                <a:satOff val="-3987"/>
                <a:lumOff val="15973"/>
                <a:alphaOff val="0"/>
                <a:satMod val="110000"/>
                <a:lumMod val="100000"/>
                <a:shade val="100000"/>
              </a:srgbClr>
            </a:gs>
            <a:gs pos="100000">
              <a:srgbClr val="4472C4">
                <a:shade val="90000"/>
                <a:hueOff val="232817"/>
                <a:satOff val="-3987"/>
                <a:lumOff val="15973"/>
                <a:alphaOff val="0"/>
                <a:lumMod val="99000"/>
                <a:satMod val="120000"/>
                <a:shade val="78000"/>
              </a:srgbClr>
            </a:gs>
          </a:gsLst>
          <a:lin ang="5400000" scaled="0"/>
        </a:gradFill>
        <a:ln>
          <a:noFill/>
        </a:ln>
        <a:effectLst/>
      </dgm:spPr>
    </dgm:pt>
    <dgm:pt modelId="{C54F04A2-C844-5D42-B718-A14F46AC7968}" type="pres">
      <dgm:prSet presAssocID="{96900787-3F68-2D46-946E-FA8D7756B7E6}" presName="arrowWedge4" presStyleLbl="fgSibTrans2D1" presStyleIdx="3" presStyleCnt="4"/>
      <dgm:spPr>
        <a:xfrm>
          <a:off x="101342" y="11738"/>
          <a:ext cx="2019635" cy="2019635"/>
        </a:xfrm>
        <a:prstGeom prst="circularArrow">
          <a:avLst>
            <a:gd name="adj1" fmla="val 5085"/>
            <a:gd name="adj2" fmla="val 327528"/>
            <a:gd name="adj3" fmla="val 15872472"/>
            <a:gd name="adj4" fmla="val 10800000"/>
            <a:gd name="adj5" fmla="val 5932"/>
          </a:avLst>
        </a:prstGeom>
        <a:gradFill rotWithShape="0">
          <a:gsLst>
            <a:gs pos="0">
              <a:srgbClr val="4472C4">
                <a:shade val="90000"/>
                <a:hueOff val="349225"/>
                <a:satOff val="-5981"/>
                <a:lumOff val="23960"/>
                <a:alphaOff val="0"/>
                <a:satMod val="103000"/>
                <a:lumMod val="102000"/>
                <a:tint val="94000"/>
              </a:srgbClr>
            </a:gs>
            <a:gs pos="50000">
              <a:srgbClr val="4472C4">
                <a:shade val="90000"/>
                <a:hueOff val="349225"/>
                <a:satOff val="-5981"/>
                <a:lumOff val="23960"/>
                <a:alphaOff val="0"/>
                <a:satMod val="110000"/>
                <a:lumMod val="100000"/>
                <a:shade val="100000"/>
              </a:srgbClr>
            </a:gs>
            <a:gs pos="100000">
              <a:srgbClr val="4472C4">
                <a:shade val="90000"/>
                <a:hueOff val="349225"/>
                <a:satOff val="-5981"/>
                <a:lumOff val="23960"/>
                <a:alphaOff val="0"/>
                <a:lumMod val="99000"/>
                <a:satMod val="120000"/>
                <a:shade val="78000"/>
              </a:srgbClr>
            </a:gs>
          </a:gsLst>
          <a:lin ang="5400000" scaled="0"/>
        </a:gradFill>
        <a:ln>
          <a:noFill/>
        </a:ln>
        <a:effectLst/>
      </dgm:spPr>
    </dgm:pt>
  </dgm:ptLst>
  <dgm:cxnLst>
    <dgm:cxn modelId="{311B8802-C0CE-124D-9EF6-2CD648047614}" type="presOf" srcId="{9175E974-8857-3047-A516-190A4302E319}" destId="{425352F8-7204-0B41-8936-20648AE381F3}" srcOrd="0" destOrd="0" presId="urn:microsoft.com/office/officeart/2005/8/layout/cycle8"/>
    <dgm:cxn modelId="{5A45A905-46E1-7547-B6F6-770949AF6D05}" srcId="{9175E974-8857-3047-A516-190A4302E319}" destId="{0EB3A090-C0EB-0141-A860-FF0AF6F26A58}" srcOrd="2" destOrd="0" parTransId="{09D80E83-BB52-7943-B479-D70399EAEB65}" sibTransId="{A2C0C67F-F586-134A-92D2-4E2E2EE9C34C}"/>
    <dgm:cxn modelId="{9AFDA623-E6A0-4A48-983E-A3E18E3CF0EF}" srcId="{9175E974-8857-3047-A516-190A4302E319}" destId="{8406A33A-8886-BD4E-BA39-C2E7F47E4681}" srcOrd="0" destOrd="0" parTransId="{12AF38CE-5B19-D54B-B879-9290B0A949AA}" sibTransId="{49D73C19-70A9-7542-BB76-A8823D8C77A8}"/>
    <dgm:cxn modelId="{3971F424-B1E2-A94B-A4E9-A8568336FF95}" type="presOf" srcId="{A53E6E41-F2BA-1A4D-B6F3-55AFE2A435C2}" destId="{ED2E7F1F-DA92-3B4E-9BBB-CE62E913DCAE}" srcOrd="1" destOrd="0" presId="urn:microsoft.com/office/officeart/2005/8/layout/cycle8"/>
    <dgm:cxn modelId="{5A3BDD3B-C7FE-A64D-B4EF-61404DF96351}" type="presOf" srcId="{A53E6E41-F2BA-1A4D-B6F3-55AFE2A435C2}" destId="{433BF37E-B1D4-EE4F-BF2D-8898A5FCFE5C}" srcOrd="0" destOrd="0" presId="urn:microsoft.com/office/officeart/2005/8/layout/cycle8"/>
    <dgm:cxn modelId="{7A9A676E-741A-4442-837B-BF29DED5AB93}" type="presOf" srcId="{8406A33A-8886-BD4E-BA39-C2E7F47E4681}" destId="{E3303C21-6F99-434E-95A6-A08A868B64EE}" srcOrd="0" destOrd="0" presId="urn:microsoft.com/office/officeart/2005/8/layout/cycle8"/>
    <dgm:cxn modelId="{1FF9CD89-2D5A-B64C-8049-58094E48574A}" type="presOf" srcId="{0EB3A090-C0EB-0141-A860-FF0AF6F26A58}" destId="{62ACA8D0-B498-4949-A930-6C16124745CA}" srcOrd="0" destOrd="0" presId="urn:microsoft.com/office/officeart/2005/8/layout/cycle8"/>
    <dgm:cxn modelId="{2DA81A8D-394E-2C4B-B0D6-E6C4A4503D09}" srcId="{9175E974-8857-3047-A516-190A4302E319}" destId="{949AA117-D500-EA44-9C9A-5F56F391D072}" srcOrd="1" destOrd="0" parTransId="{6597B8CE-5E81-8445-9B4D-C8D0320841C7}" sibTransId="{0021F325-407A-2048-AAA7-26D2310EE5BE}"/>
    <dgm:cxn modelId="{90579EB5-3136-444C-9FE4-65E88B2079AC}" srcId="{9175E974-8857-3047-A516-190A4302E319}" destId="{A53E6E41-F2BA-1A4D-B6F3-55AFE2A435C2}" srcOrd="3" destOrd="0" parTransId="{9C7C4688-7E97-804E-BB99-973358A5E572}" sibTransId="{96900787-3F68-2D46-946E-FA8D7756B7E6}"/>
    <dgm:cxn modelId="{700B8FBA-93F5-5749-A66E-3F367E0404AF}" type="presOf" srcId="{949AA117-D500-EA44-9C9A-5F56F391D072}" destId="{CD30BD13-D1E9-A042-ACCD-E815FF382B7B}" srcOrd="0" destOrd="0" presId="urn:microsoft.com/office/officeart/2005/8/layout/cycle8"/>
    <dgm:cxn modelId="{270777D4-5DF7-C04D-9AF6-765369D48480}" type="presOf" srcId="{0EB3A090-C0EB-0141-A860-FF0AF6F26A58}" destId="{33A206BF-DEA8-D94E-8000-59551636041E}" srcOrd="1" destOrd="0" presId="urn:microsoft.com/office/officeart/2005/8/layout/cycle8"/>
    <dgm:cxn modelId="{7FDF87F7-9404-2444-8081-02307DCCAE92}" type="presOf" srcId="{8406A33A-8886-BD4E-BA39-C2E7F47E4681}" destId="{A6652C4E-1A38-914D-9BF0-5277ED580A36}" srcOrd="1" destOrd="0" presId="urn:microsoft.com/office/officeart/2005/8/layout/cycle8"/>
    <dgm:cxn modelId="{8E1113F9-C68E-424B-94CB-A25A939211AC}" type="presOf" srcId="{949AA117-D500-EA44-9C9A-5F56F391D072}" destId="{F0FDA0D2-2ED8-1E42-A5B7-5965937ADACF}" srcOrd="1" destOrd="0" presId="urn:microsoft.com/office/officeart/2005/8/layout/cycle8"/>
    <dgm:cxn modelId="{B3E2FB96-7FBF-6E4F-B47D-367AAC0F8322}" type="presParOf" srcId="{425352F8-7204-0B41-8936-20648AE381F3}" destId="{E3303C21-6F99-434E-95A6-A08A868B64EE}" srcOrd="0" destOrd="0" presId="urn:microsoft.com/office/officeart/2005/8/layout/cycle8"/>
    <dgm:cxn modelId="{CA14189B-CD66-2649-819E-57B1ECF4227A}" type="presParOf" srcId="{425352F8-7204-0B41-8936-20648AE381F3}" destId="{46898029-9965-D54F-9BE6-BC68A90F8D46}" srcOrd="1" destOrd="0" presId="urn:microsoft.com/office/officeart/2005/8/layout/cycle8"/>
    <dgm:cxn modelId="{1F3575CE-6DD6-504D-A227-D3705E4A5A54}" type="presParOf" srcId="{425352F8-7204-0B41-8936-20648AE381F3}" destId="{86AC74D1-BA58-534A-AADF-D01CDC813A9C}" srcOrd="2" destOrd="0" presId="urn:microsoft.com/office/officeart/2005/8/layout/cycle8"/>
    <dgm:cxn modelId="{A124C9CC-F0B6-AD4D-A5D6-7374D8F34F1F}" type="presParOf" srcId="{425352F8-7204-0B41-8936-20648AE381F3}" destId="{A6652C4E-1A38-914D-9BF0-5277ED580A36}" srcOrd="3" destOrd="0" presId="urn:microsoft.com/office/officeart/2005/8/layout/cycle8"/>
    <dgm:cxn modelId="{FD90EB76-47BF-FE45-A905-88C2CABE9F2E}" type="presParOf" srcId="{425352F8-7204-0B41-8936-20648AE381F3}" destId="{CD30BD13-D1E9-A042-ACCD-E815FF382B7B}" srcOrd="4" destOrd="0" presId="urn:microsoft.com/office/officeart/2005/8/layout/cycle8"/>
    <dgm:cxn modelId="{0EDBF83C-6D1A-194A-BD0F-8D383B3C7F15}" type="presParOf" srcId="{425352F8-7204-0B41-8936-20648AE381F3}" destId="{EEF54636-618E-7643-882F-E84E2BCCCEBA}" srcOrd="5" destOrd="0" presId="urn:microsoft.com/office/officeart/2005/8/layout/cycle8"/>
    <dgm:cxn modelId="{DDB1C1D4-2EED-A64C-BD34-18EFB071EDF0}" type="presParOf" srcId="{425352F8-7204-0B41-8936-20648AE381F3}" destId="{A28F9BD1-A251-3C4F-9936-006D276D78AF}" srcOrd="6" destOrd="0" presId="urn:microsoft.com/office/officeart/2005/8/layout/cycle8"/>
    <dgm:cxn modelId="{505651E9-9D66-5949-8BB9-FB2FF30111FF}" type="presParOf" srcId="{425352F8-7204-0B41-8936-20648AE381F3}" destId="{F0FDA0D2-2ED8-1E42-A5B7-5965937ADACF}" srcOrd="7" destOrd="0" presId="urn:microsoft.com/office/officeart/2005/8/layout/cycle8"/>
    <dgm:cxn modelId="{96F0E209-B49D-074D-A76D-9966DC35EB19}" type="presParOf" srcId="{425352F8-7204-0B41-8936-20648AE381F3}" destId="{62ACA8D0-B498-4949-A930-6C16124745CA}" srcOrd="8" destOrd="0" presId="urn:microsoft.com/office/officeart/2005/8/layout/cycle8"/>
    <dgm:cxn modelId="{F2933A6E-23B5-3440-AE71-608F2EDE6951}" type="presParOf" srcId="{425352F8-7204-0B41-8936-20648AE381F3}" destId="{B8972A2E-F806-1F4A-B34E-3758A5438525}" srcOrd="9" destOrd="0" presId="urn:microsoft.com/office/officeart/2005/8/layout/cycle8"/>
    <dgm:cxn modelId="{1644C3DC-BA3A-8E4D-9129-015F2B6BC8C4}" type="presParOf" srcId="{425352F8-7204-0B41-8936-20648AE381F3}" destId="{9060770D-215B-B745-B0DB-1FE5B8AF5DA5}" srcOrd="10" destOrd="0" presId="urn:microsoft.com/office/officeart/2005/8/layout/cycle8"/>
    <dgm:cxn modelId="{9C4B3CCE-EDEE-AB41-A379-7B47A7E09F62}" type="presParOf" srcId="{425352F8-7204-0B41-8936-20648AE381F3}" destId="{33A206BF-DEA8-D94E-8000-59551636041E}" srcOrd="11" destOrd="0" presId="urn:microsoft.com/office/officeart/2005/8/layout/cycle8"/>
    <dgm:cxn modelId="{16A02BA0-4605-D74B-8EB3-A65F217C49D4}" type="presParOf" srcId="{425352F8-7204-0B41-8936-20648AE381F3}" destId="{433BF37E-B1D4-EE4F-BF2D-8898A5FCFE5C}" srcOrd="12" destOrd="0" presId="urn:microsoft.com/office/officeart/2005/8/layout/cycle8"/>
    <dgm:cxn modelId="{234757EF-626B-264B-A42D-1E681E5DB389}" type="presParOf" srcId="{425352F8-7204-0B41-8936-20648AE381F3}" destId="{AC53A596-BB94-9143-9D09-D11C8B4AAA16}" srcOrd="13" destOrd="0" presId="urn:microsoft.com/office/officeart/2005/8/layout/cycle8"/>
    <dgm:cxn modelId="{D3419258-3827-A84F-9946-0248DE70E608}" type="presParOf" srcId="{425352F8-7204-0B41-8936-20648AE381F3}" destId="{4F185B87-7872-A740-8038-6915B08E2282}" srcOrd="14" destOrd="0" presId="urn:microsoft.com/office/officeart/2005/8/layout/cycle8"/>
    <dgm:cxn modelId="{72F93077-650B-C340-A193-10EE15657A0A}" type="presParOf" srcId="{425352F8-7204-0B41-8936-20648AE381F3}" destId="{ED2E7F1F-DA92-3B4E-9BBB-CE62E913DCAE}" srcOrd="15" destOrd="0" presId="urn:microsoft.com/office/officeart/2005/8/layout/cycle8"/>
    <dgm:cxn modelId="{8D3CC2F9-CD03-184B-A06F-4D41CF3A0FCB}" type="presParOf" srcId="{425352F8-7204-0B41-8936-20648AE381F3}" destId="{48C86F35-1F42-554D-A42F-F5A2E30FD623}" srcOrd="16" destOrd="0" presId="urn:microsoft.com/office/officeart/2005/8/layout/cycle8"/>
    <dgm:cxn modelId="{0BB4ABAB-4890-7543-8246-5C69818DE135}" type="presParOf" srcId="{425352F8-7204-0B41-8936-20648AE381F3}" destId="{3DE88BBE-D047-3C40-9E44-E1E8F3425852}" srcOrd="17" destOrd="0" presId="urn:microsoft.com/office/officeart/2005/8/layout/cycle8"/>
    <dgm:cxn modelId="{46E087A5-40A0-F544-A380-EC1EF8792B86}" type="presParOf" srcId="{425352F8-7204-0B41-8936-20648AE381F3}" destId="{BA040677-2B95-5148-BBFE-A6988AA0442D}" srcOrd="18" destOrd="0" presId="urn:microsoft.com/office/officeart/2005/8/layout/cycle8"/>
    <dgm:cxn modelId="{FFD52BE9-50E4-B84F-BD69-354FB78C6EFE}" type="presParOf" srcId="{425352F8-7204-0B41-8936-20648AE381F3}" destId="{C54F04A2-C844-5D42-B718-A14F46AC7968}" srcOrd="19"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303C21-6F99-434E-95A6-A08A868B64EE}">
      <dsp:nvSpPr>
        <dsp:cNvPr id="0" name=""/>
        <dsp:cNvSpPr/>
      </dsp:nvSpPr>
      <dsp:spPr>
        <a:xfrm>
          <a:off x="1981491" y="205370"/>
          <a:ext cx="2629357" cy="2629357"/>
        </a:xfrm>
        <a:prstGeom prst="pie">
          <a:avLst>
            <a:gd name="adj1" fmla="val 16200000"/>
            <a:gd name="adj2" fmla="val 0"/>
          </a:avLst>
        </a:prstGeom>
        <a:gradFill rotWithShape="0">
          <a:gsLst>
            <a:gs pos="0">
              <a:srgbClr val="4472C4">
                <a:shade val="80000"/>
                <a:hueOff val="0"/>
                <a:satOff val="0"/>
                <a:lumOff val="0"/>
                <a:alphaOff val="0"/>
                <a:satMod val="103000"/>
                <a:lumMod val="102000"/>
                <a:tint val="94000"/>
              </a:srgbClr>
            </a:gs>
            <a:gs pos="50000">
              <a:srgbClr val="4472C4">
                <a:shade val="80000"/>
                <a:hueOff val="0"/>
                <a:satOff val="0"/>
                <a:lumOff val="0"/>
                <a:alphaOff val="0"/>
                <a:satMod val="110000"/>
                <a:lumMod val="100000"/>
                <a:shade val="100000"/>
              </a:srgbClr>
            </a:gs>
            <a:gs pos="100000">
              <a:srgbClr val="4472C4">
                <a:shade val="80000"/>
                <a:hueOff val="0"/>
                <a:satOff val="0"/>
                <a:lumOff val="0"/>
                <a:alphaOff val="0"/>
                <a:lumMod val="99000"/>
                <a:satMod val="120000"/>
                <a:shade val="78000"/>
              </a:srgb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dirty="0">
              <a:solidFill>
                <a:sysClr val="window" lastClr="FFFFFF"/>
              </a:solidFill>
              <a:latin typeface="Calibri" panose="020F0502020204030204"/>
              <a:ea typeface="+mn-ea"/>
              <a:cs typeface="+mn-cs"/>
            </a:rPr>
            <a:t>Plan</a:t>
          </a:r>
        </a:p>
      </dsp:txBody>
      <dsp:txXfrm>
        <a:off x="3519346" y="855768"/>
        <a:ext cx="686147" cy="509077"/>
      </dsp:txXfrm>
    </dsp:sp>
    <dsp:sp modelId="{CD30BD13-D1E9-A042-ACCD-E815FF382B7B}">
      <dsp:nvSpPr>
        <dsp:cNvPr id="0" name=""/>
        <dsp:cNvSpPr/>
      </dsp:nvSpPr>
      <dsp:spPr>
        <a:xfrm>
          <a:off x="1981491" y="276550"/>
          <a:ext cx="2629357" cy="2629357"/>
        </a:xfrm>
        <a:prstGeom prst="pie">
          <a:avLst>
            <a:gd name="adj1" fmla="val 0"/>
            <a:gd name="adj2" fmla="val 5400000"/>
          </a:avLst>
        </a:prstGeom>
        <a:gradFill rotWithShape="0">
          <a:gsLst>
            <a:gs pos="0">
              <a:srgbClr val="4472C4">
                <a:shade val="80000"/>
                <a:hueOff val="116428"/>
                <a:satOff val="-2085"/>
                <a:lumOff val="8862"/>
                <a:alphaOff val="0"/>
                <a:satMod val="103000"/>
                <a:lumMod val="102000"/>
                <a:tint val="94000"/>
              </a:srgbClr>
            </a:gs>
            <a:gs pos="50000">
              <a:srgbClr val="4472C4">
                <a:shade val="80000"/>
                <a:hueOff val="116428"/>
                <a:satOff val="-2085"/>
                <a:lumOff val="8862"/>
                <a:alphaOff val="0"/>
                <a:satMod val="110000"/>
                <a:lumMod val="100000"/>
                <a:shade val="100000"/>
              </a:srgbClr>
            </a:gs>
            <a:gs pos="100000">
              <a:srgbClr val="4472C4">
                <a:shade val="80000"/>
                <a:hueOff val="116428"/>
                <a:satOff val="-2085"/>
                <a:lumOff val="8862"/>
                <a:alphaOff val="0"/>
                <a:lumMod val="99000"/>
                <a:satMod val="120000"/>
                <a:shade val="78000"/>
              </a:srgb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dirty="0">
              <a:solidFill>
                <a:sysClr val="window" lastClr="FFFFFF"/>
              </a:solidFill>
              <a:latin typeface="Calibri" panose="020F0502020204030204"/>
              <a:ea typeface="+mn-ea"/>
              <a:cs typeface="+mn-cs"/>
            </a:rPr>
            <a:t>Do</a:t>
          </a:r>
        </a:p>
      </dsp:txBody>
      <dsp:txXfrm>
        <a:off x="3519346" y="1746432"/>
        <a:ext cx="686147" cy="509077"/>
      </dsp:txXfrm>
    </dsp:sp>
    <dsp:sp modelId="{62ACA8D0-B498-4949-A930-6C16124745CA}">
      <dsp:nvSpPr>
        <dsp:cNvPr id="0" name=""/>
        <dsp:cNvSpPr/>
      </dsp:nvSpPr>
      <dsp:spPr>
        <a:xfrm>
          <a:off x="1893219" y="276550"/>
          <a:ext cx="2629357" cy="2629357"/>
        </a:xfrm>
        <a:prstGeom prst="pie">
          <a:avLst>
            <a:gd name="adj1" fmla="val 5400000"/>
            <a:gd name="adj2" fmla="val 10800000"/>
          </a:avLst>
        </a:prstGeom>
        <a:gradFill rotWithShape="0">
          <a:gsLst>
            <a:gs pos="0">
              <a:srgbClr val="4472C4">
                <a:shade val="80000"/>
                <a:hueOff val="232855"/>
                <a:satOff val="-4171"/>
                <a:lumOff val="17723"/>
                <a:alphaOff val="0"/>
                <a:satMod val="103000"/>
                <a:lumMod val="102000"/>
                <a:tint val="94000"/>
              </a:srgbClr>
            </a:gs>
            <a:gs pos="50000">
              <a:srgbClr val="4472C4">
                <a:shade val="80000"/>
                <a:hueOff val="232855"/>
                <a:satOff val="-4171"/>
                <a:lumOff val="17723"/>
                <a:alphaOff val="0"/>
                <a:satMod val="110000"/>
                <a:lumMod val="100000"/>
                <a:shade val="100000"/>
              </a:srgbClr>
            </a:gs>
            <a:gs pos="100000">
              <a:srgbClr val="4472C4">
                <a:shade val="80000"/>
                <a:hueOff val="232855"/>
                <a:satOff val="-4171"/>
                <a:lumOff val="17723"/>
                <a:alphaOff val="0"/>
                <a:lumMod val="99000"/>
                <a:satMod val="120000"/>
                <a:shade val="78000"/>
              </a:srgb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dirty="0">
              <a:solidFill>
                <a:sysClr val="window" lastClr="FFFFFF"/>
              </a:solidFill>
              <a:latin typeface="Calibri" panose="020F0502020204030204"/>
              <a:ea typeface="+mn-ea"/>
              <a:cs typeface="+mn-cs"/>
            </a:rPr>
            <a:t>Study</a:t>
          </a:r>
        </a:p>
      </dsp:txBody>
      <dsp:txXfrm>
        <a:off x="2298573" y="1746432"/>
        <a:ext cx="686147" cy="509077"/>
      </dsp:txXfrm>
    </dsp:sp>
    <dsp:sp modelId="{433BF37E-B1D4-EE4F-BF2D-8898A5FCFE5C}">
      <dsp:nvSpPr>
        <dsp:cNvPr id="0" name=""/>
        <dsp:cNvSpPr/>
      </dsp:nvSpPr>
      <dsp:spPr>
        <a:xfrm>
          <a:off x="1893219" y="188279"/>
          <a:ext cx="2629357" cy="2629357"/>
        </a:xfrm>
        <a:prstGeom prst="pie">
          <a:avLst>
            <a:gd name="adj1" fmla="val 10800000"/>
            <a:gd name="adj2" fmla="val 16200000"/>
          </a:avLst>
        </a:prstGeom>
        <a:gradFill rotWithShape="0">
          <a:gsLst>
            <a:gs pos="0">
              <a:srgbClr val="4472C4">
                <a:shade val="80000"/>
                <a:hueOff val="349283"/>
                <a:satOff val="-6256"/>
                <a:lumOff val="26585"/>
                <a:alphaOff val="0"/>
                <a:satMod val="103000"/>
                <a:lumMod val="102000"/>
                <a:tint val="94000"/>
              </a:srgbClr>
            </a:gs>
            <a:gs pos="50000">
              <a:srgbClr val="4472C4">
                <a:shade val="80000"/>
                <a:hueOff val="349283"/>
                <a:satOff val="-6256"/>
                <a:lumOff val="26585"/>
                <a:alphaOff val="0"/>
                <a:satMod val="110000"/>
                <a:lumMod val="100000"/>
                <a:shade val="100000"/>
              </a:srgbClr>
            </a:gs>
            <a:gs pos="100000">
              <a:srgbClr val="4472C4">
                <a:shade val="80000"/>
                <a:hueOff val="349283"/>
                <a:satOff val="-6256"/>
                <a:lumOff val="26585"/>
                <a:alphaOff val="0"/>
                <a:lumMod val="99000"/>
                <a:satMod val="120000"/>
                <a:shade val="78000"/>
              </a:srgb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dirty="0">
              <a:solidFill>
                <a:sysClr val="window" lastClr="FFFFFF"/>
              </a:solidFill>
              <a:latin typeface="Calibri" panose="020F0502020204030204"/>
              <a:ea typeface="+mn-ea"/>
              <a:cs typeface="+mn-cs"/>
            </a:rPr>
            <a:t>Act</a:t>
          </a:r>
        </a:p>
      </dsp:txBody>
      <dsp:txXfrm>
        <a:off x="2298573" y="838677"/>
        <a:ext cx="686147" cy="509077"/>
      </dsp:txXfrm>
    </dsp:sp>
    <dsp:sp modelId="{48C86F35-1F42-554D-A42F-F5A2E30FD623}">
      <dsp:nvSpPr>
        <dsp:cNvPr id="0" name=""/>
        <dsp:cNvSpPr/>
      </dsp:nvSpPr>
      <dsp:spPr>
        <a:xfrm>
          <a:off x="1818721" y="42600"/>
          <a:ext cx="2954896" cy="2954896"/>
        </a:xfrm>
        <a:prstGeom prst="circularArrow">
          <a:avLst>
            <a:gd name="adj1" fmla="val 5085"/>
            <a:gd name="adj2" fmla="val 327528"/>
            <a:gd name="adj3" fmla="val 21272472"/>
            <a:gd name="adj4" fmla="val 16200000"/>
            <a:gd name="adj5" fmla="val 5932"/>
          </a:avLst>
        </a:prstGeom>
        <a:gradFill rotWithShape="0">
          <a:gsLst>
            <a:gs pos="0">
              <a:srgbClr val="4472C4">
                <a:shade val="90000"/>
                <a:hueOff val="0"/>
                <a:satOff val="0"/>
                <a:lumOff val="0"/>
                <a:alphaOff val="0"/>
                <a:satMod val="103000"/>
                <a:lumMod val="102000"/>
                <a:tint val="94000"/>
              </a:srgbClr>
            </a:gs>
            <a:gs pos="50000">
              <a:srgbClr val="4472C4">
                <a:shade val="90000"/>
                <a:hueOff val="0"/>
                <a:satOff val="0"/>
                <a:lumOff val="0"/>
                <a:alphaOff val="0"/>
                <a:satMod val="110000"/>
                <a:lumMod val="100000"/>
                <a:shade val="100000"/>
              </a:srgbClr>
            </a:gs>
            <a:gs pos="100000">
              <a:srgbClr val="4472C4">
                <a:shade val="90000"/>
                <a:hueOff val="0"/>
                <a:satOff val="0"/>
                <a:lumOff val="0"/>
                <a:alphaOff val="0"/>
                <a:lumMod val="99000"/>
                <a:satMod val="120000"/>
                <a:shade val="78000"/>
              </a:srgb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3DE88BBE-D047-3C40-9E44-E1E8F3425852}">
      <dsp:nvSpPr>
        <dsp:cNvPr id="0" name=""/>
        <dsp:cNvSpPr/>
      </dsp:nvSpPr>
      <dsp:spPr>
        <a:xfrm>
          <a:off x="1818721" y="113780"/>
          <a:ext cx="2954896" cy="2954896"/>
        </a:xfrm>
        <a:prstGeom prst="circularArrow">
          <a:avLst>
            <a:gd name="adj1" fmla="val 5085"/>
            <a:gd name="adj2" fmla="val 327528"/>
            <a:gd name="adj3" fmla="val 5072472"/>
            <a:gd name="adj4" fmla="val 0"/>
            <a:gd name="adj5" fmla="val 5932"/>
          </a:avLst>
        </a:prstGeom>
        <a:gradFill rotWithShape="0">
          <a:gsLst>
            <a:gs pos="0">
              <a:srgbClr val="4472C4">
                <a:shade val="90000"/>
                <a:hueOff val="116408"/>
                <a:satOff val="-1994"/>
                <a:lumOff val="7987"/>
                <a:alphaOff val="0"/>
                <a:satMod val="103000"/>
                <a:lumMod val="102000"/>
                <a:tint val="94000"/>
              </a:srgbClr>
            </a:gs>
            <a:gs pos="50000">
              <a:srgbClr val="4472C4">
                <a:shade val="90000"/>
                <a:hueOff val="116408"/>
                <a:satOff val="-1994"/>
                <a:lumOff val="7987"/>
                <a:alphaOff val="0"/>
                <a:satMod val="110000"/>
                <a:lumMod val="100000"/>
                <a:shade val="100000"/>
              </a:srgbClr>
            </a:gs>
            <a:gs pos="100000">
              <a:srgbClr val="4472C4">
                <a:shade val="90000"/>
                <a:hueOff val="116408"/>
                <a:satOff val="-1994"/>
                <a:lumOff val="7987"/>
                <a:alphaOff val="0"/>
                <a:lumMod val="99000"/>
                <a:satMod val="120000"/>
                <a:shade val="78000"/>
              </a:srgb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BA040677-2B95-5148-BBFE-A6988AA0442D}">
      <dsp:nvSpPr>
        <dsp:cNvPr id="0" name=""/>
        <dsp:cNvSpPr/>
      </dsp:nvSpPr>
      <dsp:spPr>
        <a:xfrm>
          <a:off x="1730450" y="113780"/>
          <a:ext cx="2954896" cy="2954896"/>
        </a:xfrm>
        <a:prstGeom prst="circularArrow">
          <a:avLst>
            <a:gd name="adj1" fmla="val 5085"/>
            <a:gd name="adj2" fmla="val 327528"/>
            <a:gd name="adj3" fmla="val 10472472"/>
            <a:gd name="adj4" fmla="val 5400000"/>
            <a:gd name="adj5" fmla="val 5932"/>
          </a:avLst>
        </a:prstGeom>
        <a:gradFill rotWithShape="0">
          <a:gsLst>
            <a:gs pos="0">
              <a:srgbClr val="4472C4">
                <a:shade val="90000"/>
                <a:hueOff val="232817"/>
                <a:satOff val="-3987"/>
                <a:lumOff val="15973"/>
                <a:alphaOff val="0"/>
                <a:satMod val="103000"/>
                <a:lumMod val="102000"/>
                <a:tint val="94000"/>
              </a:srgbClr>
            </a:gs>
            <a:gs pos="50000">
              <a:srgbClr val="4472C4">
                <a:shade val="90000"/>
                <a:hueOff val="232817"/>
                <a:satOff val="-3987"/>
                <a:lumOff val="15973"/>
                <a:alphaOff val="0"/>
                <a:satMod val="110000"/>
                <a:lumMod val="100000"/>
                <a:shade val="100000"/>
              </a:srgbClr>
            </a:gs>
            <a:gs pos="100000">
              <a:srgbClr val="4472C4">
                <a:shade val="90000"/>
                <a:hueOff val="232817"/>
                <a:satOff val="-3987"/>
                <a:lumOff val="15973"/>
                <a:alphaOff val="0"/>
                <a:lumMod val="99000"/>
                <a:satMod val="120000"/>
                <a:shade val="78000"/>
              </a:srgb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C54F04A2-C844-5D42-B718-A14F46AC7968}">
      <dsp:nvSpPr>
        <dsp:cNvPr id="0" name=""/>
        <dsp:cNvSpPr/>
      </dsp:nvSpPr>
      <dsp:spPr>
        <a:xfrm>
          <a:off x="1730450" y="25509"/>
          <a:ext cx="2954896" cy="2954896"/>
        </a:xfrm>
        <a:prstGeom prst="circularArrow">
          <a:avLst>
            <a:gd name="adj1" fmla="val 5085"/>
            <a:gd name="adj2" fmla="val 327528"/>
            <a:gd name="adj3" fmla="val 15872472"/>
            <a:gd name="adj4" fmla="val 10800000"/>
            <a:gd name="adj5" fmla="val 5932"/>
          </a:avLst>
        </a:prstGeom>
        <a:gradFill rotWithShape="0">
          <a:gsLst>
            <a:gs pos="0">
              <a:srgbClr val="4472C4">
                <a:shade val="90000"/>
                <a:hueOff val="349225"/>
                <a:satOff val="-5981"/>
                <a:lumOff val="23960"/>
                <a:alphaOff val="0"/>
                <a:satMod val="103000"/>
                <a:lumMod val="102000"/>
                <a:tint val="94000"/>
              </a:srgbClr>
            </a:gs>
            <a:gs pos="50000">
              <a:srgbClr val="4472C4">
                <a:shade val="90000"/>
                <a:hueOff val="349225"/>
                <a:satOff val="-5981"/>
                <a:lumOff val="23960"/>
                <a:alphaOff val="0"/>
                <a:satMod val="110000"/>
                <a:lumMod val="100000"/>
                <a:shade val="100000"/>
              </a:srgbClr>
            </a:gs>
            <a:gs pos="100000">
              <a:srgbClr val="4472C4">
                <a:shade val="90000"/>
                <a:hueOff val="349225"/>
                <a:satOff val="-5981"/>
                <a:lumOff val="23960"/>
                <a:alphaOff val="0"/>
                <a:lumMod val="99000"/>
                <a:satMod val="120000"/>
                <a:shade val="78000"/>
              </a:srgb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482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9863" y="0"/>
            <a:ext cx="3044825" cy="466725"/>
          </a:xfrm>
          <a:prstGeom prst="rect">
            <a:avLst/>
          </a:prstGeom>
        </p:spPr>
        <p:txBody>
          <a:bodyPr vert="horz" lIns="91440" tIns="45720" rIns="91440" bIns="45720" rtlCol="0"/>
          <a:lstStyle>
            <a:lvl1pPr algn="r">
              <a:defRPr sz="1200"/>
            </a:lvl1pPr>
          </a:lstStyle>
          <a:p>
            <a:fld id="{187B81C6-69E2-4F7B-926A-8ECFDC7619B9}" type="datetimeFigureOut">
              <a:rPr lang="en-US" smtClean="0"/>
              <a:t>12/6/2021</a:t>
            </a:fld>
            <a:endParaRPr lang="en-US"/>
          </a:p>
        </p:txBody>
      </p:sp>
      <p:sp>
        <p:nvSpPr>
          <p:cNvPr id="4" name="Slide Image Placeholder 3"/>
          <p:cNvSpPr>
            <a:spLocks noGrp="1" noRot="1" noChangeAspect="1"/>
          </p:cNvSpPr>
          <p:nvPr>
            <p:ph type="sldImg" idx="2"/>
          </p:nvPr>
        </p:nvSpPr>
        <p:spPr>
          <a:xfrm>
            <a:off x="719138" y="1163638"/>
            <a:ext cx="5588000" cy="31432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3263" y="4481513"/>
            <a:ext cx="5619750" cy="366712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5550"/>
            <a:ext cx="304482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9863" y="8845550"/>
            <a:ext cx="3044825" cy="466725"/>
          </a:xfrm>
          <a:prstGeom prst="rect">
            <a:avLst/>
          </a:prstGeom>
        </p:spPr>
        <p:txBody>
          <a:bodyPr vert="horz" lIns="91440" tIns="45720" rIns="91440" bIns="45720" rtlCol="0" anchor="b"/>
          <a:lstStyle>
            <a:lvl1pPr algn="r">
              <a:defRPr sz="1200"/>
            </a:lvl1pPr>
          </a:lstStyle>
          <a:p>
            <a:fld id="{4B5A1BE0-3EC2-449A-9315-8C9718FD76E3}" type="slidenum">
              <a:rPr lang="en-US" smtClean="0"/>
              <a:t>‹#›</a:t>
            </a:fld>
            <a:endParaRPr lang="en-US"/>
          </a:p>
        </p:txBody>
      </p:sp>
    </p:spTree>
    <p:extLst>
      <p:ext uri="{BB962C8B-B14F-4D97-AF65-F5344CB8AC3E}">
        <p14:creationId xmlns:p14="http://schemas.microsoft.com/office/powerpoint/2010/main" val="11750126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5A1BE0-3EC2-449A-9315-8C9718FD76E3}" type="slidenum">
              <a:rPr lang="en-US" smtClean="0"/>
              <a:t>1</a:t>
            </a:fld>
            <a:endParaRPr lang="en-US"/>
          </a:p>
        </p:txBody>
      </p:sp>
    </p:spTree>
    <p:extLst>
      <p:ext uri="{BB962C8B-B14F-4D97-AF65-F5344CB8AC3E}">
        <p14:creationId xmlns:p14="http://schemas.microsoft.com/office/powerpoint/2010/main" val="6601118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a:t>
            </a:r>
            <a:r>
              <a:rPr lang="en-US" baseline="0" dirty="0"/>
              <a:t> you’d decided on which intervention you’d like to try first, you will want to start developing pilot as a test of concept for your intervention.  The purpose of a pilot is to “test the waters” with your intervention without committing the full resources necessary to fully implement the intervention.  </a:t>
            </a:r>
          </a:p>
          <a:p>
            <a:endParaRPr lang="en-US" b="1" baseline="0" dirty="0"/>
          </a:p>
          <a:p>
            <a:r>
              <a:rPr lang="en-US" b="0" baseline="0" dirty="0"/>
              <a:t>There are many different strategies for piloting your intervention.  A few concepts that we will review now include fake front end, fake back end, and one night stand. </a:t>
            </a:r>
          </a:p>
          <a:p>
            <a:endParaRPr lang="en-US" baseline="0"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AD57B5-340C-4F83-850C-E10D7261600C}" type="slidenum">
              <a:rPr kumimoji="0" lang="en-US" sz="1200" b="0" i="0" u="none" strike="noStrike" kern="1200" cap="none" spc="0" normalizeH="0" baseline="0" noProof="0" smtClean="0">
                <a:ln>
                  <a:noFill/>
                </a:ln>
                <a:solidFill>
                  <a:prstClr val="black"/>
                </a:solidFill>
                <a:effectLst/>
                <a:uLnTx/>
                <a:uFillTx/>
                <a:latin typeface="Arial Regular"/>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Arial Regular"/>
              <a:ea typeface="+mn-ea"/>
              <a:cs typeface="+mn-cs"/>
            </a:endParaRPr>
          </a:p>
        </p:txBody>
      </p:sp>
    </p:spTree>
    <p:extLst>
      <p:ext uri="{BB962C8B-B14F-4D97-AF65-F5344CB8AC3E}">
        <p14:creationId xmlns:p14="http://schemas.microsoft.com/office/powerpoint/2010/main" val="35680763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Vapor testing allows you to test whether there is a demand for a solution or product before investing resources to build the solution.   </a:t>
            </a:r>
          </a:p>
          <a:p>
            <a:endParaRPr lang="en-US" dirty="0"/>
          </a:p>
          <a:p>
            <a:r>
              <a:rPr lang="en-US" dirty="0"/>
              <a:t>When you select a product from a website</a:t>
            </a:r>
            <a:r>
              <a:rPr lang="en-US" baseline="0" dirty="0"/>
              <a:t> and get a message that the product is “out of stock,” the truth is often that the product never existed.  The site’s goal is to find out if they offer a product whether anyone will buy it.  </a:t>
            </a:r>
          </a:p>
          <a:p>
            <a:endParaRPr lang="en-US" baseline="0" dirty="0"/>
          </a:p>
          <a:p>
            <a:r>
              <a:rPr lang="en-US" baseline="0" dirty="0"/>
              <a:t>In a less deceptive manner, we can use vapor testing to help determine whether the demand for a service would be there before arranging all of the resources and materials to make it happen.  For instance, before adding a service of IUD placement in the ED for emergency contraception, it might be reasonable to ask patients coming in for emergency contraception “We may not be able to do it today, but if I could…[read question from slide]”</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AD57B5-340C-4F83-850C-E10D7261600C}" type="slidenum">
              <a:rPr kumimoji="0" lang="en-US" sz="1200" b="0" i="0" u="none" strike="noStrike" kern="1200" cap="none" spc="0" normalizeH="0" baseline="0" noProof="0" smtClean="0">
                <a:ln>
                  <a:noFill/>
                </a:ln>
                <a:solidFill>
                  <a:prstClr val="black"/>
                </a:solidFill>
                <a:effectLst/>
                <a:uLnTx/>
                <a:uFillTx/>
                <a:latin typeface="Arial Regular"/>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Arial Regular"/>
              <a:ea typeface="+mn-ea"/>
              <a:cs typeface="+mn-cs"/>
            </a:endParaRPr>
          </a:p>
        </p:txBody>
      </p:sp>
    </p:spTree>
    <p:extLst>
      <p:ext uri="{BB962C8B-B14F-4D97-AF65-F5344CB8AC3E}">
        <p14:creationId xmlns:p14="http://schemas.microsoft.com/office/powerpoint/2010/main" val="4350532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Arial Regular"/>
                <a:ea typeface="+mn-ea"/>
                <a:cs typeface="+mn-cs"/>
              </a:rPr>
              <a:t>A fake front-end uses a less technology intensive model</a:t>
            </a:r>
            <a:r>
              <a:rPr lang="en-US" sz="1200" b="0" i="0" kern="1200" baseline="0" dirty="0">
                <a:solidFill>
                  <a:schemeClr val="tx1"/>
                </a:solidFill>
                <a:effectLst/>
                <a:latin typeface="Arial Regular"/>
                <a:ea typeface="+mn-ea"/>
                <a:cs typeface="+mn-cs"/>
              </a:rPr>
              <a:t> to iterate quickly on paper or another disposable medium.  be able to test how users will be able to interact with the solution that you are proposing.  </a:t>
            </a:r>
          </a:p>
          <a:p>
            <a:endParaRPr lang="en-US" sz="1200" b="0" i="0" kern="1200" baseline="0" dirty="0">
              <a:solidFill>
                <a:schemeClr val="tx1"/>
              </a:solidFill>
              <a:effectLst/>
              <a:latin typeface="Arial Regular"/>
              <a:ea typeface="+mn-ea"/>
              <a:cs typeface="+mn-cs"/>
            </a:endParaRPr>
          </a:p>
          <a:p>
            <a:r>
              <a:rPr lang="en-US" sz="1200" b="0" i="0" kern="1200" baseline="0" dirty="0">
                <a:solidFill>
                  <a:schemeClr val="tx1"/>
                </a:solidFill>
                <a:effectLst/>
                <a:latin typeface="Arial Regular"/>
                <a:ea typeface="+mn-ea"/>
                <a:cs typeface="+mn-cs"/>
              </a:rPr>
              <a:t>For the example of the biologic medication access problem among hidradenitis patients, imagine that you decided that a patient facing App to help them navigate the prior authorization and medication delivery process was the right solution.  Instead of building the entire app and THEN testing it out on patients, you might decide to mock up different screen shots from the app using paper or PowerPoint.  You could the test this “fake front end” on patients to learn which parts of the design make sense or do not make sense to them.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AD57B5-340C-4F83-850C-E10D7261600C}" type="slidenum">
              <a:rPr kumimoji="0" lang="en-US" sz="1200" b="0" i="0" u="none" strike="noStrike" kern="1200" cap="none" spc="0" normalizeH="0" baseline="0" noProof="0" smtClean="0">
                <a:ln>
                  <a:noFill/>
                </a:ln>
                <a:solidFill>
                  <a:prstClr val="black"/>
                </a:solidFill>
                <a:effectLst/>
                <a:uLnTx/>
                <a:uFillTx/>
                <a:latin typeface="Arial Regular"/>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Arial Regular"/>
              <a:ea typeface="+mn-ea"/>
              <a:cs typeface="+mn-cs"/>
            </a:endParaRPr>
          </a:p>
        </p:txBody>
      </p:sp>
    </p:spTree>
    <p:extLst>
      <p:ext uri="{BB962C8B-B14F-4D97-AF65-F5344CB8AC3E}">
        <p14:creationId xmlns:p14="http://schemas.microsoft.com/office/powerpoint/2010/main" val="39537224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Developing</a:t>
            </a:r>
            <a:r>
              <a:rPr lang="en-US" baseline="0" dirty="0"/>
              <a:t> a fake back end allows teams to test what will happen if individuals actually use the solution that they are planning. </a:t>
            </a:r>
          </a:p>
          <a:p>
            <a:endParaRPr lang="en-US" baseline="0" dirty="0"/>
          </a:p>
          <a:p>
            <a:r>
              <a:rPr lang="en-US" baseline="0" dirty="0"/>
              <a:t>Imagine in the biologic medication access project for HS patients that you decide that the best intervention would be to develop an automated texting app that prompt patients to along different steps in the medication attainment process.  Before developing the infrastructure for a fully automated texting reminder service, you could pilot an intervention in which an office staff member would type in the text responses according to the algorithm that you built for automated responses.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AD57B5-340C-4F83-850C-E10D7261600C}" type="slidenum">
              <a:rPr kumimoji="0" lang="en-US" sz="1200" b="0" i="0" u="none" strike="noStrike" kern="1200" cap="none" spc="0" normalizeH="0" baseline="0" noProof="0" smtClean="0">
                <a:ln>
                  <a:noFill/>
                </a:ln>
                <a:solidFill>
                  <a:prstClr val="black"/>
                </a:solidFill>
                <a:effectLst/>
                <a:uLnTx/>
                <a:uFillTx/>
                <a:latin typeface="Arial Regular"/>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Arial Regular"/>
              <a:ea typeface="+mn-ea"/>
              <a:cs typeface="+mn-cs"/>
            </a:endParaRPr>
          </a:p>
        </p:txBody>
      </p:sp>
    </p:spTree>
    <p:extLst>
      <p:ext uri="{BB962C8B-B14F-4D97-AF65-F5344CB8AC3E}">
        <p14:creationId xmlns:p14="http://schemas.microsoft.com/office/powerpoint/2010/main" val="1705516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“one night stand” is a term for a mini-pilot of an intervention that is limited in</a:t>
            </a:r>
            <a:r>
              <a:rPr lang="en-US" baseline="0" dirty="0"/>
              <a:t> time and/or scope.  The purpose of a “one night stand” is to being to understand the impact of an intervention on work flow and results. </a:t>
            </a:r>
          </a:p>
          <a:p>
            <a:endParaRPr lang="en-US" baseline="0" dirty="0"/>
          </a:p>
          <a:p>
            <a:r>
              <a:rPr lang="en-US" baseline="0" dirty="0"/>
              <a:t>Imagine for our wrong site surgeries/biopsy photo project, you decide that providing an electronic health record app that automatically uploads photos to the EHR would be the ideal solution for increasing biopsy site photos.  To test this idea, you might convince the EHR vendor to provide one of your clinic sites with a two week free trial.</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AD57B5-340C-4F83-850C-E10D7261600C}" type="slidenum">
              <a:rPr kumimoji="0" lang="en-US" sz="1200" b="0" i="0" u="none" strike="noStrike" kern="1200" cap="none" spc="0" normalizeH="0" baseline="0" noProof="0" smtClean="0">
                <a:ln>
                  <a:noFill/>
                </a:ln>
                <a:solidFill>
                  <a:prstClr val="black"/>
                </a:solidFill>
                <a:effectLst/>
                <a:uLnTx/>
                <a:uFillTx/>
                <a:latin typeface="Arial Regular"/>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Arial Regular"/>
              <a:ea typeface="+mn-ea"/>
              <a:cs typeface="+mn-cs"/>
            </a:endParaRPr>
          </a:p>
        </p:txBody>
      </p:sp>
    </p:spTree>
    <p:extLst>
      <p:ext uri="{BB962C8B-B14F-4D97-AF65-F5344CB8AC3E}">
        <p14:creationId xmlns:p14="http://schemas.microsoft.com/office/powerpoint/2010/main" val="1895155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you have piloted</a:t>
            </a:r>
            <a:r>
              <a:rPr lang="en-US" baseline="0" dirty="0"/>
              <a:t> your idea, you are ready to begin rolling out the full intervention. </a:t>
            </a:r>
          </a:p>
          <a:p>
            <a:endParaRPr lang="en-US" baseline="0" dirty="0"/>
          </a:p>
          <a:p>
            <a:r>
              <a:rPr lang="en-US" baseline="0" dirty="0"/>
              <a:t>Beware, people are generally loathe to change, so there is likely to be some resistance on the front end.  Be sure to listen to all of the criticism and take note of constructive ideas for improving on the next version/iteration of your intervention. </a:t>
            </a:r>
          </a:p>
          <a:p>
            <a:endParaRPr lang="en-US" baseline="0" dirty="0"/>
          </a:p>
          <a:p>
            <a:r>
              <a:rPr lang="en-US" baseline="0" dirty="0"/>
              <a:t>Sometimes it can be helpful to roll out your intervention gradually in different clinic locations.  This provides a natural “controlled experiment” for understanding how your intervention is meeting its targets.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AD57B5-340C-4F83-850C-E10D7261600C}" type="slidenum">
              <a:rPr kumimoji="0" lang="en-US" sz="1200" b="0" i="0" u="none" strike="noStrike" kern="1200" cap="none" spc="0" normalizeH="0" baseline="0" noProof="0" smtClean="0">
                <a:ln>
                  <a:noFill/>
                </a:ln>
                <a:solidFill>
                  <a:prstClr val="black"/>
                </a:solidFill>
                <a:effectLst/>
                <a:uLnTx/>
                <a:uFillTx/>
                <a:latin typeface="Arial Regular"/>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Arial Regular"/>
              <a:ea typeface="+mn-ea"/>
              <a:cs typeface="+mn-cs"/>
            </a:endParaRPr>
          </a:p>
        </p:txBody>
      </p:sp>
    </p:spTree>
    <p:extLst>
      <p:ext uri="{BB962C8B-B14F-4D97-AF65-F5344CB8AC3E}">
        <p14:creationId xmlns:p14="http://schemas.microsoft.com/office/powerpoint/2010/main" val="32088631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the study phase, data should</a:t>
            </a:r>
            <a:r>
              <a:rPr lang="en-US" baseline="0" dirty="0"/>
              <a:t> be collected in real time on a regular basis.  These data will help track your progress and will inform the next PDSA cycle for your QI project </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AD57B5-340C-4F83-850C-E10D7261600C}" type="slidenum">
              <a:rPr kumimoji="0" lang="en-US" sz="1200" b="0" i="0" u="none" strike="noStrike" kern="1200" cap="none" spc="0" normalizeH="0" baseline="0" noProof="0" smtClean="0">
                <a:ln>
                  <a:noFill/>
                </a:ln>
                <a:solidFill>
                  <a:prstClr val="black"/>
                </a:solidFill>
                <a:effectLst/>
                <a:uLnTx/>
                <a:uFillTx/>
                <a:latin typeface="Arial Regular"/>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Arial Regular"/>
              <a:ea typeface="+mn-ea"/>
              <a:cs typeface="+mn-cs"/>
            </a:endParaRPr>
          </a:p>
        </p:txBody>
      </p:sp>
    </p:spTree>
    <p:extLst>
      <p:ext uri="{BB962C8B-B14F-4D97-AF65-F5344CB8AC3E}">
        <p14:creationId xmlns:p14="http://schemas.microsoft.com/office/powerpoint/2010/main" val="23315462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we will review several commonly used analytic tools in QI:</a:t>
            </a:r>
            <a:r>
              <a:rPr lang="en-US" baseline="0" dirty="0"/>
              <a:t> run charts, interrupted time series, and statistical process control charts.  </a:t>
            </a:r>
          </a:p>
          <a:p>
            <a:endParaRPr lang="en-US" baseline="0" dirty="0"/>
          </a:p>
          <a:p>
            <a:r>
              <a:rPr lang="en-US" baseline="0" dirty="0"/>
              <a:t>Simple before and after measures of an outcome should almost never be used in QI.  We’ll demonstrate why that’s the case in the following slides.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AD57B5-340C-4F83-850C-E10D7261600C}" type="slidenum">
              <a:rPr kumimoji="0" lang="en-US" sz="1200" b="0" i="0" u="none" strike="noStrike" kern="1200" cap="none" spc="0" normalizeH="0" baseline="0" noProof="0" smtClean="0">
                <a:ln>
                  <a:noFill/>
                </a:ln>
                <a:solidFill>
                  <a:prstClr val="black"/>
                </a:solidFill>
                <a:effectLst/>
                <a:uLnTx/>
                <a:uFillTx/>
                <a:latin typeface="Arial Regular"/>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Arial Regular"/>
              <a:ea typeface="+mn-ea"/>
              <a:cs typeface="+mn-cs"/>
            </a:endParaRPr>
          </a:p>
        </p:txBody>
      </p:sp>
    </p:spTree>
    <p:extLst>
      <p:ext uri="{BB962C8B-B14F-4D97-AF65-F5344CB8AC3E}">
        <p14:creationId xmlns:p14="http://schemas.microsoft.com/office/powerpoint/2010/main" val="25681257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Imagine</a:t>
            </a:r>
            <a:r>
              <a:rPr lang="en-US" baseline="0" dirty="0"/>
              <a:t> that in your </a:t>
            </a:r>
            <a:r>
              <a:rPr lang="en-US" baseline="0" dirty="0" err="1"/>
              <a:t>dermatopathology</a:t>
            </a:r>
            <a:r>
              <a:rPr lang="en-US" baseline="0" dirty="0"/>
              <a:t> lab, the specimens are frequently sectioned incorrectly, requiring the </a:t>
            </a:r>
            <a:r>
              <a:rPr lang="en-US" baseline="0" dirty="0" err="1"/>
              <a:t>dermatopathologists</a:t>
            </a:r>
            <a:r>
              <a:rPr lang="en-US" baseline="0" dirty="0"/>
              <a:t> to order and exceptionally high number of recuts.  This delays the time to finalizing pathology results and increases the cost for the lab.  </a:t>
            </a:r>
          </a:p>
          <a:p>
            <a:endParaRPr lang="en-US" baseline="0" dirty="0"/>
          </a:p>
          <a:p>
            <a:r>
              <a:rPr lang="en-US" baseline="0" dirty="0"/>
              <a:t>Your aim with this project is to decrease the number of processing errors from 8 per day to 6 per day. </a:t>
            </a:r>
          </a:p>
          <a:p>
            <a:endParaRPr lang="en-US" baseline="0" dirty="0"/>
          </a:p>
          <a:p>
            <a:r>
              <a:rPr lang="en-US" baseline="0" dirty="0"/>
              <a:t>Imagine that the number of errors is measured on week 4, and that follow up measurements are conducted nearly 2 months later, on week 11.  If we analyze the before and after numbers, they are really impressive.  It looks like our intervention has decreased the number of biopsy processing errors from 8 per day to 3 per day! </a:t>
            </a:r>
          </a:p>
          <a:p>
            <a:endParaRPr lang="en-US" baseline="0" dirty="0"/>
          </a:p>
          <a:p>
            <a:r>
              <a:rPr lang="en-US" baseline="0" dirty="0"/>
              <a:t>(Advance slide).  Here is a run chart that supports your conclusion that your intervention has made a big difference.  Run charts are used to track outcomes over time, but do not include any analytic statistics.  From this run chart, we get a sense of the baseline error rate preceding the intervention (6-9 per day), and we can also see that the number of errors per day falls steadily from week 4 all the way to week 14.  </a:t>
            </a:r>
          </a:p>
          <a:p>
            <a:endParaRPr lang="en-US" baseline="0" dirty="0"/>
          </a:p>
          <a:p>
            <a:r>
              <a:rPr lang="en-US" baseline="0" dirty="0"/>
              <a:t>(Advance slide). However, here is another run chart that would give the exact same before/after bar graph as is shown on the left.  This run chart tells a very different story.  In the weeks prior to intervention, the baseline number of errors per day was 6-9.  Following the rollout of the intervention at week 4, the error rate appears approximately stable until weeks 11/12, where a sharp decline in the number of errors is noticed.  Unfortunately, that error rate goes right back up on weeks 13-14.  This run chart on the bottom right of the slide suggests that the QI intervention may not have had as big of an impact as is suggested by the bar chart.  Perhaps weeks 11 and 12 were anomalies, caused by a drop in biopsy volume over the holidays or perhaps the </a:t>
            </a:r>
            <a:r>
              <a:rPr lang="en-US" baseline="0" dirty="0" err="1"/>
              <a:t>histotech</a:t>
            </a:r>
            <a:r>
              <a:rPr lang="en-US" baseline="0" dirty="0"/>
              <a:t> who makes most of the errors was out of work those weeks on vacation.  </a:t>
            </a:r>
          </a:p>
          <a:p>
            <a:endParaRPr lang="en-US" baseline="0" dirty="0"/>
          </a:p>
          <a:p>
            <a:r>
              <a:rPr lang="en-US" baseline="0" dirty="0"/>
              <a:t>The lesson here is that how you choose to visualize your QI outcomes really matters.  A simple before and after measure is NOT enough.</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AD57B5-340C-4F83-850C-E10D7261600C}" type="slidenum">
              <a:rPr kumimoji="0" lang="en-US" sz="1200" b="0" i="0" u="none" strike="noStrike" kern="1200" cap="none" spc="0" normalizeH="0" baseline="0" noProof="0" smtClean="0">
                <a:ln>
                  <a:noFill/>
                </a:ln>
                <a:solidFill>
                  <a:prstClr val="black"/>
                </a:solidFill>
                <a:effectLst/>
                <a:uLnTx/>
                <a:uFillTx/>
                <a:latin typeface="Arial Regular"/>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Arial Regular"/>
              <a:ea typeface="+mn-ea"/>
              <a:cs typeface="+mn-cs"/>
            </a:endParaRPr>
          </a:p>
        </p:txBody>
      </p:sp>
    </p:spTree>
    <p:extLst>
      <p:ext uri="{BB962C8B-B14F-4D97-AF65-F5344CB8AC3E}">
        <p14:creationId xmlns:p14="http://schemas.microsoft.com/office/powerpoint/2010/main" val="28646570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an example of an interrupted time series analysis</a:t>
            </a:r>
            <a:r>
              <a:rPr lang="en-US" baseline="0" dirty="0"/>
              <a:t>.  An interrupted time series analysis</a:t>
            </a:r>
          </a:p>
          <a:p>
            <a:r>
              <a:rPr lang="en-US" sz="1200" b="0" i="0" kern="1200" dirty="0">
                <a:solidFill>
                  <a:schemeClr val="tx1"/>
                </a:solidFill>
                <a:effectLst/>
                <a:latin typeface="Arial Regular"/>
                <a:ea typeface="+mn-ea"/>
                <a:cs typeface="+mn-cs"/>
              </a:rPr>
              <a:t>is a quasi-experimental design that can evaluate an intervention’s effect using longitudinal data.   </a:t>
            </a:r>
          </a:p>
          <a:p>
            <a:endParaRPr lang="en-US" sz="1200" b="0" i="0" kern="1200" dirty="0">
              <a:solidFill>
                <a:schemeClr val="tx1"/>
              </a:solidFill>
              <a:effectLst/>
              <a:latin typeface="Arial Regular"/>
              <a:ea typeface="+mn-ea"/>
              <a:cs typeface="+mn-cs"/>
            </a:endParaRPr>
          </a:p>
          <a:p>
            <a:r>
              <a:rPr lang="en-US" sz="1200" b="0" i="0" kern="1200" dirty="0">
                <a:solidFill>
                  <a:schemeClr val="tx1"/>
                </a:solidFill>
                <a:effectLst/>
                <a:latin typeface="Arial Regular"/>
                <a:ea typeface="+mn-ea"/>
                <a:cs typeface="+mn-cs"/>
              </a:rPr>
              <a:t>Going</a:t>
            </a:r>
            <a:r>
              <a:rPr lang="en-US" sz="1200" b="0" i="0" kern="1200" baseline="0" dirty="0">
                <a:solidFill>
                  <a:schemeClr val="tx1"/>
                </a:solidFill>
                <a:effectLst/>
                <a:latin typeface="Arial Regular"/>
                <a:ea typeface="+mn-ea"/>
                <a:cs typeface="+mn-cs"/>
              </a:rPr>
              <a:t> back to our example about missing biopsy site photos.  The initial phase of this intervention consisted of introducing a new application into the clinic that connects automatically with the electronic health record and ports photos directly into the medical chart.  </a:t>
            </a:r>
          </a:p>
          <a:p>
            <a:endParaRPr lang="en-US" sz="1200" b="0" i="0" kern="1200" baseline="0" dirty="0">
              <a:solidFill>
                <a:schemeClr val="tx1"/>
              </a:solidFill>
              <a:effectLst/>
              <a:latin typeface="Arial Regular"/>
              <a:ea typeface="+mn-ea"/>
              <a:cs typeface="+mn-cs"/>
            </a:endParaRPr>
          </a:p>
          <a:p>
            <a:r>
              <a:rPr lang="en-US" sz="1200" b="0" i="0" kern="1200" baseline="0" dirty="0">
                <a:solidFill>
                  <a:schemeClr val="tx1"/>
                </a:solidFill>
                <a:effectLst/>
                <a:latin typeface="Arial Regular"/>
                <a:ea typeface="+mn-ea"/>
                <a:cs typeface="+mn-cs"/>
              </a:rPr>
              <a:t>During the planning for phase 2 of this QI intervention, the biopsy site photography rate increased dramatically undenounced to the QI team.  The QI team did not know because they did not have data collection available in real time.  Initially, they only had the ability to collect data through manual chart review.  Several months after phase one (and before planning phase two), the QI team manually analyzed a month’s worth of data, which suggested that only 50% of biopsies had an accompanying photo.  Based on this information the QI team started planning a second phase of intervention. </a:t>
            </a:r>
          </a:p>
          <a:p>
            <a:endParaRPr lang="en-US" sz="1200" b="0" i="0" kern="1200" baseline="0" dirty="0">
              <a:solidFill>
                <a:schemeClr val="tx1"/>
              </a:solidFill>
              <a:effectLst/>
              <a:latin typeface="Arial Regular"/>
              <a:ea typeface="+mn-ea"/>
              <a:cs typeface="+mn-cs"/>
            </a:endParaRPr>
          </a:p>
          <a:p>
            <a:r>
              <a:rPr lang="en-US" sz="1200" b="0" i="0" kern="1200" baseline="0" dirty="0">
                <a:solidFill>
                  <a:schemeClr val="tx1"/>
                </a:solidFill>
                <a:effectLst/>
                <a:latin typeface="Arial Regular"/>
                <a:ea typeface="+mn-ea"/>
                <a:cs typeface="+mn-cs"/>
              </a:rPr>
              <a:t>The second phase of the intervention  (denoted by the second vertical line) involved developing a protocol for biopsy site photography, education about the App, and provider incentives for photographing biopsy sites.  </a:t>
            </a:r>
          </a:p>
          <a:p>
            <a:endParaRPr lang="en-US" sz="1200" b="0" i="0" kern="1200" baseline="0" dirty="0">
              <a:solidFill>
                <a:schemeClr val="tx1"/>
              </a:solidFill>
              <a:effectLst/>
              <a:latin typeface="Arial Regular"/>
              <a:ea typeface="+mn-ea"/>
              <a:cs typeface="+mn-cs"/>
            </a:endParaRPr>
          </a:p>
          <a:p>
            <a:r>
              <a:rPr lang="en-US" sz="1200" b="0" i="0" kern="1200" baseline="0" dirty="0">
                <a:solidFill>
                  <a:schemeClr val="tx1"/>
                </a:solidFill>
                <a:effectLst/>
                <a:latin typeface="Arial Regular"/>
                <a:ea typeface="+mn-ea"/>
                <a:cs typeface="+mn-cs"/>
              </a:rPr>
              <a:t>Had we only measured before and after data, we might have come to the conclusion that Phase 1 and Phase 2 played an equal role in increasing biopsy site rates.  However, the data in this statistical process control chart tell a very different story.  Here, it appears, that Phase 1 (the introduction of the app) was almost entirely responsible for the observed increase in biopsy site photo rate.  </a:t>
            </a:r>
          </a:p>
          <a:p>
            <a:endParaRPr lang="en-US" sz="1200" b="0" i="0" kern="1200" baseline="0" dirty="0">
              <a:solidFill>
                <a:schemeClr val="tx1"/>
              </a:solidFill>
              <a:effectLst/>
              <a:latin typeface="Arial Regular"/>
              <a:ea typeface="+mn-ea"/>
              <a:cs typeface="+mn-cs"/>
            </a:endParaRPr>
          </a:p>
          <a:p>
            <a:r>
              <a:rPr lang="en-US" sz="1200" b="0" i="0" kern="1200" baseline="0" dirty="0">
                <a:solidFill>
                  <a:schemeClr val="tx1"/>
                </a:solidFill>
                <a:effectLst/>
                <a:latin typeface="Arial Regular"/>
                <a:ea typeface="+mn-ea"/>
                <a:cs typeface="+mn-cs"/>
              </a:rPr>
              <a:t>Two major take </a:t>
            </a:r>
            <a:r>
              <a:rPr lang="en-US" sz="1200" b="0" i="0" kern="1200" baseline="0" dirty="0" err="1">
                <a:solidFill>
                  <a:schemeClr val="tx1"/>
                </a:solidFill>
                <a:effectLst/>
                <a:latin typeface="Arial Regular"/>
                <a:ea typeface="+mn-ea"/>
                <a:cs typeface="+mn-cs"/>
              </a:rPr>
              <a:t>aways</a:t>
            </a:r>
            <a:r>
              <a:rPr lang="en-US" sz="1200" b="0" i="0" kern="1200" baseline="0" dirty="0">
                <a:solidFill>
                  <a:schemeClr val="tx1"/>
                </a:solidFill>
                <a:effectLst/>
                <a:latin typeface="Arial Regular"/>
                <a:ea typeface="+mn-ea"/>
                <a:cs typeface="+mn-cs"/>
              </a:rPr>
              <a:t> from this slide are that: </a:t>
            </a:r>
          </a:p>
          <a:p>
            <a:r>
              <a:rPr lang="en-US" sz="1200" b="0" i="0" kern="1200" baseline="0" dirty="0">
                <a:solidFill>
                  <a:schemeClr val="tx1"/>
                </a:solidFill>
                <a:effectLst/>
                <a:latin typeface="Arial Regular"/>
                <a:ea typeface="+mn-ea"/>
                <a:cs typeface="+mn-cs"/>
              </a:rPr>
              <a:t>1.) It’s crucial to collect and evaluate outcomes data in real time. </a:t>
            </a:r>
          </a:p>
          <a:p>
            <a:r>
              <a:rPr lang="en-US" sz="1200" b="0" i="0" kern="1200" baseline="0" dirty="0">
                <a:solidFill>
                  <a:schemeClr val="tx1"/>
                </a:solidFill>
                <a:effectLst/>
                <a:latin typeface="Arial Regular"/>
                <a:ea typeface="+mn-ea"/>
                <a:cs typeface="+mn-cs"/>
              </a:rPr>
              <a:t>2.) Outcomes simply measured before and after an intervention do NOT tell the whole story. </a:t>
            </a:r>
          </a:p>
          <a:p>
            <a:endParaRPr lang="en-US" sz="1200" b="0" i="0" kern="1200" baseline="0" dirty="0">
              <a:solidFill>
                <a:schemeClr val="tx1"/>
              </a:solidFill>
              <a:effectLst/>
              <a:latin typeface="Arial Regular"/>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DCC529-7C6F-4C86-AF9D-61EFA3D3D63F}" type="slidenum">
              <a:rPr kumimoji="0" lang="en-US" sz="1200" b="0" i="0" u="none" strike="noStrike" kern="1200" cap="none" spc="0" normalizeH="0" baseline="0" noProof="0" smtClean="0">
                <a:ln>
                  <a:noFill/>
                </a:ln>
                <a:solidFill>
                  <a:prstClr val="black"/>
                </a:solidFill>
                <a:effectLst/>
                <a:uLnTx/>
                <a:uFillTx/>
                <a:latin typeface="Arial Regular"/>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Arial Regular"/>
              <a:ea typeface="+mn-ea"/>
              <a:cs typeface="+mn-cs"/>
            </a:endParaRPr>
          </a:p>
        </p:txBody>
      </p:sp>
    </p:spTree>
    <p:extLst>
      <p:ext uri="{BB962C8B-B14F-4D97-AF65-F5344CB8AC3E}">
        <p14:creationId xmlns:p14="http://schemas.microsoft.com/office/powerpoint/2010/main" val="38721193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Arial Regular"/>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7F1980-B0D9-4907-AF97-B2E475F4281F}" type="slidenum">
              <a:rPr kumimoji="0" lang="en-US" sz="1200" b="0" i="0" u="none" strike="noStrike" kern="1200" cap="none" spc="0" normalizeH="0" baseline="0" noProof="0" smtClean="0">
                <a:ln>
                  <a:noFill/>
                </a:ln>
                <a:solidFill>
                  <a:prstClr val="black"/>
                </a:solidFill>
                <a:effectLst/>
                <a:uLnTx/>
                <a:uFillTx/>
                <a:latin typeface="Arial Regular"/>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Arial Regular"/>
              <a:ea typeface="+mn-ea"/>
              <a:cs typeface="+mn-cs"/>
            </a:endParaRPr>
          </a:p>
        </p:txBody>
      </p:sp>
      <p:sp>
        <p:nvSpPr>
          <p:cNvPr id="5" name="Footer Placeholder 4">
            <a:extLst>
              <a:ext uri="{FF2B5EF4-FFF2-40B4-BE49-F238E27FC236}">
                <a16:creationId xmlns:a16="http://schemas.microsoft.com/office/drawing/2014/main" id="{64748E82-87C6-49DB-94D4-7EE2BF777F73}"/>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Regular"/>
                <a:ea typeface="+mn-ea"/>
                <a:cs typeface="+mn-cs"/>
              </a:rPr>
              <a:t>Do Not Share or Distribute.</a:t>
            </a:r>
            <a:endParaRPr kumimoji="0" lang="en-US" sz="1200" b="0" i="0" u="none" strike="noStrike" kern="1200" cap="none" spc="0" normalizeH="0" baseline="0" noProof="0" dirty="0">
              <a:ln>
                <a:noFill/>
              </a:ln>
              <a:solidFill>
                <a:prstClr val="black"/>
              </a:solidFill>
              <a:effectLst/>
              <a:uLnTx/>
              <a:uFillTx/>
              <a:latin typeface="Arial Regular"/>
              <a:ea typeface="+mn-ea"/>
              <a:cs typeface="+mn-cs"/>
            </a:endParaRPr>
          </a:p>
        </p:txBody>
      </p:sp>
    </p:spTree>
    <p:extLst>
      <p:ext uri="{BB962C8B-B14F-4D97-AF65-F5344CB8AC3E}">
        <p14:creationId xmlns:p14="http://schemas.microsoft.com/office/powerpoint/2010/main" val="34242116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Thus far we have discussed two tools for visualizing and analyzing QI outcomes data – run charts and interrupted</a:t>
            </a:r>
            <a:r>
              <a:rPr lang="en-US" baseline="0" dirty="0"/>
              <a:t> time series analysis.  A third commonly used tool used in QI analysis is the statistical process control chart.  </a:t>
            </a:r>
          </a:p>
          <a:p>
            <a:endParaRPr lang="en-US" baseline="0" dirty="0"/>
          </a:p>
          <a:p>
            <a:r>
              <a:rPr lang="en-US" baseline="0" dirty="0"/>
              <a:t>Variation occurs in any process.  Statistical process control charts help distinguish between 2 types of variation: </a:t>
            </a:r>
          </a:p>
          <a:p>
            <a:endParaRPr lang="en-US" baseline="0" dirty="0"/>
          </a:p>
          <a:p>
            <a:pPr marL="228600" indent="-228600">
              <a:buAutoNum type="arabicParenBoth"/>
            </a:pPr>
            <a:r>
              <a:rPr lang="en-US" baseline="0" dirty="0"/>
              <a:t>Common cause variation: Fluctuation which is caused by random distribution of outputs around an average.  </a:t>
            </a:r>
          </a:p>
          <a:p>
            <a:pPr marL="228600" indent="-228600">
              <a:buAutoNum type="arabicParenBoth"/>
            </a:pPr>
            <a:r>
              <a:rPr lang="en-US" baseline="0" dirty="0"/>
              <a:t>Special cause variation: Caused by specific events that lead to non-random distributions of an output around an average.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DCC529-7C6F-4C86-AF9D-61EFA3D3D63F}" type="slidenum">
              <a:rPr kumimoji="0" lang="en-US" sz="1200" b="0" i="0" u="none" strike="noStrike" kern="1200" cap="none" spc="0" normalizeH="0" baseline="0" noProof="0" smtClean="0">
                <a:ln>
                  <a:noFill/>
                </a:ln>
                <a:solidFill>
                  <a:prstClr val="black"/>
                </a:solidFill>
                <a:effectLst/>
                <a:uLnTx/>
                <a:uFillTx/>
                <a:latin typeface="Arial Regular"/>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Arial Regular"/>
              <a:ea typeface="+mn-ea"/>
              <a:cs typeface="+mn-cs"/>
            </a:endParaRPr>
          </a:p>
        </p:txBody>
      </p:sp>
    </p:spTree>
    <p:extLst>
      <p:ext uri="{BB962C8B-B14F-4D97-AF65-F5344CB8AC3E}">
        <p14:creationId xmlns:p14="http://schemas.microsoft.com/office/powerpoint/2010/main" val="17668247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depicts a statistical control chart.  A control chart is</a:t>
            </a:r>
            <a:r>
              <a:rPr lang="en-US" baseline="0" dirty="0"/>
              <a:t> </a:t>
            </a:r>
            <a:r>
              <a:rPr lang="en-US" dirty="0"/>
              <a:t>statistical tool to distinguish between variation in a measure</a:t>
            </a:r>
            <a:r>
              <a:rPr lang="en-US" baseline="0" dirty="0"/>
              <a:t> due to common cause vs special cause variation.  There are established rules for setting control limits, which are depicted by the blue solid lines in this slide.  Points outside of these control limits are considered to be the result of special cause variation, whereas points within the control limits are considered to be within the limits of common cause variation. </a:t>
            </a:r>
          </a:p>
          <a:p>
            <a:endParaRPr lang="en-US" baseline="0" dirty="0"/>
          </a:p>
          <a:p>
            <a:r>
              <a:rPr lang="en-US" baseline="0" dirty="0"/>
              <a:t>There are several different types of statistical process control charts.  The correct type of statistical process control chart is determined by the type of data collected, however detailed review of these subtypes of SPCs are beyond the scope of this lecture</a:t>
            </a:r>
          </a:p>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DCC529-7C6F-4C86-AF9D-61EFA3D3D63F}" type="slidenum">
              <a:rPr kumimoji="0" lang="en-US" sz="1200" b="0" i="0" u="none" strike="noStrike" kern="1200" cap="none" spc="0" normalizeH="0" baseline="0" noProof="0" smtClean="0">
                <a:ln>
                  <a:noFill/>
                </a:ln>
                <a:solidFill>
                  <a:prstClr val="black"/>
                </a:solidFill>
                <a:effectLst/>
                <a:uLnTx/>
                <a:uFillTx/>
                <a:latin typeface="Arial Regular"/>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Arial Regular"/>
              <a:ea typeface="+mn-ea"/>
              <a:cs typeface="+mn-cs"/>
            </a:endParaRPr>
          </a:p>
        </p:txBody>
      </p:sp>
    </p:spTree>
    <p:extLst>
      <p:ext uri="{BB962C8B-B14F-4D97-AF65-F5344CB8AC3E}">
        <p14:creationId xmlns:p14="http://schemas.microsoft.com/office/powerpoint/2010/main" val="10455395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act phase of the PDSA cycle, the team should synthesize the information that has been collected thus far and begin</a:t>
            </a:r>
            <a:r>
              <a:rPr lang="en-US" baseline="0" dirty="0"/>
              <a:t> planning the next phase of intervention, if needed.  PDSA is a method for continuous improvement, and it’s not uncommon to need to continue to make changes and improvements to your initial intervention to achieve the project’s goals.</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AD57B5-340C-4F83-850C-E10D7261600C}" type="slidenum">
              <a:rPr kumimoji="0" lang="en-US" sz="1200" b="0" i="0" u="none" strike="noStrike" kern="1200" cap="none" spc="0" normalizeH="0" baseline="0" noProof="0" smtClean="0">
                <a:ln>
                  <a:noFill/>
                </a:ln>
                <a:solidFill>
                  <a:prstClr val="black"/>
                </a:solidFill>
                <a:effectLst/>
                <a:uLnTx/>
                <a:uFillTx/>
                <a:latin typeface="Arial Regular"/>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Arial Regular"/>
              <a:ea typeface="+mn-ea"/>
              <a:cs typeface="+mn-cs"/>
            </a:endParaRPr>
          </a:p>
        </p:txBody>
      </p:sp>
    </p:spTree>
    <p:extLst>
      <p:ext uri="{BB962C8B-B14F-4D97-AF65-F5344CB8AC3E}">
        <p14:creationId xmlns:p14="http://schemas.microsoft.com/office/powerpoint/2010/main" val="670949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AD57B5-340C-4F83-850C-E10D7261600C}" type="slidenum">
              <a:rPr kumimoji="0" lang="en-US" sz="1200" b="0" i="0" u="none" strike="noStrike" kern="1200" cap="none" spc="0" normalizeH="0" baseline="0" noProof="0" smtClean="0">
                <a:ln>
                  <a:noFill/>
                </a:ln>
                <a:solidFill>
                  <a:prstClr val="black"/>
                </a:solidFill>
                <a:effectLst/>
                <a:uLnTx/>
                <a:uFillTx/>
                <a:latin typeface="Arial Regular"/>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Arial Regular"/>
              <a:ea typeface="+mn-ea"/>
              <a:cs typeface="+mn-cs"/>
            </a:endParaRPr>
          </a:p>
        </p:txBody>
      </p:sp>
    </p:spTree>
    <p:extLst>
      <p:ext uri="{BB962C8B-B14F-4D97-AF65-F5344CB8AC3E}">
        <p14:creationId xmlns:p14="http://schemas.microsoft.com/office/powerpoint/2010/main" val="21967080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5A1BE0-3EC2-449A-9315-8C9718FD76E3}" type="slidenum">
              <a:rPr lang="en-US" smtClean="0"/>
              <a:t>24</a:t>
            </a:fld>
            <a:endParaRPr lang="en-US"/>
          </a:p>
        </p:txBody>
      </p:sp>
    </p:spTree>
    <p:extLst>
      <p:ext uri="{BB962C8B-B14F-4D97-AF65-F5344CB8AC3E}">
        <p14:creationId xmlns:p14="http://schemas.microsoft.com/office/powerpoint/2010/main" val="24304910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In</a:t>
            </a:r>
            <a:r>
              <a:rPr lang="en-US" baseline="0" dirty="0"/>
              <a:t> our last lecture, we discussed how to select a problem for your QI intervention, collect preliminary data, and organize a team.  This correlates to the Find, Organize/Clarify, and Understand/Select stages of the A3 problem solving framework. </a:t>
            </a:r>
          </a:p>
          <a:p>
            <a:endParaRPr lang="en-US" baseline="0" dirty="0"/>
          </a:p>
          <a:p>
            <a:r>
              <a:rPr lang="en-US" baseline="0" dirty="0"/>
              <a:t>In this lecture, we will discuss how to implement a solution and how to study its impact.   We will focus on the Plan, Do Study, Act Cycle for project implementation.</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AD57B5-340C-4F83-850C-E10D7261600C}" type="slidenum">
              <a:rPr kumimoji="0" lang="en-US" sz="1200" b="0" i="0" u="none" strike="noStrike" kern="1200" cap="none" spc="0" normalizeH="0" baseline="0" noProof="0" smtClean="0">
                <a:ln>
                  <a:noFill/>
                </a:ln>
                <a:solidFill>
                  <a:prstClr val="black"/>
                </a:solidFill>
                <a:effectLst/>
                <a:uLnTx/>
                <a:uFillTx/>
                <a:latin typeface="Arial Regular"/>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Arial Regular"/>
              <a:ea typeface="+mn-ea"/>
              <a:cs typeface="+mn-cs"/>
            </a:endParaRPr>
          </a:p>
        </p:txBody>
      </p:sp>
    </p:spTree>
    <p:extLst>
      <p:ext uri="{BB962C8B-B14F-4D97-AF65-F5344CB8AC3E}">
        <p14:creationId xmlns:p14="http://schemas.microsoft.com/office/powerpoint/2010/main" val="29353681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The PDSA</a:t>
            </a:r>
            <a:r>
              <a:rPr lang="en-US" baseline="0" dirty="0"/>
              <a:t> Cycle – which stands for Plan, Do, Study, and Act is an iterative process for making incremental changes, studying the impact of those changes, and continuing to improve over successive cycles.  This PDSA cycle will be provide the framework for how we discuss project implementation and measurement throughout this lecture.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AD57B5-340C-4F83-850C-E10D7261600C}" type="slidenum">
              <a:rPr kumimoji="0" lang="en-US" sz="1200" b="0" i="0" u="none" strike="noStrike" kern="1200" cap="none" spc="0" normalizeH="0" baseline="0" noProof="0" smtClean="0">
                <a:ln>
                  <a:noFill/>
                </a:ln>
                <a:solidFill>
                  <a:prstClr val="black"/>
                </a:solidFill>
                <a:effectLst/>
                <a:uLnTx/>
                <a:uFillTx/>
                <a:latin typeface="Arial Regular"/>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Arial Regular"/>
              <a:ea typeface="+mn-ea"/>
              <a:cs typeface="+mn-cs"/>
            </a:endParaRPr>
          </a:p>
        </p:txBody>
      </p:sp>
    </p:spTree>
    <p:extLst>
      <p:ext uri="{BB962C8B-B14F-4D97-AF65-F5344CB8AC3E}">
        <p14:creationId xmlns:p14="http://schemas.microsoft.com/office/powerpoint/2010/main" val="6874078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0" dirty="0">
                <a:solidFill>
                  <a:srgbClr val="C00000"/>
                </a:solidFill>
              </a:rPr>
              <a:t>In</a:t>
            </a:r>
            <a:r>
              <a:rPr lang="en-US" b="0" baseline="0" dirty="0">
                <a:solidFill>
                  <a:srgbClr val="C00000"/>
                </a:solidFill>
              </a:rPr>
              <a:t> the Plan/Do part of the PDSA cycle, we organize the information that has been learned thus far and begin to synthesize this information into ideas about how we would like to improve upon the current state.  </a:t>
            </a:r>
          </a:p>
          <a:p>
            <a:endParaRPr lang="en-US" b="0" baseline="0" dirty="0">
              <a:solidFill>
                <a:srgbClr val="C00000"/>
              </a:solidFill>
            </a:endParaRPr>
          </a:p>
          <a:p>
            <a:r>
              <a:rPr lang="en-US" b="0" baseline="0" dirty="0">
                <a:solidFill>
                  <a:srgbClr val="C00000"/>
                </a:solidFill>
              </a:rPr>
              <a:t>There are a lot of different ways that you can go about making an improvement.  A few key change concepts for making change include: </a:t>
            </a:r>
          </a:p>
          <a:p>
            <a:pPr marL="171450" indent="-171450">
              <a:buFontTx/>
              <a:buChar char="-"/>
            </a:pPr>
            <a:r>
              <a:rPr lang="en-US" b="0" baseline="0" dirty="0">
                <a:solidFill>
                  <a:srgbClr val="C00000"/>
                </a:solidFill>
              </a:rPr>
              <a:t>Elimination of waste/non-value added steps </a:t>
            </a:r>
          </a:p>
          <a:p>
            <a:pPr marL="171450" indent="-171450">
              <a:buFontTx/>
              <a:buChar char="-"/>
            </a:pPr>
            <a:r>
              <a:rPr lang="en-US" b="0" baseline="0" dirty="0">
                <a:solidFill>
                  <a:srgbClr val="C00000"/>
                </a:solidFill>
              </a:rPr>
              <a:t>Workflow optimization</a:t>
            </a:r>
          </a:p>
          <a:p>
            <a:pPr marL="171450" indent="-171450">
              <a:buFontTx/>
              <a:buChar char="-"/>
            </a:pPr>
            <a:r>
              <a:rPr lang="en-US" b="0" baseline="0" dirty="0">
                <a:solidFill>
                  <a:srgbClr val="C00000"/>
                </a:solidFill>
              </a:rPr>
              <a:t>Optimize inventory</a:t>
            </a:r>
          </a:p>
          <a:p>
            <a:pPr marL="171450" indent="-171450">
              <a:buFontTx/>
              <a:buChar char="-"/>
            </a:pPr>
            <a:r>
              <a:rPr lang="en-US" b="0" baseline="0" dirty="0">
                <a:solidFill>
                  <a:srgbClr val="C00000"/>
                </a:solidFill>
              </a:rPr>
              <a:t>Change the work environment</a:t>
            </a:r>
          </a:p>
          <a:p>
            <a:pPr marL="171450" indent="-171450">
              <a:buFontTx/>
              <a:buChar char="-"/>
            </a:pPr>
            <a:r>
              <a:rPr lang="en-US" b="0" baseline="0" dirty="0">
                <a:solidFill>
                  <a:srgbClr val="C00000"/>
                </a:solidFill>
              </a:rPr>
              <a:t>Decrease process variation and errors </a:t>
            </a:r>
          </a:p>
          <a:p>
            <a:pPr marL="171450" indent="-171450">
              <a:buFontTx/>
              <a:buChar char="-"/>
            </a:pPr>
            <a:endParaRPr lang="en-US" b="0" baseline="0" dirty="0">
              <a:solidFill>
                <a:srgbClr val="C00000"/>
              </a:solidFill>
            </a:endParaRPr>
          </a:p>
          <a:p>
            <a:pPr marL="0" indent="0">
              <a:buFontTx/>
              <a:buNone/>
            </a:pPr>
            <a:r>
              <a:rPr lang="en-US" b="0" baseline="0" dirty="0">
                <a:solidFill>
                  <a:srgbClr val="C00000"/>
                </a:solidFill>
              </a:rPr>
              <a:t>Too often, QI interventions focus on educational interventions.  While education is often necessary, it is almost never sufficient to effect sustainable change.   Beware, educational interventions are one of the weakest types of improvement interventions and are less likely to lead to long term change.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AD57B5-340C-4F83-850C-E10D7261600C}" type="slidenum">
              <a:rPr kumimoji="0" lang="en-US" sz="1200" b="0" i="0" u="none" strike="noStrike" kern="1200" cap="none" spc="0" normalizeH="0" baseline="0" noProof="0" smtClean="0">
                <a:ln>
                  <a:noFill/>
                </a:ln>
                <a:solidFill>
                  <a:prstClr val="black"/>
                </a:solidFill>
                <a:effectLst/>
                <a:uLnTx/>
                <a:uFillTx/>
                <a:latin typeface="Arial Regular"/>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Arial Regular"/>
              <a:ea typeface="+mn-ea"/>
              <a:cs typeface="+mn-cs"/>
            </a:endParaRPr>
          </a:p>
        </p:txBody>
      </p:sp>
    </p:spTree>
    <p:extLst>
      <p:ext uri="{BB962C8B-B14F-4D97-AF65-F5344CB8AC3E}">
        <p14:creationId xmlns:p14="http://schemas.microsoft.com/office/powerpoint/2010/main" val="28227243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a:t>
            </a:r>
            <a:r>
              <a:rPr lang="en-US" baseline="0" dirty="0"/>
              <a:t> you finally have collected enough information about the problem and have assembled the right team, it will be time to sit down and brainstorm the best solution.  Early on, it’s great to get as many ideas as possible.  As you begin to narrow down on which intervention(s) you may want to pilot, I would encourage you to use the rubric above to weigh your options.  Which ideas are likely to have the greatest impact and how much effort will each idea require?</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AD57B5-340C-4F83-850C-E10D7261600C}" type="slidenum">
              <a:rPr kumimoji="0" lang="en-US" sz="1200" b="0" i="0" u="none" strike="noStrike" kern="1200" cap="none" spc="0" normalizeH="0" baseline="0" noProof="0" smtClean="0">
                <a:ln>
                  <a:noFill/>
                </a:ln>
                <a:solidFill>
                  <a:prstClr val="black"/>
                </a:solidFill>
                <a:effectLst/>
                <a:uLnTx/>
                <a:uFillTx/>
                <a:latin typeface="Arial Regular"/>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Arial Regular"/>
              <a:ea typeface="+mn-ea"/>
              <a:cs typeface="+mn-cs"/>
            </a:endParaRPr>
          </a:p>
        </p:txBody>
      </p:sp>
    </p:spTree>
    <p:extLst>
      <p:ext uri="{BB962C8B-B14F-4D97-AF65-F5344CB8AC3E}">
        <p14:creationId xmlns:p14="http://schemas.microsoft.com/office/powerpoint/2010/main" val="21763547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piloting your intervention,</a:t>
            </a:r>
            <a:r>
              <a:rPr lang="en-US" baseline="0" dirty="0"/>
              <a:t> it’s important to plan how the success of the intervention will be measured.  The </a:t>
            </a:r>
            <a:r>
              <a:rPr lang="en-US" baseline="0" dirty="0" err="1"/>
              <a:t>Donebedian</a:t>
            </a:r>
            <a:r>
              <a:rPr lang="en-US" baseline="0" dirty="0"/>
              <a:t> Framework from Quality Evaluation describes three categories of measures: </a:t>
            </a:r>
          </a:p>
          <a:p>
            <a:endParaRPr lang="en-US" b="1" i="1" dirty="0"/>
          </a:p>
          <a:p>
            <a:r>
              <a:rPr lang="en-US" b="1" i="1" dirty="0"/>
              <a:t>Outcome measures</a:t>
            </a:r>
            <a:r>
              <a:rPr lang="en-US" b="1" dirty="0"/>
              <a:t>: </a:t>
            </a:r>
            <a:r>
              <a:rPr lang="en-US" dirty="0"/>
              <a:t>Effects of healthcare on the health of a population</a:t>
            </a:r>
            <a:endParaRPr lang="en-US" i="1" dirty="0"/>
          </a:p>
          <a:p>
            <a:r>
              <a:rPr lang="en-US" b="1" i="1" dirty="0"/>
              <a:t>Process measures</a:t>
            </a:r>
            <a:r>
              <a:rPr lang="en-US" b="1" dirty="0"/>
              <a:t>: </a:t>
            </a:r>
            <a:r>
              <a:rPr lang="en-US" b="1" i="1" dirty="0"/>
              <a:t> </a:t>
            </a:r>
            <a:r>
              <a:rPr lang="en-US" dirty="0"/>
              <a:t>Sum of actions in giving and receiving care </a:t>
            </a:r>
            <a:endParaRPr lang="en-US" i="1" dirty="0"/>
          </a:p>
          <a:p>
            <a:r>
              <a:rPr lang="en-US" b="1" i="1" dirty="0"/>
              <a:t>Structure measures</a:t>
            </a:r>
            <a:r>
              <a:rPr lang="en-US" b="1" dirty="0"/>
              <a:t>: </a:t>
            </a:r>
            <a:r>
              <a:rPr lang="en-US" dirty="0"/>
              <a:t>Physical facility, equipment, human resources, training, organizational structure, etc.</a:t>
            </a:r>
          </a:p>
          <a:p>
            <a:endParaRPr lang="en-US" dirty="0"/>
          </a:p>
          <a:p>
            <a:r>
              <a:rPr lang="en-US" dirty="0"/>
              <a:t>In addition to measuring success, it’s very important to measure any unintended</a:t>
            </a:r>
            <a:r>
              <a:rPr lang="en-US" baseline="0" dirty="0"/>
              <a:t> consequences of your intervention.  These types of measures - </a:t>
            </a:r>
            <a:r>
              <a:rPr lang="en-US" b="1" i="1" dirty="0"/>
              <a:t>Balance measures</a:t>
            </a:r>
            <a:r>
              <a:rPr lang="en-US" b="1" i="1" baseline="0" dirty="0"/>
              <a:t> – </a:t>
            </a:r>
            <a:r>
              <a:rPr lang="en-US" b="0" i="0" baseline="0" dirty="0"/>
              <a:t>help answer the question : </a:t>
            </a:r>
            <a:r>
              <a:rPr lang="en-US" dirty="0"/>
              <a:t>Are changes designed to improve on part of the system causing new problems in other parts of the system?</a:t>
            </a:r>
            <a:endParaRPr lang="en-US" b="1" i="1" dirty="0"/>
          </a:p>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AD57B5-340C-4F83-850C-E10D7261600C}" type="slidenum">
              <a:rPr kumimoji="0" lang="en-US" sz="1200" b="0" i="0" u="none" strike="noStrike" kern="1200" cap="none" spc="0" normalizeH="0" baseline="0" noProof="0" smtClean="0">
                <a:ln>
                  <a:noFill/>
                </a:ln>
                <a:solidFill>
                  <a:prstClr val="black"/>
                </a:solidFill>
                <a:effectLst/>
                <a:uLnTx/>
                <a:uFillTx/>
                <a:latin typeface="Arial Regular"/>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Arial Regular"/>
              <a:ea typeface="+mn-ea"/>
              <a:cs typeface="+mn-cs"/>
            </a:endParaRPr>
          </a:p>
        </p:txBody>
      </p:sp>
    </p:spTree>
    <p:extLst>
      <p:ext uri="{BB962C8B-B14F-4D97-AF65-F5344CB8AC3E}">
        <p14:creationId xmlns:p14="http://schemas.microsoft.com/office/powerpoint/2010/main" val="12963130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go back to</a:t>
            </a:r>
            <a:r>
              <a:rPr lang="en-US" baseline="0" dirty="0"/>
              <a:t> the problem that we’ve discussed in prior lectures, that patients are experiencing wrong site surgeries due to lack of biopsy site photo.  Here are some of the measures that we could consider using for our intervention. </a:t>
            </a:r>
          </a:p>
          <a:p>
            <a:endParaRPr lang="en-US" baseline="0" dirty="0"/>
          </a:p>
          <a:p>
            <a:r>
              <a:rPr lang="en-US" baseline="0" dirty="0"/>
              <a:t>An outcome measure would be the number of wrong site surgeries  This is an outcome measure because it truly impacts the patient’s health. </a:t>
            </a:r>
          </a:p>
          <a:p>
            <a:endParaRPr lang="en-US" baseline="0" dirty="0"/>
          </a:p>
          <a:p>
            <a:r>
              <a:rPr lang="en-US" baseline="0" dirty="0"/>
              <a:t>A process for  measure for this project might be the proportion of neoplasms with a biopsy site photo available at the time of surgery.  Or the proportion of biopsy site photos in which it is possible to identify the anatomic site of the biopsy. </a:t>
            </a:r>
          </a:p>
          <a:p>
            <a:endParaRPr lang="en-US" baseline="0" dirty="0"/>
          </a:p>
          <a:p>
            <a:r>
              <a:rPr lang="en-US" baseline="0" dirty="0"/>
              <a:t>Some structure measures might include: the number of nurses who have been trained to take biopsy photos or the number of devices for taking and uploading patient photos  </a:t>
            </a:r>
          </a:p>
          <a:p>
            <a:endParaRPr lang="en-US" baseline="0" dirty="0"/>
          </a:p>
          <a:p>
            <a:r>
              <a:rPr lang="en-US" baseline="0" dirty="0"/>
              <a:t>But what might be some unintended consequences when rolling out an intervention to improve biopsy site photography rates?  Visits may take longer, more money will need to be spent on photography devices, and clinic staff may need to spend extra time outside of clinic to upload photos.  Any of these could be considered good balance measures for this project.   </a:t>
            </a:r>
          </a:p>
          <a:p>
            <a:endParaRPr lang="en-US" baseline="0"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AD57B5-340C-4F83-850C-E10D7261600C}" type="slidenum">
              <a:rPr kumimoji="0" lang="en-US" sz="1200" b="0" i="0" u="none" strike="noStrike" kern="1200" cap="none" spc="0" normalizeH="0" baseline="0" noProof="0" smtClean="0">
                <a:ln>
                  <a:noFill/>
                </a:ln>
                <a:solidFill>
                  <a:prstClr val="black"/>
                </a:solidFill>
                <a:effectLst/>
                <a:uLnTx/>
                <a:uFillTx/>
                <a:latin typeface="Arial Regular"/>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Arial Regular"/>
              <a:ea typeface="+mn-ea"/>
              <a:cs typeface="+mn-cs"/>
            </a:endParaRPr>
          </a:p>
        </p:txBody>
      </p:sp>
    </p:spTree>
    <p:extLst>
      <p:ext uri="{BB962C8B-B14F-4D97-AF65-F5344CB8AC3E}">
        <p14:creationId xmlns:p14="http://schemas.microsoft.com/office/powerpoint/2010/main" val="32662576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return to our prior example</a:t>
            </a:r>
            <a:r>
              <a:rPr lang="en-US" baseline="0" dirty="0"/>
              <a:t> project in which there are substantial delays in access to biologic medications among patients with hidradenitis suppurativa.  </a:t>
            </a:r>
          </a:p>
          <a:p>
            <a:endParaRPr lang="en-US" baseline="0" dirty="0"/>
          </a:p>
          <a:p>
            <a:r>
              <a:rPr lang="en-US" baseline="0" dirty="0"/>
              <a:t>In small groups, brainstorm about some different measures that could be used to measure the success of this project. </a:t>
            </a:r>
          </a:p>
          <a:p>
            <a:endParaRPr lang="en-US" baseline="0" dirty="0"/>
          </a:p>
          <a:p>
            <a:r>
              <a:rPr lang="en-US" i="1" baseline="0" dirty="0"/>
              <a:t>Ask volunteers to share their ideas for project measures.  A few examples might include: </a:t>
            </a:r>
          </a:p>
          <a:p>
            <a:r>
              <a:rPr lang="en-US" i="0" baseline="0" dirty="0"/>
              <a:t> </a:t>
            </a:r>
          </a:p>
          <a:p>
            <a:r>
              <a:rPr lang="en-US" i="0" baseline="0" dirty="0"/>
              <a:t>Outcome measures: Patient reported global assessment of disease, quality of life measures, time to first dose of biologic medication </a:t>
            </a:r>
          </a:p>
          <a:p>
            <a:endParaRPr lang="en-US" i="0" baseline="0" dirty="0"/>
          </a:p>
          <a:p>
            <a:r>
              <a:rPr lang="en-US" i="0" baseline="0" dirty="0"/>
              <a:t>Process measures: Number of patients with new biologic prescriptions, time to submitting prior authorization appeals, time from appeal to informing patient that their medication has been approved </a:t>
            </a:r>
          </a:p>
          <a:p>
            <a:endParaRPr lang="en-US" i="0" baseline="0" dirty="0"/>
          </a:p>
          <a:p>
            <a:r>
              <a:rPr lang="en-US" i="0" baseline="0" dirty="0"/>
              <a:t>Balance measures: Staff time spent on tracking patient access to biologics, time to access biologic medication for other dermatologic indications (perhaps because your staff is focusing so much on HS patients, less time will be spent on other conditions, leading to delay to care in those other conditions) </a:t>
            </a:r>
          </a:p>
          <a:p>
            <a:endParaRPr lang="en-US" i="0" baseline="0" dirty="0"/>
          </a:p>
          <a:p>
            <a:endParaRPr lang="en-US" i="0"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AD57B5-340C-4F83-850C-E10D7261600C}" type="slidenum">
              <a:rPr kumimoji="0" lang="en-US" sz="1200" b="0" i="0" u="none" strike="noStrike" kern="1200" cap="none" spc="0" normalizeH="0" baseline="0" noProof="0" smtClean="0">
                <a:ln>
                  <a:noFill/>
                </a:ln>
                <a:solidFill>
                  <a:prstClr val="black"/>
                </a:solidFill>
                <a:effectLst/>
                <a:uLnTx/>
                <a:uFillTx/>
                <a:latin typeface="Arial Regular"/>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Arial Regular"/>
              <a:ea typeface="+mn-ea"/>
              <a:cs typeface="+mn-cs"/>
            </a:endParaRPr>
          </a:p>
        </p:txBody>
      </p:sp>
    </p:spTree>
    <p:extLst>
      <p:ext uri="{BB962C8B-B14F-4D97-AF65-F5344CB8AC3E}">
        <p14:creationId xmlns:p14="http://schemas.microsoft.com/office/powerpoint/2010/main" val="37424088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15C3EF6-0F68-453A-849B-7FEEAB890113}"/>
              </a:ext>
            </a:extLst>
          </p:cNvPr>
          <p:cNvSpPr/>
          <p:nvPr userDrawn="1"/>
        </p:nvSpPr>
        <p:spPr>
          <a:xfrm>
            <a:off x="0" y="3566954"/>
            <a:ext cx="12268200" cy="3348196"/>
          </a:xfrm>
          <a:prstGeom prst="rect">
            <a:avLst/>
          </a:prstGeom>
          <a:solidFill>
            <a:srgbClr val="0131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725761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32292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28373" y="1092200"/>
            <a:ext cx="10954027" cy="4064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193307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28373" y="1092200"/>
            <a:ext cx="10954027" cy="4368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406956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2295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35641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28373" y="1092200"/>
            <a:ext cx="10954027" cy="4368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91627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277F0FE-24F9-0E4C-B8A7-A54B5CC6BD1D}"/>
              </a:ext>
            </a:extLst>
          </p:cNvPr>
          <p:cNvSpPr/>
          <p:nvPr userDrawn="1"/>
        </p:nvSpPr>
        <p:spPr>
          <a:xfrm>
            <a:off x="628372" y="2621280"/>
            <a:ext cx="9201427" cy="5334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Regular"/>
            </a:endParaRPr>
          </a:p>
        </p:txBody>
      </p:sp>
      <p:sp>
        <p:nvSpPr>
          <p:cNvPr id="5" name="Rectangle 4">
            <a:extLst>
              <a:ext uri="{FF2B5EF4-FFF2-40B4-BE49-F238E27FC236}">
                <a16:creationId xmlns:a16="http://schemas.microsoft.com/office/drawing/2014/main" id="{0563CF46-06E0-3F48-A680-743BEF395852}"/>
              </a:ext>
            </a:extLst>
          </p:cNvPr>
          <p:cNvSpPr/>
          <p:nvPr userDrawn="1"/>
        </p:nvSpPr>
        <p:spPr>
          <a:xfrm>
            <a:off x="628371" y="3657600"/>
            <a:ext cx="9201427" cy="5334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Regular"/>
            </a:endParaRPr>
          </a:p>
        </p:txBody>
      </p:sp>
      <p:sp>
        <p:nvSpPr>
          <p:cNvPr id="6" name="Rectangle 5">
            <a:extLst>
              <a:ext uri="{FF2B5EF4-FFF2-40B4-BE49-F238E27FC236}">
                <a16:creationId xmlns:a16="http://schemas.microsoft.com/office/drawing/2014/main" id="{E3E95620-2B47-A547-BFA8-7FB096B47595}"/>
              </a:ext>
            </a:extLst>
          </p:cNvPr>
          <p:cNvSpPr/>
          <p:nvPr userDrawn="1"/>
        </p:nvSpPr>
        <p:spPr>
          <a:xfrm>
            <a:off x="628372" y="1584960"/>
            <a:ext cx="9201427" cy="5334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Regular"/>
            </a:endParaRPr>
          </a:p>
        </p:txBody>
      </p:sp>
      <p:sp>
        <p:nvSpPr>
          <p:cNvPr id="7" name="Rectangle 6">
            <a:extLst>
              <a:ext uri="{FF2B5EF4-FFF2-40B4-BE49-F238E27FC236}">
                <a16:creationId xmlns:a16="http://schemas.microsoft.com/office/drawing/2014/main" id="{9AC4F8AB-705D-AF4C-BD78-86A03268F64B}"/>
              </a:ext>
            </a:extLst>
          </p:cNvPr>
          <p:cNvSpPr/>
          <p:nvPr userDrawn="1"/>
        </p:nvSpPr>
        <p:spPr>
          <a:xfrm>
            <a:off x="628373" y="2103120"/>
            <a:ext cx="9201427" cy="5334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Regular"/>
            </a:endParaRPr>
          </a:p>
        </p:txBody>
      </p:sp>
      <p:sp>
        <p:nvSpPr>
          <p:cNvPr id="8" name="Rectangle 7">
            <a:extLst>
              <a:ext uri="{FF2B5EF4-FFF2-40B4-BE49-F238E27FC236}">
                <a16:creationId xmlns:a16="http://schemas.microsoft.com/office/drawing/2014/main" id="{A499153E-1A0A-3248-AEE5-5E40CF5BDC7C}"/>
              </a:ext>
            </a:extLst>
          </p:cNvPr>
          <p:cNvSpPr/>
          <p:nvPr userDrawn="1"/>
        </p:nvSpPr>
        <p:spPr>
          <a:xfrm>
            <a:off x="628372" y="3139440"/>
            <a:ext cx="9201427" cy="5334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Regular"/>
            </a:endParaRPr>
          </a:p>
        </p:txBody>
      </p:sp>
      <p:sp>
        <p:nvSpPr>
          <p:cNvPr id="9" name="Rectangle 8">
            <a:extLst>
              <a:ext uri="{FF2B5EF4-FFF2-40B4-BE49-F238E27FC236}">
                <a16:creationId xmlns:a16="http://schemas.microsoft.com/office/drawing/2014/main" id="{A4F25B49-5103-F34B-A962-C378B9D35166}"/>
              </a:ext>
            </a:extLst>
          </p:cNvPr>
          <p:cNvSpPr/>
          <p:nvPr userDrawn="1"/>
        </p:nvSpPr>
        <p:spPr>
          <a:xfrm>
            <a:off x="628373" y="1066800"/>
            <a:ext cx="9201427" cy="5334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Regular"/>
            </a:endParaRPr>
          </a:p>
        </p:txBody>
      </p:sp>
      <p:sp>
        <p:nvSpPr>
          <p:cNvPr id="10" name="Title 1">
            <a:extLst>
              <a:ext uri="{FF2B5EF4-FFF2-40B4-BE49-F238E27FC236}">
                <a16:creationId xmlns:a16="http://schemas.microsoft.com/office/drawing/2014/main" id="{6C6E8BA3-B839-9A42-AC2C-6BDA03B9CFEF}"/>
              </a:ext>
            </a:extLst>
          </p:cNvPr>
          <p:cNvSpPr>
            <a:spLocks noGrp="1"/>
          </p:cNvSpPr>
          <p:nvPr>
            <p:ph type="title"/>
          </p:nvPr>
        </p:nvSpPr>
        <p:spPr>
          <a:xfrm>
            <a:off x="508000" y="0"/>
            <a:ext cx="11074400" cy="1066800"/>
          </a:xfrm>
        </p:spPr>
        <p:txBody>
          <a:bodyPr/>
          <a:lstStyle/>
          <a:p>
            <a:r>
              <a:rPr lang="en-US" dirty="0"/>
              <a:t>Outline</a:t>
            </a:r>
          </a:p>
        </p:txBody>
      </p:sp>
      <p:sp>
        <p:nvSpPr>
          <p:cNvPr id="11" name="Content Placeholder 2">
            <a:extLst>
              <a:ext uri="{FF2B5EF4-FFF2-40B4-BE49-F238E27FC236}">
                <a16:creationId xmlns:a16="http://schemas.microsoft.com/office/drawing/2014/main" id="{5A7FEFE8-F12E-CA4A-8FD4-660755969FE7}"/>
              </a:ext>
            </a:extLst>
          </p:cNvPr>
          <p:cNvSpPr>
            <a:spLocks noGrp="1"/>
          </p:cNvSpPr>
          <p:nvPr>
            <p:ph idx="1" hasCustomPrompt="1"/>
          </p:nvPr>
        </p:nvSpPr>
        <p:spPr>
          <a:xfrm>
            <a:off x="1390373" y="1092200"/>
            <a:ext cx="9430027" cy="4368800"/>
          </a:xfrm>
        </p:spPr>
        <p:txBody>
          <a:bodyPr>
            <a:normAutofit/>
          </a:bodyPr>
          <a:lstStyle/>
          <a:p>
            <a:pPr marL="0" indent="0">
              <a:buNone/>
            </a:pPr>
            <a:r>
              <a:rPr lang="en-US" sz="2800" dirty="0"/>
              <a:t>Patient safety efforts</a:t>
            </a:r>
          </a:p>
          <a:p>
            <a:pPr marL="0" indent="0">
              <a:buNone/>
            </a:pPr>
            <a:r>
              <a:rPr lang="en-US" sz="2800" dirty="0"/>
              <a:t>Culture of safety</a:t>
            </a:r>
          </a:p>
          <a:p>
            <a:pPr marL="0" indent="0">
              <a:buNone/>
            </a:pPr>
            <a:r>
              <a:rPr lang="en-US" sz="2800" dirty="0"/>
              <a:t>Safety event reporting</a:t>
            </a:r>
          </a:p>
          <a:p>
            <a:pPr marL="0" indent="0">
              <a:buNone/>
            </a:pPr>
            <a:r>
              <a:rPr lang="en-US" sz="2800" dirty="0"/>
              <a:t>Priorities for quality improvement</a:t>
            </a:r>
          </a:p>
          <a:p>
            <a:pPr marL="0" indent="0">
              <a:buNone/>
            </a:pPr>
            <a:r>
              <a:rPr lang="en-US" sz="2800" dirty="0"/>
              <a:t>Resident Involvement in QI</a:t>
            </a:r>
          </a:p>
          <a:p>
            <a:pPr marL="0" indent="0">
              <a:buNone/>
            </a:pPr>
            <a:r>
              <a:rPr lang="en-US" sz="2800" dirty="0"/>
              <a:t>Required CLER pathway knowledge</a:t>
            </a:r>
          </a:p>
          <a:p>
            <a:endParaRPr lang="en-US" dirty="0"/>
          </a:p>
        </p:txBody>
      </p:sp>
      <p:sp>
        <p:nvSpPr>
          <p:cNvPr id="12" name="Content Placeholder 2">
            <a:extLst>
              <a:ext uri="{FF2B5EF4-FFF2-40B4-BE49-F238E27FC236}">
                <a16:creationId xmlns:a16="http://schemas.microsoft.com/office/drawing/2014/main" id="{D12B284F-3D68-7B4A-9054-EB2FA1B4660C}"/>
              </a:ext>
            </a:extLst>
          </p:cNvPr>
          <p:cNvSpPr txBox="1">
            <a:spLocks/>
          </p:cNvSpPr>
          <p:nvPr userDrawn="1"/>
        </p:nvSpPr>
        <p:spPr>
          <a:xfrm>
            <a:off x="-685800" y="1092200"/>
            <a:ext cx="1810027" cy="4368800"/>
          </a:xfrm>
          <a:prstGeom prst="rect">
            <a:avLst/>
          </a:prstGeom>
        </p:spPr>
        <p:txBody>
          <a:bodyPr vert="horz" lIns="91440" tIns="45720" rIns="91440" bIns="45720" rtlCol="0">
            <a:normAutofit/>
          </a:bodyPr>
          <a:lstStyle>
            <a:lvl1pPr marL="457189" indent="-457189" algn="l" defTabSz="1219170" rtl="0" eaLnBrk="1" latinLnBrk="0" hangingPunct="1">
              <a:spcBef>
                <a:spcPct val="20000"/>
              </a:spcBef>
              <a:buFont typeface="Arial" pitchFamily="34" charset="0"/>
              <a:buChar char="•"/>
              <a:defRPr sz="4267" kern="1200">
                <a:solidFill>
                  <a:schemeClr val="tx1"/>
                </a:solidFill>
                <a:latin typeface="Arial" pitchFamily="34" charset="0"/>
                <a:ea typeface="+mn-ea"/>
                <a:cs typeface="Arial" pitchFamily="34" charset="0"/>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Arial" pitchFamily="34" charset="0"/>
                <a:ea typeface="+mn-ea"/>
                <a:cs typeface="Arial" pitchFamily="34" charset="0"/>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Arial" pitchFamily="34" charset="0"/>
                <a:ea typeface="+mn-ea"/>
                <a:cs typeface="Arial" pitchFamily="34" charset="0"/>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Arial" pitchFamily="34" charset="0"/>
                <a:ea typeface="+mn-ea"/>
                <a:cs typeface="Arial" pitchFamily="34" charset="0"/>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indent="0" algn="r">
              <a:buFont typeface="Arial" pitchFamily="34" charset="0"/>
              <a:buNone/>
            </a:pPr>
            <a:r>
              <a:rPr lang="en-US" sz="2800" dirty="0"/>
              <a:t>3</a:t>
            </a:r>
          </a:p>
          <a:p>
            <a:pPr marL="0" indent="0" algn="r">
              <a:buFont typeface="Arial" pitchFamily="34" charset="0"/>
              <a:buNone/>
            </a:pPr>
            <a:r>
              <a:rPr lang="en-US" sz="2800" dirty="0"/>
              <a:t>5</a:t>
            </a:r>
          </a:p>
          <a:p>
            <a:pPr marL="0" indent="0" algn="r">
              <a:buFont typeface="Arial" pitchFamily="34" charset="0"/>
              <a:buNone/>
            </a:pPr>
            <a:r>
              <a:rPr lang="en-US" sz="2800" dirty="0"/>
              <a:t>6</a:t>
            </a:r>
          </a:p>
          <a:p>
            <a:pPr marL="0" indent="0" algn="r">
              <a:buFont typeface="Arial" pitchFamily="34" charset="0"/>
              <a:buNone/>
            </a:pPr>
            <a:r>
              <a:rPr lang="en-US" sz="2800" dirty="0"/>
              <a:t>10</a:t>
            </a:r>
          </a:p>
          <a:p>
            <a:pPr marL="0" indent="0" algn="r">
              <a:buFont typeface="Arial" pitchFamily="34" charset="0"/>
              <a:buNone/>
            </a:pPr>
            <a:r>
              <a:rPr lang="en-US" sz="2800" dirty="0"/>
              <a:t>11</a:t>
            </a:r>
          </a:p>
          <a:p>
            <a:pPr marL="0" indent="0" algn="r">
              <a:buFont typeface="Arial" pitchFamily="34" charset="0"/>
              <a:buNone/>
            </a:pPr>
            <a:r>
              <a:rPr lang="en-US" sz="2800" dirty="0"/>
              <a:t>13</a:t>
            </a:r>
          </a:p>
        </p:txBody>
      </p:sp>
      <p:sp>
        <p:nvSpPr>
          <p:cNvPr id="13" name="TextBox 12">
            <a:extLst>
              <a:ext uri="{FF2B5EF4-FFF2-40B4-BE49-F238E27FC236}">
                <a16:creationId xmlns:a16="http://schemas.microsoft.com/office/drawing/2014/main" id="{24AB1B49-04BF-EE40-98C6-1320AC91BBF1}"/>
              </a:ext>
            </a:extLst>
          </p:cNvPr>
          <p:cNvSpPr txBox="1"/>
          <p:nvPr userDrawn="1"/>
        </p:nvSpPr>
        <p:spPr>
          <a:xfrm>
            <a:off x="628371" y="5002043"/>
            <a:ext cx="9122305"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*For a comprehensive summary of required knowledge, please see the last two summary slides</a:t>
            </a:r>
          </a:p>
          <a:p>
            <a:endParaRPr lang="en-US" dirty="0"/>
          </a:p>
        </p:txBody>
      </p:sp>
    </p:spTree>
    <p:extLst>
      <p:ext uri="{BB962C8B-B14F-4D97-AF65-F5344CB8AC3E}">
        <p14:creationId xmlns:p14="http://schemas.microsoft.com/office/powerpoint/2010/main" val="17845786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28373" y="1092200"/>
            <a:ext cx="10954027" cy="4064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29995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0" name="Content Placeholder 2"/>
          <p:cNvSpPr>
            <a:spLocks noGrp="1"/>
          </p:cNvSpPr>
          <p:nvPr>
            <p:ph sz="half" idx="1"/>
          </p:nvPr>
        </p:nvSpPr>
        <p:spPr>
          <a:xfrm>
            <a:off x="609600" y="1295400"/>
            <a:ext cx="5283200" cy="3759200"/>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3"/>
          <p:cNvSpPr>
            <a:spLocks noGrp="1"/>
          </p:cNvSpPr>
          <p:nvPr>
            <p:ph sz="half" idx="2"/>
          </p:nvPr>
        </p:nvSpPr>
        <p:spPr>
          <a:xfrm>
            <a:off x="5994400" y="1295400"/>
            <a:ext cx="5588000" cy="3759200"/>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876918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673988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370F503-A2C7-614F-A730-CF595D2CB973}"/>
              </a:ext>
            </a:extLst>
          </p:cNvPr>
          <p:cNvSpPr/>
          <p:nvPr userDrawn="1"/>
        </p:nvSpPr>
        <p:spPr>
          <a:xfrm>
            <a:off x="0" y="3022600"/>
            <a:ext cx="12192000" cy="3835400"/>
          </a:xfrm>
          <a:prstGeom prst="rect">
            <a:avLst/>
          </a:prstGeom>
          <a:solidFill>
            <a:srgbClr val="0131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 name="Title 1"/>
          <p:cNvSpPr>
            <a:spLocks noGrp="1"/>
          </p:cNvSpPr>
          <p:nvPr>
            <p:ph type="ctrTitle"/>
          </p:nvPr>
        </p:nvSpPr>
        <p:spPr>
          <a:xfrm>
            <a:off x="914400" y="3686176"/>
            <a:ext cx="10363200" cy="1470025"/>
          </a:xfrm>
        </p:spPr>
        <p:txBody>
          <a:bodyPr/>
          <a:lstStyle/>
          <a:p>
            <a:r>
              <a:rPr lang="en-US"/>
              <a:t>Click to edit Master title style</a:t>
            </a:r>
          </a:p>
        </p:txBody>
      </p:sp>
    </p:spTree>
    <p:extLst>
      <p:ext uri="{BB962C8B-B14F-4D97-AF65-F5344CB8AC3E}">
        <p14:creationId xmlns:p14="http://schemas.microsoft.com/office/powerpoint/2010/main" val="366375143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emf"/><Relationship Id="rId5" Type="http://schemas.openxmlformats.org/officeDocument/2006/relationships/image" Target="../media/image1.jp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1"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slideLayout" Target="../slideLayouts/slideLayout6.xml"/><Relationship Id="rId7" Type="http://schemas.openxmlformats.org/officeDocument/2006/relationships/image" Target="../media/image3.jpg"/><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theme" Target="../theme/theme5.xml"/><Relationship Id="rId5" Type="http://schemas.openxmlformats.org/officeDocument/2006/relationships/slideLayout" Target="../slideLayouts/slideLayout8.xml"/><Relationship Id="rId4" Type="http://schemas.openxmlformats.org/officeDocument/2006/relationships/slideLayout" Target="../slideLayouts/slideLayout7.xml"/></Relationships>
</file>

<file path=ppt/slideMasters/_rels/slideMaster6.xml.rels><?xml version="1.0" encoding="UTF-8" standalone="yes"?>
<Relationships xmlns="http://schemas.openxmlformats.org/package/2006/relationships"><Relationship Id="rId1"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7.xml"/><Relationship Id="rId1" Type="http://schemas.openxmlformats.org/officeDocument/2006/relationships/slideLayout" Target="../slideLayouts/slideLayout9.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8.xml"/><Relationship Id="rId1" Type="http://schemas.openxmlformats.org/officeDocument/2006/relationships/slideLayout" Target="../slideLayouts/slideLayout10.xml"/></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12.xml"/><Relationship Id="rId1" Type="http://schemas.openxmlformats.org/officeDocument/2006/relationships/slideLayout" Target="../slideLayouts/slideLayout11.xml"/><Relationship Id="rId5" Type="http://schemas.openxmlformats.org/officeDocument/2006/relationships/image" Target="../media/image4.tiff"/><Relationship Id="rId4" Type="http://schemas.openxmlformats.org/officeDocument/2006/relationships/image" Target="../media/image3.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4C4FEDD-4277-4F0A-96C5-14B795F519FA}"/>
              </a:ext>
            </a:extLst>
          </p:cNvPr>
          <p:cNvSpPr/>
          <p:nvPr userDrawn="1"/>
        </p:nvSpPr>
        <p:spPr>
          <a:xfrm>
            <a:off x="0" y="-1"/>
            <a:ext cx="12268200" cy="6900863"/>
          </a:xfrm>
          <a:prstGeom prst="rect">
            <a:avLst/>
          </a:prstGeom>
          <a:solidFill>
            <a:srgbClr val="0081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Regular"/>
            </a:endParaRPr>
          </a:p>
        </p:txBody>
      </p:sp>
      <p:pic>
        <p:nvPicPr>
          <p:cNvPr id="7" name="Picture 6">
            <a:extLst>
              <a:ext uri="{FF2B5EF4-FFF2-40B4-BE49-F238E27FC236}">
                <a16:creationId xmlns:a16="http://schemas.microsoft.com/office/drawing/2014/main" id="{CF41F70D-AF8B-4E40-B5DF-8E4D019439E0}"/>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332470" y="894555"/>
            <a:ext cx="3603259" cy="1872437"/>
          </a:xfrm>
          <a:prstGeom prst="rect">
            <a:avLst/>
          </a:prstGeom>
        </p:spPr>
      </p:pic>
    </p:spTree>
    <p:extLst>
      <p:ext uri="{BB962C8B-B14F-4D97-AF65-F5344CB8AC3E}">
        <p14:creationId xmlns:p14="http://schemas.microsoft.com/office/powerpoint/2010/main" val="3964330608"/>
      </p:ext>
    </p:extLst>
  </p:cSld>
  <p:clrMap bg1="lt1" tx1="dk1" bg2="lt2" tx2="dk2" accent1="accent1" accent2="accent2" accent3="accent3" accent4="accent4" accent5="accent5" accent6="accent6" hlink="hlink" folHlink="folHlink"/>
  <p:sldLayoutIdLst>
    <p:sldLayoutId id="2147483683" r:id="rId1"/>
    <p:sldLayoutId id="2147483685" r:id="rId2"/>
    <p:sldLayoutId id="2147483663" r:id="rId3"/>
  </p:sldLayoutIdLst>
  <p:txStyles>
    <p:titleStyle>
      <a:lvl1pPr algn="ctr" defTabSz="1219170" rtl="0" eaLnBrk="1" latinLnBrk="0" hangingPunct="1">
        <a:spcBef>
          <a:spcPct val="0"/>
        </a:spcBef>
        <a:buNone/>
        <a:defRPr sz="6400" b="1" kern="1200">
          <a:solidFill>
            <a:schemeClr val="bg1">
              <a:lumMod val="95000"/>
            </a:schemeClr>
          </a:solidFill>
          <a:latin typeface="Arial" pitchFamily="34" charset="0"/>
          <a:ea typeface="+mj-ea"/>
          <a:cs typeface="Arial" pitchFamily="34" charset="0"/>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Arial" pitchFamily="34" charset="0"/>
          <a:ea typeface="+mn-ea"/>
          <a:cs typeface="Arial" pitchFamily="34" charset="0"/>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Arial" pitchFamily="34" charset="0"/>
          <a:ea typeface="+mn-ea"/>
          <a:cs typeface="Arial" pitchFamily="34" charset="0"/>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Arial" pitchFamily="34" charset="0"/>
          <a:ea typeface="+mn-ea"/>
          <a:cs typeface="Arial" pitchFamily="34" charset="0"/>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Arial" pitchFamily="34" charset="0"/>
          <a:ea typeface="+mn-ea"/>
          <a:cs typeface="Arial" pitchFamily="34" charset="0"/>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338E"/>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7042174"/>
      </p:ext>
    </p:extLst>
  </p:cSld>
  <p:clrMap bg1="lt1" tx1="dk1" bg2="lt2" tx2="dk2" accent1="accent1" accent2="accent2" accent3="accent3" accent4="accent4" accent5="accent5" accent6="accent6" hlink="hlink" folHlink="folHlink"/>
  <p:hf sldNum="0" hdr="0" ftr="0" dt="0"/>
  <p:txStyles>
    <p:titleStyle>
      <a:lvl1pPr algn="ctr" defTabSz="1219170" rtl="0" eaLnBrk="1" latinLnBrk="0" hangingPunct="1">
        <a:spcBef>
          <a:spcPct val="0"/>
        </a:spcBef>
        <a:buNone/>
        <a:defRPr sz="6400" b="1" kern="1200">
          <a:solidFill>
            <a:schemeClr val="bg1">
              <a:lumMod val="95000"/>
            </a:schemeClr>
          </a:solidFill>
          <a:latin typeface="Arial" pitchFamily="34" charset="0"/>
          <a:ea typeface="+mj-ea"/>
          <a:cs typeface="Arial" pitchFamily="34" charset="0"/>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Arial" pitchFamily="34" charset="0"/>
          <a:ea typeface="+mn-ea"/>
          <a:cs typeface="Arial" pitchFamily="34" charset="0"/>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Arial" pitchFamily="34" charset="0"/>
          <a:ea typeface="+mn-ea"/>
          <a:cs typeface="Arial" pitchFamily="34" charset="0"/>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Arial" pitchFamily="34" charset="0"/>
          <a:ea typeface="+mn-ea"/>
          <a:cs typeface="Arial" pitchFamily="34" charset="0"/>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Arial" pitchFamily="34" charset="0"/>
          <a:ea typeface="+mn-ea"/>
          <a:cs typeface="Arial" pitchFamily="34" charset="0"/>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0081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i="0" dirty="0">
              <a:latin typeface="Arial Regular"/>
            </a:endParaRPr>
          </a:p>
        </p:txBody>
      </p:sp>
      <p:sp>
        <p:nvSpPr>
          <p:cNvPr id="7" name="Title Placeholder 1"/>
          <p:cNvSpPr txBox="1">
            <a:spLocks/>
          </p:cNvSpPr>
          <p:nvPr/>
        </p:nvSpPr>
        <p:spPr>
          <a:xfrm>
            <a:off x="609600" y="2006600"/>
            <a:ext cx="10972800" cy="3048000"/>
          </a:xfrm>
          <a:prstGeom prst="rect">
            <a:avLst/>
          </a:prstGeom>
        </p:spPr>
        <p:txBody>
          <a:bodyPr vert="horz" lIns="121920" tIns="60960" rIns="121920" bIns="6096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auto">
              <a:spcAft>
                <a:spcPts val="0"/>
              </a:spcAft>
            </a:pPr>
            <a:r>
              <a:rPr lang="en-US" sz="6400" b="1" dirty="0">
                <a:solidFill>
                  <a:schemeClr val="bg1"/>
                </a:solidFill>
                <a:latin typeface="Arial" panose="020B0604020202020204" pitchFamily="34" charset="0"/>
                <a:cs typeface="Arial" panose="020B0604020202020204" pitchFamily="34" charset="0"/>
              </a:rPr>
              <a:t>Click to edit Master title style</a:t>
            </a:r>
          </a:p>
        </p:txBody>
      </p:sp>
    </p:spTree>
    <p:extLst>
      <p:ext uri="{BB962C8B-B14F-4D97-AF65-F5344CB8AC3E}">
        <p14:creationId xmlns:p14="http://schemas.microsoft.com/office/powerpoint/2010/main" val="3304356432"/>
      </p:ext>
    </p:extLst>
  </p:cSld>
  <p:clrMap bg1="lt1" tx1="dk1" bg2="lt2" tx2="dk2" accent1="accent1" accent2="accent2" accent3="accent3" accent4="accent4" accent5="accent5" accent6="accent6" hlink="hlink" folHlink="folHlink"/>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00338E"/>
        </a:solidFill>
        <a:effectLst/>
      </p:bgPr>
    </p:bg>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0033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i="0" dirty="0">
              <a:latin typeface="Arial Regular"/>
            </a:endParaRPr>
          </a:p>
        </p:txBody>
      </p:sp>
      <p:sp>
        <p:nvSpPr>
          <p:cNvPr id="7" name="Title Placeholder 1"/>
          <p:cNvSpPr txBox="1">
            <a:spLocks/>
          </p:cNvSpPr>
          <p:nvPr/>
        </p:nvSpPr>
        <p:spPr>
          <a:xfrm>
            <a:off x="609600" y="2006600"/>
            <a:ext cx="10972800" cy="3048000"/>
          </a:xfrm>
          <a:prstGeom prst="rect">
            <a:avLst/>
          </a:prstGeom>
        </p:spPr>
        <p:txBody>
          <a:bodyPr vert="horz" lIns="121920" tIns="60960" rIns="121920" bIns="6096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auto">
              <a:spcAft>
                <a:spcPts val="0"/>
              </a:spcAft>
            </a:pPr>
            <a:r>
              <a:rPr lang="en-US" sz="6400" b="1" dirty="0">
                <a:solidFill>
                  <a:schemeClr val="bg1"/>
                </a:solidFill>
                <a:latin typeface="Arial" panose="020B0604020202020204" pitchFamily="34" charset="0"/>
                <a:cs typeface="Arial" panose="020B0604020202020204" pitchFamily="34" charset="0"/>
              </a:rPr>
              <a:t>Click to edit Master title style</a:t>
            </a:r>
          </a:p>
        </p:txBody>
      </p:sp>
    </p:spTree>
    <p:extLst>
      <p:ext uri="{BB962C8B-B14F-4D97-AF65-F5344CB8AC3E}">
        <p14:creationId xmlns:p14="http://schemas.microsoft.com/office/powerpoint/2010/main" val="3197608073"/>
      </p:ext>
    </p:extLst>
  </p:cSld>
  <p:clrMap bg1="lt1" tx1="dk1" bg2="lt2" tx2="dk2" accent1="accent1" accent2="accent2" accent3="accent3" accent4="accent4" accent5="accent5" accent6="accent6" hlink="hlink" folHlink="folHlink"/>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8000" y="0"/>
            <a:ext cx="11074400" cy="10668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373" y="1117600"/>
            <a:ext cx="10954027" cy="434340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5">
            <a:extLst>
              <a:ext uri="{FF2B5EF4-FFF2-40B4-BE49-F238E27FC236}">
                <a16:creationId xmlns:a16="http://schemas.microsoft.com/office/drawing/2014/main" id="{19987523-693A-436B-A094-4068A0B4F180}"/>
              </a:ext>
            </a:extLst>
          </p:cNvPr>
          <p:cNvSpPr/>
          <p:nvPr userDrawn="1"/>
        </p:nvSpPr>
        <p:spPr>
          <a:xfrm>
            <a:off x="0" y="5562600"/>
            <a:ext cx="12192000" cy="101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A05D658-5284-4920-BE1C-3FC4FBA30907}"/>
              </a:ext>
            </a:extLst>
          </p:cNvPr>
          <p:cNvSpPr/>
          <p:nvPr userDrawn="1"/>
        </p:nvSpPr>
        <p:spPr>
          <a:xfrm>
            <a:off x="0" y="5664200"/>
            <a:ext cx="12192000" cy="1193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7BA803D-F9B0-46BB-BD03-DE6921BC54C7}"/>
              </a:ext>
            </a:extLst>
          </p:cNvPr>
          <p:cNvPicPr>
            <a:picLocks noChangeAspect="1"/>
          </p:cNvPicPr>
          <p:nvPr userDrawn="1"/>
        </p:nvPicPr>
        <p:blipFill rotWithShape="1">
          <a:blip r:embed="rId8" cstate="print">
            <a:extLst>
              <a:ext uri="{28A0092B-C50C-407E-A947-70E740481C1C}">
                <a14:useLocalDpi xmlns:a14="http://schemas.microsoft.com/office/drawing/2010/main" val="0"/>
              </a:ext>
            </a:extLst>
          </a:blip>
          <a:srcRect r="44594"/>
          <a:stretch/>
        </p:blipFill>
        <p:spPr>
          <a:xfrm>
            <a:off x="551793" y="5854264"/>
            <a:ext cx="914400" cy="857611"/>
          </a:xfrm>
          <a:prstGeom prst="rect">
            <a:avLst/>
          </a:prstGeom>
        </p:spPr>
      </p:pic>
      <p:sp>
        <p:nvSpPr>
          <p:cNvPr id="9" name="Rectangle 8">
            <a:extLst>
              <a:ext uri="{FF2B5EF4-FFF2-40B4-BE49-F238E27FC236}">
                <a16:creationId xmlns:a16="http://schemas.microsoft.com/office/drawing/2014/main" id="{855E2CDD-46A3-4E67-8CF9-ECEEB9FCFC3C}"/>
              </a:ext>
            </a:extLst>
          </p:cNvPr>
          <p:cNvSpPr/>
          <p:nvPr userDrawn="1"/>
        </p:nvSpPr>
        <p:spPr>
          <a:xfrm>
            <a:off x="0" y="5613400"/>
            <a:ext cx="12192000" cy="10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11502405"/>
      </p:ext>
    </p:extLst>
  </p:cSld>
  <p:clrMap bg1="lt1" tx1="dk1" bg2="lt2" tx2="dk2" accent1="accent1" accent2="accent2" accent3="accent3" accent4="accent4" accent5="accent5" accent6="accent6" hlink="hlink" folHlink="folHlink"/>
  <p:sldLayoutIdLst>
    <p:sldLayoutId id="2147483681" r:id="rId1"/>
    <p:sldLayoutId id="2147483677" r:id="rId2"/>
    <p:sldLayoutId id="2147483673" r:id="rId3"/>
    <p:sldLayoutId id="2147483674" r:id="rId4"/>
    <p:sldLayoutId id="2147483675" r:id="rId5"/>
  </p:sldLayoutIdLst>
  <p:hf sldNum="0" hdr="0" ftr="0" dt="0"/>
  <p:txStyles>
    <p:titleStyle>
      <a:lvl1pPr algn="l" defTabSz="1219170" rtl="0" eaLnBrk="1" latinLnBrk="0" hangingPunct="1">
        <a:spcBef>
          <a:spcPct val="0"/>
        </a:spcBef>
        <a:buNone/>
        <a:defRPr sz="4800" b="1" kern="1200">
          <a:solidFill>
            <a:schemeClr val="tx1"/>
          </a:solidFill>
          <a:latin typeface="Arial" pitchFamily="34" charset="0"/>
          <a:ea typeface="+mj-ea"/>
          <a:cs typeface="Arial" pitchFamily="34" charset="0"/>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Arial" pitchFamily="34" charset="0"/>
          <a:ea typeface="+mn-ea"/>
          <a:cs typeface="Arial" pitchFamily="34" charset="0"/>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Arial" pitchFamily="34" charset="0"/>
          <a:ea typeface="+mn-ea"/>
          <a:cs typeface="Arial" pitchFamily="34" charset="0"/>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Arial" pitchFamily="34" charset="0"/>
          <a:ea typeface="+mn-ea"/>
          <a:cs typeface="Arial" pitchFamily="34" charset="0"/>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Arial" pitchFamily="34" charset="0"/>
          <a:ea typeface="+mn-ea"/>
          <a:cs typeface="Arial" pitchFamily="34" charset="0"/>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92643144"/>
      </p:ext>
    </p:extLst>
  </p:cSld>
  <p:clrMap bg1="lt1" tx1="dk1" bg2="lt2" tx2="dk2" accent1="accent1" accent2="accent2" accent3="accent3" accent4="accent4" accent5="accent5" accent6="accent6" hlink="hlink" folHlink="folHlink"/>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3048000"/>
            <a:ext cx="10972800" cy="304800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628519192"/>
      </p:ext>
    </p:extLst>
  </p:cSld>
  <p:clrMap bg1="lt1" tx1="dk1" bg2="lt2" tx2="dk2" accent1="accent1" accent2="accent2" accent3="accent3" accent4="accent4" accent5="accent5" accent6="accent6" hlink="hlink" folHlink="folHlink"/>
  <p:sldLayoutIdLst>
    <p:sldLayoutId id="2147483672" r:id="rId1"/>
  </p:sldLayoutIdLst>
  <p:hf sldNum="0" hdr="0" dt="0"/>
  <p:txStyles>
    <p:titleStyle>
      <a:lvl1pPr algn="ctr" defTabSz="1219170" rtl="0" eaLnBrk="1" latinLnBrk="0" hangingPunct="1">
        <a:spcBef>
          <a:spcPct val="0"/>
        </a:spcBef>
        <a:buNone/>
        <a:defRPr sz="6400" b="1" kern="1200">
          <a:solidFill>
            <a:schemeClr val="bg1">
              <a:lumMod val="95000"/>
            </a:schemeClr>
          </a:solidFill>
          <a:latin typeface="Arial" pitchFamily="34" charset="0"/>
          <a:ea typeface="+mj-ea"/>
          <a:cs typeface="Arial" pitchFamily="34" charset="0"/>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Arial" pitchFamily="34" charset="0"/>
          <a:ea typeface="+mn-ea"/>
          <a:cs typeface="Arial" pitchFamily="34" charset="0"/>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Arial" pitchFamily="34" charset="0"/>
          <a:ea typeface="+mn-ea"/>
          <a:cs typeface="Arial" pitchFamily="34" charset="0"/>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Arial" pitchFamily="34" charset="0"/>
          <a:ea typeface="+mn-ea"/>
          <a:cs typeface="Arial" pitchFamily="34" charset="0"/>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Arial" pitchFamily="34" charset="0"/>
          <a:ea typeface="+mn-ea"/>
          <a:cs typeface="Arial" pitchFamily="34" charset="0"/>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3048000"/>
            <a:ext cx="10972800" cy="304800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2920866247"/>
      </p:ext>
    </p:extLst>
  </p:cSld>
  <p:clrMap bg1="lt1" tx1="dk1" bg2="lt2" tx2="dk2" accent1="accent1" accent2="accent2" accent3="accent3" accent4="accent4" accent5="accent5" accent6="accent6" hlink="hlink" folHlink="folHlink"/>
  <p:sldLayoutIdLst>
    <p:sldLayoutId id="2147483662" r:id="rId1"/>
  </p:sldLayoutIdLst>
  <p:txStyles>
    <p:titleStyle>
      <a:lvl1pPr algn="ctr" defTabSz="914400" rtl="0" eaLnBrk="1" latinLnBrk="0" hangingPunct="1">
        <a:spcBef>
          <a:spcPct val="0"/>
        </a:spcBef>
        <a:buNone/>
        <a:defRPr sz="4800" b="1" kern="1200">
          <a:solidFill>
            <a:schemeClr val="bg1">
              <a:lumMod val="95000"/>
            </a:schemeClr>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8000" y="0"/>
            <a:ext cx="11074400" cy="10668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373" y="1117600"/>
            <a:ext cx="10954027" cy="43434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4">
            <a:extLst>
              <a:ext uri="{FF2B5EF4-FFF2-40B4-BE49-F238E27FC236}">
                <a16:creationId xmlns:a16="http://schemas.microsoft.com/office/drawing/2014/main" id="{9F8B5846-E24D-EB42-8BCE-B698BA8826C4}"/>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0" y="5537200"/>
            <a:ext cx="12192000" cy="1320800"/>
          </a:xfrm>
          <a:prstGeom prst="rect">
            <a:avLst/>
          </a:prstGeom>
        </p:spPr>
      </p:pic>
    </p:spTree>
    <p:extLst>
      <p:ext uri="{BB962C8B-B14F-4D97-AF65-F5344CB8AC3E}">
        <p14:creationId xmlns:p14="http://schemas.microsoft.com/office/powerpoint/2010/main" val="1444058990"/>
      </p:ext>
    </p:extLst>
  </p:cSld>
  <p:clrMap bg1="lt1" tx1="dk1" bg2="lt2" tx2="dk2" accent1="accent1" accent2="accent2" accent3="accent3" accent4="accent4" accent5="accent5" accent6="accent6" hlink="hlink" folHlink="folHlink"/>
  <p:sldLayoutIdLst>
    <p:sldLayoutId id="2147483668" r:id="rId1"/>
    <p:sldLayoutId id="2147483667" r:id="rId2"/>
  </p:sldLayoutIdLst>
  <p:hf sldNum="0" hdr="0" ftr="0" dt="0"/>
  <p:txStyles>
    <p:titleStyle>
      <a:lvl1pPr algn="l" defTabSz="914400" rtl="0" eaLnBrk="1" latinLnBrk="0" hangingPunct="1">
        <a:spcBef>
          <a:spcPct val="0"/>
        </a:spcBef>
        <a:buNone/>
        <a:defRPr sz="3600" b="1"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1.xml"/><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2.emf"/></Relationships>
</file>

<file path=ppt/slides/_rels/slide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image" Target="../media/image2.emf"/><Relationship Id="rId5" Type="http://schemas.openxmlformats.org/officeDocument/2006/relationships/chart" Target="../charts/chart3.xml"/><Relationship Id="rId4" Type="http://schemas.openxmlformats.org/officeDocument/2006/relationships/chart" Target="../charts/chart2.xml"/></Relationships>
</file>

<file path=ppt/slides/_rels/slide1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2.emf"/></Relationships>
</file>

<file path=ppt/slides/_rels/slide21.xml.rels><?xml version="1.0" encoding="UTF-8" standalone="yes"?>
<Relationships xmlns="http://schemas.openxmlformats.org/package/2006/relationships"><Relationship Id="rId3" Type="http://schemas.openxmlformats.org/officeDocument/2006/relationships/hyperlink" Target="http://www.cqeacademy.com/" TargetMode="External"/><Relationship Id="rId2" Type="http://schemas.openxmlformats.org/officeDocument/2006/relationships/notesSlide" Target="../notesSlides/notesSlide21.xml"/><Relationship Id="rId1" Type="http://schemas.openxmlformats.org/officeDocument/2006/relationships/slideLayout" Target="../slideLayouts/slideLayout12.xml"/><Relationship Id="rId5" Type="http://schemas.openxmlformats.org/officeDocument/2006/relationships/image" Target="../media/image2.emf"/><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2.emf"/></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CC65BE7-5337-5547-9A19-359921E028B2}"/>
              </a:ext>
            </a:extLst>
          </p:cNvPr>
          <p:cNvSpPr/>
          <p:nvPr/>
        </p:nvSpPr>
        <p:spPr>
          <a:xfrm>
            <a:off x="0" y="6199632"/>
            <a:ext cx="12192000" cy="457200"/>
          </a:xfrm>
          <a:prstGeom prst="rect">
            <a:avLst/>
          </a:prstGeom>
          <a:solidFill>
            <a:srgbClr val="FF7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FDD02CED-531A-4191-8266-F7507E950C51}"/>
              </a:ext>
            </a:extLst>
          </p:cNvPr>
          <p:cNvSpPr txBox="1">
            <a:spLocks/>
          </p:cNvSpPr>
          <p:nvPr/>
        </p:nvSpPr>
        <p:spPr>
          <a:xfrm>
            <a:off x="914400" y="3581400"/>
            <a:ext cx="10363200" cy="3124200"/>
          </a:xfrm>
          <a:prstGeom prst="rect">
            <a:avLst/>
          </a:prstGeom>
        </p:spPr>
        <p:txBody>
          <a:bodyPr>
            <a:normAutofit fontScale="52500" lnSpcReduction="20000"/>
          </a:bodyPr>
          <a:lstStyle>
            <a:lvl1pPr algn="ctr" defTabSz="1219170" rtl="0" eaLnBrk="1" latinLnBrk="0" hangingPunct="1">
              <a:spcBef>
                <a:spcPct val="0"/>
              </a:spcBef>
              <a:buNone/>
              <a:defRPr sz="6400" b="1" kern="1200">
                <a:solidFill>
                  <a:schemeClr val="bg1">
                    <a:lumMod val="95000"/>
                  </a:schemeClr>
                </a:solidFill>
                <a:latin typeface="Arial" pitchFamily="34" charset="0"/>
                <a:ea typeface="+mj-ea"/>
                <a:cs typeface="Arial" pitchFamily="34" charset="0"/>
              </a:defRPr>
            </a:lvl1pPr>
          </a:lstStyle>
          <a:p>
            <a:br>
              <a:rPr lang="en-US" b="0" dirty="0"/>
            </a:br>
            <a:br>
              <a:rPr lang="en-US" sz="4400" dirty="0"/>
            </a:br>
            <a:r>
              <a:rPr lang="en-US" sz="4400" b="0" dirty="0"/>
              <a:t>QI PILOT PROGRAM</a:t>
            </a:r>
          </a:p>
          <a:p>
            <a:endParaRPr lang="en-US" sz="4400" b="0" dirty="0"/>
          </a:p>
          <a:p>
            <a:r>
              <a:rPr lang="en-US" b="0" dirty="0"/>
              <a:t>Quality Improvement: </a:t>
            </a:r>
            <a:br>
              <a:rPr lang="en-US" b="0" dirty="0"/>
            </a:br>
            <a:r>
              <a:rPr lang="en-US" b="0" dirty="0"/>
              <a:t>Project Design and Measuring Impact</a:t>
            </a:r>
            <a:br>
              <a:rPr lang="en-US" b="0" dirty="0"/>
            </a:br>
            <a:br>
              <a:rPr lang="en-US" b="0" dirty="0"/>
            </a:br>
            <a:br>
              <a:rPr lang="en-US" sz="3200" b="0" dirty="0"/>
            </a:br>
            <a:r>
              <a:rPr lang="en-US" sz="4000" b="0" dirty="0"/>
              <a:t>LECTURE 3</a:t>
            </a:r>
          </a:p>
        </p:txBody>
      </p:sp>
    </p:spTree>
    <p:extLst>
      <p:ext uri="{BB962C8B-B14F-4D97-AF65-F5344CB8AC3E}">
        <p14:creationId xmlns:p14="http://schemas.microsoft.com/office/powerpoint/2010/main" val="20941502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08000" y="533400"/>
            <a:ext cx="11074400" cy="1066800"/>
          </a:xfrm>
        </p:spPr>
        <p:txBody>
          <a:bodyPr/>
          <a:lstStyle/>
          <a:p>
            <a:r>
              <a:rPr lang="en-US" dirty="0"/>
              <a:t>DO: PILOTING YOUR IDEA</a:t>
            </a:r>
          </a:p>
        </p:txBody>
      </p:sp>
      <p:sp>
        <p:nvSpPr>
          <p:cNvPr id="3" name="Content Placeholder 2"/>
          <p:cNvSpPr>
            <a:spLocks noGrp="1"/>
          </p:cNvSpPr>
          <p:nvPr>
            <p:ph idx="1"/>
          </p:nvPr>
        </p:nvSpPr>
        <p:spPr>
          <a:xfrm>
            <a:off x="628373" y="1828800"/>
            <a:ext cx="10954027" cy="3327400"/>
          </a:xfrm>
        </p:spPr>
        <p:txBody>
          <a:bodyPr/>
          <a:lstStyle/>
          <a:p>
            <a:r>
              <a:rPr lang="en-US" dirty="0"/>
              <a:t>Vapor testing</a:t>
            </a:r>
          </a:p>
          <a:p>
            <a:r>
              <a:rPr lang="en-US" dirty="0"/>
              <a:t>Fake front end </a:t>
            </a:r>
          </a:p>
          <a:p>
            <a:r>
              <a:rPr lang="en-US" dirty="0"/>
              <a:t>Fake back end</a:t>
            </a:r>
          </a:p>
          <a:p>
            <a:r>
              <a:rPr lang="en-US" dirty="0"/>
              <a:t>One night stand</a:t>
            </a:r>
          </a:p>
        </p:txBody>
      </p:sp>
      <p:sp>
        <p:nvSpPr>
          <p:cNvPr id="4" name="TextBox 3"/>
          <p:cNvSpPr txBox="1"/>
          <p:nvPr/>
        </p:nvSpPr>
        <p:spPr>
          <a:xfrm>
            <a:off x="5715000" y="5194300"/>
            <a:ext cx="6553199"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N </a:t>
            </a:r>
            <a:r>
              <a:rPr kumimoji="0" lang="en-US" sz="1800" b="0" i="0" u="none" strike="noStrike" kern="1200" cap="none" spc="0" normalizeH="0" baseline="0" noProof="0" dirty="0" err="1">
                <a:ln>
                  <a:noFill/>
                </a:ln>
                <a:solidFill>
                  <a:prstClr val="black"/>
                </a:solidFill>
                <a:effectLst/>
                <a:uLnTx/>
                <a:uFillTx/>
                <a:latin typeface="Calibri"/>
                <a:ea typeface="+mn-ea"/>
                <a:cs typeface="+mn-cs"/>
              </a:rPr>
              <a:t>Engl</a:t>
            </a:r>
            <a:r>
              <a:rPr kumimoji="0" lang="en-US" sz="1800" b="0" i="0" u="none" strike="noStrike" kern="1200" cap="none" spc="0" normalizeH="0" baseline="0" noProof="0" dirty="0">
                <a:ln>
                  <a:noFill/>
                </a:ln>
                <a:solidFill>
                  <a:prstClr val="black"/>
                </a:solidFill>
                <a:effectLst/>
                <a:uLnTx/>
                <a:uFillTx/>
                <a:latin typeface="Calibri"/>
                <a:ea typeface="+mn-ea"/>
                <a:cs typeface="+mn-cs"/>
              </a:rPr>
              <a:t> J Med 2015; 373:592-594. DOI:10.1056/NEJMp1506311</a:t>
            </a:r>
          </a:p>
        </p:txBody>
      </p:sp>
      <p:sp>
        <p:nvSpPr>
          <p:cNvPr id="5" name="Rectangle 4">
            <a:extLst>
              <a:ext uri="{FF2B5EF4-FFF2-40B4-BE49-F238E27FC236}">
                <a16:creationId xmlns:a16="http://schemas.microsoft.com/office/drawing/2014/main" id="{E0899E46-E1E7-4537-84FE-D7C2EE622CFB}"/>
              </a:ext>
            </a:extLst>
          </p:cNvPr>
          <p:cNvSpPr/>
          <p:nvPr/>
        </p:nvSpPr>
        <p:spPr>
          <a:xfrm>
            <a:off x="0" y="5638800"/>
            <a:ext cx="12192000" cy="101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E24F9CD0-912E-4544-8434-817ADE81CE28}"/>
              </a:ext>
            </a:extLst>
          </p:cNvPr>
          <p:cNvSpPr/>
          <p:nvPr/>
        </p:nvSpPr>
        <p:spPr>
          <a:xfrm>
            <a:off x="0" y="5715000"/>
            <a:ext cx="12192000" cy="1193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3C321B66-3075-4339-A003-0DBA824D96F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44594"/>
          <a:stretch/>
        </p:blipFill>
        <p:spPr>
          <a:xfrm>
            <a:off x="413845" y="5857547"/>
            <a:ext cx="914400" cy="857611"/>
          </a:xfrm>
          <a:prstGeom prst="rect">
            <a:avLst/>
          </a:prstGeom>
        </p:spPr>
      </p:pic>
      <p:sp>
        <p:nvSpPr>
          <p:cNvPr id="8" name="Rectangle 7">
            <a:extLst>
              <a:ext uri="{FF2B5EF4-FFF2-40B4-BE49-F238E27FC236}">
                <a16:creationId xmlns:a16="http://schemas.microsoft.com/office/drawing/2014/main" id="{1E591499-A21E-483C-9CDF-780C39D853D2}"/>
              </a:ext>
            </a:extLst>
          </p:cNvPr>
          <p:cNvSpPr/>
          <p:nvPr/>
        </p:nvSpPr>
        <p:spPr>
          <a:xfrm>
            <a:off x="0" y="5676900"/>
            <a:ext cx="12192000" cy="10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041162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 Vapor testing</a:t>
            </a:r>
          </a:p>
        </p:txBody>
      </p:sp>
      <p:sp>
        <p:nvSpPr>
          <p:cNvPr id="3" name="Content Placeholder 2"/>
          <p:cNvSpPr>
            <a:spLocks noGrp="1"/>
          </p:cNvSpPr>
          <p:nvPr>
            <p:ph idx="1"/>
          </p:nvPr>
        </p:nvSpPr>
        <p:spPr/>
        <p:txBody>
          <a:bodyPr/>
          <a:lstStyle/>
          <a:p>
            <a:r>
              <a:rPr lang="en-US" dirty="0"/>
              <a:t>Tests whether there is demand for your solution before investing resources to make that solution available. </a:t>
            </a:r>
          </a:p>
          <a:p>
            <a:r>
              <a:rPr lang="en-US" dirty="0"/>
              <a:t>Asks the question “Do customers/patients want it?”</a:t>
            </a:r>
          </a:p>
          <a:p>
            <a:r>
              <a:rPr lang="en-US" dirty="0"/>
              <a:t>I.e. “We may not be able to do it today, but if I could arrange it, would you like the IUD inserted before you leave the emergency department?”</a:t>
            </a:r>
          </a:p>
        </p:txBody>
      </p:sp>
      <p:sp>
        <p:nvSpPr>
          <p:cNvPr id="4" name="TextBox 3"/>
          <p:cNvSpPr txBox="1"/>
          <p:nvPr/>
        </p:nvSpPr>
        <p:spPr>
          <a:xfrm>
            <a:off x="5715000" y="5212834"/>
            <a:ext cx="6553199"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N </a:t>
            </a:r>
            <a:r>
              <a:rPr kumimoji="0" lang="en-US" sz="1800" b="0" i="0" u="none" strike="noStrike" kern="1200" cap="none" spc="0" normalizeH="0" baseline="0" noProof="0" dirty="0" err="1">
                <a:ln>
                  <a:noFill/>
                </a:ln>
                <a:solidFill>
                  <a:prstClr val="black"/>
                </a:solidFill>
                <a:effectLst/>
                <a:uLnTx/>
                <a:uFillTx/>
                <a:latin typeface="Calibri"/>
                <a:ea typeface="+mn-ea"/>
                <a:cs typeface="+mn-cs"/>
              </a:rPr>
              <a:t>Engl</a:t>
            </a:r>
            <a:r>
              <a:rPr kumimoji="0" lang="en-US" sz="1800" b="0" i="0" u="none" strike="noStrike" kern="1200" cap="none" spc="0" normalizeH="0" baseline="0" noProof="0" dirty="0">
                <a:ln>
                  <a:noFill/>
                </a:ln>
                <a:solidFill>
                  <a:prstClr val="black"/>
                </a:solidFill>
                <a:effectLst/>
                <a:uLnTx/>
                <a:uFillTx/>
                <a:latin typeface="Calibri"/>
                <a:ea typeface="+mn-ea"/>
                <a:cs typeface="+mn-cs"/>
              </a:rPr>
              <a:t> J Med 2015; 373:592-594. DOI:10.1056/NEJMp1506311</a:t>
            </a:r>
          </a:p>
        </p:txBody>
      </p:sp>
      <p:sp>
        <p:nvSpPr>
          <p:cNvPr id="5" name="Rectangle 4">
            <a:extLst>
              <a:ext uri="{FF2B5EF4-FFF2-40B4-BE49-F238E27FC236}">
                <a16:creationId xmlns:a16="http://schemas.microsoft.com/office/drawing/2014/main" id="{25C7AF12-7C7E-45BA-B673-B95F783CD704}"/>
              </a:ext>
            </a:extLst>
          </p:cNvPr>
          <p:cNvSpPr/>
          <p:nvPr/>
        </p:nvSpPr>
        <p:spPr>
          <a:xfrm>
            <a:off x="0" y="5638800"/>
            <a:ext cx="12192000" cy="101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0337D6A-FEAC-4324-89E7-1CFDFB73ADE0}"/>
              </a:ext>
            </a:extLst>
          </p:cNvPr>
          <p:cNvSpPr/>
          <p:nvPr/>
        </p:nvSpPr>
        <p:spPr>
          <a:xfrm>
            <a:off x="0" y="5715000"/>
            <a:ext cx="12192000" cy="1193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94543BB9-67C8-436A-B11B-CC15E222374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44594"/>
          <a:stretch/>
        </p:blipFill>
        <p:spPr>
          <a:xfrm>
            <a:off x="413845" y="5857547"/>
            <a:ext cx="914400" cy="857611"/>
          </a:xfrm>
          <a:prstGeom prst="rect">
            <a:avLst/>
          </a:prstGeom>
        </p:spPr>
      </p:pic>
      <p:sp>
        <p:nvSpPr>
          <p:cNvPr id="8" name="Rectangle 7">
            <a:extLst>
              <a:ext uri="{FF2B5EF4-FFF2-40B4-BE49-F238E27FC236}">
                <a16:creationId xmlns:a16="http://schemas.microsoft.com/office/drawing/2014/main" id="{684F4671-CB3E-4E78-B6B7-809CEBB222F2}"/>
              </a:ext>
            </a:extLst>
          </p:cNvPr>
          <p:cNvSpPr/>
          <p:nvPr/>
        </p:nvSpPr>
        <p:spPr>
          <a:xfrm>
            <a:off x="0" y="5676900"/>
            <a:ext cx="12192000" cy="10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68864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4221"/>
            <a:ext cx="11074400" cy="1066800"/>
          </a:xfrm>
        </p:spPr>
        <p:txBody>
          <a:bodyPr/>
          <a:lstStyle/>
          <a:p>
            <a:r>
              <a:rPr lang="en-US" dirty="0"/>
              <a:t>DO: Intervention pilot - Fake front end</a:t>
            </a:r>
          </a:p>
        </p:txBody>
      </p:sp>
      <p:sp>
        <p:nvSpPr>
          <p:cNvPr id="3" name="Content Placeholder 2"/>
          <p:cNvSpPr>
            <a:spLocks noGrp="1"/>
          </p:cNvSpPr>
          <p:nvPr>
            <p:ph idx="1"/>
          </p:nvPr>
        </p:nvSpPr>
        <p:spPr>
          <a:xfrm>
            <a:off x="508000" y="1303421"/>
            <a:ext cx="7525027" cy="3251200"/>
          </a:xfrm>
        </p:spPr>
        <p:txBody>
          <a:bodyPr>
            <a:normAutofit/>
          </a:bodyPr>
          <a:lstStyle/>
          <a:p>
            <a:r>
              <a:rPr lang="en-US" dirty="0"/>
              <a:t>Uses a less technology heavy medium </a:t>
            </a:r>
          </a:p>
          <a:p>
            <a:r>
              <a:rPr lang="en-US" dirty="0"/>
              <a:t>Allows teams to iterate quickly on paper or another disposable medium.  </a:t>
            </a:r>
          </a:p>
          <a:p>
            <a:r>
              <a:rPr lang="en-US" dirty="0"/>
              <a:t>Tests  features with as few resources as possible</a:t>
            </a:r>
          </a:p>
        </p:txBody>
      </p:sp>
      <p:sp>
        <p:nvSpPr>
          <p:cNvPr id="4" name="Rounded Rectangle 3"/>
          <p:cNvSpPr/>
          <p:nvPr/>
        </p:nvSpPr>
        <p:spPr>
          <a:xfrm>
            <a:off x="9067800" y="990600"/>
            <a:ext cx="2133600" cy="3657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Oval 4"/>
          <p:cNvSpPr/>
          <p:nvPr/>
        </p:nvSpPr>
        <p:spPr>
          <a:xfrm>
            <a:off x="9906000" y="4038600"/>
            <a:ext cx="457200" cy="457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Rectangle 5"/>
          <p:cNvSpPr/>
          <p:nvPr/>
        </p:nvSpPr>
        <p:spPr>
          <a:xfrm>
            <a:off x="9296400" y="1295400"/>
            <a:ext cx="1676400" cy="2590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a:ea typeface="+mn-ea"/>
                <a:cs typeface="+mn-cs"/>
              </a:rPr>
              <a:t>App for helping patients navigate process for obtaining biologic</a:t>
            </a:r>
          </a:p>
        </p:txBody>
      </p:sp>
      <p:sp>
        <p:nvSpPr>
          <p:cNvPr id="7" name="TextBox 6"/>
          <p:cNvSpPr txBox="1"/>
          <p:nvPr/>
        </p:nvSpPr>
        <p:spPr>
          <a:xfrm>
            <a:off x="5715000" y="5027500"/>
            <a:ext cx="6553199"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N </a:t>
            </a:r>
            <a:r>
              <a:rPr kumimoji="0" lang="en-US" sz="1800" b="0" i="0" u="none" strike="noStrike" kern="1200" cap="none" spc="0" normalizeH="0" baseline="0" noProof="0" dirty="0" err="1">
                <a:ln>
                  <a:noFill/>
                </a:ln>
                <a:solidFill>
                  <a:prstClr val="black"/>
                </a:solidFill>
                <a:effectLst/>
                <a:uLnTx/>
                <a:uFillTx/>
                <a:latin typeface="Calibri"/>
                <a:ea typeface="+mn-ea"/>
                <a:cs typeface="+mn-cs"/>
              </a:rPr>
              <a:t>Engl</a:t>
            </a:r>
            <a:r>
              <a:rPr kumimoji="0" lang="en-US" sz="1800" b="0" i="0" u="none" strike="noStrike" kern="1200" cap="none" spc="0" normalizeH="0" baseline="0" noProof="0" dirty="0">
                <a:ln>
                  <a:noFill/>
                </a:ln>
                <a:solidFill>
                  <a:prstClr val="black"/>
                </a:solidFill>
                <a:effectLst/>
                <a:uLnTx/>
                <a:uFillTx/>
                <a:latin typeface="Calibri"/>
                <a:ea typeface="+mn-ea"/>
                <a:cs typeface="+mn-cs"/>
              </a:rPr>
              <a:t> J Med 2015; 373:592-594. DOI:10.1056/NEJMp1506311</a:t>
            </a:r>
          </a:p>
        </p:txBody>
      </p:sp>
      <p:sp>
        <p:nvSpPr>
          <p:cNvPr id="8" name="Rectangle 7">
            <a:extLst>
              <a:ext uri="{FF2B5EF4-FFF2-40B4-BE49-F238E27FC236}">
                <a16:creationId xmlns:a16="http://schemas.microsoft.com/office/drawing/2014/main" id="{7E55B1D8-EFBD-4CCA-840B-D185FE87BA12}"/>
              </a:ext>
            </a:extLst>
          </p:cNvPr>
          <p:cNvSpPr/>
          <p:nvPr/>
        </p:nvSpPr>
        <p:spPr>
          <a:xfrm>
            <a:off x="0" y="5638800"/>
            <a:ext cx="12192000" cy="101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2101F59-7599-42E5-B755-39F46F707E8F}"/>
              </a:ext>
            </a:extLst>
          </p:cNvPr>
          <p:cNvSpPr/>
          <p:nvPr/>
        </p:nvSpPr>
        <p:spPr>
          <a:xfrm>
            <a:off x="0" y="5715000"/>
            <a:ext cx="12192000" cy="1193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6E0BBAF3-E4FE-4CDF-971A-4F2C468F7AD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44594"/>
          <a:stretch/>
        </p:blipFill>
        <p:spPr>
          <a:xfrm>
            <a:off x="413845" y="5857547"/>
            <a:ext cx="914400" cy="857611"/>
          </a:xfrm>
          <a:prstGeom prst="rect">
            <a:avLst/>
          </a:prstGeom>
        </p:spPr>
      </p:pic>
      <p:sp>
        <p:nvSpPr>
          <p:cNvPr id="11" name="Rectangle 10">
            <a:extLst>
              <a:ext uri="{FF2B5EF4-FFF2-40B4-BE49-F238E27FC236}">
                <a16:creationId xmlns:a16="http://schemas.microsoft.com/office/drawing/2014/main" id="{087D72A9-75E5-45BC-A19F-DF924EF8318E}"/>
              </a:ext>
            </a:extLst>
          </p:cNvPr>
          <p:cNvSpPr/>
          <p:nvPr/>
        </p:nvSpPr>
        <p:spPr>
          <a:xfrm>
            <a:off x="0" y="5676900"/>
            <a:ext cx="12192000" cy="10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347909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 Intervention pilot - Fake back end</a:t>
            </a:r>
          </a:p>
        </p:txBody>
      </p:sp>
      <p:sp>
        <p:nvSpPr>
          <p:cNvPr id="3" name="Content Placeholder 2"/>
          <p:cNvSpPr>
            <a:spLocks noGrp="1"/>
          </p:cNvSpPr>
          <p:nvPr>
            <p:ph idx="1"/>
          </p:nvPr>
        </p:nvSpPr>
        <p:spPr>
          <a:xfrm>
            <a:off x="628373" y="1092200"/>
            <a:ext cx="8058427" cy="4064000"/>
          </a:xfrm>
        </p:spPr>
        <p:txBody>
          <a:bodyPr/>
          <a:lstStyle/>
          <a:p>
            <a:r>
              <a:rPr lang="en-US" dirty="0"/>
              <a:t>Allows teams to answer question: “What happens if people actually use my intervention?” </a:t>
            </a:r>
          </a:p>
          <a:p>
            <a:r>
              <a:rPr lang="en-US" dirty="0"/>
              <a:t>Devises a temporary infrastructure that is not scalable but allows concept testing.</a:t>
            </a:r>
          </a:p>
          <a:p>
            <a:r>
              <a:rPr lang="en-US" dirty="0"/>
              <a:t>I.e. Biologic navigation texting app</a:t>
            </a:r>
          </a:p>
        </p:txBody>
      </p:sp>
      <p:sp>
        <p:nvSpPr>
          <p:cNvPr id="4" name="Rounded Rectangle 3"/>
          <p:cNvSpPr/>
          <p:nvPr/>
        </p:nvSpPr>
        <p:spPr>
          <a:xfrm>
            <a:off x="9067800" y="990600"/>
            <a:ext cx="2133600" cy="3657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Oval 4"/>
          <p:cNvSpPr/>
          <p:nvPr/>
        </p:nvSpPr>
        <p:spPr>
          <a:xfrm>
            <a:off x="9906000" y="4038600"/>
            <a:ext cx="457200" cy="457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Rectangle 5"/>
          <p:cNvSpPr/>
          <p:nvPr/>
        </p:nvSpPr>
        <p:spPr>
          <a:xfrm>
            <a:off x="9296400" y="1295400"/>
            <a:ext cx="1676400" cy="2590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a:ea typeface="+mn-ea"/>
                <a:cs typeface="+mn-cs"/>
              </a:rPr>
              <a:t>Patient texting App</a:t>
            </a:r>
          </a:p>
        </p:txBody>
      </p:sp>
      <p:sp>
        <p:nvSpPr>
          <p:cNvPr id="7" name="Rectangle 6">
            <a:extLst>
              <a:ext uri="{FF2B5EF4-FFF2-40B4-BE49-F238E27FC236}">
                <a16:creationId xmlns:a16="http://schemas.microsoft.com/office/drawing/2014/main" id="{89A2EC84-9A5E-4195-B90D-4D2C19FDB5E0}"/>
              </a:ext>
            </a:extLst>
          </p:cNvPr>
          <p:cNvSpPr/>
          <p:nvPr/>
        </p:nvSpPr>
        <p:spPr>
          <a:xfrm>
            <a:off x="0" y="5638800"/>
            <a:ext cx="12192000" cy="101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DD01E97-9575-4422-85EF-CBA5745FFEC8}"/>
              </a:ext>
            </a:extLst>
          </p:cNvPr>
          <p:cNvSpPr/>
          <p:nvPr/>
        </p:nvSpPr>
        <p:spPr>
          <a:xfrm>
            <a:off x="0" y="5715000"/>
            <a:ext cx="12192000" cy="1193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440FB4C4-3A34-4B9D-AA95-59975DABA79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44594"/>
          <a:stretch/>
        </p:blipFill>
        <p:spPr>
          <a:xfrm>
            <a:off x="413845" y="5857547"/>
            <a:ext cx="914400" cy="857611"/>
          </a:xfrm>
          <a:prstGeom prst="rect">
            <a:avLst/>
          </a:prstGeom>
        </p:spPr>
      </p:pic>
      <p:sp>
        <p:nvSpPr>
          <p:cNvPr id="10" name="Rectangle 9">
            <a:extLst>
              <a:ext uri="{FF2B5EF4-FFF2-40B4-BE49-F238E27FC236}">
                <a16:creationId xmlns:a16="http://schemas.microsoft.com/office/drawing/2014/main" id="{FF6D37DE-94F8-42DB-A244-002FF854462B}"/>
              </a:ext>
            </a:extLst>
          </p:cNvPr>
          <p:cNvSpPr/>
          <p:nvPr/>
        </p:nvSpPr>
        <p:spPr>
          <a:xfrm>
            <a:off x="0" y="5676900"/>
            <a:ext cx="12192000" cy="10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69210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 Intervention pilot - One night stand</a:t>
            </a:r>
          </a:p>
        </p:txBody>
      </p:sp>
      <p:sp>
        <p:nvSpPr>
          <p:cNvPr id="3" name="Content Placeholder 2"/>
          <p:cNvSpPr>
            <a:spLocks noGrp="1"/>
          </p:cNvSpPr>
          <p:nvPr>
            <p:ph idx="1"/>
          </p:nvPr>
        </p:nvSpPr>
        <p:spPr>
          <a:xfrm>
            <a:off x="628373" y="1092200"/>
            <a:ext cx="5848627" cy="4064000"/>
          </a:xfrm>
        </p:spPr>
        <p:txBody>
          <a:bodyPr>
            <a:normAutofit lnSpcReduction="10000"/>
          </a:bodyPr>
          <a:lstStyle/>
          <a:p>
            <a:r>
              <a:rPr lang="en-US" dirty="0"/>
              <a:t>Implement the solution for a limited time and scope to understand impact </a:t>
            </a:r>
          </a:p>
          <a:p>
            <a:r>
              <a:rPr lang="en-US" dirty="0"/>
              <a:t>Ask users about impact on process and results yielded</a:t>
            </a:r>
          </a:p>
          <a:p>
            <a:r>
              <a:rPr lang="en-US" dirty="0"/>
              <a:t>I.e. biopsy project – one week pilot of photographing all neoplasms</a:t>
            </a:r>
          </a:p>
        </p:txBody>
      </p:sp>
      <p:pic>
        <p:nvPicPr>
          <p:cNvPr id="4" name="Picture 3"/>
          <p:cNvPicPr>
            <a:picLocks noChangeAspect="1"/>
          </p:cNvPicPr>
          <p:nvPr/>
        </p:nvPicPr>
        <p:blipFill rotWithShape="1">
          <a:blip r:embed="rId3"/>
          <a:srcRect r="2691"/>
          <a:stretch/>
        </p:blipFill>
        <p:spPr>
          <a:xfrm>
            <a:off x="7620000" y="1467398"/>
            <a:ext cx="3352800" cy="3313603"/>
          </a:xfrm>
          <a:prstGeom prst="rect">
            <a:avLst/>
          </a:prstGeom>
        </p:spPr>
      </p:pic>
      <p:sp>
        <p:nvSpPr>
          <p:cNvPr id="5" name="Rectangle 4">
            <a:extLst>
              <a:ext uri="{FF2B5EF4-FFF2-40B4-BE49-F238E27FC236}">
                <a16:creationId xmlns:a16="http://schemas.microsoft.com/office/drawing/2014/main" id="{869C4598-934D-46BE-ABC7-638B0357CF75}"/>
              </a:ext>
            </a:extLst>
          </p:cNvPr>
          <p:cNvSpPr/>
          <p:nvPr/>
        </p:nvSpPr>
        <p:spPr>
          <a:xfrm>
            <a:off x="0" y="5638800"/>
            <a:ext cx="12192000" cy="101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9F679A8-3C2E-4326-A679-68566027BF17}"/>
              </a:ext>
            </a:extLst>
          </p:cNvPr>
          <p:cNvSpPr/>
          <p:nvPr/>
        </p:nvSpPr>
        <p:spPr>
          <a:xfrm>
            <a:off x="0" y="5715000"/>
            <a:ext cx="12192000" cy="1193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6BDA434C-BAD0-4226-8F59-461193D4DA4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44594"/>
          <a:stretch/>
        </p:blipFill>
        <p:spPr>
          <a:xfrm>
            <a:off x="413845" y="5857547"/>
            <a:ext cx="914400" cy="857611"/>
          </a:xfrm>
          <a:prstGeom prst="rect">
            <a:avLst/>
          </a:prstGeom>
        </p:spPr>
      </p:pic>
      <p:sp>
        <p:nvSpPr>
          <p:cNvPr id="8" name="Rectangle 7">
            <a:extLst>
              <a:ext uri="{FF2B5EF4-FFF2-40B4-BE49-F238E27FC236}">
                <a16:creationId xmlns:a16="http://schemas.microsoft.com/office/drawing/2014/main" id="{3D5DA085-3D1C-429D-B682-3183AC09D9F5}"/>
              </a:ext>
            </a:extLst>
          </p:cNvPr>
          <p:cNvSpPr/>
          <p:nvPr/>
        </p:nvSpPr>
        <p:spPr>
          <a:xfrm>
            <a:off x="0" y="5676900"/>
            <a:ext cx="12192000" cy="10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844876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 Project Implementation</a:t>
            </a:r>
          </a:p>
        </p:txBody>
      </p:sp>
      <p:sp>
        <p:nvSpPr>
          <p:cNvPr id="3" name="Content Placeholder 2"/>
          <p:cNvSpPr>
            <a:spLocks noGrp="1"/>
          </p:cNvSpPr>
          <p:nvPr>
            <p:ph idx="1"/>
          </p:nvPr>
        </p:nvSpPr>
        <p:spPr/>
        <p:txBody>
          <a:bodyPr/>
          <a:lstStyle/>
          <a:p>
            <a:r>
              <a:rPr lang="en-US" dirty="0"/>
              <a:t>Implementation should be minimally disruptive</a:t>
            </a:r>
          </a:p>
          <a:p>
            <a:r>
              <a:rPr lang="en-US" dirty="0"/>
              <a:t>Change management: guides how we prepare, equip, and support individuals and institutions to successfully adopt change </a:t>
            </a:r>
          </a:p>
          <a:p>
            <a:r>
              <a:rPr lang="en-US" dirty="0"/>
              <a:t>Consider step-wedge design in which the change is implemented one unit/location at a time</a:t>
            </a:r>
          </a:p>
          <a:p>
            <a:endParaRPr lang="en-US" dirty="0"/>
          </a:p>
        </p:txBody>
      </p:sp>
      <p:sp>
        <p:nvSpPr>
          <p:cNvPr id="4" name="Rectangle 3">
            <a:extLst>
              <a:ext uri="{FF2B5EF4-FFF2-40B4-BE49-F238E27FC236}">
                <a16:creationId xmlns:a16="http://schemas.microsoft.com/office/drawing/2014/main" id="{16E34266-21A3-4266-8B77-A4BB1A691665}"/>
              </a:ext>
            </a:extLst>
          </p:cNvPr>
          <p:cNvSpPr/>
          <p:nvPr/>
        </p:nvSpPr>
        <p:spPr>
          <a:xfrm>
            <a:off x="0" y="5638800"/>
            <a:ext cx="12192000" cy="101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ADA9D34-314E-4E11-8F00-D3A38AD3C6C0}"/>
              </a:ext>
            </a:extLst>
          </p:cNvPr>
          <p:cNvSpPr/>
          <p:nvPr/>
        </p:nvSpPr>
        <p:spPr>
          <a:xfrm>
            <a:off x="0" y="5715000"/>
            <a:ext cx="12192000" cy="1193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E1BD8EF5-DF2F-4AA2-B97E-686CFCFB2AA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44594"/>
          <a:stretch/>
        </p:blipFill>
        <p:spPr>
          <a:xfrm>
            <a:off x="413845" y="5857547"/>
            <a:ext cx="914400" cy="857611"/>
          </a:xfrm>
          <a:prstGeom prst="rect">
            <a:avLst/>
          </a:prstGeom>
        </p:spPr>
      </p:pic>
      <p:sp>
        <p:nvSpPr>
          <p:cNvPr id="7" name="Rectangle 6">
            <a:extLst>
              <a:ext uri="{FF2B5EF4-FFF2-40B4-BE49-F238E27FC236}">
                <a16:creationId xmlns:a16="http://schemas.microsoft.com/office/drawing/2014/main" id="{F1021ED7-9FEE-4244-9125-DF12BA4577AF}"/>
              </a:ext>
            </a:extLst>
          </p:cNvPr>
          <p:cNvSpPr/>
          <p:nvPr/>
        </p:nvSpPr>
        <p:spPr>
          <a:xfrm>
            <a:off x="0" y="5676900"/>
            <a:ext cx="12192000" cy="10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268058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STUDY</a:t>
            </a:r>
          </a:p>
        </p:txBody>
      </p:sp>
      <p:sp>
        <p:nvSpPr>
          <p:cNvPr id="3" name="Content Placeholder 2"/>
          <p:cNvSpPr>
            <a:spLocks noGrp="1"/>
          </p:cNvSpPr>
          <p:nvPr>
            <p:ph idx="1"/>
          </p:nvPr>
        </p:nvSpPr>
        <p:spPr>
          <a:xfrm>
            <a:off x="628373" y="1092200"/>
            <a:ext cx="7067827" cy="4368800"/>
          </a:xfrm>
        </p:spPr>
        <p:txBody>
          <a:bodyPr/>
          <a:lstStyle/>
          <a:p>
            <a:r>
              <a:rPr lang="en-US" dirty="0"/>
              <a:t>Track and analyze data </a:t>
            </a:r>
          </a:p>
          <a:p>
            <a:r>
              <a:rPr lang="en-US" dirty="0"/>
              <a:t>Must collect outcomes in real time</a:t>
            </a:r>
          </a:p>
          <a:p>
            <a:r>
              <a:rPr lang="en-US" dirty="0"/>
              <a:t>Build sustainable metrics</a:t>
            </a:r>
          </a:p>
          <a:p>
            <a:r>
              <a:rPr lang="en-US" dirty="0"/>
              <a:t>These data will inform the next phase of improvement</a:t>
            </a:r>
          </a:p>
        </p:txBody>
      </p:sp>
      <p:pic>
        <p:nvPicPr>
          <p:cNvPr id="8" name="Picture 2">
            <a:extLst>
              <a:ext uri="{FF2B5EF4-FFF2-40B4-BE49-F238E27FC236}">
                <a16:creationId xmlns:a16="http://schemas.microsoft.com/office/drawing/2014/main" id="{7CB60669-BC87-9E4B-A18F-28F15C6E059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493000" y="838200"/>
            <a:ext cx="41910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a:extLst>
              <a:ext uri="{FF2B5EF4-FFF2-40B4-BE49-F238E27FC236}">
                <a16:creationId xmlns:a16="http://schemas.microsoft.com/office/drawing/2014/main" id="{5ADEDBC9-5465-40F7-ADED-ED00313DFCB4}"/>
              </a:ext>
            </a:extLst>
          </p:cNvPr>
          <p:cNvSpPr/>
          <p:nvPr/>
        </p:nvSpPr>
        <p:spPr>
          <a:xfrm>
            <a:off x="0" y="5638800"/>
            <a:ext cx="12192000" cy="101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87AC758-5ACA-4E92-90C0-F4502A0530A0}"/>
              </a:ext>
            </a:extLst>
          </p:cNvPr>
          <p:cNvSpPr/>
          <p:nvPr/>
        </p:nvSpPr>
        <p:spPr>
          <a:xfrm>
            <a:off x="0" y="5715000"/>
            <a:ext cx="12192000" cy="1193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7653DCA0-C1A8-43BB-9A7C-51C659B86D3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44594"/>
          <a:stretch/>
        </p:blipFill>
        <p:spPr>
          <a:xfrm>
            <a:off x="413845" y="5857547"/>
            <a:ext cx="914400" cy="857611"/>
          </a:xfrm>
          <a:prstGeom prst="rect">
            <a:avLst/>
          </a:prstGeom>
        </p:spPr>
      </p:pic>
      <p:sp>
        <p:nvSpPr>
          <p:cNvPr id="9" name="Rectangle 8">
            <a:extLst>
              <a:ext uri="{FF2B5EF4-FFF2-40B4-BE49-F238E27FC236}">
                <a16:creationId xmlns:a16="http://schemas.microsoft.com/office/drawing/2014/main" id="{D2E0F0EF-C1F1-41A7-B754-8AD56292ED02}"/>
              </a:ext>
            </a:extLst>
          </p:cNvPr>
          <p:cNvSpPr/>
          <p:nvPr/>
        </p:nvSpPr>
        <p:spPr>
          <a:xfrm>
            <a:off x="0" y="5676900"/>
            <a:ext cx="12192000" cy="10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000652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8178" y="533400"/>
            <a:ext cx="11074400" cy="1066800"/>
          </a:xfrm>
        </p:spPr>
        <p:txBody>
          <a:bodyPr/>
          <a:lstStyle/>
          <a:p>
            <a:r>
              <a:rPr lang="en-US" dirty="0"/>
              <a:t>Data Analysis in QI</a:t>
            </a:r>
          </a:p>
        </p:txBody>
      </p:sp>
      <p:sp>
        <p:nvSpPr>
          <p:cNvPr id="3" name="Content Placeholder 2"/>
          <p:cNvSpPr>
            <a:spLocks noGrp="1"/>
          </p:cNvSpPr>
          <p:nvPr>
            <p:ph idx="1"/>
          </p:nvPr>
        </p:nvSpPr>
        <p:spPr>
          <a:xfrm>
            <a:off x="637426" y="1676400"/>
            <a:ext cx="10954027" cy="4368800"/>
          </a:xfrm>
        </p:spPr>
        <p:txBody>
          <a:bodyPr/>
          <a:lstStyle/>
          <a:p>
            <a:r>
              <a:rPr lang="en-US" dirty="0"/>
              <a:t>Run Charts</a:t>
            </a:r>
          </a:p>
          <a:p>
            <a:r>
              <a:rPr lang="en-US" dirty="0"/>
              <a:t>Interrupted time series</a:t>
            </a:r>
          </a:p>
          <a:p>
            <a:r>
              <a:rPr lang="en-US" dirty="0"/>
              <a:t>Statistical process control (SPC) Charts</a:t>
            </a:r>
          </a:p>
        </p:txBody>
      </p:sp>
      <p:sp>
        <p:nvSpPr>
          <p:cNvPr id="4" name="Rectangle 3">
            <a:extLst>
              <a:ext uri="{FF2B5EF4-FFF2-40B4-BE49-F238E27FC236}">
                <a16:creationId xmlns:a16="http://schemas.microsoft.com/office/drawing/2014/main" id="{2AB92111-7EB4-4279-8B9A-6E9AB3086F8A}"/>
              </a:ext>
            </a:extLst>
          </p:cNvPr>
          <p:cNvSpPr/>
          <p:nvPr/>
        </p:nvSpPr>
        <p:spPr>
          <a:xfrm>
            <a:off x="0" y="5638800"/>
            <a:ext cx="12192000" cy="101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5757B0D1-7F20-4208-ABDD-714E47C1F77C}"/>
              </a:ext>
            </a:extLst>
          </p:cNvPr>
          <p:cNvSpPr/>
          <p:nvPr/>
        </p:nvSpPr>
        <p:spPr>
          <a:xfrm>
            <a:off x="0" y="5715000"/>
            <a:ext cx="12192000" cy="1193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F326BC01-AA96-458B-9497-825CB0F17F9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44594"/>
          <a:stretch/>
        </p:blipFill>
        <p:spPr>
          <a:xfrm>
            <a:off x="413845" y="5857547"/>
            <a:ext cx="914400" cy="857611"/>
          </a:xfrm>
          <a:prstGeom prst="rect">
            <a:avLst/>
          </a:prstGeom>
        </p:spPr>
      </p:pic>
      <p:sp>
        <p:nvSpPr>
          <p:cNvPr id="7" name="Rectangle 6">
            <a:extLst>
              <a:ext uri="{FF2B5EF4-FFF2-40B4-BE49-F238E27FC236}">
                <a16:creationId xmlns:a16="http://schemas.microsoft.com/office/drawing/2014/main" id="{27B2A3B6-FA2C-4313-9640-875C871D5938}"/>
              </a:ext>
            </a:extLst>
          </p:cNvPr>
          <p:cNvSpPr/>
          <p:nvPr/>
        </p:nvSpPr>
        <p:spPr>
          <a:xfrm>
            <a:off x="0" y="5676900"/>
            <a:ext cx="12192000" cy="10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355157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152400" y="5512419"/>
            <a:ext cx="12344400" cy="14979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533400" y="185244"/>
            <a:ext cx="11074400" cy="1066800"/>
          </a:xfrm>
        </p:spPr>
        <p:txBody>
          <a:bodyPr>
            <a:normAutofit fontScale="90000"/>
          </a:bodyPr>
          <a:lstStyle/>
          <a:p>
            <a:r>
              <a:rPr lang="en-US" dirty="0"/>
              <a:t>Does the intervention work? </a:t>
            </a:r>
            <a:br>
              <a:rPr lang="en-US" dirty="0"/>
            </a:br>
            <a:r>
              <a:rPr lang="en-US" sz="3600" dirty="0"/>
              <a:t>Data visualization matters</a:t>
            </a:r>
          </a:p>
        </p:txBody>
      </p:sp>
      <p:graphicFrame>
        <p:nvGraphicFramePr>
          <p:cNvPr id="11" name="Chart 10"/>
          <p:cNvGraphicFramePr>
            <a:graphicFrameLocks/>
          </p:cNvGraphicFramePr>
          <p:nvPr>
            <p:extLst>
              <p:ext uri="{D42A27DB-BD31-4B8C-83A1-F6EECF244321}">
                <p14:modId xmlns:p14="http://schemas.microsoft.com/office/powerpoint/2010/main" val="1955558754"/>
              </p:ext>
            </p:extLst>
          </p:nvPr>
        </p:nvGraphicFramePr>
        <p:xfrm>
          <a:off x="871045" y="2444862"/>
          <a:ext cx="4146988" cy="29292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p:cNvGraphicFramePr>
            <a:graphicFrameLocks/>
          </p:cNvGraphicFramePr>
          <p:nvPr>
            <p:extLst>
              <p:ext uri="{D42A27DB-BD31-4B8C-83A1-F6EECF244321}">
                <p14:modId xmlns:p14="http://schemas.microsoft.com/office/powerpoint/2010/main" val="1802607051"/>
              </p:ext>
            </p:extLst>
          </p:nvPr>
        </p:nvGraphicFramePr>
        <p:xfrm>
          <a:off x="6464856" y="547687"/>
          <a:ext cx="3693297" cy="256222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Chart 12"/>
          <p:cNvGraphicFramePr>
            <a:graphicFrameLocks/>
          </p:cNvGraphicFramePr>
          <p:nvPr>
            <p:extLst>
              <p:ext uri="{D42A27DB-BD31-4B8C-83A1-F6EECF244321}">
                <p14:modId xmlns:p14="http://schemas.microsoft.com/office/powerpoint/2010/main" val="2707430625"/>
              </p:ext>
            </p:extLst>
          </p:nvPr>
        </p:nvGraphicFramePr>
        <p:xfrm>
          <a:off x="6488409" y="3326748"/>
          <a:ext cx="3693297" cy="2215978"/>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13"/>
          <p:cNvSpPr txBox="1"/>
          <p:nvPr/>
        </p:nvSpPr>
        <p:spPr>
          <a:xfrm>
            <a:off x="609600" y="1263128"/>
            <a:ext cx="5257800"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AIM: Within 2 months, we will decrease the number of biopsy processing errors in our dermatopathology lab from 8/day to 6/day</a:t>
            </a:r>
          </a:p>
        </p:txBody>
      </p:sp>
      <p:sp>
        <p:nvSpPr>
          <p:cNvPr id="8" name="TextBox 7">
            <a:extLst>
              <a:ext uri="{FF2B5EF4-FFF2-40B4-BE49-F238E27FC236}">
                <a16:creationId xmlns:a16="http://schemas.microsoft.com/office/drawing/2014/main" id="{63F39907-66CE-46B9-93B8-9FD4A1985086}"/>
              </a:ext>
            </a:extLst>
          </p:cNvPr>
          <p:cNvSpPr txBox="1"/>
          <p:nvPr/>
        </p:nvSpPr>
        <p:spPr>
          <a:xfrm>
            <a:off x="10145684" y="5358140"/>
            <a:ext cx="3239761" cy="261610"/>
          </a:xfrm>
          <a:prstGeom prst="rect">
            <a:avLst/>
          </a:prstGeom>
          <a:noFill/>
        </p:spPr>
        <p:txBody>
          <a:bodyPr wrap="square" rtlCol="0">
            <a:spAutoFit/>
          </a:bodyPr>
          <a:lstStyle/>
          <a:p>
            <a:r>
              <a:rPr lang="en-US" sz="1100" dirty="0"/>
              <a:t>Courtesy of L. Orenstein, M.D. </a:t>
            </a:r>
          </a:p>
        </p:txBody>
      </p:sp>
      <p:sp>
        <p:nvSpPr>
          <p:cNvPr id="9" name="Rectangle 8">
            <a:extLst>
              <a:ext uri="{FF2B5EF4-FFF2-40B4-BE49-F238E27FC236}">
                <a16:creationId xmlns:a16="http://schemas.microsoft.com/office/drawing/2014/main" id="{89C1F518-C544-4BC2-8E3F-AC988BD60039}"/>
              </a:ext>
            </a:extLst>
          </p:cNvPr>
          <p:cNvSpPr/>
          <p:nvPr/>
        </p:nvSpPr>
        <p:spPr>
          <a:xfrm>
            <a:off x="0" y="5638800"/>
            <a:ext cx="12192000" cy="101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0F50651-62FD-4007-B8D9-3086082992EE}"/>
              </a:ext>
            </a:extLst>
          </p:cNvPr>
          <p:cNvSpPr/>
          <p:nvPr/>
        </p:nvSpPr>
        <p:spPr>
          <a:xfrm>
            <a:off x="0" y="5715000"/>
            <a:ext cx="12192000" cy="1193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9071700E-B42B-4FCD-9034-CF128A7D1BE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44594"/>
          <a:stretch/>
        </p:blipFill>
        <p:spPr>
          <a:xfrm>
            <a:off x="413845" y="5857547"/>
            <a:ext cx="914400" cy="857611"/>
          </a:xfrm>
          <a:prstGeom prst="rect">
            <a:avLst/>
          </a:prstGeom>
        </p:spPr>
      </p:pic>
      <p:sp>
        <p:nvSpPr>
          <p:cNvPr id="16" name="Rectangle 15">
            <a:extLst>
              <a:ext uri="{FF2B5EF4-FFF2-40B4-BE49-F238E27FC236}">
                <a16:creationId xmlns:a16="http://schemas.microsoft.com/office/drawing/2014/main" id="{1597B94B-1401-4D0B-B057-41C157A7937B}"/>
              </a:ext>
            </a:extLst>
          </p:cNvPr>
          <p:cNvSpPr/>
          <p:nvPr/>
        </p:nvSpPr>
        <p:spPr>
          <a:xfrm>
            <a:off x="0" y="5676900"/>
            <a:ext cx="12192000" cy="10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07997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AsOne/>
      </p:bldGraphic>
      <p:bldGraphic spid="13"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0" y="5333999"/>
            <a:ext cx="12192000" cy="19388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Rectangle 2"/>
          <p:cNvSpPr/>
          <p:nvPr/>
        </p:nvSpPr>
        <p:spPr>
          <a:xfrm>
            <a:off x="3200400" y="4343400"/>
            <a:ext cx="34290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a:ea typeface="+mn-ea"/>
                <a:cs typeface="+mn-cs"/>
              </a:rPr>
              <a:t>Phase 1: Application introduced to automatically upload photos to EHR </a:t>
            </a:r>
          </a:p>
        </p:txBody>
      </p:sp>
      <p:sp>
        <p:nvSpPr>
          <p:cNvPr id="6" name="Rectangle 5"/>
          <p:cNvSpPr/>
          <p:nvPr/>
        </p:nvSpPr>
        <p:spPr>
          <a:xfrm>
            <a:off x="6858000" y="4343400"/>
            <a:ext cx="31242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a:ea typeface="+mn-ea"/>
                <a:cs typeface="+mn-cs"/>
              </a:rPr>
              <a:t>Phase 2: Biopsy photo protocol + education about application</a:t>
            </a:r>
          </a:p>
        </p:txBody>
      </p:sp>
      <p:sp>
        <p:nvSpPr>
          <p:cNvPr id="10" name="Rectangle 9">
            <a:extLst>
              <a:ext uri="{FF2B5EF4-FFF2-40B4-BE49-F238E27FC236}">
                <a16:creationId xmlns:a16="http://schemas.microsoft.com/office/drawing/2014/main" id="{D64B2E94-05F6-4A5B-8F66-85E9598C51BC}"/>
              </a:ext>
            </a:extLst>
          </p:cNvPr>
          <p:cNvSpPr/>
          <p:nvPr/>
        </p:nvSpPr>
        <p:spPr>
          <a:xfrm>
            <a:off x="0" y="5730794"/>
            <a:ext cx="12192000" cy="101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365C879-7C5E-47E6-A684-CFC10F1D6B19}"/>
              </a:ext>
            </a:extLst>
          </p:cNvPr>
          <p:cNvSpPr/>
          <p:nvPr/>
        </p:nvSpPr>
        <p:spPr>
          <a:xfrm>
            <a:off x="0" y="5806994"/>
            <a:ext cx="12192000" cy="1193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469341BF-5727-4A76-AE2C-CADF13CD9ED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44594"/>
          <a:stretch/>
        </p:blipFill>
        <p:spPr>
          <a:xfrm>
            <a:off x="413845" y="5949541"/>
            <a:ext cx="914400" cy="857611"/>
          </a:xfrm>
          <a:prstGeom prst="rect">
            <a:avLst/>
          </a:prstGeom>
        </p:spPr>
      </p:pic>
      <p:sp>
        <p:nvSpPr>
          <p:cNvPr id="14" name="Rectangle 13">
            <a:extLst>
              <a:ext uri="{FF2B5EF4-FFF2-40B4-BE49-F238E27FC236}">
                <a16:creationId xmlns:a16="http://schemas.microsoft.com/office/drawing/2014/main" id="{CFABFF46-7472-4B8D-90C4-609AD53999F0}"/>
              </a:ext>
            </a:extLst>
          </p:cNvPr>
          <p:cNvSpPr/>
          <p:nvPr/>
        </p:nvSpPr>
        <p:spPr>
          <a:xfrm>
            <a:off x="0" y="5768894"/>
            <a:ext cx="12192000" cy="10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28800" y="92761"/>
            <a:ext cx="8692811" cy="6641099"/>
          </a:xfrm>
          <a:prstGeom prst="rect">
            <a:avLst/>
          </a:prstGeom>
          <a:ln w="38100">
            <a:solidFill>
              <a:srgbClr val="800000"/>
            </a:solidFill>
          </a:ln>
        </p:spPr>
      </p:pic>
      <p:sp>
        <p:nvSpPr>
          <p:cNvPr id="4" name="TextBox 3"/>
          <p:cNvSpPr txBox="1"/>
          <p:nvPr/>
        </p:nvSpPr>
        <p:spPr>
          <a:xfrm>
            <a:off x="3200400" y="5791201"/>
            <a:ext cx="762000" cy="276999"/>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Phase 1</a:t>
            </a:r>
          </a:p>
        </p:txBody>
      </p:sp>
      <p:graphicFrame>
        <p:nvGraphicFramePr>
          <p:cNvPr id="11" name="Table 10"/>
          <p:cNvGraphicFramePr>
            <a:graphicFrameLocks noGrp="1"/>
          </p:cNvGraphicFramePr>
          <p:nvPr>
            <p:extLst>
              <p:ext uri="{D42A27DB-BD31-4B8C-83A1-F6EECF244321}">
                <p14:modId xmlns:p14="http://schemas.microsoft.com/office/powerpoint/2010/main" val="4080214338"/>
              </p:ext>
            </p:extLst>
          </p:nvPr>
        </p:nvGraphicFramePr>
        <p:xfrm>
          <a:off x="2920999" y="5173980"/>
          <a:ext cx="6350000" cy="1303020"/>
        </p:xfrm>
        <a:graphic>
          <a:graphicData uri="http://schemas.openxmlformats.org/drawingml/2006/table">
            <a:tbl>
              <a:tblPr firstRow="1" bandRow="1">
                <a:tableStyleId>{5940675A-B579-460E-94D1-54222C63F5DA}</a:tableStyleId>
              </a:tblPr>
              <a:tblGrid>
                <a:gridCol w="1219200">
                  <a:extLst>
                    <a:ext uri="{9D8B030D-6E8A-4147-A177-3AD203B41FA5}">
                      <a16:colId xmlns:a16="http://schemas.microsoft.com/office/drawing/2014/main" val="3442937750"/>
                    </a:ext>
                  </a:extLst>
                </a:gridCol>
                <a:gridCol w="2438400">
                  <a:extLst>
                    <a:ext uri="{9D8B030D-6E8A-4147-A177-3AD203B41FA5}">
                      <a16:colId xmlns:a16="http://schemas.microsoft.com/office/drawing/2014/main" val="2635102168"/>
                    </a:ext>
                  </a:extLst>
                </a:gridCol>
                <a:gridCol w="1600200">
                  <a:extLst>
                    <a:ext uri="{9D8B030D-6E8A-4147-A177-3AD203B41FA5}">
                      <a16:colId xmlns:a16="http://schemas.microsoft.com/office/drawing/2014/main" val="702309107"/>
                    </a:ext>
                  </a:extLst>
                </a:gridCol>
                <a:gridCol w="1092200">
                  <a:extLst>
                    <a:ext uri="{9D8B030D-6E8A-4147-A177-3AD203B41FA5}">
                      <a16:colId xmlns:a16="http://schemas.microsoft.com/office/drawing/2014/main" val="1406286193"/>
                    </a:ext>
                  </a:extLst>
                </a:gridCol>
              </a:tblGrid>
              <a:tr h="434340">
                <a:tc>
                  <a:txBody>
                    <a:bodyPr/>
                    <a:lstStyle/>
                    <a:p>
                      <a:endParaRPr lang="en-US" dirty="0"/>
                    </a:p>
                  </a:txBody>
                  <a:tcPr>
                    <a:solidFill>
                      <a:schemeClr val="bg1"/>
                    </a:solidFill>
                  </a:tcPr>
                </a:tc>
                <a:tc>
                  <a:txBody>
                    <a:bodyPr/>
                    <a:lstStyle/>
                    <a:p>
                      <a:pPr algn="ctr"/>
                      <a:r>
                        <a:rPr lang="en-US" b="1" u="sng" dirty="0"/>
                        <a:t>Change in Photo rates</a:t>
                      </a:r>
                    </a:p>
                  </a:txBody>
                  <a:tcPr>
                    <a:solidFill>
                      <a:schemeClr val="bg1"/>
                    </a:solidFill>
                  </a:tcPr>
                </a:tc>
                <a:tc>
                  <a:txBody>
                    <a:bodyPr/>
                    <a:lstStyle/>
                    <a:p>
                      <a:pPr algn="ctr"/>
                      <a:r>
                        <a:rPr lang="en-US" b="1" u="sng" dirty="0"/>
                        <a:t>95% CI</a:t>
                      </a:r>
                    </a:p>
                  </a:txBody>
                  <a:tcPr>
                    <a:solidFill>
                      <a:schemeClr val="bg1"/>
                    </a:solidFill>
                  </a:tcPr>
                </a:tc>
                <a:tc>
                  <a:txBody>
                    <a:bodyPr/>
                    <a:lstStyle/>
                    <a:p>
                      <a:pPr algn="ctr"/>
                      <a:r>
                        <a:rPr lang="en-US" b="1" u="sng" dirty="0"/>
                        <a:t>P-value</a:t>
                      </a:r>
                    </a:p>
                  </a:txBody>
                  <a:tcPr>
                    <a:solidFill>
                      <a:schemeClr val="bg1"/>
                    </a:solidFill>
                  </a:tcPr>
                </a:tc>
                <a:extLst>
                  <a:ext uri="{0D108BD9-81ED-4DB2-BD59-A6C34878D82A}">
                    <a16:rowId xmlns:a16="http://schemas.microsoft.com/office/drawing/2014/main" val="8611377"/>
                  </a:ext>
                </a:extLst>
              </a:tr>
              <a:tr h="434340">
                <a:tc>
                  <a:txBody>
                    <a:bodyPr/>
                    <a:lstStyle/>
                    <a:p>
                      <a:r>
                        <a:rPr lang="en-US" dirty="0"/>
                        <a:t>Phase</a:t>
                      </a:r>
                      <a:r>
                        <a:rPr lang="en-US" baseline="0" dirty="0"/>
                        <a:t> 1</a:t>
                      </a:r>
                      <a:endParaRPr lang="en-US" dirty="0"/>
                    </a:p>
                  </a:txBody>
                  <a:tcPr>
                    <a:solidFill>
                      <a:schemeClr val="bg1"/>
                    </a:solidFill>
                  </a:tcPr>
                </a:tc>
                <a:tc>
                  <a:txBody>
                    <a:bodyPr/>
                    <a:lstStyle/>
                    <a:p>
                      <a:pPr algn="ctr"/>
                      <a:r>
                        <a:rPr lang="en-US" dirty="0"/>
                        <a:t>+0.47</a:t>
                      </a:r>
                    </a:p>
                  </a:txBody>
                  <a:tcPr>
                    <a:solidFill>
                      <a:schemeClr val="bg1"/>
                    </a:solidFill>
                  </a:tcPr>
                </a:tc>
                <a:tc>
                  <a:txBody>
                    <a:bodyPr/>
                    <a:lstStyle/>
                    <a:p>
                      <a:pPr algn="ctr"/>
                      <a:r>
                        <a:rPr lang="en-US" dirty="0"/>
                        <a:t>0.37, 0.56</a:t>
                      </a:r>
                    </a:p>
                  </a:txBody>
                  <a:tcPr>
                    <a:solidFill>
                      <a:schemeClr val="bg1"/>
                    </a:solidFill>
                  </a:tcPr>
                </a:tc>
                <a:tc>
                  <a:txBody>
                    <a:bodyPr/>
                    <a:lstStyle/>
                    <a:p>
                      <a:pPr algn="ctr"/>
                      <a:r>
                        <a:rPr lang="en-US" dirty="0"/>
                        <a:t>&lt;0.01</a:t>
                      </a:r>
                    </a:p>
                  </a:txBody>
                  <a:tcPr>
                    <a:solidFill>
                      <a:schemeClr val="bg1"/>
                    </a:solidFill>
                  </a:tcPr>
                </a:tc>
                <a:extLst>
                  <a:ext uri="{0D108BD9-81ED-4DB2-BD59-A6C34878D82A}">
                    <a16:rowId xmlns:a16="http://schemas.microsoft.com/office/drawing/2014/main" val="1907217775"/>
                  </a:ext>
                </a:extLst>
              </a:tr>
              <a:tr h="434340">
                <a:tc>
                  <a:txBody>
                    <a:bodyPr/>
                    <a:lstStyle/>
                    <a:p>
                      <a:r>
                        <a:rPr lang="en-US" dirty="0"/>
                        <a:t>Phase 2</a:t>
                      </a:r>
                    </a:p>
                  </a:txBody>
                  <a:tcPr>
                    <a:solidFill>
                      <a:schemeClr val="bg1"/>
                    </a:solidFill>
                  </a:tcPr>
                </a:tc>
                <a:tc>
                  <a:txBody>
                    <a:bodyPr/>
                    <a:lstStyle/>
                    <a:p>
                      <a:pPr algn="ctr"/>
                      <a:r>
                        <a:rPr lang="en-US" dirty="0"/>
                        <a:t>+0.01</a:t>
                      </a:r>
                    </a:p>
                  </a:txBody>
                  <a:tcPr>
                    <a:solidFill>
                      <a:schemeClr val="bg1"/>
                    </a:solidFill>
                  </a:tcPr>
                </a:tc>
                <a:tc>
                  <a:txBody>
                    <a:bodyPr/>
                    <a:lstStyle/>
                    <a:p>
                      <a:pPr algn="ctr"/>
                      <a:r>
                        <a:rPr lang="en-US" dirty="0"/>
                        <a:t>-0.04, 0.07</a:t>
                      </a:r>
                    </a:p>
                  </a:txBody>
                  <a:tcPr>
                    <a:solidFill>
                      <a:schemeClr val="bg1"/>
                    </a:solidFill>
                  </a:tcPr>
                </a:tc>
                <a:tc>
                  <a:txBody>
                    <a:bodyPr/>
                    <a:lstStyle/>
                    <a:p>
                      <a:pPr algn="ctr"/>
                      <a:r>
                        <a:rPr lang="en-US" dirty="0"/>
                        <a:t>0.72</a:t>
                      </a:r>
                    </a:p>
                  </a:txBody>
                  <a:tcPr>
                    <a:solidFill>
                      <a:schemeClr val="bg1"/>
                    </a:solidFill>
                  </a:tcPr>
                </a:tc>
                <a:extLst>
                  <a:ext uri="{0D108BD9-81ED-4DB2-BD59-A6C34878D82A}">
                    <a16:rowId xmlns:a16="http://schemas.microsoft.com/office/drawing/2014/main" val="568611023"/>
                  </a:ext>
                </a:extLst>
              </a:tr>
            </a:tbl>
          </a:graphicData>
        </a:graphic>
      </p:graphicFrame>
      <p:sp>
        <p:nvSpPr>
          <p:cNvPr id="8" name="TextBox 7">
            <a:extLst>
              <a:ext uri="{FF2B5EF4-FFF2-40B4-BE49-F238E27FC236}">
                <a16:creationId xmlns:a16="http://schemas.microsoft.com/office/drawing/2014/main" id="{31AEDB6D-61EF-4422-A873-B3BE90D51AB9}"/>
              </a:ext>
            </a:extLst>
          </p:cNvPr>
          <p:cNvSpPr txBox="1"/>
          <p:nvPr/>
        </p:nvSpPr>
        <p:spPr>
          <a:xfrm>
            <a:off x="9270999" y="7011200"/>
            <a:ext cx="3239761" cy="261610"/>
          </a:xfrm>
          <a:prstGeom prst="rect">
            <a:avLst/>
          </a:prstGeom>
          <a:noFill/>
        </p:spPr>
        <p:txBody>
          <a:bodyPr wrap="square" rtlCol="0">
            <a:spAutoFit/>
          </a:bodyPr>
          <a:lstStyle/>
          <a:p>
            <a:r>
              <a:rPr lang="en-US" sz="1100" dirty="0"/>
              <a:t>Courtesy of L. Orenstein, M.D and J. Zhang M.D. </a:t>
            </a:r>
          </a:p>
        </p:txBody>
      </p:sp>
      <p:sp>
        <p:nvSpPr>
          <p:cNvPr id="9" name="TextBox 8">
            <a:extLst>
              <a:ext uri="{FF2B5EF4-FFF2-40B4-BE49-F238E27FC236}">
                <a16:creationId xmlns:a16="http://schemas.microsoft.com/office/drawing/2014/main" id="{A60BC6B4-7693-4069-B55A-BF87D9FBE988}"/>
              </a:ext>
            </a:extLst>
          </p:cNvPr>
          <p:cNvSpPr txBox="1"/>
          <p:nvPr/>
        </p:nvSpPr>
        <p:spPr>
          <a:xfrm>
            <a:off x="10481977" y="6403894"/>
            <a:ext cx="1781236" cy="400110"/>
          </a:xfrm>
          <a:prstGeom prst="rect">
            <a:avLst/>
          </a:prstGeom>
          <a:noFill/>
        </p:spPr>
        <p:txBody>
          <a:bodyPr wrap="square" rtlCol="0">
            <a:spAutoFit/>
          </a:bodyPr>
          <a:lstStyle/>
          <a:p>
            <a:r>
              <a:rPr lang="en-US" sz="1000" dirty="0"/>
              <a:t>Courtesy of L. Orenstein, M.D. and J. Zhang, M.D. </a:t>
            </a:r>
          </a:p>
        </p:txBody>
      </p:sp>
    </p:spTree>
    <p:extLst>
      <p:ext uri="{BB962C8B-B14F-4D97-AF65-F5344CB8AC3E}">
        <p14:creationId xmlns:p14="http://schemas.microsoft.com/office/powerpoint/2010/main" val="28867600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36F5372-5E0E-40BA-907A-A79EB8BEBEA0}"/>
              </a:ext>
            </a:extLst>
          </p:cNvPr>
          <p:cNvSpPr/>
          <p:nvPr/>
        </p:nvSpPr>
        <p:spPr>
          <a:xfrm>
            <a:off x="0" y="-1"/>
            <a:ext cx="12268200" cy="6900863"/>
          </a:xfrm>
          <a:prstGeom prst="rect">
            <a:avLst/>
          </a:prstGeom>
          <a:solidFill>
            <a:srgbClr val="0081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Regular"/>
            </a:endParaRPr>
          </a:p>
        </p:txBody>
      </p:sp>
      <p:pic>
        <p:nvPicPr>
          <p:cNvPr id="4" name="Picture 3">
            <a:extLst>
              <a:ext uri="{FF2B5EF4-FFF2-40B4-BE49-F238E27FC236}">
                <a16:creationId xmlns:a16="http://schemas.microsoft.com/office/drawing/2014/main" id="{155D172E-E245-4853-BDA4-33A5C08848F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32470" y="894555"/>
            <a:ext cx="3603259" cy="1872437"/>
          </a:xfrm>
          <a:prstGeom prst="rect">
            <a:avLst/>
          </a:prstGeom>
        </p:spPr>
      </p:pic>
      <p:sp>
        <p:nvSpPr>
          <p:cNvPr id="2" name="Title 1"/>
          <p:cNvSpPr>
            <a:spLocks noGrp="1"/>
          </p:cNvSpPr>
          <p:nvPr>
            <p:ph type="ctrTitle"/>
          </p:nvPr>
        </p:nvSpPr>
        <p:spPr>
          <a:xfrm>
            <a:off x="1066800" y="3937343"/>
            <a:ext cx="9775424" cy="1793167"/>
          </a:xfrm>
        </p:spPr>
        <p:txBody>
          <a:bodyPr>
            <a:noAutofit/>
          </a:bodyPr>
          <a:lstStyle/>
          <a:p>
            <a:pPr marL="243834"/>
            <a:r>
              <a:rPr lang="en-US" sz="2000" dirty="0"/>
              <a:t>TERMS AND CONDITIONS:</a:t>
            </a:r>
            <a:br>
              <a:rPr lang="en-US" sz="2000" dirty="0"/>
            </a:br>
            <a:r>
              <a:rPr lang="en-US" sz="2000" dirty="0"/>
              <a:t>The persons using this course material acknowledges and agrees that the American Academy of Dermatology (AAD) owns all right, title, and interest in the materials and they are being given permission (a limited, royalty-free license) to use the materials solely for the educational purposes specified by AAD, and they agree not to use, modify, reproduce, or disseminate the materials for any other purpose, except that faculty may modify Lecture 4, for the limited purpose of including their institution-specific information, but will not make any other edits to such lecture. By using these materials, you agree to the above terms and conditions.  AAD will enforce its intellectual property rights against anyone who violates these terms and conditions.</a:t>
            </a:r>
            <a:endParaRPr lang="en-US" sz="1867" dirty="0"/>
          </a:p>
        </p:txBody>
      </p:sp>
    </p:spTree>
    <p:extLst>
      <p:ext uri="{BB962C8B-B14F-4D97-AF65-F5344CB8AC3E}">
        <p14:creationId xmlns:p14="http://schemas.microsoft.com/office/powerpoint/2010/main" val="9343670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91814" y="360362"/>
            <a:ext cx="11074400" cy="1066800"/>
          </a:xfrm>
        </p:spPr>
        <p:txBody>
          <a:bodyPr>
            <a:noAutofit/>
          </a:bodyPr>
          <a:lstStyle/>
          <a:p>
            <a:r>
              <a:rPr lang="en-US" dirty="0"/>
              <a:t>Statistical Process Control – </a:t>
            </a:r>
            <a:br>
              <a:rPr lang="en-US" dirty="0"/>
            </a:br>
            <a:r>
              <a:rPr lang="en-US" dirty="0"/>
              <a:t>Understanding Variation</a:t>
            </a:r>
          </a:p>
        </p:txBody>
      </p:sp>
      <p:sp>
        <p:nvSpPr>
          <p:cNvPr id="3" name="Content Placeholder 2"/>
          <p:cNvSpPr>
            <a:spLocks noGrp="1"/>
          </p:cNvSpPr>
          <p:nvPr>
            <p:ph idx="1"/>
          </p:nvPr>
        </p:nvSpPr>
        <p:spPr>
          <a:xfrm>
            <a:off x="191814" y="1690688"/>
            <a:ext cx="6603124" cy="4351338"/>
          </a:xfrm>
        </p:spPr>
        <p:txBody>
          <a:bodyPr>
            <a:normAutofit fontScale="85000" lnSpcReduction="10000"/>
          </a:bodyPr>
          <a:lstStyle/>
          <a:p>
            <a:pPr marL="0" indent="0">
              <a:buNone/>
            </a:pPr>
            <a:r>
              <a:rPr lang="en-US" dirty="0"/>
              <a:t>Variation is expected in any process. </a:t>
            </a:r>
          </a:p>
          <a:p>
            <a:r>
              <a:rPr lang="en-US" b="1" i="1" dirty="0"/>
              <a:t>Common-cause variation: </a:t>
            </a:r>
            <a:r>
              <a:rPr lang="en-US" dirty="0"/>
              <a:t>Fluctuation caused by unknown factors </a:t>
            </a:r>
            <a:r>
              <a:rPr lang="en-US" dirty="0">
                <a:sym typeface="Wingdings" panose="05000000000000000000" pitchFamily="2" charset="2"/>
              </a:rPr>
              <a:t> random distribution of output around an average</a:t>
            </a:r>
            <a:r>
              <a:rPr lang="en-US" dirty="0"/>
              <a:t> </a:t>
            </a:r>
          </a:p>
          <a:p>
            <a:r>
              <a:rPr lang="en-US" b="1" i="1" dirty="0"/>
              <a:t>Special-cause variation: </a:t>
            </a:r>
            <a:r>
              <a:rPr lang="en-US" dirty="0"/>
              <a:t>Caused by known factors  </a:t>
            </a:r>
            <a:r>
              <a:rPr lang="en-US" dirty="0">
                <a:sym typeface="Wingdings" panose="05000000000000000000" pitchFamily="2" charset="2"/>
              </a:rPr>
              <a:t> non-random distribution of output</a:t>
            </a:r>
          </a:p>
          <a:p>
            <a:r>
              <a:rPr lang="en-US" dirty="0">
                <a:sym typeface="Wingdings" panose="05000000000000000000" pitchFamily="2" charset="2"/>
              </a:rPr>
              <a:t>Control limits can help distinguish special- and common-cause variation</a:t>
            </a:r>
            <a:endParaRPr lang="en-US" dirty="0"/>
          </a:p>
          <a:p>
            <a:endParaRPr lang="en-US" dirty="0"/>
          </a:p>
        </p:txBody>
      </p:sp>
      <p:pic>
        <p:nvPicPr>
          <p:cNvPr id="4" name="Picture 3"/>
          <p:cNvPicPr>
            <a:picLocks noChangeAspect="1"/>
          </p:cNvPicPr>
          <p:nvPr/>
        </p:nvPicPr>
        <p:blipFill>
          <a:blip r:embed="rId3"/>
          <a:stretch>
            <a:fillRect/>
          </a:stretch>
        </p:blipFill>
        <p:spPr>
          <a:xfrm>
            <a:off x="6967702" y="2021764"/>
            <a:ext cx="5200650" cy="3228975"/>
          </a:xfrm>
          <a:prstGeom prst="rect">
            <a:avLst/>
          </a:prstGeom>
        </p:spPr>
      </p:pic>
      <p:cxnSp>
        <p:nvCxnSpPr>
          <p:cNvPr id="6" name="Straight Connector 5"/>
          <p:cNvCxnSpPr/>
          <p:nvPr/>
        </p:nvCxnSpPr>
        <p:spPr>
          <a:xfrm>
            <a:off x="8119241" y="2037530"/>
            <a:ext cx="0" cy="2891494"/>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1253950" y="2047136"/>
            <a:ext cx="0" cy="2891494"/>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8423782" y="4487169"/>
            <a:ext cx="252562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Common-cause variation</a:t>
            </a:r>
          </a:p>
        </p:txBody>
      </p:sp>
      <p:cxnSp>
        <p:nvCxnSpPr>
          <p:cNvPr id="11" name="Straight Arrow Connector 10"/>
          <p:cNvCxnSpPr/>
          <p:nvPr/>
        </p:nvCxnSpPr>
        <p:spPr>
          <a:xfrm>
            <a:off x="10864016" y="4697363"/>
            <a:ext cx="296916"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8154195" y="4696630"/>
            <a:ext cx="331075"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rot="16200000">
            <a:off x="6380846" y="3349338"/>
            <a:ext cx="232525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Special-cause variation</a:t>
            </a:r>
          </a:p>
        </p:txBody>
      </p:sp>
      <p:sp>
        <p:nvSpPr>
          <p:cNvPr id="25" name="TextBox 24"/>
          <p:cNvSpPr txBox="1"/>
          <p:nvPr/>
        </p:nvSpPr>
        <p:spPr>
          <a:xfrm rot="16200000">
            <a:off x="10548525" y="3298611"/>
            <a:ext cx="232525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Special-cause variation</a:t>
            </a:r>
          </a:p>
        </p:txBody>
      </p:sp>
      <p:sp>
        <p:nvSpPr>
          <p:cNvPr id="5" name="Rectangle 4"/>
          <p:cNvSpPr/>
          <p:nvPr/>
        </p:nvSpPr>
        <p:spPr>
          <a:xfrm>
            <a:off x="11506200" y="1828800"/>
            <a:ext cx="6858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Rectangle 12">
            <a:extLst>
              <a:ext uri="{FF2B5EF4-FFF2-40B4-BE49-F238E27FC236}">
                <a16:creationId xmlns:a16="http://schemas.microsoft.com/office/drawing/2014/main" id="{A55FEFD0-1B6F-47D8-841B-77D7185E2F3D}"/>
              </a:ext>
            </a:extLst>
          </p:cNvPr>
          <p:cNvSpPr/>
          <p:nvPr/>
        </p:nvSpPr>
        <p:spPr>
          <a:xfrm>
            <a:off x="0" y="5638800"/>
            <a:ext cx="12192000" cy="101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48A06C9-9A93-4F04-9A50-F3BE1EBDEE10}"/>
              </a:ext>
            </a:extLst>
          </p:cNvPr>
          <p:cNvSpPr/>
          <p:nvPr/>
        </p:nvSpPr>
        <p:spPr>
          <a:xfrm>
            <a:off x="0" y="5715000"/>
            <a:ext cx="12192000" cy="1193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88D322B0-BBE4-41F5-920C-3B9F4EB69BA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44594"/>
          <a:stretch/>
        </p:blipFill>
        <p:spPr>
          <a:xfrm>
            <a:off x="413845" y="5857547"/>
            <a:ext cx="914400" cy="857611"/>
          </a:xfrm>
          <a:prstGeom prst="rect">
            <a:avLst/>
          </a:prstGeom>
        </p:spPr>
      </p:pic>
      <p:sp>
        <p:nvSpPr>
          <p:cNvPr id="16" name="Rectangle 15">
            <a:extLst>
              <a:ext uri="{FF2B5EF4-FFF2-40B4-BE49-F238E27FC236}">
                <a16:creationId xmlns:a16="http://schemas.microsoft.com/office/drawing/2014/main" id="{6D475DE1-F54F-4834-A68C-E314E1FFF578}"/>
              </a:ext>
            </a:extLst>
          </p:cNvPr>
          <p:cNvSpPr/>
          <p:nvPr/>
        </p:nvSpPr>
        <p:spPr>
          <a:xfrm>
            <a:off x="0" y="5676900"/>
            <a:ext cx="12192000" cy="10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72067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0"/>
            <a:ext cx="10515600" cy="1325563"/>
          </a:xfrm>
        </p:spPr>
        <p:txBody>
          <a:bodyPr/>
          <a:lstStyle/>
          <a:p>
            <a:r>
              <a:rPr lang="en-US" dirty="0"/>
              <a:t>Statistical Process Control Chart</a:t>
            </a:r>
          </a:p>
        </p:txBody>
      </p:sp>
      <p:sp>
        <p:nvSpPr>
          <p:cNvPr id="4" name="TextBox 3"/>
          <p:cNvSpPr txBox="1"/>
          <p:nvPr/>
        </p:nvSpPr>
        <p:spPr>
          <a:xfrm>
            <a:off x="9065172" y="6488668"/>
            <a:ext cx="297709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hlinkClick r:id="rId3"/>
              </a:rPr>
              <a:t>http://www.cqeacademy.com</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3" name="Picture 12">
            <a:extLst>
              <a:ext uri="{FF2B5EF4-FFF2-40B4-BE49-F238E27FC236}">
                <a16:creationId xmlns:a16="http://schemas.microsoft.com/office/drawing/2014/main" id="{0895AFDE-BEDF-4253-9F8B-FAB85E1F7C2B}"/>
              </a:ext>
            </a:extLst>
          </p:cNvPr>
          <p:cNvPicPr>
            <a:picLocks noChangeAspect="1"/>
          </p:cNvPicPr>
          <p:nvPr/>
        </p:nvPicPr>
        <p:blipFill>
          <a:blip r:embed="rId4"/>
          <a:stretch>
            <a:fillRect/>
          </a:stretch>
        </p:blipFill>
        <p:spPr>
          <a:xfrm>
            <a:off x="908345" y="858652"/>
            <a:ext cx="9836360" cy="4841207"/>
          </a:xfrm>
          <a:prstGeom prst="rect">
            <a:avLst/>
          </a:prstGeom>
        </p:spPr>
      </p:pic>
      <p:sp>
        <p:nvSpPr>
          <p:cNvPr id="5" name="Rectangle 4">
            <a:extLst>
              <a:ext uri="{FF2B5EF4-FFF2-40B4-BE49-F238E27FC236}">
                <a16:creationId xmlns:a16="http://schemas.microsoft.com/office/drawing/2014/main" id="{9D5BD681-F8BE-457E-A5B3-CFBEEAF6D671}"/>
              </a:ext>
            </a:extLst>
          </p:cNvPr>
          <p:cNvSpPr/>
          <p:nvPr/>
        </p:nvSpPr>
        <p:spPr>
          <a:xfrm>
            <a:off x="0" y="5638800"/>
            <a:ext cx="12192000" cy="101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D91794D0-FEE2-4902-BE8E-A8D83CF0665E}"/>
              </a:ext>
            </a:extLst>
          </p:cNvPr>
          <p:cNvSpPr/>
          <p:nvPr/>
        </p:nvSpPr>
        <p:spPr>
          <a:xfrm>
            <a:off x="0" y="5715000"/>
            <a:ext cx="12192000" cy="1193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451683C3-4F7F-4C3E-B636-18344C2B2DA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44594"/>
          <a:stretch/>
        </p:blipFill>
        <p:spPr>
          <a:xfrm>
            <a:off x="413845" y="5857547"/>
            <a:ext cx="914400" cy="857611"/>
          </a:xfrm>
          <a:prstGeom prst="rect">
            <a:avLst/>
          </a:prstGeom>
        </p:spPr>
      </p:pic>
      <p:sp>
        <p:nvSpPr>
          <p:cNvPr id="8" name="Rectangle 7">
            <a:extLst>
              <a:ext uri="{FF2B5EF4-FFF2-40B4-BE49-F238E27FC236}">
                <a16:creationId xmlns:a16="http://schemas.microsoft.com/office/drawing/2014/main" id="{B78182BB-9346-4CB8-BB55-A5F626A0C9E5}"/>
              </a:ext>
            </a:extLst>
          </p:cNvPr>
          <p:cNvSpPr/>
          <p:nvPr/>
        </p:nvSpPr>
        <p:spPr>
          <a:xfrm>
            <a:off x="0" y="5676900"/>
            <a:ext cx="12192000" cy="10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013005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ACT</a:t>
            </a:r>
          </a:p>
        </p:txBody>
      </p:sp>
      <p:sp>
        <p:nvSpPr>
          <p:cNvPr id="3" name="Content Placeholder 2"/>
          <p:cNvSpPr>
            <a:spLocks noGrp="1"/>
          </p:cNvSpPr>
          <p:nvPr>
            <p:ph idx="1"/>
          </p:nvPr>
        </p:nvSpPr>
        <p:spPr>
          <a:xfrm>
            <a:off x="628373" y="1524000"/>
            <a:ext cx="6991627" cy="3937000"/>
          </a:xfrm>
        </p:spPr>
        <p:txBody>
          <a:bodyPr/>
          <a:lstStyle/>
          <a:p>
            <a:r>
              <a:rPr lang="en-US" dirty="0"/>
              <a:t>Synthesize data to begin planning next phases of intervention</a:t>
            </a:r>
          </a:p>
          <a:p>
            <a:r>
              <a:rPr lang="en-US" dirty="0"/>
              <a:t>Transition project to a process owner</a:t>
            </a:r>
          </a:p>
          <a:p>
            <a:r>
              <a:rPr lang="en-US" dirty="0"/>
              <a:t>Sponsor check-in</a:t>
            </a:r>
          </a:p>
        </p:txBody>
      </p:sp>
      <p:pic>
        <p:nvPicPr>
          <p:cNvPr id="7" name="Picture 2">
            <a:extLst>
              <a:ext uri="{FF2B5EF4-FFF2-40B4-BE49-F238E27FC236}">
                <a16:creationId xmlns:a16="http://schemas.microsoft.com/office/drawing/2014/main" id="{473FCDBA-9CAD-554F-AB73-7CB1FD6DC54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848600" y="838200"/>
            <a:ext cx="41910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a:extLst>
              <a:ext uri="{FF2B5EF4-FFF2-40B4-BE49-F238E27FC236}">
                <a16:creationId xmlns:a16="http://schemas.microsoft.com/office/drawing/2014/main" id="{5636EDF4-7FCD-4B54-8869-DF7CE3BDEE65}"/>
              </a:ext>
            </a:extLst>
          </p:cNvPr>
          <p:cNvSpPr/>
          <p:nvPr/>
        </p:nvSpPr>
        <p:spPr>
          <a:xfrm>
            <a:off x="0" y="5638800"/>
            <a:ext cx="12192000" cy="101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97D8D2E-7C8D-4285-AAAB-D26ED2D63494}"/>
              </a:ext>
            </a:extLst>
          </p:cNvPr>
          <p:cNvSpPr/>
          <p:nvPr/>
        </p:nvSpPr>
        <p:spPr>
          <a:xfrm>
            <a:off x="0" y="5715000"/>
            <a:ext cx="12192000" cy="1193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099FD566-0027-4BE5-B896-310C7DE7F5F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44594"/>
          <a:stretch/>
        </p:blipFill>
        <p:spPr>
          <a:xfrm>
            <a:off x="413845" y="5857547"/>
            <a:ext cx="914400" cy="857611"/>
          </a:xfrm>
          <a:prstGeom prst="rect">
            <a:avLst/>
          </a:prstGeom>
        </p:spPr>
      </p:pic>
      <p:sp>
        <p:nvSpPr>
          <p:cNvPr id="10" name="Rectangle 9">
            <a:extLst>
              <a:ext uri="{FF2B5EF4-FFF2-40B4-BE49-F238E27FC236}">
                <a16:creationId xmlns:a16="http://schemas.microsoft.com/office/drawing/2014/main" id="{B9B2368D-67DD-4339-B21E-CF560409A21A}"/>
              </a:ext>
            </a:extLst>
          </p:cNvPr>
          <p:cNvSpPr/>
          <p:nvPr/>
        </p:nvSpPr>
        <p:spPr>
          <a:xfrm>
            <a:off x="0" y="5676900"/>
            <a:ext cx="12192000" cy="10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914045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0515FA1-21AB-1241-BDB9-227FCCBBE0D5}"/>
              </a:ext>
            </a:extLst>
          </p:cNvPr>
          <p:cNvSpPr/>
          <p:nvPr/>
        </p:nvSpPr>
        <p:spPr>
          <a:xfrm>
            <a:off x="1905000" y="533400"/>
            <a:ext cx="8229600" cy="2438400"/>
          </a:xfrm>
          <a:prstGeom prst="rect">
            <a:avLst/>
          </a:prstGeom>
          <a:solidFill>
            <a:srgbClr val="0075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4" name="Title 3"/>
          <p:cNvSpPr>
            <a:spLocks noGrp="1"/>
          </p:cNvSpPr>
          <p:nvPr>
            <p:ph type="title" idx="4294967295"/>
          </p:nvPr>
        </p:nvSpPr>
        <p:spPr>
          <a:xfrm>
            <a:off x="0" y="1625600"/>
            <a:ext cx="12192000" cy="3784600"/>
          </a:xfrm>
        </p:spPr>
        <p:txBody>
          <a:bodyPr>
            <a:noAutofit/>
          </a:bodyPr>
          <a:lstStyle/>
          <a:p>
            <a:pPr algn="ctr"/>
            <a:r>
              <a:rPr lang="en-US" sz="4000" dirty="0"/>
              <a:t>“Without continual growth and progress, </a:t>
            </a:r>
            <a:br>
              <a:rPr lang="en-US" sz="4000" dirty="0"/>
            </a:br>
            <a:r>
              <a:rPr lang="en-US" sz="4000" dirty="0"/>
              <a:t>such words as improvement, achievement, </a:t>
            </a:r>
            <a:br>
              <a:rPr lang="en-US" sz="4000" dirty="0"/>
            </a:br>
            <a:r>
              <a:rPr lang="en-US" sz="4000" dirty="0"/>
              <a:t>and success have no meaning.”</a:t>
            </a:r>
            <a:br>
              <a:rPr lang="en-US" sz="4000" dirty="0"/>
            </a:br>
            <a:br>
              <a:rPr lang="en-US" sz="4000" dirty="0"/>
            </a:br>
            <a:r>
              <a:rPr lang="en-US" sz="4000" dirty="0"/>
              <a:t>–Benjamin Franklin</a:t>
            </a:r>
            <a:br>
              <a:rPr lang="en-US" sz="4000" dirty="0"/>
            </a:br>
            <a:endParaRPr lang="en-US" sz="4000" dirty="0"/>
          </a:p>
        </p:txBody>
      </p:sp>
    </p:spTree>
    <p:extLst>
      <p:ext uri="{BB962C8B-B14F-4D97-AF65-F5344CB8AC3E}">
        <p14:creationId xmlns:p14="http://schemas.microsoft.com/office/powerpoint/2010/main" val="809530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93AD63E-4935-4703-AFF6-FB3BADE1015F}"/>
              </a:ext>
            </a:extLst>
          </p:cNvPr>
          <p:cNvSpPr txBox="1">
            <a:spLocks/>
          </p:cNvSpPr>
          <p:nvPr/>
        </p:nvSpPr>
        <p:spPr>
          <a:xfrm>
            <a:off x="0" y="4343400"/>
            <a:ext cx="12192000" cy="1066800"/>
          </a:xfrm>
          <a:prstGeom prst="rect">
            <a:avLst/>
          </a:prstGeom>
        </p:spPr>
        <p:txBody>
          <a:bodyPr vert="horz" lIns="121920" tIns="60960" rIns="121920" bIns="60960" rtlCol="0" anchor="ctr">
            <a:noAutofit/>
          </a:bodyPr>
          <a:lstStyle>
            <a:lvl1pPr algn="ctr" defTabSz="914400" rtl="0" eaLnBrk="1" latinLnBrk="0" hangingPunct="1">
              <a:spcBef>
                <a:spcPct val="0"/>
              </a:spcBef>
              <a:buNone/>
              <a:defRPr sz="4800" b="1" kern="1200">
                <a:solidFill>
                  <a:schemeClr val="bg1">
                    <a:lumMod val="95000"/>
                  </a:schemeClr>
                </a:solidFill>
                <a:latin typeface="Arial" pitchFamily="34" charset="0"/>
                <a:ea typeface="+mj-ea"/>
                <a:cs typeface="Arial"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a:ln>
                  <a:noFill/>
                </a:ln>
                <a:solidFill>
                  <a:prstClr val="white">
                    <a:lumMod val="95000"/>
                  </a:prstClr>
                </a:solidFill>
                <a:effectLst/>
                <a:uLnTx/>
                <a:uFillTx/>
                <a:latin typeface="Arial" pitchFamily="34" charset="0"/>
                <a:ea typeface="+mj-ea"/>
                <a:cs typeface="Arial" pitchFamily="34" charset="0"/>
              </a:rPr>
              <a:t>For more information,</a:t>
            </a:r>
            <a:br>
              <a:rPr kumimoji="0" lang="en-US" sz="3200" b="1" i="0" u="none" strike="noStrike" kern="1200" cap="none" spc="0" normalizeH="0" baseline="0" noProof="0" dirty="0">
                <a:ln>
                  <a:noFill/>
                </a:ln>
                <a:solidFill>
                  <a:prstClr val="white">
                    <a:lumMod val="95000"/>
                  </a:prstClr>
                </a:solidFill>
                <a:effectLst/>
                <a:uLnTx/>
                <a:uFillTx/>
                <a:latin typeface="Arial" pitchFamily="34" charset="0"/>
                <a:ea typeface="+mj-ea"/>
                <a:cs typeface="Arial" pitchFamily="34" charset="0"/>
              </a:rPr>
            </a:br>
            <a:r>
              <a:rPr kumimoji="0" lang="en-US" sz="3200" b="1" i="0" u="none" strike="noStrike" kern="1200" cap="none" spc="0" normalizeH="0" baseline="0" noProof="0" dirty="0">
                <a:ln>
                  <a:noFill/>
                </a:ln>
                <a:solidFill>
                  <a:prstClr val="white">
                    <a:lumMod val="95000"/>
                  </a:prstClr>
                </a:solidFill>
                <a:effectLst/>
                <a:uLnTx/>
                <a:uFillTx/>
                <a:latin typeface="Arial" pitchFamily="34" charset="0"/>
                <a:ea typeface="+mj-ea"/>
                <a:cs typeface="Arial" pitchFamily="34" charset="0"/>
              </a:rPr>
              <a:t>please see</a:t>
            </a:r>
            <a:br>
              <a:rPr kumimoji="0" lang="en-US" sz="3200" b="1" i="0" u="none" strike="noStrike" kern="1200" cap="none" spc="0" normalizeH="0" baseline="0" noProof="0" dirty="0">
                <a:ln>
                  <a:noFill/>
                </a:ln>
                <a:solidFill>
                  <a:prstClr val="white">
                    <a:lumMod val="95000"/>
                  </a:prstClr>
                </a:solidFill>
                <a:effectLst/>
                <a:uLnTx/>
                <a:uFillTx/>
                <a:latin typeface="Arial" pitchFamily="34" charset="0"/>
                <a:ea typeface="+mj-ea"/>
                <a:cs typeface="Arial" pitchFamily="34" charset="0"/>
              </a:rPr>
            </a:br>
            <a:r>
              <a:rPr kumimoji="0" lang="en-US" sz="3200" b="1" i="0" u="none" strike="noStrike" kern="1200" cap="none" spc="0" normalizeH="0" baseline="0" noProof="0" dirty="0">
                <a:ln>
                  <a:noFill/>
                </a:ln>
                <a:solidFill>
                  <a:prstClr val="white">
                    <a:lumMod val="95000"/>
                  </a:prstClr>
                </a:solidFill>
                <a:effectLst/>
                <a:uLnTx/>
                <a:uFillTx/>
                <a:latin typeface="Arial" pitchFamily="34" charset="0"/>
                <a:ea typeface="+mj-ea"/>
                <a:cs typeface="Arial" pitchFamily="34" charset="0"/>
              </a:rPr>
              <a:t>part 4 in the lecture series.</a:t>
            </a:r>
          </a:p>
        </p:txBody>
      </p:sp>
      <p:sp>
        <p:nvSpPr>
          <p:cNvPr id="5" name="Rectangle 4">
            <a:extLst>
              <a:ext uri="{FF2B5EF4-FFF2-40B4-BE49-F238E27FC236}">
                <a16:creationId xmlns:a16="http://schemas.microsoft.com/office/drawing/2014/main" id="{6B5E9EB9-18D8-4DAB-8D46-35127D1F014F}"/>
              </a:ext>
            </a:extLst>
          </p:cNvPr>
          <p:cNvSpPr/>
          <p:nvPr/>
        </p:nvSpPr>
        <p:spPr>
          <a:xfrm>
            <a:off x="3962400" y="6096000"/>
            <a:ext cx="4572000" cy="461665"/>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mn-cs"/>
              </a:rPr>
              <a:t>COPYRIGHT: ©American Academy of Dermatology/Association. All rights reserved.</a:t>
            </a:r>
            <a:endParaRPr kumimoji="0" lang="en-US" sz="1200" b="0"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25148257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a:spLocks noGrp="1"/>
          </p:cNvSpPr>
          <p:nvPr>
            <p:ph type="title"/>
          </p:nvPr>
        </p:nvSpPr>
        <p:spPr>
          <a:xfrm>
            <a:off x="168165" y="57163"/>
            <a:ext cx="3910241" cy="1074642"/>
          </a:xfrm>
          <a:solidFill>
            <a:schemeClr val="bg1"/>
          </a:solidFill>
        </p:spPr>
        <p:txBody>
          <a:bodyPr>
            <a:normAutofit/>
          </a:bodyPr>
          <a:lstStyle/>
          <a:p>
            <a:pPr algn="ctr"/>
            <a:r>
              <a:rPr lang="en-US" sz="2800" dirty="0"/>
              <a:t>A3 Problem Solving</a:t>
            </a:r>
          </a:p>
        </p:txBody>
      </p:sp>
      <p:sp>
        <p:nvSpPr>
          <p:cNvPr id="2" name="Rectangle 1"/>
          <p:cNvSpPr/>
          <p:nvPr/>
        </p:nvSpPr>
        <p:spPr>
          <a:xfrm>
            <a:off x="0" y="5275811"/>
            <a:ext cx="12192000" cy="160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TextBox 1"/>
          <p:cNvSpPr txBox="1"/>
          <p:nvPr/>
        </p:nvSpPr>
        <p:spPr>
          <a:xfrm>
            <a:off x="6019800" y="5278603"/>
            <a:ext cx="2273798"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dirty="0">
                <a:ln>
                  <a:noFill/>
                </a:ln>
                <a:solidFill>
                  <a:prstClr val="black"/>
                </a:solidFill>
                <a:effectLst/>
                <a:uLnTx/>
                <a:uFillTx/>
                <a:latin typeface="Arial Regular"/>
                <a:ea typeface="+mn-ea"/>
                <a:cs typeface="+mn-cs"/>
              </a:rPr>
              <a:t>Performance Improvement </a:t>
            </a:r>
            <a:br>
              <a:rPr kumimoji="0" lang="en-US" sz="900" b="0" i="1" u="none" strike="noStrike" kern="1200" cap="none" spc="0" normalizeH="0" baseline="0" noProof="0" dirty="0">
                <a:ln>
                  <a:noFill/>
                </a:ln>
                <a:solidFill>
                  <a:prstClr val="black"/>
                </a:solidFill>
                <a:effectLst/>
                <a:uLnTx/>
                <a:uFillTx/>
                <a:latin typeface="Arial Regular"/>
                <a:ea typeface="+mn-ea"/>
                <a:cs typeface="+mn-cs"/>
              </a:rPr>
            </a:br>
            <a:r>
              <a:rPr kumimoji="0" lang="en-US" sz="900" b="0" i="1" u="none" strike="noStrike" kern="1200" cap="none" spc="0" normalizeH="0" baseline="0" noProof="0" dirty="0">
                <a:ln>
                  <a:noFill/>
                </a:ln>
                <a:solidFill>
                  <a:prstClr val="black"/>
                </a:solidFill>
                <a:effectLst/>
                <a:uLnTx/>
                <a:uFillTx/>
                <a:latin typeface="Arial Regular"/>
                <a:ea typeface="+mn-ea"/>
                <a:cs typeface="+mn-cs"/>
              </a:rPr>
              <a:t>at Penn Medicine</a:t>
            </a:r>
          </a:p>
        </p:txBody>
      </p:sp>
      <p:sp>
        <p:nvSpPr>
          <p:cNvPr id="7" name="Rectangle 6">
            <a:extLst>
              <a:ext uri="{FF2B5EF4-FFF2-40B4-BE49-F238E27FC236}">
                <a16:creationId xmlns:a16="http://schemas.microsoft.com/office/drawing/2014/main" id="{720E6BBA-19DE-4C55-89E2-3703B1386E41}"/>
              </a:ext>
            </a:extLst>
          </p:cNvPr>
          <p:cNvSpPr/>
          <p:nvPr/>
        </p:nvSpPr>
        <p:spPr>
          <a:xfrm>
            <a:off x="0" y="5638800"/>
            <a:ext cx="12192000" cy="101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C923106-6E3B-4D0E-B215-F49387741413}"/>
              </a:ext>
            </a:extLst>
          </p:cNvPr>
          <p:cNvSpPr/>
          <p:nvPr/>
        </p:nvSpPr>
        <p:spPr>
          <a:xfrm>
            <a:off x="0" y="5715000"/>
            <a:ext cx="12192000" cy="1193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8F6566E7-8103-416D-BDE2-6BFE368583E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44594"/>
          <a:stretch/>
        </p:blipFill>
        <p:spPr>
          <a:xfrm>
            <a:off x="413845" y="5857547"/>
            <a:ext cx="914400" cy="857611"/>
          </a:xfrm>
          <a:prstGeom prst="rect">
            <a:avLst/>
          </a:prstGeom>
        </p:spPr>
      </p:pic>
      <p:sp>
        <p:nvSpPr>
          <p:cNvPr id="10" name="Rectangle 9">
            <a:extLst>
              <a:ext uri="{FF2B5EF4-FFF2-40B4-BE49-F238E27FC236}">
                <a16:creationId xmlns:a16="http://schemas.microsoft.com/office/drawing/2014/main" id="{29FEA3AA-2306-499D-9ABB-D2FD916DBEBD}"/>
              </a:ext>
            </a:extLst>
          </p:cNvPr>
          <p:cNvSpPr/>
          <p:nvPr/>
        </p:nvSpPr>
        <p:spPr>
          <a:xfrm>
            <a:off x="0" y="5676900"/>
            <a:ext cx="12192000" cy="10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A81DB99F-8F26-3245-8539-C27A20B6D99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15396" y="314420"/>
            <a:ext cx="5569160" cy="4903460"/>
          </a:xfrm>
          <a:prstGeom prst="rect">
            <a:avLst/>
          </a:prstGeom>
        </p:spPr>
      </p:pic>
    </p:spTree>
    <p:extLst>
      <p:ext uri="{BB962C8B-B14F-4D97-AF65-F5344CB8AC3E}">
        <p14:creationId xmlns:p14="http://schemas.microsoft.com/office/powerpoint/2010/main" val="41250914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201FC44-8B57-2A4C-BE8D-93F65DB93A12}"/>
              </a:ext>
            </a:extLst>
          </p:cNvPr>
          <p:cNvSpPr>
            <a:spLocks noGrp="1"/>
          </p:cNvSpPr>
          <p:nvPr>
            <p:ph type="title"/>
          </p:nvPr>
        </p:nvSpPr>
        <p:spPr>
          <a:xfrm>
            <a:off x="2466454" y="141375"/>
            <a:ext cx="7259091" cy="1066800"/>
          </a:xfrm>
        </p:spPr>
        <p:txBody>
          <a:bodyPr>
            <a:normAutofit fontScale="90000"/>
          </a:bodyPr>
          <a:lstStyle/>
          <a:p>
            <a:pPr algn="ctr"/>
            <a:r>
              <a:rPr lang="en-US" dirty="0"/>
              <a:t>Plan-Do-Study-Act (PDSA) Cycle</a:t>
            </a:r>
          </a:p>
        </p:txBody>
      </p:sp>
      <p:sp>
        <p:nvSpPr>
          <p:cNvPr id="5" name="TextBox 1"/>
          <p:cNvSpPr txBox="1"/>
          <p:nvPr/>
        </p:nvSpPr>
        <p:spPr>
          <a:xfrm>
            <a:off x="9968948" y="5286434"/>
            <a:ext cx="2971800" cy="2308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dirty="0">
                <a:ln>
                  <a:noFill/>
                </a:ln>
                <a:solidFill>
                  <a:prstClr val="black"/>
                </a:solidFill>
                <a:effectLst/>
                <a:uLnTx/>
                <a:uFillTx/>
                <a:latin typeface="Arial Regular"/>
                <a:ea typeface="+mn-ea"/>
                <a:cs typeface="+mn-cs"/>
              </a:rPr>
              <a:t>Dr. William Edwards Deming</a:t>
            </a:r>
          </a:p>
        </p:txBody>
      </p:sp>
      <p:graphicFrame>
        <p:nvGraphicFramePr>
          <p:cNvPr id="13" name="Diagram 12">
            <a:extLst>
              <a:ext uri="{FF2B5EF4-FFF2-40B4-BE49-F238E27FC236}">
                <a16:creationId xmlns:a16="http://schemas.microsoft.com/office/drawing/2014/main" id="{B0FBB1A2-6AC2-48C5-8623-B4F838FBE19F}"/>
              </a:ext>
            </a:extLst>
          </p:cNvPr>
          <p:cNvGraphicFramePr/>
          <p:nvPr/>
        </p:nvGraphicFramePr>
        <p:xfrm>
          <a:off x="2825965" y="1705132"/>
          <a:ext cx="6540068" cy="31301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a:extLst>
              <a:ext uri="{FF2B5EF4-FFF2-40B4-BE49-F238E27FC236}">
                <a16:creationId xmlns:a16="http://schemas.microsoft.com/office/drawing/2014/main" id="{0A1C4519-C5EC-44F3-B416-A61A7146E55A}"/>
              </a:ext>
            </a:extLst>
          </p:cNvPr>
          <p:cNvSpPr/>
          <p:nvPr/>
        </p:nvSpPr>
        <p:spPr>
          <a:xfrm>
            <a:off x="0" y="5638800"/>
            <a:ext cx="12192000" cy="101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E4D06D5-F48D-4AC5-968E-EA6971A73171}"/>
              </a:ext>
            </a:extLst>
          </p:cNvPr>
          <p:cNvSpPr/>
          <p:nvPr/>
        </p:nvSpPr>
        <p:spPr>
          <a:xfrm>
            <a:off x="0" y="5715000"/>
            <a:ext cx="12192000" cy="1193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62EDEE9B-75E7-4DB6-A0E6-E27EE02D99BA}"/>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r="44594"/>
          <a:stretch/>
        </p:blipFill>
        <p:spPr>
          <a:xfrm>
            <a:off x="413845" y="5857547"/>
            <a:ext cx="914400" cy="857611"/>
          </a:xfrm>
          <a:prstGeom prst="rect">
            <a:avLst/>
          </a:prstGeom>
        </p:spPr>
      </p:pic>
      <p:sp>
        <p:nvSpPr>
          <p:cNvPr id="9" name="Rectangle 8">
            <a:extLst>
              <a:ext uri="{FF2B5EF4-FFF2-40B4-BE49-F238E27FC236}">
                <a16:creationId xmlns:a16="http://schemas.microsoft.com/office/drawing/2014/main" id="{72BE6939-9798-476A-A22D-073FDC8BBBEC}"/>
              </a:ext>
            </a:extLst>
          </p:cNvPr>
          <p:cNvSpPr/>
          <p:nvPr/>
        </p:nvSpPr>
        <p:spPr>
          <a:xfrm>
            <a:off x="0" y="5676900"/>
            <a:ext cx="12192000" cy="10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22784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PLAN: Change Concepts for Effecting Improvement</a:t>
            </a:r>
          </a:p>
        </p:txBody>
      </p:sp>
      <p:sp>
        <p:nvSpPr>
          <p:cNvPr id="3" name="Content Placeholder 2"/>
          <p:cNvSpPr>
            <a:spLocks noGrp="1"/>
          </p:cNvSpPr>
          <p:nvPr>
            <p:ph idx="1"/>
          </p:nvPr>
        </p:nvSpPr>
        <p:spPr>
          <a:xfrm>
            <a:off x="618358" y="1727200"/>
            <a:ext cx="7144027" cy="2413000"/>
          </a:xfrm>
        </p:spPr>
        <p:txBody>
          <a:bodyPr>
            <a:normAutofit/>
          </a:bodyPr>
          <a:lstStyle/>
          <a:p>
            <a:r>
              <a:rPr lang="en-US" sz="2400" dirty="0"/>
              <a:t>Eliminate waste </a:t>
            </a:r>
          </a:p>
          <a:p>
            <a:r>
              <a:rPr lang="en-US" sz="2400" dirty="0"/>
              <a:t>Optimize process efficiency and workflow</a:t>
            </a:r>
          </a:p>
          <a:p>
            <a:r>
              <a:rPr lang="en-US" sz="2400" dirty="0"/>
              <a:t>Optimize inventory </a:t>
            </a:r>
          </a:p>
          <a:p>
            <a:r>
              <a:rPr lang="en-US" sz="2400" dirty="0"/>
              <a:t>Change work environment </a:t>
            </a:r>
          </a:p>
          <a:p>
            <a:r>
              <a:rPr lang="en-US" sz="2400" dirty="0"/>
              <a:t>Focus on variation and error proofing</a:t>
            </a: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467600" y="1219200"/>
            <a:ext cx="41910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a:extLst>
              <a:ext uri="{FF2B5EF4-FFF2-40B4-BE49-F238E27FC236}">
                <a16:creationId xmlns:a16="http://schemas.microsoft.com/office/drawing/2014/main" id="{E1D391D0-520E-4BA0-B1BC-3A5EC2670D85}"/>
              </a:ext>
            </a:extLst>
          </p:cNvPr>
          <p:cNvSpPr/>
          <p:nvPr/>
        </p:nvSpPr>
        <p:spPr>
          <a:xfrm>
            <a:off x="0" y="5638800"/>
            <a:ext cx="12192000" cy="101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86912C3-E30F-43D0-B17B-8DCB3D780D8A}"/>
              </a:ext>
            </a:extLst>
          </p:cNvPr>
          <p:cNvSpPr/>
          <p:nvPr/>
        </p:nvSpPr>
        <p:spPr>
          <a:xfrm>
            <a:off x="0" y="5715000"/>
            <a:ext cx="12192000" cy="1193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1F3066E8-6789-43EE-84C4-FF67835D467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44594"/>
          <a:stretch/>
        </p:blipFill>
        <p:spPr>
          <a:xfrm>
            <a:off x="413845" y="5857547"/>
            <a:ext cx="914400" cy="857611"/>
          </a:xfrm>
          <a:prstGeom prst="rect">
            <a:avLst/>
          </a:prstGeom>
        </p:spPr>
      </p:pic>
      <p:sp>
        <p:nvSpPr>
          <p:cNvPr id="8" name="Rectangle 7">
            <a:extLst>
              <a:ext uri="{FF2B5EF4-FFF2-40B4-BE49-F238E27FC236}">
                <a16:creationId xmlns:a16="http://schemas.microsoft.com/office/drawing/2014/main" id="{0F3BC815-FBF6-41D9-B12C-2B60CBDB3910}"/>
              </a:ext>
            </a:extLst>
          </p:cNvPr>
          <p:cNvSpPr/>
          <p:nvPr/>
        </p:nvSpPr>
        <p:spPr>
          <a:xfrm>
            <a:off x="0" y="5676900"/>
            <a:ext cx="12192000" cy="10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114612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Rectangle 17"/>
          <p:cNvSpPr/>
          <p:nvPr/>
        </p:nvSpPr>
        <p:spPr>
          <a:xfrm>
            <a:off x="0" y="5461000"/>
            <a:ext cx="12268200" cy="1397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p:txBody>
          <a:bodyPr/>
          <a:lstStyle/>
          <a:p>
            <a:r>
              <a:rPr lang="en-US" dirty="0"/>
              <a:t>Which intervention(s) should we start with?</a:t>
            </a:r>
          </a:p>
        </p:txBody>
      </p:sp>
      <p:sp>
        <p:nvSpPr>
          <p:cNvPr id="3" name="Content Placeholder 2"/>
          <p:cNvSpPr>
            <a:spLocks noGrp="1"/>
          </p:cNvSpPr>
          <p:nvPr>
            <p:ph idx="1"/>
          </p:nvPr>
        </p:nvSpPr>
        <p:spPr>
          <a:xfrm>
            <a:off x="628374" y="1092200"/>
            <a:ext cx="6322960" cy="2489200"/>
          </a:xfrm>
        </p:spPr>
        <p:txBody>
          <a:bodyPr/>
          <a:lstStyle/>
          <a:p>
            <a:pPr marL="0" indent="0">
              <a:buNone/>
            </a:pPr>
            <a:r>
              <a:rPr lang="en-US" dirty="0"/>
              <a:t>Many factors go into decision…</a:t>
            </a:r>
          </a:p>
          <a:p>
            <a:r>
              <a:rPr lang="en-US" dirty="0"/>
              <a:t>Resources </a:t>
            </a:r>
          </a:p>
          <a:p>
            <a:r>
              <a:rPr lang="en-US" dirty="0"/>
              <a:t>Stakeholder preferences</a:t>
            </a:r>
          </a:p>
          <a:p>
            <a:r>
              <a:rPr lang="en-US" dirty="0"/>
              <a:t>Ability to measure</a:t>
            </a:r>
          </a:p>
        </p:txBody>
      </p:sp>
      <p:cxnSp>
        <p:nvCxnSpPr>
          <p:cNvPr id="4" name="Straight Connector 3"/>
          <p:cNvCxnSpPr/>
          <p:nvPr/>
        </p:nvCxnSpPr>
        <p:spPr>
          <a:xfrm>
            <a:off x="9769254" y="1974601"/>
            <a:ext cx="0" cy="3467349"/>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7854508" y="3605539"/>
            <a:ext cx="3829492"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8825261" y="1219704"/>
            <a:ext cx="1887986" cy="33144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Potential for impact:</a:t>
            </a:r>
          </a:p>
        </p:txBody>
      </p:sp>
      <p:cxnSp>
        <p:nvCxnSpPr>
          <p:cNvPr id="7" name="Straight Arrow Connector 6"/>
          <p:cNvCxnSpPr/>
          <p:nvPr/>
        </p:nvCxnSpPr>
        <p:spPr>
          <a:xfrm>
            <a:off x="8507952" y="1551152"/>
            <a:ext cx="2522602" cy="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1076999" y="1385428"/>
            <a:ext cx="549824" cy="33144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High</a:t>
            </a:r>
          </a:p>
        </p:txBody>
      </p:sp>
      <p:sp>
        <p:nvSpPr>
          <p:cNvPr id="9" name="TextBox 8"/>
          <p:cNvSpPr txBox="1"/>
          <p:nvPr/>
        </p:nvSpPr>
        <p:spPr>
          <a:xfrm>
            <a:off x="7997776" y="1385428"/>
            <a:ext cx="510176" cy="33144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Low</a:t>
            </a:r>
          </a:p>
        </p:txBody>
      </p:sp>
      <p:sp>
        <p:nvSpPr>
          <p:cNvPr id="10" name="TextBox 9"/>
          <p:cNvSpPr txBox="1"/>
          <p:nvPr/>
        </p:nvSpPr>
        <p:spPr>
          <a:xfrm rot="16200000">
            <a:off x="6126483" y="3439815"/>
            <a:ext cx="1641645" cy="33144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Amount of effort:</a:t>
            </a:r>
          </a:p>
        </p:txBody>
      </p:sp>
      <p:cxnSp>
        <p:nvCxnSpPr>
          <p:cNvPr id="11" name="Straight Arrow Connector 10"/>
          <p:cNvCxnSpPr/>
          <p:nvPr/>
        </p:nvCxnSpPr>
        <p:spPr>
          <a:xfrm rot="16200000">
            <a:off x="5967602" y="3605539"/>
            <a:ext cx="2522604" cy="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923077" y="2012789"/>
            <a:ext cx="549824" cy="33144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High</a:t>
            </a:r>
          </a:p>
        </p:txBody>
      </p:sp>
      <p:sp>
        <p:nvSpPr>
          <p:cNvPr id="13" name="TextBox 12"/>
          <p:cNvSpPr txBox="1"/>
          <p:nvPr/>
        </p:nvSpPr>
        <p:spPr>
          <a:xfrm>
            <a:off x="6942900" y="4866841"/>
            <a:ext cx="7533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Low</a:t>
            </a:r>
          </a:p>
        </p:txBody>
      </p:sp>
      <p:sp>
        <p:nvSpPr>
          <p:cNvPr id="14" name="TextBox 13"/>
          <p:cNvSpPr txBox="1"/>
          <p:nvPr/>
        </p:nvSpPr>
        <p:spPr>
          <a:xfrm>
            <a:off x="8154618" y="2500054"/>
            <a:ext cx="1135957" cy="58003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High effort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Low impact</a:t>
            </a:r>
          </a:p>
        </p:txBody>
      </p:sp>
      <p:sp>
        <p:nvSpPr>
          <p:cNvPr id="15" name="TextBox 14"/>
          <p:cNvSpPr txBox="1"/>
          <p:nvPr/>
        </p:nvSpPr>
        <p:spPr>
          <a:xfrm>
            <a:off x="10215954" y="2500054"/>
            <a:ext cx="1175603" cy="58003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High effort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High impact</a:t>
            </a:r>
          </a:p>
        </p:txBody>
      </p:sp>
      <p:sp>
        <p:nvSpPr>
          <p:cNvPr id="16" name="TextBox 15"/>
          <p:cNvSpPr txBox="1"/>
          <p:nvPr/>
        </p:nvSpPr>
        <p:spPr>
          <a:xfrm>
            <a:off x="10247934" y="4102649"/>
            <a:ext cx="1175603" cy="58003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Low effort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High impact</a:t>
            </a:r>
          </a:p>
        </p:txBody>
      </p:sp>
      <p:sp>
        <p:nvSpPr>
          <p:cNvPr id="17" name="TextBox 16"/>
          <p:cNvSpPr txBox="1"/>
          <p:nvPr/>
        </p:nvSpPr>
        <p:spPr>
          <a:xfrm>
            <a:off x="8154618" y="4102649"/>
            <a:ext cx="1135957" cy="58003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Low effort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Low impact</a:t>
            </a:r>
          </a:p>
        </p:txBody>
      </p:sp>
      <p:sp>
        <p:nvSpPr>
          <p:cNvPr id="19" name="Rectangle 18">
            <a:extLst>
              <a:ext uri="{FF2B5EF4-FFF2-40B4-BE49-F238E27FC236}">
                <a16:creationId xmlns:a16="http://schemas.microsoft.com/office/drawing/2014/main" id="{BD7D4F37-A954-43A3-9E1F-34ED08AE4EE0}"/>
              </a:ext>
            </a:extLst>
          </p:cNvPr>
          <p:cNvSpPr/>
          <p:nvPr/>
        </p:nvSpPr>
        <p:spPr>
          <a:xfrm>
            <a:off x="0" y="5638800"/>
            <a:ext cx="12192000" cy="101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DAB33C37-A0C8-4E40-8626-5AF24F58ADA2}"/>
              </a:ext>
            </a:extLst>
          </p:cNvPr>
          <p:cNvSpPr/>
          <p:nvPr/>
        </p:nvSpPr>
        <p:spPr>
          <a:xfrm>
            <a:off x="0" y="5715000"/>
            <a:ext cx="12192000" cy="1193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7CFAC82A-E03A-45A6-8DE3-72364C99B8C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44594"/>
          <a:stretch/>
        </p:blipFill>
        <p:spPr>
          <a:xfrm>
            <a:off x="413845" y="5857547"/>
            <a:ext cx="914400" cy="857611"/>
          </a:xfrm>
          <a:prstGeom prst="rect">
            <a:avLst/>
          </a:prstGeom>
        </p:spPr>
      </p:pic>
      <p:sp>
        <p:nvSpPr>
          <p:cNvPr id="22" name="Rectangle 21">
            <a:extLst>
              <a:ext uri="{FF2B5EF4-FFF2-40B4-BE49-F238E27FC236}">
                <a16:creationId xmlns:a16="http://schemas.microsoft.com/office/drawing/2014/main" id="{5F66EE3D-85F1-4F77-A97C-27FCBC1BB0DB}"/>
              </a:ext>
            </a:extLst>
          </p:cNvPr>
          <p:cNvSpPr/>
          <p:nvPr/>
        </p:nvSpPr>
        <p:spPr>
          <a:xfrm>
            <a:off x="0" y="5676900"/>
            <a:ext cx="12192000" cy="10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958266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63600" y="25651"/>
            <a:ext cx="11074400" cy="1066800"/>
          </a:xfrm>
        </p:spPr>
        <p:txBody>
          <a:bodyPr/>
          <a:lstStyle/>
          <a:p>
            <a:r>
              <a:rPr lang="en-US" dirty="0"/>
              <a:t>PLAN: </a:t>
            </a:r>
            <a:r>
              <a:rPr lang="en-US" dirty="0" err="1"/>
              <a:t>Donebedian</a:t>
            </a:r>
            <a:r>
              <a:rPr lang="en-US" dirty="0"/>
              <a:t> Evaluation Framework</a:t>
            </a:r>
          </a:p>
        </p:txBody>
      </p:sp>
      <p:sp>
        <p:nvSpPr>
          <p:cNvPr id="4" name="Rectangle 3"/>
          <p:cNvSpPr/>
          <p:nvPr/>
        </p:nvSpPr>
        <p:spPr>
          <a:xfrm>
            <a:off x="685800" y="1447800"/>
            <a:ext cx="3352800" cy="1828800"/>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Calibri"/>
                <a:ea typeface="+mn-ea"/>
                <a:cs typeface="+mn-cs"/>
              </a:rPr>
              <a:t>Structure</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Rectangle 6"/>
          <p:cNvSpPr/>
          <p:nvPr/>
        </p:nvSpPr>
        <p:spPr>
          <a:xfrm>
            <a:off x="4343400" y="1447800"/>
            <a:ext cx="3352800" cy="1828800"/>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Calibri"/>
                <a:ea typeface="+mn-ea"/>
                <a:cs typeface="+mn-cs"/>
              </a:rPr>
              <a:t>Process</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Rectangle 7"/>
          <p:cNvSpPr/>
          <p:nvPr/>
        </p:nvSpPr>
        <p:spPr>
          <a:xfrm>
            <a:off x="8001000" y="1426675"/>
            <a:ext cx="3352800" cy="1828800"/>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Calibri"/>
                <a:ea typeface="+mn-ea"/>
                <a:cs typeface="+mn-cs"/>
              </a:rPr>
              <a:t>Outcome</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cxnSp>
        <p:nvCxnSpPr>
          <p:cNvPr id="10" name="Straight Arrow Connector 9"/>
          <p:cNvCxnSpPr/>
          <p:nvPr/>
        </p:nvCxnSpPr>
        <p:spPr>
          <a:xfrm>
            <a:off x="4114800" y="2438400"/>
            <a:ext cx="228600" cy="0"/>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7772400" y="2438400"/>
            <a:ext cx="228600" cy="0"/>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81000" y="3429001"/>
            <a:ext cx="3218638" cy="156966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Healthcare organization</a:t>
            </a:r>
            <a:r>
              <a:rPr kumimoji="0" lang="en-US" sz="1800" b="0" i="0" u="none" strike="noStrike" kern="1200" cap="none" spc="0" normalizeH="0" baseline="0" noProof="0" dirty="0">
                <a:ln>
                  <a:noFill/>
                </a:ln>
                <a:solidFill>
                  <a:prstClr val="black"/>
                </a:solidFill>
                <a:effectLst/>
                <a:uLnTx/>
                <a:uFillTx/>
                <a:latin typeface="Calibri"/>
                <a:ea typeface="+mn-ea"/>
                <a:cs typeface="+mn-cs"/>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Facilities, equipment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Staffing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Computer systems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Organizational charts</a:t>
            </a:r>
          </a:p>
        </p:txBody>
      </p:sp>
      <p:sp>
        <p:nvSpPr>
          <p:cNvPr id="18" name="TextBox 17"/>
          <p:cNvSpPr txBox="1"/>
          <p:nvPr/>
        </p:nvSpPr>
        <p:spPr>
          <a:xfrm>
            <a:off x="4648200" y="3450126"/>
            <a:ext cx="2985561" cy="156966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How care is delivered</a:t>
            </a:r>
            <a:r>
              <a:rPr kumimoji="0" lang="en-US" sz="1800" b="0" i="0" u="none" strike="noStrike" kern="1200" cap="none" spc="0" normalizeH="0" baseline="0" noProof="0" dirty="0">
                <a:ln>
                  <a:noFill/>
                </a:ln>
                <a:solidFill>
                  <a:prstClr val="black"/>
                </a:solidFill>
                <a:effectLst/>
                <a:uLnTx/>
                <a:uFillTx/>
                <a:latin typeface="Calibri"/>
                <a:ea typeface="+mn-ea"/>
                <a:cs typeface="+mn-cs"/>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Preventive services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Guideline adherence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Number of patients served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Diagnoses</a:t>
            </a:r>
          </a:p>
        </p:txBody>
      </p:sp>
      <p:sp>
        <p:nvSpPr>
          <p:cNvPr id="19" name="Rectangle 18"/>
          <p:cNvSpPr/>
          <p:nvPr/>
        </p:nvSpPr>
        <p:spPr>
          <a:xfrm>
            <a:off x="332845" y="5193312"/>
            <a:ext cx="4529125"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Calibri"/>
                <a:ea typeface="+mn-ea"/>
                <a:cs typeface="+mn-cs"/>
              </a:rPr>
              <a:t>Donebedian</a:t>
            </a:r>
            <a:r>
              <a:rPr kumimoji="0" lang="en-US" sz="1800" b="0" i="0" u="none" strike="noStrike" kern="1200" cap="none" spc="0" normalizeH="0" baseline="0" noProof="0" dirty="0">
                <a:ln>
                  <a:noFill/>
                </a:ln>
                <a:solidFill>
                  <a:prstClr val="black"/>
                </a:solidFill>
                <a:effectLst/>
                <a:uLnTx/>
                <a:uFillTx/>
                <a:latin typeface="Calibri"/>
                <a:ea typeface="+mn-ea"/>
                <a:cs typeface="+mn-cs"/>
              </a:rPr>
              <a:t> A. JAMA. 1988; 260(12): 1743-48.</a:t>
            </a:r>
          </a:p>
        </p:txBody>
      </p:sp>
      <p:sp>
        <p:nvSpPr>
          <p:cNvPr id="20" name="TextBox 19"/>
          <p:cNvSpPr txBox="1"/>
          <p:nvPr/>
        </p:nvSpPr>
        <p:spPr>
          <a:xfrm>
            <a:off x="8305800" y="3429001"/>
            <a:ext cx="2946128" cy="156966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Impact on health</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Death(s)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Number of adverse events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Satisfaction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Rectangle 11">
            <a:extLst>
              <a:ext uri="{FF2B5EF4-FFF2-40B4-BE49-F238E27FC236}">
                <a16:creationId xmlns:a16="http://schemas.microsoft.com/office/drawing/2014/main" id="{69814341-F823-427B-AE62-82DE610A9D05}"/>
              </a:ext>
            </a:extLst>
          </p:cNvPr>
          <p:cNvSpPr/>
          <p:nvPr/>
        </p:nvSpPr>
        <p:spPr>
          <a:xfrm>
            <a:off x="0" y="5638800"/>
            <a:ext cx="12192000" cy="101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437474F-40D7-4708-BD0C-C7A7378B52C5}"/>
              </a:ext>
            </a:extLst>
          </p:cNvPr>
          <p:cNvSpPr/>
          <p:nvPr/>
        </p:nvSpPr>
        <p:spPr>
          <a:xfrm>
            <a:off x="0" y="5715000"/>
            <a:ext cx="12192000" cy="1193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9D556ECD-9AF1-4825-AC0B-2E95A98BBC6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44594"/>
          <a:stretch/>
        </p:blipFill>
        <p:spPr>
          <a:xfrm>
            <a:off x="413845" y="5857547"/>
            <a:ext cx="914400" cy="857611"/>
          </a:xfrm>
          <a:prstGeom prst="rect">
            <a:avLst/>
          </a:prstGeom>
        </p:spPr>
      </p:pic>
      <p:sp>
        <p:nvSpPr>
          <p:cNvPr id="15" name="Rectangle 14">
            <a:extLst>
              <a:ext uri="{FF2B5EF4-FFF2-40B4-BE49-F238E27FC236}">
                <a16:creationId xmlns:a16="http://schemas.microsoft.com/office/drawing/2014/main" id="{8E2DED5C-7E46-4476-BF8A-BFAD9A638639}"/>
              </a:ext>
            </a:extLst>
          </p:cNvPr>
          <p:cNvSpPr/>
          <p:nvPr/>
        </p:nvSpPr>
        <p:spPr>
          <a:xfrm>
            <a:off x="0" y="5676900"/>
            <a:ext cx="12192000" cy="10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35513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Measures for biopsy photo project</a:t>
            </a:r>
          </a:p>
        </p:txBody>
      </p:sp>
      <p:sp>
        <p:nvSpPr>
          <p:cNvPr id="3" name="Content Placeholder 2"/>
          <p:cNvSpPr>
            <a:spLocks noGrp="1"/>
          </p:cNvSpPr>
          <p:nvPr>
            <p:ph idx="1"/>
          </p:nvPr>
        </p:nvSpPr>
        <p:spPr>
          <a:xfrm>
            <a:off x="685800" y="1099996"/>
            <a:ext cx="9887227" cy="4368800"/>
          </a:xfrm>
        </p:spPr>
        <p:txBody>
          <a:bodyPr/>
          <a:lstStyle/>
          <a:p>
            <a:r>
              <a:rPr lang="en-US" b="1" i="1" dirty="0"/>
              <a:t>Outcome measures</a:t>
            </a:r>
            <a:r>
              <a:rPr lang="en-US" b="1" dirty="0"/>
              <a:t>: </a:t>
            </a:r>
            <a:r>
              <a:rPr lang="en-US" dirty="0"/>
              <a:t># Wrong site surgeries</a:t>
            </a:r>
            <a:endParaRPr lang="en-US" i="1" dirty="0"/>
          </a:p>
          <a:p>
            <a:r>
              <a:rPr lang="en-US" b="1" i="1" dirty="0"/>
              <a:t>Process measures</a:t>
            </a:r>
            <a:r>
              <a:rPr lang="en-US" b="1" dirty="0"/>
              <a:t>: </a:t>
            </a:r>
            <a:r>
              <a:rPr lang="en-US" b="1" i="1" dirty="0"/>
              <a:t> </a:t>
            </a:r>
            <a:r>
              <a:rPr lang="en-US" dirty="0"/>
              <a:t>Proportion of biopsies with photos </a:t>
            </a:r>
            <a:endParaRPr lang="en-US" i="1" dirty="0"/>
          </a:p>
          <a:p>
            <a:r>
              <a:rPr lang="en-US" b="1" i="1" dirty="0"/>
              <a:t>Structure measures</a:t>
            </a:r>
            <a:r>
              <a:rPr lang="en-US" b="1" dirty="0"/>
              <a:t>: </a:t>
            </a:r>
            <a:r>
              <a:rPr lang="en-US" dirty="0"/>
              <a:t>Nursing staff, # photo taking devices</a:t>
            </a:r>
          </a:p>
          <a:p>
            <a:r>
              <a:rPr lang="en-US" b="1" i="1" dirty="0"/>
              <a:t>Balance measures:</a:t>
            </a:r>
            <a:r>
              <a:rPr lang="en-US" i="1" dirty="0"/>
              <a:t> </a:t>
            </a:r>
            <a:r>
              <a:rPr lang="en-US" dirty="0"/>
              <a:t>Time per patient encounter</a:t>
            </a:r>
            <a:endParaRPr lang="en-US" b="1" i="1" dirty="0"/>
          </a:p>
        </p:txBody>
      </p:sp>
      <p:sp>
        <p:nvSpPr>
          <p:cNvPr id="4" name="TextBox 3">
            <a:extLst>
              <a:ext uri="{FF2B5EF4-FFF2-40B4-BE49-F238E27FC236}">
                <a16:creationId xmlns:a16="http://schemas.microsoft.com/office/drawing/2014/main" id="{0199367C-0F93-4870-8F7D-B76EE0BFB0B4}"/>
              </a:ext>
            </a:extLst>
          </p:cNvPr>
          <p:cNvSpPr txBox="1"/>
          <p:nvPr/>
        </p:nvSpPr>
        <p:spPr>
          <a:xfrm>
            <a:off x="9998853" y="4248547"/>
            <a:ext cx="3239761" cy="246221"/>
          </a:xfrm>
          <a:prstGeom prst="rect">
            <a:avLst/>
          </a:prstGeom>
          <a:noFill/>
        </p:spPr>
        <p:txBody>
          <a:bodyPr wrap="square" rtlCol="0">
            <a:spAutoFit/>
          </a:bodyPr>
          <a:lstStyle/>
          <a:p>
            <a:r>
              <a:rPr lang="en-US" sz="1000" dirty="0"/>
              <a:t>Courtesy of L. Orenstein, M.D. </a:t>
            </a:r>
          </a:p>
        </p:txBody>
      </p:sp>
      <p:sp>
        <p:nvSpPr>
          <p:cNvPr id="6" name="Rectangle 5">
            <a:extLst>
              <a:ext uri="{FF2B5EF4-FFF2-40B4-BE49-F238E27FC236}">
                <a16:creationId xmlns:a16="http://schemas.microsoft.com/office/drawing/2014/main" id="{A84EBF8D-AB52-4C45-B765-A69160DC268B}"/>
              </a:ext>
            </a:extLst>
          </p:cNvPr>
          <p:cNvSpPr/>
          <p:nvPr/>
        </p:nvSpPr>
        <p:spPr>
          <a:xfrm>
            <a:off x="0" y="5638800"/>
            <a:ext cx="12192000" cy="101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D3EA2F4-C981-4F3E-A806-3647873613DF}"/>
              </a:ext>
            </a:extLst>
          </p:cNvPr>
          <p:cNvSpPr/>
          <p:nvPr/>
        </p:nvSpPr>
        <p:spPr>
          <a:xfrm>
            <a:off x="0" y="5715000"/>
            <a:ext cx="12192000" cy="1193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F86FD2C9-DF07-46EC-84F4-5F84D9058AD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44594"/>
          <a:stretch/>
        </p:blipFill>
        <p:spPr>
          <a:xfrm>
            <a:off x="413845" y="5857547"/>
            <a:ext cx="914400" cy="857611"/>
          </a:xfrm>
          <a:prstGeom prst="rect">
            <a:avLst/>
          </a:prstGeom>
        </p:spPr>
      </p:pic>
      <p:sp>
        <p:nvSpPr>
          <p:cNvPr id="9" name="Rectangle 8">
            <a:extLst>
              <a:ext uri="{FF2B5EF4-FFF2-40B4-BE49-F238E27FC236}">
                <a16:creationId xmlns:a16="http://schemas.microsoft.com/office/drawing/2014/main" id="{9CD96BC4-A8F9-44FC-8DE4-3FE0BBFDBF94}"/>
              </a:ext>
            </a:extLst>
          </p:cNvPr>
          <p:cNvSpPr/>
          <p:nvPr/>
        </p:nvSpPr>
        <p:spPr>
          <a:xfrm>
            <a:off x="0" y="5676900"/>
            <a:ext cx="12192000" cy="10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rotWithShape="1">
          <a:blip r:embed="rId4"/>
          <a:srcRect r="2691"/>
          <a:stretch/>
        </p:blipFill>
        <p:spPr>
          <a:xfrm>
            <a:off x="9753599" y="4449598"/>
            <a:ext cx="2436891" cy="2408402"/>
          </a:xfrm>
          <a:prstGeom prst="rect">
            <a:avLst/>
          </a:prstGeom>
        </p:spPr>
      </p:pic>
    </p:spTree>
    <p:extLst>
      <p:ext uri="{BB962C8B-B14F-4D97-AF65-F5344CB8AC3E}">
        <p14:creationId xmlns:p14="http://schemas.microsoft.com/office/powerpoint/2010/main" val="6065475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82600" y="415061"/>
            <a:ext cx="8077200" cy="1066800"/>
          </a:xfrm>
        </p:spPr>
        <p:txBody>
          <a:bodyPr>
            <a:normAutofit fontScale="90000"/>
          </a:bodyPr>
          <a:lstStyle/>
          <a:p>
            <a:r>
              <a:rPr lang="en-US" dirty="0"/>
              <a:t>Help plan QI Metrics for Biologic Medication Access in HS clinic </a:t>
            </a:r>
          </a:p>
        </p:txBody>
      </p:sp>
      <p:sp>
        <p:nvSpPr>
          <p:cNvPr id="3" name="Content Placeholder 2"/>
          <p:cNvSpPr>
            <a:spLocks noGrp="1"/>
          </p:cNvSpPr>
          <p:nvPr>
            <p:ph idx="1"/>
          </p:nvPr>
        </p:nvSpPr>
        <p:spPr>
          <a:xfrm>
            <a:off x="685800" y="1560142"/>
            <a:ext cx="10515600" cy="3780604"/>
          </a:xfrm>
        </p:spPr>
        <p:txBody>
          <a:bodyPr/>
          <a:lstStyle/>
          <a:p>
            <a:r>
              <a:rPr lang="en-US" dirty="0"/>
              <a:t>Outcome measures? </a:t>
            </a:r>
          </a:p>
          <a:p>
            <a:endParaRPr lang="en-US" dirty="0"/>
          </a:p>
          <a:p>
            <a:r>
              <a:rPr lang="en-US" dirty="0"/>
              <a:t>Process measures? </a:t>
            </a:r>
          </a:p>
          <a:p>
            <a:endParaRPr lang="en-US" dirty="0"/>
          </a:p>
          <a:p>
            <a:r>
              <a:rPr lang="en-US" dirty="0"/>
              <a:t>Balance measures?</a:t>
            </a:r>
          </a:p>
        </p:txBody>
      </p:sp>
      <p:pic>
        <p:nvPicPr>
          <p:cNvPr id="6" name="Picture 5"/>
          <p:cNvPicPr>
            <a:picLocks noChangeAspect="1"/>
          </p:cNvPicPr>
          <p:nvPr/>
        </p:nvPicPr>
        <p:blipFill rotWithShape="1">
          <a:blip r:embed="rId3"/>
          <a:srcRect l="19225"/>
          <a:stretch/>
        </p:blipFill>
        <p:spPr>
          <a:xfrm>
            <a:off x="8229600" y="526094"/>
            <a:ext cx="3200400" cy="4578417"/>
          </a:xfrm>
          <a:prstGeom prst="rect">
            <a:avLst/>
          </a:prstGeom>
        </p:spPr>
      </p:pic>
      <p:sp>
        <p:nvSpPr>
          <p:cNvPr id="5" name="TextBox 4">
            <a:extLst>
              <a:ext uri="{FF2B5EF4-FFF2-40B4-BE49-F238E27FC236}">
                <a16:creationId xmlns:a16="http://schemas.microsoft.com/office/drawing/2014/main" id="{DFC16702-15F9-4F84-B22C-FD07378812F4}"/>
              </a:ext>
            </a:extLst>
          </p:cNvPr>
          <p:cNvSpPr txBox="1"/>
          <p:nvPr/>
        </p:nvSpPr>
        <p:spPr>
          <a:xfrm>
            <a:off x="9641571" y="5062523"/>
            <a:ext cx="3239761" cy="246221"/>
          </a:xfrm>
          <a:prstGeom prst="rect">
            <a:avLst/>
          </a:prstGeom>
          <a:noFill/>
        </p:spPr>
        <p:txBody>
          <a:bodyPr wrap="square" rtlCol="0">
            <a:spAutoFit/>
          </a:bodyPr>
          <a:lstStyle/>
          <a:p>
            <a:r>
              <a:rPr lang="en-US" sz="1000" dirty="0"/>
              <a:t>Courtesy of L. Orenstein, M.D. </a:t>
            </a:r>
          </a:p>
        </p:txBody>
      </p:sp>
      <p:sp>
        <p:nvSpPr>
          <p:cNvPr id="7" name="Rectangle 6">
            <a:extLst>
              <a:ext uri="{FF2B5EF4-FFF2-40B4-BE49-F238E27FC236}">
                <a16:creationId xmlns:a16="http://schemas.microsoft.com/office/drawing/2014/main" id="{073E801A-EB75-435A-9F57-9C41A09B38CD}"/>
              </a:ext>
            </a:extLst>
          </p:cNvPr>
          <p:cNvSpPr/>
          <p:nvPr/>
        </p:nvSpPr>
        <p:spPr>
          <a:xfrm>
            <a:off x="0" y="5638800"/>
            <a:ext cx="12192000" cy="101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9059E28-04EA-4CD5-86A0-C220D37D240F}"/>
              </a:ext>
            </a:extLst>
          </p:cNvPr>
          <p:cNvSpPr/>
          <p:nvPr/>
        </p:nvSpPr>
        <p:spPr>
          <a:xfrm>
            <a:off x="0" y="5715000"/>
            <a:ext cx="12192000" cy="1193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B66B1107-5DA6-4B1F-AD1A-671A1E8120B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44594"/>
          <a:stretch/>
        </p:blipFill>
        <p:spPr>
          <a:xfrm>
            <a:off x="413845" y="5857547"/>
            <a:ext cx="914400" cy="857611"/>
          </a:xfrm>
          <a:prstGeom prst="rect">
            <a:avLst/>
          </a:prstGeom>
        </p:spPr>
      </p:pic>
      <p:sp>
        <p:nvSpPr>
          <p:cNvPr id="10" name="Rectangle 9">
            <a:extLst>
              <a:ext uri="{FF2B5EF4-FFF2-40B4-BE49-F238E27FC236}">
                <a16:creationId xmlns:a16="http://schemas.microsoft.com/office/drawing/2014/main" id="{260D5F5B-FF65-4D43-9A6C-0DBBA19D2D97}"/>
              </a:ext>
            </a:extLst>
          </p:cNvPr>
          <p:cNvSpPr/>
          <p:nvPr/>
        </p:nvSpPr>
        <p:spPr>
          <a:xfrm>
            <a:off x="0" y="5676900"/>
            <a:ext cx="12192000" cy="10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45021773"/>
      </p:ext>
    </p:extLst>
  </p:cSld>
  <p:clrMapOvr>
    <a:masterClrMapping/>
  </p:clrMapOvr>
</p:sld>
</file>

<file path=ppt/theme/theme1.xml><?xml version="1.0" encoding="utf-8"?>
<a:theme xmlns:a="http://schemas.openxmlformats.org/drawingml/2006/main" name="AAD_Title Slid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lain blue slid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AAD_title_to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blank">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AAD_Title Slid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Theme2">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eme2" id="{BE31D42E-4D0B-E348-ACA5-B47EDDA04225}" vid="{5F98A1B6-6EB3-8245-BC0E-9A8B6A225F39}"/>
    </a:ext>
  </a:extLst>
</a:theme>
</file>

<file path=ppt/theme/theme9.xml><?xml version="1.0" encoding="utf-8"?>
<a:theme xmlns:a="http://schemas.openxmlformats.org/drawingml/2006/main" name="AAD_title_to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AAD-A_DUAL_WIDESCREEN_103018</Template>
  <TotalTime>1594</TotalTime>
  <Words>3742</Words>
  <Application>Microsoft Office PowerPoint</Application>
  <PresentationFormat>Widescreen</PresentationFormat>
  <Paragraphs>279</Paragraphs>
  <Slides>24</Slides>
  <Notes>24</Notes>
  <HiddenSlides>0</HiddenSlides>
  <MMClips>0</MMClips>
  <ScaleCrop>false</ScaleCrop>
  <HeadingPairs>
    <vt:vector size="6" baseType="variant">
      <vt:variant>
        <vt:lpstr>Fonts Used</vt:lpstr>
      </vt:variant>
      <vt:variant>
        <vt:i4>3</vt:i4>
      </vt:variant>
      <vt:variant>
        <vt:lpstr>Theme</vt:lpstr>
      </vt:variant>
      <vt:variant>
        <vt:i4>9</vt:i4>
      </vt:variant>
      <vt:variant>
        <vt:lpstr>Slide Titles</vt:lpstr>
      </vt:variant>
      <vt:variant>
        <vt:i4>24</vt:i4>
      </vt:variant>
    </vt:vector>
  </HeadingPairs>
  <TitlesOfParts>
    <vt:vector size="36" baseType="lpstr">
      <vt:lpstr>Arial</vt:lpstr>
      <vt:lpstr>Arial Regular</vt:lpstr>
      <vt:lpstr>Calibri</vt:lpstr>
      <vt:lpstr>AAD_Title Slide</vt:lpstr>
      <vt:lpstr>Plain blue slide</vt:lpstr>
      <vt:lpstr>1_Custom Design</vt:lpstr>
      <vt:lpstr>2_Custom Design</vt:lpstr>
      <vt:lpstr>AAD_title_top</vt:lpstr>
      <vt:lpstr>blank</vt:lpstr>
      <vt:lpstr>AAD_Title Slide</vt:lpstr>
      <vt:lpstr>Theme2</vt:lpstr>
      <vt:lpstr>AAD_title_top</vt:lpstr>
      <vt:lpstr>PowerPoint Presentation</vt:lpstr>
      <vt:lpstr>TERMS AND CONDITIONS: The persons using this course material acknowledges and agrees that the American Academy of Dermatology (AAD) owns all right, title, and interest in the materials and they are being given permission (a limited, royalty-free license) to use the materials solely for the educational purposes specified by AAD, and they agree not to use, modify, reproduce, or disseminate the materials for any other purpose, except that faculty may modify Lecture 4, for the limited purpose of including their institution-specific information, but will not make any other edits to such lecture. By using these materials, you agree to the above terms and conditions.  AAD will enforce its intellectual property rights against anyone who violates these terms and conditions.</vt:lpstr>
      <vt:lpstr>A3 Problem Solving</vt:lpstr>
      <vt:lpstr>Plan-Do-Study-Act (PDSA) Cycle</vt:lpstr>
      <vt:lpstr>PLAN: Change Concepts for Effecting Improvement</vt:lpstr>
      <vt:lpstr>Which intervention(s) should we start with?</vt:lpstr>
      <vt:lpstr>PLAN: Donebedian Evaluation Framework</vt:lpstr>
      <vt:lpstr>Measures for biopsy photo project</vt:lpstr>
      <vt:lpstr>Help plan QI Metrics for Biologic Medication Access in HS clinic </vt:lpstr>
      <vt:lpstr>DO: PILOTING YOUR IDEA</vt:lpstr>
      <vt:lpstr>DO: Vapor testing</vt:lpstr>
      <vt:lpstr>DO: Intervention pilot - Fake front end</vt:lpstr>
      <vt:lpstr>DO: Intervention pilot - Fake back end</vt:lpstr>
      <vt:lpstr>DO: Intervention pilot - One night stand</vt:lpstr>
      <vt:lpstr>DO: Project Implementation</vt:lpstr>
      <vt:lpstr>STUDY</vt:lpstr>
      <vt:lpstr>Data Analysis in QI</vt:lpstr>
      <vt:lpstr>Does the intervention work?  Data visualization matters</vt:lpstr>
      <vt:lpstr>PowerPoint Presentation</vt:lpstr>
      <vt:lpstr>Statistical Process Control –  Understanding Variation</vt:lpstr>
      <vt:lpstr>Statistical Process Control Chart</vt:lpstr>
      <vt:lpstr>ACT</vt:lpstr>
      <vt:lpstr>“Without continual growth and progress,  such words as improvement, achievement,  and success have no meaning.”  –Benjamin Franklin </vt:lpstr>
      <vt:lpstr>PowerPoint Presentation</vt:lpstr>
    </vt:vector>
  </TitlesOfParts>
  <Company>WFUHS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Institution Specific Patient Safety and Quality Improvement Knowledge</dc:title>
  <dc:creator>WFBMC</dc:creator>
  <cp:lastModifiedBy>Nicole Torling</cp:lastModifiedBy>
  <cp:revision>95</cp:revision>
  <cp:lastPrinted>2019-04-08T20:12:07Z</cp:lastPrinted>
  <dcterms:created xsi:type="dcterms:W3CDTF">2018-08-16T22:26:43Z</dcterms:created>
  <dcterms:modified xsi:type="dcterms:W3CDTF">2021-12-06T20:18:18Z</dcterms:modified>
</cp:coreProperties>
</file>