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8" r:id="rId2"/>
    <p:sldMasterId id="2147483715" r:id="rId3"/>
    <p:sldMasterId id="2147483719" r:id="rId4"/>
    <p:sldMasterId id="2147483720" r:id="rId5"/>
    <p:sldMasterId id="2147483722" r:id="rId6"/>
  </p:sldMasterIdLst>
  <p:notesMasterIdLst>
    <p:notesMasterId r:id="rId43"/>
  </p:notesMasterIdLst>
  <p:sldIdLst>
    <p:sldId id="256" r:id="rId7"/>
    <p:sldId id="360" r:id="rId8"/>
    <p:sldId id="354" r:id="rId9"/>
    <p:sldId id="361" r:id="rId10"/>
    <p:sldId id="362" r:id="rId11"/>
    <p:sldId id="270" r:id="rId12"/>
    <p:sldId id="364" r:id="rId13"/>
    <p:sldId id="385" r:id="rId14"/>
    <p:sldId id="366" r:id="rId15"/>
    <p:sldId id="365" r:id="rId16"/>
    <p:sldId id="276" r:id="rId17"/>
    <p:sldId id="369" r:id="rId18"/>
    <p:sldId id="378" r:id="rId19"/>
    <p:sldId id="381" r:id="rId20"/>
    <p:sldId id="379" r:id="rId21"/>
    <p:sldId id="382" r:id="rId22"/>
    <p:sldId id="380" r:id="rId23"/>
    <p:sldId id="367" r:id="rId24"/>
    <p:sldId id="383" r:id="rId25"/>
    <p:sldId id="368" r:id="rId26"/>
    <p:sldId id="296" r:id="rId27"/>
    <p:sldId id="357" r:id="rId28"/>
    <p:sldId id="370" r:id="rId29"/>
    <p:sldId id="297" r:id="rId30"/>
    <p:sldId id="371" r:id="rId31"/>
    <p:sldId id="389" r:id="rId32"/>
    <p:sldId id="294" r:id="rId33"/>
    <p:sldId id="388" r:id="rId34"/>
    <p:sldId id="387" r:id="rId35"/>
    <p:sldId id="372" r:id="rId36"/>
    <p:sldId id="374" r:id="rId37"/>
    <p:sldId id="375" r:id="rId38"/>
    <p:sldId id="373" r:id="rId39"/>
    <p:sldId id="376" r:id="rId40"/>
    <p:sldId id="340" r:id="rId41"/>
    <p:sldId id="39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CA"/>
    <a:srgbClr val="4F81BD"/>
    <a:srgbClr val="013189"/>
    <a:srgbClr val="FF7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3" autoAdjust="0"/>
    <p:restoredTop sz="97739" autoAdjust="0"/>
  </p:normalViewPr>
  <p:slideViewPr>
    <p:cSldViewPr>
      <p:cViewPr varScale="1">
        <p:scale>
          <a:sx n="66" d="100"/>
          <a:sy n="66" d="100"/>
        </p:scale>
        <p:origin x="1104"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Regular"/>
              </a:defRPr>
            </a:lvl1pPr>
          </a:lstStyle>
          <a:p>
            <a:fld id="{24CBB051-82EC-4F07-ACB2-30978C0C05AE}" type="datetimeFigureOut">
              <a:rPr lang="en-US" smtClean="0"/>
              <a:pPr/>
              <a:t>12/2/2021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Regular"/>
              </a:defRPr>
            </a:lvl1pPr>
          </a:lstStyle>
          <a:p>
            <a:fld id="{1DAD57B5-340C-4F83-850C-E10D7261600C}" type="slidenum">
              <a:rPr lang="en-US" smtClean="0"/>
              <a:pPr/>
              <a:t>‹#›</a:t>
            </a:fld>
            <a:endParaRPr lang="en-US" dirty="0"/>
          </a:p>
        </p:txBody>
      </p:sp>
    </p:spTree>
    <p:extLst>
      <p:ext uri="{BB962C8B-B14F-4D97-AF65-F5344CB8AC3E}">
        <p14:creationId xmlns:p14="http://schemas.microsoft.com/office/powerpoint/2010/main" val="43058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D57B5-340C-4F83-850C-E10D7261600C}" type="slidenum">
              <a:rPr lang="en-US" smtClean="0"/>
              <a:t>1</a:t>
            </a:fld>
            <a:endParaRPr lang="en-US"/>
          </a:p>
        </p:txBody>
      </p:sp>
    </p:spTree>
    <p:extLst>
      <p:ext uri="{BB962C8B-B14F-4D97-AF65-F5344CB8AC3E}">
        <p14:creationId xmlns:p14="http://schemas.microsoft.com/office/powerpoint/2010/main" val="3650686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Above worksheet from </a:t>
            </a:r>
            <a:r>
              <a:rPr lang="en-US" dirty="0" err="1"/>
              <a:t>Upenn</a:t>
            </a:r>
            <a:r>
              <a:rPr lang="en-US" baseline="0" dirty="0"/>
              <a:t> GME</a:t>
            </a:r>
            <a:endParaRPr lang="en-US" dirty="0"/>
          </a:p>
        </p:txBody>
      </p:sp>
      <p:sp>
        <p:nvSpPr>
          <p:cNvPr id="4" name="Slide Number Placeholder 3"/>
          <p:cNvSpPr>
            <a:spLocks noGrp="1"/>
          </p:cNvSpPr>
          <p:nvPr>
            <p:ph type="sldNum" sz="quarter" idx="10"/>
          </p:nvPr>
        </p:nvSpPr>
        <p:spPr/>
        <p:txBody>
          <a:bodyPr/>
          <a:lstStyle/>
          <a:p>
            <a:fld id="{B384A061-466E-42F1-A862-DCB58D16F812}" type="slidenum">
              <a:rPr lang="en-US" smtClean="0"/>
              <a:t>15</a:t>
            </a:fld>
            <a:endParaRPr lang="en-US"/>
          </a:p>
        </p:txBody>
      </p:sp>
    </p:spTree>
    <p:extLst>
      <p:ext uri="{BB962C8B-B14F-4D97-AF65-F5344CB8AC3E}">
        <p14:creationId xmlns:p14="http://schemas.microsoft.com/office/powerpoint/2010/main" val="45222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Stakeholders are those who have an interest or “stake” in the process</a:t>
            </a:r>
            <a:r>
              <a:rPr lang="en-US" baseline="0" dirty="0"/>
              <a:t> and its outcome. </a:t>
            </a:r>
            <a:endParaRPr lang="en-US" dirty="0"/>
          </a:p>
        </p:txBody>
      </p:sp>
      <p:sp>
        <p:nvSpPr>
          <p:cNvPr id="4" name="Slide Number Placeholder 3"/>
          <p:cNvSpPr>
            <a:spLocks noGrp="1"/>
          </p:cNvSpPr>
          <p:nvPr>
            <p:ph type="sldNum" sz="quarter" idx="10"/>
          </p:nvPr>
        </p:nvSpPr>
        <p:spPr/>
        <p:txBody>
          <a:bodyPr/>
          <a:lstStyle/>
          <a:p>
            <a:fld id="{1DAD57B5-340C-4F83-850C-E10D7261600C}" type="slidenum">
              <a:rPr lang="en-US" smtClean="0"/>
              <a:t>16</a:t>
            </a:fld>
            <a:endParaRPr lang="en-US"/>
          </a:p>
        </p:txBody>
      </p:sp>
    </p:spTree>
    <p:extLst>
      <p:ext uri="{BB962C8B-B14F-4D97-AF65-F5344CB8AC3E}">
        <p14:creationId xmlns:p14="http://schemas.microsoft.com/office/powerpoint/2010/main" val="1813032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Above worksheet from </a:t>
            </a:r>
            <a:r>
              <a:rPr lang="en-US" dirty="0" err="1"/>
              <a:t>Upenn</a:t>
            </a:r>
            <a:r>
              <a:rPr lang="en-US" baseline="0" dirty="0"/>
              <a:t> GME</a:t>
            </a:r>
            <a:endParaRPr lang="en-US" dirty="0"/>
          </a:p>
        </p:txBody>
      </p:sp>
      <p:sp>
        <p:nvSpPr>
          <p:cNvPr id="4" name="Slide Number Placeholder 3"/>
          <p:cNvSpPr>
            <a:spLocks noGrp="1"/>
          </p:cNvSpPr>
          <p:nvPr>
            <p:ph type="sldNum" sz="quarter" idx="10"/>
          </p:nvPr>
        </p:nvSpPr>
        <p:spPr/>
        <p:txBody>
          <a:bodyPr/>
          <a:lstStyle/>
          <a:p>
            <a:fld id="{B384A061-466E-42F1-A862-DCB58D16F812}" type="slidenum">
              <a:rPr lang="en-US" smtClean="0"/>
              <a:t>17</a:t>
            </a:fld>
            <a:endParaRPr lang="en-US"/>
          </a:p>
        </p:txBody>
      </p:sp>
    </p:spTree>
    <p:extLst>
      <p:ext uri="{BB962C8B-B14F-4D97-AF65-F5344CB8AC3E}">
        <p14:creationId xmlns:p14="http://schemas.microsoft.com/office/powerpoint/2010/main" val="521688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 In 2001, the institute of medicine issued</a:t>
            </a:r>
            <a:r>
              <a:rPr lang="en-US" sz="1200" kern="1200" baseline="0" dirty="0">
                <a:solidFill>
                  <a:schemeClr val="tx1"/>
                </a:solidFill>
                <a:effectLst/>
                <a:ea typeface="+mn-ea"/>
                <a:cs typeface="+mn-cs"/>
              </a:rPr>
              <a:t> a second report (following their 1999 report To err is human: building a safer health system), Crossing the quality chasm: a new health system for the 21</a:t>
            </a:r>
            <a:r>
              <a:rPr lang="en-US" sz="1200" kern="1200" baseline="30000" dirty="0">
                <a:solidFill>
                  <a:schemeClr val="tx1"/>
                </a:solidFill>
                <a:effectLst/>
                <a:ea typeface="+mn-ea"/>
                <a:cs typeface="+mn-cs"/>
              </a:rPr>
              <a:t>st</a:t>
            </a:r>
            <a:r>
              <a:rPr lang="en-US" sz="1200" kern="1200" baseline="0" dirty="0">
                <a:solidFill>
                  <a:schemeClr val="tx1"/>
                </a:solidFill>
                <a:effectLst/>
                <a:ea typeface="+mn-ea"/>
                <a:cs typeface="+mn-cs"/>
              </a:rPr>
              <a:t> century. This report outlines 6 overarching “aims for improvement” for health care:</a:t>
            </a:r>
            <a:r>
              <a:rPr lang="en-US" sz="1200" kern="1200" dirty="0">
                <a:solidFill>
                  <a:schemeClr val="tx1"/>
                </a:solidFill>
                <a:effectLst/>
                <a:ea typeface="+mn-ea"/>
                <a:cs typeface="+mn-cs"/>
              </a:rPr>
              <a:t> Safe: Avoid injuries to patients from the care that is intended to help them.</a:t>
            </a:r>
          </a:p>
          <a:p>
            <a:r>
              <a:rPr lang="en-US" sz="1200" kern="1200" dirty="0">
                <a:solidFill>
                  <a:schemeClr val="tx1"/>
                </a:solidFill>
                <a:effectLst/>
                <a:ea typeface="+mn-ea"/>
                <a:cs typeface="+mn-cs"/>
              </a:rPr>
              <a:t>Effective: Match care to science; avoid overuse of ineffective care and underuse of effective care.</a:t>
            </a:r>
          </a:p>
          <a:p>
            <a:r>
              <a:rPr lang="en-US" sz="1200" kern="1200" dirty="0">
                <a:solidFill>
                  <a:schemeClr val="tx1"/>
                </a:solidFill>
                <a:effectLst/>
                <a:ea typeface="+mn-ea"/>
                <a:cs typeface="+mn-cs"/>
              </a:rPr>
              <a:t>Patient-Centered: Honor the individual and respect choice.</a:t>
            </a:r>
          </a:p>
          <a:p>
            <a:r>
              <a:rPr lang="en-US" sz="1200" kern="1200" dirty="0">
                <a:solidFill>
                  <a:schemeClr val="tx1"/>
                </a:solidFill>
                <a:effectLst/>
                <a:ea typeface="+mn-ea"/>
                <a:cs typeface="+mn-cs"/>
              </a:rPr>
              <a:t>Timely: Reduce waiting for both patients and those who give care.</a:t>
            </a:r>
          </a:p>
          <a:p>
            <a:r>
              <a:rPr lang="en-US" sz="1200" kern="1200" dirty="0">
                <a:solidFill>
                  <a:schemeClr val="tx1"/>
                </a:solidFill>
                <a:effectLst/>
                <a:ea typeface="+mn-ea"/>
                <a:cs typeface="+mn-cs"/>
              </a:rPr>
              <a:t>Efficient: Reduce waste.</a:t>
            </a:r>
          </a:p>
          <a:p>
            <a:r>
              <a:rPr lang="en-US" sz="1200" kern="1200" dirty="0">
                <a:solidFill>
                  <a:schemeClr val="tx1"/>
                </a:solidFill>
                <a:effectLst/>
                <a:ea typeface="+mn-ea"/>
                <a:cs typeface="+mn-cs"/>
              </a:rPr>
              <a:t>Equitable: Close racial and ethnic gaps in health status.</a:t>
            </a:r>
          </a:p>
          <a:p>
            <a:endParaRPr lang="en-US" dirty="0"/>
          </a:p>
          <a:p>
            <a:r>
              <a:rPr lang="en-US" dirty="0"/>
              <a:t>Aim should be time specific and measurable</a:t>
            </a:r>
          </a:p>
          <a:p>
            <a:pPr lvl="1"/>
            <a:r>
              <a:rPr lang="en-US" dirty="0"/>
              <a:t>“Reduce MRSA infections.”</a:t>
            </a:r>
          </a:p>
          <a:p>
            <a:pPr lvl="1"/>
            <a:r>
              <a:rPr lang="en-US" dirty="0"/>
              <a:t>“Reduce MRSA infections by 30% within 12 months in patients admitted to University of Minnesota Medical Center.”</a:t>
            </a:r>
          </a:p>
          <a:p>
            <a:endParaRPr lang="en-US" dirty="0"/>
          </a:p>
          <a:p>
            <a:endParaRPr lang="en-US" dirty="0"/>
          </a:p>
        </p:txBody>
      </p:sp>
      <p:sp>
        <p:nvSpPr>
          <p:cNvPr id="4" name="Slide Number Placeholder 3"/>
          <p:cNvSpPr>
            <a:spLocks noGrp="1"/>
          </p:cNvSpPr>
          <p:nvPr>
            <p:ph type="sldNum" sz="quarter" idx="10"/>
          </p:nvPr>
        </p:nvSpPr>
        <p:spPr/>
        <p:txBody>
          <a:bodyPr/>
          <a:lstStyle/>
          <a:p>
            <a:fld id="{1DAD57B5-340C-4F83-850C-E10D7261600C}" type="slidenum">
              <a:rPr lang="en-US" smtClean="0"/>
              <a:t>18</a:t>
            </a:fld>
            <a:endParaRPr lang="en-US"/>
          </a:p>
        </p:txBody>
      </p:sp>
    </p:spTree>
    <p:extLst>
      <p:ext uri="{BB962C8B-B14F-4D97-AF65-F5344CB8AC3E}">
        <p14:creationId xmlns:p14="http://schemas.microsoft.com/office/powerpoint/2010/main" val="1618417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 elevator</a:t>
            </a:r>
            <a:r>
              <a:rPr lang="en-US" baseline="0" dirty="0"/>
              <a:t> speech is a clear brief message that theoretically can be delivered in the time it takes for someone to ride an elevator together, about 30 seconds. </a:t>
            </a:r>
            <a:endParaRPr lang="en-US" dirty="0"/>
          </a:p>
        </p:txBody>
      </p:sp>
      <p:sp>
        <p:nvSpPr>
          <p:cNvPr id="4" name="Slide Number Placeholder 3"/>
          <p:cNvSpPr>
            <a:spLocks noGrp="1"/>
          </p:cNvSpPr>
          <p:nvPr>
            <p:ph type="sldNum" sz="quarter" idx="10"/>
          </p:nvPr>
        </p:nvSpPr>
        <p:spPr/>
        <p:txBody>
          <a:bodyPr/>
          <a:lstStyle/>
          <a:p>
            <a:fld id="{1DAD57B5-340C-4F83-850C-E10D7261600C}" type="slidenum">
              <a:rPr lang="en-US" smtClean="0"/>
              <a:t>19</a:t>
            </a:fld>
            <a:endParaRPr lang="en-US"/>
          </a:p>
        </p:txBody>
      </p:sp>
    </p:spTree>
    <p:extLst>
      <p:ext uri="{BB962C8B-B14F-4D97-AF65-F5344CB8AC3E}">
        <p14:creationId xmlns:p14="http://schemas.microsoft.com/office/powerpoint/2010/main" val="3654553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baseline="0" dirty="0"/>
              <a:t> fishbone diagram is essentially a cause and effect diagram with the problem at one end with all the variables contributing to it at the other. The actual fishbone allows for a visual demonstration of the potential causes of a specific problem. </a:t>
            </a:r>
          </a:p>
          <a:p>
            <a:endParaRPr lang="en-US" dirty="0"/>
          </a:p>
        </p:txBody>
      </p:sp>
      <p:sp>
        <p:nvSpPr>
          <p:cNvPr id="4" name="Slide Number Placeholder 3"/>
          <p:cNvSpPr>
            <a:spLocks noGrp="1"/>
          </p:cNvSpPr>
          <p:nvPr>
            <p:ph type="sldNum" sz="quarter" idx="10"/>
          </p:nvPr>
        </p:nvSpPr>
        <p:spPr/>
        <p:txBody>
          <a:bodyPr/>
          <a:lstStyle/>
          <a:p>
            <a:fld id="{1DAD57B5-340C-4F83-850C-E10D7261600C}" type="slidenum">
              <a:rPr lang="en-US" smtClean="0"/>
              <a:t>24</a:t>
            </a:fld>
            <a:endParaRPr lang="en-US"/>
          </a:p>
        </p:txBody>
      </p:sp>
    </p:spTree>
    <p:extLst>
      <p:ext uri="{BB962C8B-B14F-4D97-AF65-F5344CB8AC3E}">
        <p14:creationId xmlns:p14="http://schemas.microsoft.com/office/powerpoint/2010/main" val="3922281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a:t>
            </a:r>
            <a:r>
              <a:rPr lang="en-US" baseline="0" dirty="0"/>
              <a:t> key to solving a problem is to truly understand it in the first place. We often shift to finding a solution before completely comprehending its cause. One way to identify a root cause is to ask “why” 5 times. The concept is that you do not stop after the first why and that deep questioning of the problem will lead you to its actual root cause. </a:t>
            </a:r>
          </a:p>
          <a:p>
            <a:endParaRPr lang="en-US" baseline="0" dirty="0"/>
          </a:p>
          <a:p>
            <a:r>
              <a:rPr lang="en-US" sz="1200" kern="1200" dirty="0">
                <a:solidFill>
                  <a:schemeClr val="tx1"/>
                </a:solidFill>
                <a:effectLst/>
                <a:ea typeface="+mn-ea"/>
                <a:cs typeface="+mn-cs"/>
              </a:rPr>
              <a:t>Here is an example of how to ask "Why?" five times</a:t>
            </a:r>
            <a:r>
              <a:rPr lang="en-US" sz="1200" kern="1200" baseline="0" dirty="0">
                <a:solidFill>
                  <a:schemeClr val="tx1"/>
                </a:solidFill>
                <a:effectLst/>
                <a:ea typeface="+mn-ea"/>
                <a:cs typeface="+mn-cs"/>
              </a:rPr>
              <a:t> (per the institute for healthcare improvement):</a:t>
            </a:r>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Why is a patient's intravenous run rate wrong? </a:t>
            </a:r>
            <a:br>
              <a:rPr lang="en-US" sz="1200" kern="1200" dirty="0">
                <a:solidFill>
                  <a:schemeClr val="tx1"/>
                </a:solidFill>
                <a:effectLst/>
                <a:ea typeface="+mn-ea"/>
                <a:cs typeface="+mn-cs"/>
              </a:rPr>
            </a:br>
            <a:r>
              <a:rPr lang="en-US" sz="1200" kern="1200" dirty="0">
                <a:solidFill>
                  <a:schemeClr val="tx1"/>
                </a:solidFill>
                <a:effectLst/>
                <a:ea typeface="+mn-ea"/>
                <a:cs typeface="+mn-cs"/>
              </a:rPr>
              <a:t>The previous nurse didn't change the run rate.</a:t>
            </a:r>
            <a:br>
              <a:rPr lang="en-US" sz="1200" kern="1200" dirty="0">
                <a:solidFill>
                  <a:schemeClr val="tx1"/>
                </a:solidFill>
                <a:effectLst/>
                <a:ea typeface="+mn-ea"/>
                <a:cs typeface="+mn-cs"/>
              </a:rPr>
            </a:br>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Why didn't the previous nurse change the rate?</a:t>
            </a:r>
            <a:br>
              <a:rPr lang="en-US" sz="1200" kern="1200" dirty="0">
                <a:solidFill>
                  <a:schemeClr val="tx1"/>
                </a:solidFill>
                <a:effectLst/>
                <a:ea typeface="+mn-ea"/>
                <a:cs typeface="+mn-cs"/>
              </a:rPr>
            </a:br>
            <a:r>
              <a:rPr lang="en-US" sz="1200" kern="1200" dirty="0">
                <a:solidFill>
                  <a:schemeClr val="tx1"/>
                </a:solidFill>
                <a:effectLst/>
                <a:ea typeface="+mn-ea"/>
                <a:cs typeface="+mn-cs"/>
              </a:rPr>
              <a:t>The doctor's order had gone to the pharmacy and the medication administration record (MAR) was not updated.</a:t>
            </a:r>
            <a:br>
              <a:rPr lang="en-US" sz="1200" kern="1200" dirty="0">
                <a:solidFill>
                  <a:schemeClr val="tx1"/>
                </a:solidFill>
                <a:effectLst/>
                <a:ea typeface="+mn-ea"/>
                <a:cs typeface="+mn-cs"/>
              </a:rPr>
            </a:br>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Why wasn't the MAR updated?</a:t>
            </a:r>
            <a:br>
              <a:rPr lang="en-US" sz="1200" kern="1200" dirty="0">
                <a:solidFill>
                  <a:schemeClr val="tx1"/>
                </a:solidFill>
                <a:effectLst/>
                <a:ea typeface="+mn-ea"/>
                <a:cs typeface="+mn-cs"/>
              </a:rPr>
            </a:br>
            <a:r>
              <a:rPr lang="en-US" sz="1200" kern="1200" dirty="0">
                <a:solidFill>
                  <a:schemeClr val="tx1"/>
                </a:solidFill>
                <a:effectLst/>
                <a:ea typeface="+mn-ea"/>
                <a:cs typeface="+mn-cs"/>
              </a:rPr>
              <a:t>The MAR is updated only once per day.</a:t>
            </a:r>
            <a:br>
              <a:rPr lang="en-US" sz="1200" kern="1200" dirty="0">
                <a:solidFill>
                  <a:schemeClr val="tx1"/>
                </a:solidFill>
                <a:effectLst/>
                <a:ea typeface="+mn-ea"/>
                <a:cs typeface="+mn-cs"/>
              </a:rPr>
            </a:br>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Why is the MAR updated only once per day?</a:t>
            </a:r>
            <a:br>
              <a:rPr lang="en-US" sz="1200" kern="1200" dirty="0">
                <a:solidFill>
                  <a:schemeClr val="tx1"/>
                </a:solidFill>
                <a:effectLst/>
                <a:ea typeface="+mn-ea"/>
                <a:cs typeface="+mn-cs"/>
              </a:rPr>
            </a:br>
            <a:r>
              <a:rPr lang="en-US" sz="1200" kern="1200" dirty="0">
                <a:solidFill>
                  <a:schemeClr val="tx1"/>
                </a:solidFill>
                <a:effectLst/>
                <a:ea typeface="+mn-ea"/>
                <a:cs typeface="+mn-cs"/>
              </a:rPr>
              <a:t>The hospital has chosen to use oral instructions for updates that happen more frequently.</a:t>
            </a:r>
            <a:br>
              <a:rPr lang="en-US" sz="1200" kern="1200" dirty="0">
                <a:solidFill>
                  <a:schemeClr val="tx1"/>
                </a:solidFill>
                <a:effectLst/>
                <a:ea typeface="+mn-ea"/>
                <a:cs typeface="+mn-cs"/>
              </a:rPr>
            </a:br>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Why are oral instructions used?</a:t>
            </a:r>
            <a:br>
              <a:rPr lang="en-US" sz="1200" kern="1200" dirty="0">
                <a:solidFill>
                  <a:schemeClr val="tx1"/>
                </a:solidFill>
                <a:effectLst/>
                <a:ea typeface="+mn-ea"/>
                <a:cs typeface="+mn-cs"/>
              </a:rPr>
            </a:br>
            <a:r>
              <a:rPr lang="en-US" sz="1200" kern="1200" dirty="0">
                <a:solidFill>
                  <a:schemeClr val="tx1"/>
                </a:solidFill>
                <a:effectLst/>
                <a:ea typeface="+mn-ea"/>
                <a:cs typeface="+mn-cs"/>
              </a:rPr>
              <a:t>The process was constructed a decade ago, when medication orders changed less frequently due to longer lengths of stay. Upon further study, the hospital determines that 40 to 50 percent of its medications change every day.</a:t>
            </a:r>
          </a:p>
          <a:p>
            <a:endParaRPr lang="en-US" dirty="0"/>
          </a:p>
        </p:txBody>
      </p:sp>
      <p:sp>
        <p:nvSpPr>
          <p:cNvPr id="4" name="Slide Number Placeholder 3"/>
          <p:cNvSpPr>
            <a:spLocks noGrp="1"/>
          </p:cNvSpPr>
          <p:nvPr>
            <p:ph type="sldNum" sz="quarter" idx="10"/>
          </p:nvPr>
        </p:nvSpPr>
        <p:spPr/>
        <p:txBody>
          <a:bodyPr/>
          <a:lstStyle/>
          <a:p>
            <a:fld id="{1DAD57B5-340C-4F83-850C-E10D7261600C}" type="slidenum">
              <a:rPr lang="en-US" smtClean="0"/>
              <a:t>25</a:t>
            </a:fld>
            <a:endParaRPr lang="en-US"/>
          </a:p>
        </p:txBody>
      </p:sp>
    </p:spTree>
    <p:extLst>
      <p:ext uri="{BB962C8B-B14F-4D97-AF65-F5344CB8AC3E}">
        <p14:creationId xmlns:p14="http://schemas.microsoft.com/office/powerpoint/2010/main" val="459215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investigate an</a:t>
            </a:r>
            <a:r>
              <a:rPr lang="en-US" baseline="0" dirty="0"/>
              <a:t> example case of how a wrong site surgery might happen in routine practice.  </a:t>
            </a:r>
          </a:p>
          <a:p>
            <a:r>
              <a:rPr lang="en-US" baseline="0" dirty="0"/>
              <a:t>Potential interactive opportunity: Spend 2-3 minutes discussing contributing factors to this safety event. Have you ever experienced a similar situation? </a:t>
            </a:r>
            <a:endParaRPr lang="en-US" dirty="0"/>
          </a:p>
        </p:txBody>
      </p:sp>
      <p:sp>
        <p:nvSpPr>
          <p:cNvPr id="4" name="Slide Number Placeholder 3"/>
          <p:cNvSpPr>
            <a:spLocks noGrp="1"/>
          </p:cNvSpPr>
          <p:nvPr>
            <p:ph type="sldNum" sz="quarter" idx="10"/>
          </p:nvPr>
        </p:nvSpPr>
        <p:spPr/>
        <p:txBody>
          <a:bodyPr/>
          <a:lstStyle/>
          <a:p>
            <a:fld id="{977F1980-B0D9-4907-AF97-B2E475F4281F}" type="slidenum">
              <a:rPr lang="en-US" smtClean="0"/>
              <a:t>26</a:t>
            </a:fld>
            <a:endParaRPr lang="en-US"/>
          </a:p>
        </p:txBody>
      </p:sp>
    </p:spTree>
    <p:extLst>
      <p:ext uri="{BB962C8B-B14F-4D97-AF65-F5344CB8AC3E}">
        <p14:creationId xmlns:p14="http://schemas.microsoft.com/office/powerpoint/2010/main" val="2905165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Regular"/>
                <a:ea typeface="+mn-ea"/>
                <a:cs typeface="+mn-cs"/>
              </a:rPr>
              <a:t>Let’s investigate an example case of how a wrong site surgery might happen in routine practice.  </a:t>
            </a:r>
          </a:p>
          <a:p>
            <a:r>
              <a:rPr lang="en-US" sz="1200" b="0" i="0" kern="1200" dirty="0">
                <a:solidFill>
                  <a:schemeClr val="tx1"/>
                </a:solidFill>
                <a:effectLst/>
                <a:latin typeface="Arial Regular"/>
                <a:ea typeface="+mn-ea"/>
                <a:cs typeface="+mn-cs"/>
              </a:rPr>
              <a:t>Potential interactive opportunity: Spend 2-3 minutes discussing contributing factors to this safety event. Have you ever experienced a similar situation? </a:t>
            </a:r>
          </a:p>
        </p:txBody>
      </p:sp>
      <p:sp>
        <p:nvSpPr>
          <p:cNvPr id="4" name="Slide Number Placeholder 3"/>
          <p:cNvSpPr>
            <a:spLocks noGrp="1"/>
          </p:cNvSpPr>
          <p:nvPr>
            <p:ph type="sldNum" sz="quarter" idx="10"/>
          </p:nvPr>
        </p:nvSpPr>
        <p:spPr/>
        <p:txBody>
          <a:bodyPr/>
          <a:lstStyle/>
          <a:p>
            <a:fld id="{977F1980-B0D9-4907-AF97-B2E475F4281F}" type="slidenum">
              <a:rPr lang="en-US" smtClean="0"/>
              <a:t>27</a:t>
            </a:fld>
            <a:endParaRPr lang="en-US"/>
          </a:p>
        </p:txBody>
      </p:sp>
    </p:spTree>
    <p:extLst>
      <p:ext uri="{BB962C8B-B14F-4D97-AF65-F5344CB8AC3E}">
        <p14:creationId xmlns:p14="http://schemas.microsoft.com/office/powerpoint/2010/main" val="111256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a:t>
            </a:r>
            <a:r>
              <a:rPr lang="en-US" baseline="0" dirty="0"/>
              <a:t> case is the perfect example of how the 5 whys are critical to fully understanding the problem. </a:t>
            </a:r>
            <a:endParaRPr lang="en-US" dirty="0"/>
          </a:p>
        </p:txBody>
      </p:sp>
      <p:sp>
        <p:nvSpPr>
          <p:cNvPr id="4" name="Slide Number Placeholder 3"/>
          <p:cNvSpPr>
            <a:spLocks noGrp="1"/>
          </p:cNvSpPr>
          <p:nvPr>
            <p:ph type="sldNum" sz="quarter" idx="10"/>
          </p:nvPr>
        </p:nvSpPr>
        <p:spPr/>
        <p:txBody>
          <a:bodyPr/>
          <a:lstStyle/>
          <a:p>
            <a:fld id="{1DAD57B5-340C-4F83-850C-E10D7261600C}" type="slidenum">
              <a:rPr lang="en-US" smtClean="0"/>
              <a:t>28</a:t>
            </a:fld>
            <a:endParaRPr lang="en-US"/>
          </a:p>
        </p:txBody>
      </p:sp>
    </p:spTree>
    <p:extLst>
      <p:ext uri="{BB962C8B-B14F-4D97-AF65-F5344CB8AC3E}">
        <p14:creationId xmlns:p14="http://schemas.microsoft.com/office/powerpoint/2010/main" val="117125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A3 is a structured problem solving</a:t>
            </a:r>
            <a:r>
              <a:rPr lang="en-US" baseline="0" dirty="0"/>
              <a:t> method first put in practice at Toyota. The goal is to use a structured plan that can be summarized on a sheet of paper, hence the name. This problem solving approach mirrors Deming’s Plan-Do-Check/Study-Act cycle. </a:t>
            </a:r>
          </a:p>
        </p:txBody>
      </p:sp>
      <p:sp>
        <p:nvSpPr>
          <p:cNvPr id="4" name="Slide Number Placeholder 3"/>
          <p:cNvSpPr>
            <a:spLocks noGrp="1"/>
          </p:cNvSpPr>
          <p:nvPr>
            <p:ph type="sldNum" sz="quarter" idx="10"/>
          </p:nvPr>
        </p:nvSpPr>
        <p:spPr/>
        <p:txBody>
          <a:bodyPr/>
          <a:lstStyle/>
          <a:p>
            <a:fld id="{1DAD57B5-340C-4F83-850C-E10D7261600C}" type="slidenum">
              <a:rPr lang="en-US" smtClean="0"/>
              <a:t>6</a:t>
            </a:fld>
            <a:endParaRPr lang="en-US"/>
          </a:p>
        </p:txBody>
      </p:sp>
    </p:spTree>
    <p:extLst>
      <p:ext uri="{BB962C8B-B14F-4D97-AF65-F5344CB8AC3E}">
        <p14:creationId xmlns:p14="http://schemas.microsoft.com/office/powerpoint/2010/main" val="2822171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we are ready for the PDSA portion</a:t>
            </a:r>
            <a:r>
              <a:rPr lang="en-US" baseline="0" dirty="0"/>
              <a:t> of our process improvement pathway</a:t>
            </a:r>
            <a:endParaRPr lang="en-US" dirty="0"/>
          </a:p>
        </p:txBody>
      </p:sp>
      <p:sp>
        <p:nvSpPr>
          <p:cNvPr id="4" name="Slide Number Placeholder 3"/>
          <p:cNvSpPr>
            <a:spLocks noGrp="1"/>
          </p:cNvSpPr>
          <p:nvPr>
            <p:ph type="sldNum" sz="quarter" idx="10"/>
          </p:nvPr>
        </p:nvSpPr>
        <p:spPr/>
        <p:txBody>
          <a:bodyPr/>
          <a:lstStyle/>
          <a:p>
            <a:fld id="{1DAD57B5-340C-4F83-850C-E10D7261600C}" type="slidenum">
              <a:rPr lang="en-US" smtClean="0"/>
              <a:t>29</a:t>
            </a:fld>
            <a:endParaRPr lang="en-US"/>
          </a:p>
        </p:txBody>
      </p:sp>
    </p:spTree>
    <p:extLst>
      <p:ext uri="{BB962C8B-B14F-4D97-AF65-F5344CB8AC3E}">
        <p14:creationId xmlns:p14="http://schemas.microsoft.com/office/powerpoint/2010/main" val="687407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real process</a:t>
            </a:r>
            <a:r>
              <a:rPr lang="en-US" baseline="0" dirty="0"/>
              <a:t> map is always “messier” than one would envision. A future process map would be to clean up that mess and create a more streamlined or efficient future state.</a:t>
            </a:r>
          </a:p>
          <a:p>
            <a:endParaRPr lang="en-US" baseline="0" dirty="0"/>
          </a:p>
          <a:p>
            <a:r>
              <a:rPr lang="en-US" b="1" dirty="0">
                <a:solidFill>
                  <a:srgbClr val="C00000"/>
                </a:solidFill>
              </a:rPr>
              <a:t>Change concepts </a:t>
            </a:r>
            <a:r>
              <a:rPr lang="en-US" b="1" dirty="0">
                <a:solidFill>
                  <a:srgbClr val="C00000"/>
                </a:solidFill>
                <a:sym typeface="Wingdings"/>
              </a:rPr>
              <a:t> change ideas</a:t>
            </a:r>
            <a:endParaRPr lang="en-US" b="1" dirty="0">
              <a:solidFill>
                <a:srgbClr val="C00000"/>
              </a:solidFill>
            </a:endParaRPr>
          </a:p>
          <a:p>
            <a:pPr lvl="1"/>
            <a:r>
              <a:rPr lang="en-US" dirty="0">
                <a:sym typeface="Wingdings"/>
              </a:rPr>
              <a:t>Eliminate waste</a:t>
            </a:r>
          </a:p>
          <a:p>
            <a:pPr lvl="1"/>
            <a:r>
              <a:rPr lang="en-US" dirty="0">
                <a:sym typeface="Wingdings"/>
              </a:rPr>
              <a:t>Improve work flow</a:t>
            </a:r>
          </a:p>
          <a:p>
            <a:pPr lvl="1"/>
            <a:r>
              <a:rPr lang="en-US" dirty="0">
                <a:sym typeface="Wingdings"/>
              </a:rPr>
              <a:t>Optimize inventory</a:t>
            </a:r>
          </a:p>
          <a:p>
            <a:pPr lvl="1"/>
            <a:r>
              <a:rPr lang="en-US" dirty="0">
                <a:sym typeface="Wingdings"/>
              </a:rPr>
              <a:t>Change the work environment</a:t>
            </a:r>
          </a:p>
          <a:p>
            <a:pPr lvl="1"/>
            <a:r>
              <a:rPr lang="en-US" dirty="0">
                <a:sym typeface="Wingdings"/>
              </a:rPr>
              <a:t>Producer/customer interface (aka provider/patient interface)</a:t>
            </a:r>
          </a:p>
          <a:p>
            <a:pPr lvl="1"/>
            <a:r>
              <a:rPr lang="en-US" dirty="0">
                <a:sym typeface="Wingdings"/>
              </a:rPr>
              <a:t>Manage time</a:t>
            </a:r>
          </a:p>
          <a:p>
            <a:pPr lvl="1"/>
            <a:r>
              <a:rPr lang="en-US" dirty="0">
                <a:sym typeface="Wingdings"/>
              </a:rPr>
              <a:t>Focus on variation</a:t>
            </a:r>
          </a:p>
          <a:p>
            <a:pPr lvl="1"/>
            <a:r>
              <a:rPr lang="en-US" dirty="0">
                <a:sym typeface="Wingdings"/>
              </a:rPr>
              <a:t>Error proofing</a:t>
            </a:r>
          </a:p>
          <a:p>
            <a:pPr lvl="1"/>
            <a:r>
              <a:rPr lang="en-US" dirty="0">
                <a:sym typeface="Wingdings"/>
              </a:rPr>
              <a:t>Focus on the product or service</a:t>
            </a:r>
            <a:endParaRPr lang="en-US" dirty="0"/>
          </a:p>
        </p:txBody>
      </p:sp>
      <p:sp>
        <p:nvSpPr>
          <p:cNvPr id="4" name="Slide Number Placeholder 3"/>
          <p:cNvSpPr>
            <a:spLocks noGrp="1"/>
          </p:cNvSpPr>
          <p:nvPr>
            <p:ph type="sldNum" sz="quarter" idx="10"/>
          </p:nvPr>
        </p:nvSpPr>
        <p:spPr/>
        <p:txBody>
          <a:bodyPr/>
          <a:lstStyle/>
          <a:p>
            <a:fld id="{1DAD57B5-340C-4F83-850C-E10D7261600C}" type="slidenum">
              <a:rPr lang="en-US" smtClean="0"/>
              <a:t>30</a:t>
            </a:fld>
            <a:endParaRPr lang="en-US"/>
          </a:p>
        </p:txBody>
      </p:sp>
    </p:spTree>
    <p:extLst>
      <p:ext uri="{BB962C8B-B14F-4D97-AF65-F5344CB8AC3E}">
        <p14:creationId xmlns:p14="http://schemas.microsoft.com/office/powerpoint/2010/main" val="4195494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Measurement is a critical part of testing and implementing changes; measures tell a team whether the changes they are making actually lead to improvement. </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Here are examples of the different types of metrics:</a:t>
            </a:r>
          </a:p>
          <a:p>
            <a:r>
              <a:rPr lang="en-US" dirty="0"/>
              <a:t>Outcome</a:t>
            </a:r>
          </a:p>
          <a:p>
            <a:r>
              <a:rPr lang="en-US" sz="1200" kern="1200" dirty="0">
                <a:solidFill>
                  <a:schemeClr val="tx1"/>
                </a:solidFill>
                <a:effectLst/>
                <a:ea typeface="+mn-ea"/>
                <a:cs typeface="+mn-cs"/>
              </a:rPr>
              <a:t>For diabetes: Average hemoglobin A1c level for population of patients with diabetes</a:t>
            </a:r>
          </a:p>
          <a:p>
            <a:r>
              <a:rPr lang="en-US" sz="1200" kern="1200" dirty="0">
                <a:solidFill>
                  <a:schemeClr val="tx1"/>
                </a:solidFill>
                <a:effectLst/>
                <a:ea typeface="+mn-ea"/>
                <a:cs typeface="+mn-cs"/>
              </a:rPr>
              <a:t>For access: Number of days to 3rd next available appointment</a:t>
            </a:r>
          </a:p>
          <a:p>
            <a:r>
              <a:rPr lang="en-US" sz="1200" kern="1200" dirty="0">
                <a:solidFill>
                  <a:schemeClr val="tx1"/>
                </a:solidFill>
                <a:effectLst/>
                <a:ea typeface="+mn-ea"/>
                <a:cs typeface="+mn-cs"/>
              </a:rPr>
              <a:t>For critical care: Intensive Care Unit (ICU) percent unadjusted mortality</a:t>
            </a:r>
          </a:p>
          <a:p>
            <a:r>
              <a:rPr lang="en-US" sz="1200" kern="1200" dirty="0">
                <a:solidFill>
                  <a:schemeClr val="tx1"/>
                </a:solidFill>
                <a:effectLst/>
                <a:ea typeface="+mn-ea"/>
                <a:cs typeface="+mn-cs"/>
              </a:rPr>
              <a:t>For medication systems: Adverse drug events per 1,000 doses</a:t>
            </a:r>
          </a:p>
          <a:p>
            <a:endParaRPr lang="en-US" dirty="0"/>
          </a:p>
          <a:p>
            <a:r>
              <a:rPr lang="en-US" dirty="0"/>
              <a:t>Process</a:t>
            </a:r>
          </a:p>
          <a:p>
            <a:r>
              <a:rPr lang="en-US" sz="1200" kern="1200" dirty="0">
                <a:solidFill>
                  <a:schemeClr val="tx1"/>
                </a:solidFill>
                <a:effectLst/>
                <a:ea typeface="+mn-ea"/>
                <a:cs typeface="+mn-cs"/>
              </a:rPr>
              <a:t>For diabetes: Percentage of patients whose hemoglobin A1c level was measured twice in the past year</a:t>
            </a:r>
          </a:p>
          <a:p>
            <a:r>
              <a:rPr lang="en-US" sz="1200" kern="1200" dirty="0">
                <a:solidFill>
                  <a:schemeClr val="tx1"/>
                </a:solidFill>
                <a:effectLst/>
                <a:ea typeface="+mn-ea"/>
                <a:cs typeface="+mn-cs"/>
              </a:rPr>
              <a:t>For access: Average daily clinician hours available for appointments</a:t>
            </a:r>
          </a:p>
          <a:p>
            <a:r>
              <a:rPr lang="en-US" sz="1200" kern="1200" dirty="0">
                <a:solidFill>
                  <a:schemeClr val="tx1"/>
                </a:solidFill>
                <a:effectLst/>
                <a:ea typeface="+mn-ea"/>
                <a:cs typeface="+mn-cs"/>
              </a:rPr>
              <a:t>For critical care: Percent of patients with intentional rounding completed on schedule.</a:t>
            </a:r>
          </a:p>
          <a:p>
            <a:endParaRPr lang="en-US" dirty="0"/>
          </a:p>
          <a:p>
            <a:r>
              <a:rPr lang="en-US" dirty="0"/>
              <a:t>Balancing</a:t>
            </a:r>
          </a:p>
          <a:p>
            <a:r>
              <a:rPr lang="en-US" sz="1200" kern="1200" dirty="0">
                <a:solidFill>
                  <a:schemeClr val="tx1"/>
                </a:solidFill>
                <a:effectLst/>
                <a:ea typeface="+mn-ea"/>
                <a:cs typeface="+mn-cs"/>
              </a:rPr>
              <a:t>For reducing time patients spend on a ventilator after surgery: Make sure </a:t>
            </a:r>
            <a:r>
              <a:rPr lang="en-US" sz="1200" kern="1200" dirty="0" err="1">
                <a:solidFill>
                  <a:schemeClr val="tx1"/>
                </a:solidFill>
                <a:effectLst/>
                <a:ea typeface="+mn-ea"/>
                <a:cs typeface="+mn-cs"/>
              </a:rPr>
              <a:t>reintubation</a:t>
            </a:r>
            <a:r>
              <a:rPr lang="en-US" sz="1200" kern="1200" dirty="0">
                <a:solidFill>
                  <a:schemeClr val="tx1"/>
                </a:solidFill>
                <a:effectLst/>
                <a:ea typeface="+mn-ea"/>
                <a:cs typeface="+mn-cs"/>
              </a:rPr>
              <a:t> rates are not increasing</a:t>
            </a:r>
          </a:p>
          <a:p>
            <a:r>
              <a:rPr lang="en-US" sz="1200" kern="1200" dirty="0">
                <a:solidFill>
                  <a:schemeClr val="tx1"/>
                </a:solidFill>
                <a:effectLst/>
                <a:ea typeface="+mn-ea"/>
                <a:cs typeface="+mn-cs"/>
              </a:rPr>
              <a:t>For reducing patients' length of stay in the hospital: Make sure readmission rates are not increasing</a:t>
            </a:r>
          </a:p>
          <a:p>
            <a:endParaRPr lang="en-US" dirty="0"/>
          </a:p>
          <a:p>
            <a:br>
              <a:rPr lang="en-US" dirty="0"/>
            </a:br>
            <a:r>
              <a:rPr lang="en-US" dirty="0"/>
              <a:t>Process</a:t>
            </a:r>
            <a:r>
              <a:rPr lang="en-US" baseline="0" dirty="0"/>
              <a:t> – are we doing what we ought to be doing</a:t>
            </a:r>
          </a:p>
          <a:p>
            <a:r>
              <a:rPr lang="en-US" baseline="0" dirty="0"/>
              <a:t>Outcome – are we doing it well</a:t>
            </a:r>
          </a:p>
          <a:p>
            <a:r>
              <a:rPr lang="en-US" baseline="0" dirty="0"/>
              <a:t>Balancing – is what we are doing causing problems elsewhere</a:t>
            </a:r>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1DAD57B5-340C-4F83-850C-E10D7261600C}" type="slidenum">
              <a:rPr lang="en-US" smtClean="0"/>
              <a:t>31</a:t>
            </a:fld>
            <a:endParaRPr lang="en-US"/>
          </a:p>
        </p:txBody>
      </p:sp>
    </p:spTree>
    <p:extLst>
      <p:ext uri="{BB962C8B-B14F-4D97-AF65-F5344CB8AC3E}">
        <p14:creationId xmlns:p14="http://schemas.microsoft.com/office/powerpoint/2010/main" val="2364188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D57B5-340C-4F83-850C-E10D7261600C}" type="slidenum">
              <a:rPr lang="en-US" smtClean="0"/>
              <a:t>32</a:t>
            </a:fld>
            <a:endParaRPr lang="en-US"/>
          </a:p>
        </p:txBody>
      </p:sp>
    </p:spTree>
    <p:extLst>
      <p:ext uri="{BB962C8B-B14F-4D97-AF65-F5344CB8AC3E}">
        <p14:creationId xmlns:p14="http://schemas.microsoft.com/office/powerpoint/2010/main" val="12315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Find – This is your starting point to better define the problem. In doing such, you need to get background information, identify those involved in the process or problem, set a goal and create your problem statement. The key components are the voice of the customer (VOC), observations of the process/current condition, development of a charter, identify stakeholders in your process improvement initiative and create an elevator speech. </a:t>
            </a:r>
          </a:p>
          <a:p>
            <a:r>
              <a:rPr lang="en-US" baseline="0" dirty="0"/>
              <a:t>Organize/clarify – This is aligns with the current condition in the A3 pathway. The goal is to observe the process and develop a process map.</a:t>
            </a:r>
          </a:p>
          <a:p>
            <a:r>
              <a:rPr lang="en-US" baseline="0" dirty="0"/>
              <a:t>Understand/Select – This aligns with the root cause analysis in the A3 pathway. RCA is a structured step by step process that focuses on finding the real cause of the problem.</a:t>
            </a:r>
          </a:p>
          <a:p>
            <a:r>
              <a:rPr lang="en-US" baseline="0" dirty="0"/>
              <a:t>Plan/Do – This aligns with the target condition in the A3 pathway. The goal is to identify ways to improve and propose countermeasures. </a:t>
            </a:r>
          </a:p>
          <a:p>
            <a:r>
              <a:rPr lang="en-US" baseline="0" dirty="0"/>
              <a:t>Study/Act – This aligns with the metrics and successful implementation of the intervention portion of the A3 pathway.</a:t>
            </a:r>
            <a:endParaRPr lang="en-US" dirty="0"/>
          </a:p>
        </p:txBody>
      </p:sp>
      <p:sp>
        <p:nvSpPr>
          <p:cNvPr id="4" name="Slide Number Placeholder 3"/>
          <p:cNvSpPr>
            <a:spLocks noGrp="1"/>
          </p:cNvSpPr>
          <p:nvPr>
            <p:ph type="sldNum" sz="quarter" idx="10"/>
          </p:nvPr>
        </p:nvSpPr>
        <p:spPr/>
        <p:txBody>
          <a:bodyPr/>
          <a:lstStyle/>
          <a:p>
            <a:fld id="{1DAD57B5-340C-4F83-850C-E10D7261600C}" type="slidenum">
              <a:rPr lang="en-US" smtClean="0"/>
              <a:t>7</a:t>
            </a:fld>
            <a:endParaRPr lang="en-US"/>
          </a:p>
        </p:txBody>
      </p:sp>
    </p:spTree>
    <p:extLst>
      <p:ext uri="{BB962C8B-B14F-4D97-AF65-F5344CB8AC3E}">
        <p14:creationId xmlns:p14="http://schemas.microsoft.com/office/powerpoint/2010/main" val="1098922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Similar</a:t>
            </a:r>
            <a:r>
              <a:rPr lang="en-US" baseline="0" dirty="0"/>
              <a:t> to the diagram on the prior slide, the goal is to answer the following questions which lead into a PDSA cycle:</a:t>
            </a:r>
          </a:p>
          <a:p>
            <a:r>
              <a:rPr lang="en-US" baseline="0" dirty="0"/>
              <a:t>What are we trying to accomplish? – Aligns with Define/Find</a:t>
            </a:r>
          </a:p>
          <a:p>
            <a:r>
              <a:rPr lang="en-US" baseline="0" dirty="0"/>
              <a:t>How will we know that a change is an improvement? – Aligns with organize/clarify</a:t>
            </a:r>
          </a:p>
          <a:p>
            <a:r>
              <a:rPr lang="en-US" baseline="0" dirty="0"/>
              <a:t>What change can we make that will result in improvement? – Aligns with Understand/select</a:t>
            </a:r>
            <a:endParaRPr lang="en-US" dirty="0"/>
          </a:p>
        </p:txBody>
      </p:sp>
      <p:sp>
        <p:nvSpPr>
          <p:cNvPr id="4" name="Slide Number Placeholder 3"/>
          <p:cNvSpPr>
            <a:spLocks noGrp="1"/>
          </p:cNvSpPr>
          <p:nvPr>
            <p:ph type="sldNum" sz="quarter" idx="10"/>
          </p:nvPr>
        </p:nvSpPr>
        <p:spPr/>
        <p:txBody>
          <a:bodyPr/>
          <a:lstStyle/>
          <a:p>
            <a:fld id="{1DAD57B5-340C-4F83-850C-E10D7261600C}" type="slidenum">
              <a:rPr lang="en-US" smtClean="0"/>
              <a:t>8</a:t>
            </a:fld>
            <a:endParaRPr lang="en-US"/>
          </a:p>
        </p:txBody>
      </p:sp>
    </p:spTree>
    <p:extLst>
      <p:ext uri="{BB962C8B-B14F-4D97-AF65-F5344CB8AC3E}">
        <p14:creationId xmlns:p14="http://schemas.microsoft.com/office/powerpoint/2010/main" val="687407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you select</a:t>
            </a:r>
            <a:r>
              <a:rPr lang="en-US" baseline="0" dirty="0"/>
              <a:t> is one of the most critical parts of the performance improvement process. It can also be the most difficult. </a:t>
            </a:r>
            <a:endParaRPr lang="en-US" dirty="0"/>
          </a:p>
        </p:txBody>
      </p:sp>
      <p:sp>
        <p:nvSpPr>
          <p:cNvPr id="4" name="Slide Number Placeholder 3"/>
          <p:cNvSpPr>
            <a:spLocks noGrp="1"/>
          </p:cNvSpPr>
          <p:nvPr>
            <p:ph type="sldNum" sz="quarter" idx="10"/>
          </p:nvPr>
        </p:nvSpPr>
        <p:spPr/>
        <p:txBody>
          <a:bodyPr/>
          <a:lstStyle/>
          <a:p>
            <a:fld id="{1DAD57B5-340C-4F83-850C-E10D7261600C}" type="slidenum">
              <a:rPr lang="en-US" smtClean="0"/>
              <a:t>9</a:t>
            </a:fld>
            <a:endParaRPr lang="en-US"/>
          </a:p>
        </p:txBody>
      </p:sp>
    </p:spTree>
    <p:extLst>
      <p:ext uri="{BB962C8B-B14F-4D97-AF65-F5344CB8AC3E}">
        <p14:creationId xmlns:p14="http://schemas.microsoft.com/office/powerpoint/2010/main" val="933643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D57B5-340C-4F83-850C-E10D7261600C}" type="slidenum">
              <a:rPr lang="en-US" smtClean="0"/>
              <a:t>11</a:t>
            </a:fld>
            <a:endParaRPr lang="en-US"/>
          </a:p>
        </p:txBody>
      </p:sp>
    </p:spTree>
    <p:extLst>
      <p:ext uri="{BB962C8B-B14F-4D97-AF65-F5344CB8AC3E}">
        <p14:creationId xmlns:p14="http://schemas.microsoft.com/office/powerpoint/2010/main" val="4135426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Including the right people on an improvement team is critical to a successful improvement effort. Teams vary in size and composition. Each organization builds teams to suit its own needs.</a:t>
            </a:r>
          </a:p>
          <a:p>
            <a:r>
              <a:rPr lang="en-US" sz="1200" kern="1200" dirty="0">
                <a:solidFill>
                  <a:schemeClr val="tx1"/>
                </a:solidFill>
                <a:effectLst/>
                <a:ea typeface="+mn-ea"/>
                <a:cs typeface="+mn-cs"/>
              </a:rPr>
              <a:t>First, review the aim.</a:t>
            </a:r>
          </a:p>
          <a:p>
            <a:r>
              <a:rPr lang="en-US" sz="1200" kern="1200" dirty="0">
                <a:solidFill>
                  <a:schemeClr val="tx1"/>
                </a:solidFill>
                <a:effectLst/>
                <a:ea typeface="+mn-ea"/>
                <a:cs typeface="+mn-cs"/>
              </a:rPr>
              <a:t>Second, consider the system that relates to that aim: What system will be affected by the improvement efforts?</a:t>
            </a:r>
          </a:p>
          <a:p>
            <a:r>
              <a:rPr lang="en-US" sz="1200" kern="1200" dirty="0">
                <a:solidFill>
                  <a:schemeClr val="tx1"/>
                </a:solidFill>
                <a:effectLst/>
                <a:ea typeface="+mn-ea"/>
                <a:cs typeface="+mn-cs"/>
              </a:rPr>
              <a:t>Third, be sure that the team includes members familiar with all the different parts of the process — managers and administrators as well as those who work in the process, including physicians, pharmacists, nurses, and front-line workers.</a:t>
            </a:r>
          </a:p>
          <a:p>
            <a:r>
              <a:rPr lang="en-US" sz="1200" kern="1200" dirty="0">
                <a:solidFill>
                  <a:schemeClr val="tx1"/>
                </a:solidFill>
                <a:effectLst/>
                <a:ea typeface="+mn-ea"/>
                <a:cs typeface="+mn-cs"/>
              </a:rPr>
              <a:t>Finally, each team needs an executive sponsor who takes responsibility for the success of the project.</a:t>
            </a:r>
          </a:p>
          <a:p>
            <a:r>
              <a:rPr lang="en-US" dirty="0"/>
              <a:t>-- Institute for</a:t>
            </a:r>
            <a:r>
              <a:rPr lang="en-US" baseline="0" dirty="0"/>
              <a:t> Healthcare Improvement</a:t>
            </a:r>
            <a:endParaRPr lang="en-US" dirty="0"/>
          </a:p>
        </p:txBody>
      </p:sp>
      <p:sp>
        <p:nvSpPr>
          <p:cNvPr id="4" name="Slide Number Placeholder 3"/>
          <p:cNvSpPr>
            <a:spLocks noGrp="1"/>
          </p:cNvSpPr>
          <p:nvPr>
            <p:ph type="sldNum" sz="quarter" idx="10"/>
          </p:nvPr>
        </p:nvSpPr>
        <p:spPr/>
        <p:txBody>
          <a:bodyPr/>
          <a:lstStyle/>
          <a:p>
            <a:fld id="{1DAD57B5-340C-4F83-850C-E10D7261600C}" type="slidenum">
              <a:rPr lang="en-US" smtClean="0"/>
              <a:t>12</a:t>
            </a:fld>
            <a:endParaRPr lang="en-US"/>
          </a:p>
        </p:txBody>
      </p:sp>
    </p:spTree>
    <p:extLst>
      <p:ext uri="{BB962C8B-B14F-4D97-AF65-F5344CB8AC3E}">
        <p14:creationId xmlns:p14="http://schemas.microsoft.com/office/powerpoint/2010/main" val="1461641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Above</a:t>
            </a:r>
            <a:r>
              <a:rPr lang="en-US" baseline="0" dirty="0"/>
              <a:t> worksheet from </a:t>
            </a:r>
            <a:r>
              <a:rPr lang="en-US" baseline="0" dirty="0" err="1"/>
              <a:t>Upenn</a:t>
            </a:r>
            <a:r>
              <a:rPr lang="en-US" baseline="0" dirty="0"/>
              <a:t> GME</a:t>
            </a:r>
            <a:endParaRPr lang="en-US" dirty="0"/>
          </a:p>
          <a:p>
            <a:endParaRPr lang="en-US" dirty="0"/>
          </a:p>
          <a:p>
            <a:r>
              <a:rPr lang="en-US" dirty="0"/>
              <a:t>Make sure its multidisciplinary</a:t>
            </a:r>
          </a:p>
          <a:p>
            <a:r>
              <a:rPr lang="en-US" dirty="0"/>
              <a:t>Everyone should sign this</a:t>
            </a:r>
          </a:p>
          <a:p>
            <a:r>
              <a:rPr lang="en-US" dirty="0"/>
              <a:t>Look to Stakeholder Analysis</a:t>
            </a:r>
          </a:p>
          <a:p>
            <a:r>
              <a:rPr lang="en-US" dirty="0"/>
              <a:t>Pick team Members from Roles/Locations on Analysis</a:t>
            </a:r>
          </a:p>
          <a:p>
            <a:r>
              <a:rPr lang="en-US" dirty="0"/>
              <a:t>Make sure team has the “touches” of your process/problem</a:t>
            </a:r>
          </a:p>
          <a:p>
            <a:r>
              <a:rPr lang="en-US" dirty="0"/>
              <a:t>Involve a Facilitator</a:t>
            </a:r>
          </a:p>
          <a:p>
            <a:r>
              <a:rPr lang="en-US" dirty="0"/>
              <a:t>Include an Executive Sponsor/Champion</a:t>
            </a:r>
          </a:p>
          <a:p>
            <a:endParaRPr lang="en-US" dirty="0"/>
          </a:p>
        </p:txBody>
      </p:sp>
      <p:sp>
        <p:nvSpPr>
          <p:cNvPr id="4" name="Slide Number Placeholder 3"/>
          <p:cNvSpPr>
            <a:spLocks noGrp="1"/>
          </p:cNvSpPr>
          <p:nvPr>
            <p:ph type="sldNum" sz="quarter" idx="10"/>
          </p:nvPr>
        </p:nvSpPr>
        <p:spPr/>
        <p:txBody>
          <a:bodyPr/>
          <a:lstStyle/>
          <a:p>
            <a:fld id="{CA0DD897-CC5D-44E8-BB90-FE6DAF42E948}" type="slidenum">
              <a:rPr lang="en-US" smtClean="0"/>
              <a:pPr/>
              <a:t>13</a:t>
            </a:fld>
            <a:endParaRPr lang="en-US"/>
          </a:p>
        </p:txBody>
      </p:sp>
    </p:spTree>
    <p:extLst>
      <p:ext uri="{BB962C8B-B14F-4D97-AF65-F5344CB8AC3E}">
        <p14:creationId xmlns:p14="http://schemas.microsoft.com/office/powerpoint/2010/main" val="3131516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customer is someone who is involved in or affected by the problem. The voice</a:t>
            </a:r>
            <a:r>
              <a:rPr lang="en-US" baseline="0" dirty="0"/>
              <a:t> of the customer allows you to directly capture feedback from those individuals. Feedback can be obtained via surveys, interviews, focus groups, suggestions and observations. </a:t>
            </a:r>
          </a:p>
        </p:txBody>
      </p:sp>
      <p:sp>
        <p:nvSpPr>
          <p:cNvPr id="4" name="Slide Number Placeholder 3"/>
          <p:cNvSpPr>
            <a:spLocks noGrp="1"/>
          </p:cNvSpPr>
          <p:nvPr>
            <p:ph type="sldNum" sz="quarter" idx="10"/>
          </p:nvPr>
        </p:nvSpPr>
        <p:spPr/>
        <p:txBody>
          <a:bodyPr/>
          <a:lstStyle/>
          <a:p>
            <a:fld id="{1DAD57B5-340C-4F83-850C-E10D7261600C}" type="slidenum">
              <a:rPr lang="en-US" smtClean="0"/>
              <a:t>14</a:t>
            </a:fld>
            <a:endParaRPr lang="en-US"/>
          </a:p>
        </p:txBody>
      </p:sp>
    </p:spTree>
    <p:extLst>
      <p:ext uri="{BB962C8B-B14F-4D97-AF65-F5344CB8AC3E}">
        <p14:creationId xmlns:p14="http://schemas.microsoft.com/office/powerpoint/2010/main" val="170703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01ABF9-B26E-41DF-9ED4-9E2DE8C83F25}"/>
              </a:ext>
            </a:extLst>
          </p:cNvPr>
          <p:cNvSpPr/>
          <p:nvPr userDrawn="1"/>
        </p:nvSpPr>
        <p:spPr>
          <a:xfrm>
            <a:off x="-5080" y="3529214"/>
            <a:ext cx="12197080" cy="3328786"/>
          </a:xfrm>
          <a:prstGeom prst="rect">
            <a:avLst/>
          </a:prstGeom>
          <a:solidFill>
            <a:srgbClr val="013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18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2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0"/>
            <a:ext cx="10972800" cy="3048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2972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18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373" y="1092200"/>
            <a:ext cx="10954027" cy="436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811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373" y="1092200"/>
            <a:ext cx="10954027" cy="40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737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Content Placeholder 2"/>
          <p:cNvSpPr>
            <a:spLocks noGrp="1"/>
          </p:cNvSpPr>
          <p:nvPr>
            <p:ph sz="half" idx="1"/>
          </p:nvPr>
        </p:nvSpPr>
        <p:spPr>
          <a:xfrm>
            <a:off x="609600" y="1295400"/>
            <a:ext cx="5283200" cy="375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5994400" y="1295400"/>
            <a:ext cx="5588000" cy="375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134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12145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g"/><Relationship Id="rId5" Type="http://schemas.openxmlformats.org/officeDocument/2006/relationships/theme" Target="../theme/theme6.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77EF6-75B4-40E1-AAE3-CD190F7B1616}"/>
              </a:ext>
            </a:extLst>
          </p:cNvPr>
          <p:cNvSpPr/>
          <p:nvPr userDrawn="1"/>
        </p:nvSpPr>
        <p:spPr>
          <a:xfrm>
            <a:off x="0" y="-1"/>
            <a:ext cx="12192003" cy="6858001"/>
          </a:xfrm>
          <a:prstGeom prst="rect">
            <a:avLst/>
          </a:prstGeom>
          <a:solidFill>
            <a:srgbClr val="008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pic>
        <p:nvPicPr>
          <p:cNvPr id="4" name="Picture 3">
            <a:extLst>
              <a:ext uri="{FF2B5EF4-FFF2-40B4-BE49-F238E27FC236}">
                <a16:creationId xmlns:a16="http://schemas.microsoft.com/office/drawing/2014/main" id="{C76F6128-4D2C-444F-ACFB-0A377FB2F80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59380" y="900111"/>
            <a:ext cx="3625640" cy="1884067"/>
          </a:xfrm>
          <a:prstGeom prst="rect">
            <a:avLst/>
          </a:prstGeom>
        </p:spPr>
      </p:pic>
    </p:spTree>
    <p:extLst>
      <p:ext uri="{BB962C8B-B14F-4D97-AF65-F5344CB8AC3E}">
        <p14:creationId xmlns:p14="http://schemas.microsoft.com/office/powerpoint/2010/main" val="3920984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2" r:id="rId3"/>
  </p:sldLayoutIdLst>
  <p:txStyles>
    <p:titleStyle>
      <a:lvl1pPr algn="ctr" defTabSz="914400" rtl="0" eaLnBrk="1" latinLnBrk="0" hangingPunct="1">
        <a:spcBef>
          <a:spcPct val="0"/>
        </a:spcBef>
        <a:buNone/>
        <a:defRPr sz="4800" b="1" kern="1200">
          <a:solidFill>
            <a:schemeClr val="bg1">
              <a:lumMod val="9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0856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8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0"/>
            <a:ext cx="10972800" cy="3048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26650390"/>
      </p:ext>
    </p:extLst>
  </p:cSld>
  <p:clrMap bg1="lt1" tx1="dk1" bg2="lt2" tx2="dk2" accent1="accent1" accent2="accent2" accent3="accent3" accent4="accent4" accent5="accent5" accent6="accent6" hlink="hlink" folHlink="folHlink"/>
  <p:sldLayoutIdLst>
    <p:sldLayoutId id="2147483716" r:id="rId1"/>
  </p:sldLayoutIdLst>
  <p:hf sldNum="0" hdr="0" ftr="0" dt="0"/>
  <p:txStyles>
    <p:titleStyle>
      <a:lvl1pPr algn="ctr" defTabSz="914400" rtl="0" eaLnBrk="1" latinLnBrk="0" hangingPunct="1">
        <a:spcBef>
          <a:spcPct val="0"/>
        </a:spcBef>
        <a:buNone/>
        <a:defRPr sz="4800" b="1" kern="1200">
          <a:solidFill>
            <a:schemeClr val="bg1">
              <a:lumMod val="9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8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Regular"/>
            </a:endParaRPr>
          </a:p>
        </p:txBody>
      </p:sp>
      <p:sp>
        <p:nvSpPr>
          <p:cNvPr id="7" name="Title Placeholder 1"/>
          <p:cNvSpPr txBox="1">
            <a:spLocks/>
          </p:cNvSpPr>
          <p:nvPr/>
        </p:nvSpPr>
        <p:spPr>
          <a:xfrm>
            <a:off x="609600" y="2006600"/>
            <a:ext cx="10972800" cy="304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b="1" dirty="0">
                <a:solidFill>
                  <a:schemeClr val="bg1"/>
                </a:solidFill>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164303218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338E"/>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Regular"/>
            </a:endParaRPr>
          </a:p>
        </p:txBody>
      </p:sp>
      <p:sp>
        <p:nvSpPr>
          <p:cNvPr id="7" name="Title Placeholder 1"/>
          <p:cNvSpPr txBox="1">
            <a:spLocks/>
          </p:cNvSpPr>
          <p:nvPr/>
        </p:nvSpPr>
        <p:spPr>
          <a:xfrm>
            <a:off x="609600" y="2006600"/>
            <a:ext cx="10972800" cy="304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b="1" dirty="0">
                <a:solidFill>
                  <a:schemeClr val="bg1"/>
                </a:solidFill>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15218674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0"/>
            <a:ext cx="110744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373" y="1117600"/>
            <a:ext cx="10954027"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84460EDF-A86D-4AAB-99DD-50AA734781AA}"/>
              </a:ext>
            </a:extLst>
          </p:cNvPr>
          <p:cNvSpPr/>
          <p:nvPr userDrawn="1"/>
        </p:nvSpPr>
        <p:spPr>
          <a:xfrm>
            <a:off x="0" y="55626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074B4A-60D5-4310-AE23-DB40379265C3}"/>
              </a:ext>
            </a:extLst>
          </p:cNvPr>
          <p:cNvSpPr/>
          <p:nvPr userDrawn="1"/>
        </p:nvSpPr>
        <p:spPr>
          <a:xfrm>
            <a:off x="0" y="56642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F04A4A5-BAEA-4F2B-B418-353D5E88492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r="44594"/>
          <a:stretch/>
        </p:blipFill>
        <p:spPr>
          <a:xfrm>
            <a:off x="551793" y="5854264"/>
            <a:ext cx="914400" cy="857611"/>
          </a:xfrm>
          <a:prstGeom prst="rect">
            <a:avLst/>
          </a:prstGeom>
        </p:spPr>
      </p:pic>
      <p:sp>
        <p:nvSpPr>
          <p:cNvPr id="9" name="Rectangle 8">
            <a:extLst>
              <a:ext uri="{FF2B5EF4-FFF2-40B4-BE49-F238E27FC236}">
                <a16:creationId xmlns:a16="http://schemas.microsoft.com/office/drawing/2014/main" id="{00B8921B-91DC-40AC-9744-8E2FAAF372D7}"/>
              </a:ext>
            </a:extLst>
          </p:cNvPr>
          <p:cNvSpPr/>
          <p:nvPr userDrawn="1"/>
        </p:nvSpPr>
        <p:spPr>
          <a:xfrm>
            <a:off x="0" y="56134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52904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hf sldNum="0" hdr="0" ftr="0" dt="0"/>
  <p:txStyles>
    <p:titleStyle>
      <a:lvl1pPr algn="l"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B5D79-2601-0B4D-B536-3DD8D0A1BA85}"/>
              </a:ext>
            </a:extLst>
          </p:cNvPr>
          <p:cNvSpPr/>
          <p:nvPr/>
        </p:nvSpPr>
        <p:spPr>
          <a:xfrm>
            <a:off x="0" y="5943600"/>
            <a:ext cx="12192000" cy="457200"/>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914400" y="4191000"/>
            <a:ext cx="10363200" cy="1470025"/>
          </a:xfrm>
          <a:prstGeom prst="rect">
            <a:avLst/>
          </a:prstGeom>
        </p:spPr>
        <p:txBody>
          <a:bodyPr>
            <a:normAutofit fontScale="90000"/>
          </a:bodyPr>
          <a:lstStyle/>
          <a:p>
            <a:r>
              <a:rPr lang="en-US" sz="3100" b="0" dirty="0"/>
              <a:t>QI PILOT PROGRAM</a:t>
            </a:r>
            <a:br>
              <a:rPr lang="en-US" dirty="0"/>
            </a:br>
            <a:r>
              <a:rPr lang="en-US" sz="3300" dirty="0"/>
              <a:t>Performance/Process Improvement </a:t>
            </a:r>
            <a:br>
              <a:rPr lang="en-US" sz="3300" dirty="0"/>
            </a:br>
            <a:r>
              <a:rPr lang="en-US" sz="3300" dirty="0"/>
              <a:t>in Quality Improvement and Patient Safety</a:t>
            </a:r>
            <a:br>
              <a:rPr lang="en-US" sz="3300" dirty="0"/>
            </a:br>
            <a:br>
              <a:rPr lang="en-US" sz="3200" dirty="0"/>
            </a:br>
            <a:r>
              <a:rPr lang="en-US" sz="2000" b="0" dirty="0"/>
              <a:t>LECTURE 2</a:t>
            </a:r>
          </a:p>
        </p:txBody>
      </p:sp>
      <p:sp>
        <p:nvSpPr>
          <p:cNvPr id="6" name="TextBox 5">
            <a:extLst>
              <a:ext uri="{FF2B5EF4-FFF2-40B4-BE49-F238E27FC236}">
                <a16:creationId xmlns:a16="http://schemas.microsoft.com/office/drawing/2014/main" id="{490F5A0B-B32F-4521-BB38-C49F6165CDB5}"/>
              </a:ext>
            </a:extLst>
          </p:cNvPr>
          <p:cNvSpPr txBox="1"/>
          <p:nvPr/>
        </p:nvSpPr>
        <p:spPr>
          <a:xfrm>
            <a:off x="1714032" y="6512430"/>
            <a:ext cx="8763935" cy="200055"/>
          </a:xfrm>
          <a:prstGeom prst="rect">
            <a:avLst/>
          </a:prstGeom>
          <a:noFill/>
        </p:spPr>
        <p:txBody>
          <a:bodyPr wrap="square">
            <a:spAutoFit/>
          </a:bodyPr>
          <a:lstStyle/>
          <a:p>
            <a:pPr algn="ctr"/>
            <a:r>
              <a:rPr lang="en-US" sz="700" dirty="0">
                <a:solidFill>
                  <a:schemeClr val="bg1">
                    <a:lumMod val="75000"/>
                  </a:schemeClr>
                </a:solidFill>
                <a:latin typeface="+mn-lt"/>
              </a:rPr>
              <a:t>Copyright American Academy of Dermatology | Association. All Rights Reserved. Proprietary materials for AAD/A use only. Reproduction or distribution of this material is strictly prohibited without prior permission.</a:t>
            </a:r>
          </a:p>
        </p:txBody>
      </p:sp>
    </p:spTree>
    <p:extLst>
      <p:ext uri="{BB962C8B-B14F-4D97-AF65-F5344CB8AC3E}">
        <p14:creationId xmlns:p14="http://schemas.microsoft.com/office/powerpoint/2010/main" val="2223546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FIND</a:t>
            </a:r>
          </a:p>
        </p:txBody>
      </p:sp>
      <p:sp>
        <p:nvSpPr>
          <p:cNvPr id="3" name="Content Placeholder 2"/>
          <p:cNvSpPr>
            <a:spLocks noGrp="1"/>
          </p:cNvSpPr>
          <p:nvPr>
            <p:ph idx="1"/>
          </p:nvPr>
        </p:nvSpPr>
        <p:spPr/>
        <p:txBody>
          <a:bodyPr/>
          <a:lstStyle/>
          <a:p>
            <a:r>
              <a:rPr lang="en-US" dirty="0"/>
              <a:t>Develop project charter</a:t>
            </a:r>
          </a:p>
          <a:p>
            <a:pPr lvl="1">
              <a:buFont typeface="Arial" panose="020B0604020202020204" pitchFamily="34" charset="0"/>
              <a:buChar char="•"/>
            </a:pPr>
            <a:r>
              <a:rPr lang="en-US" dirty="0"/>
              <a:t>Problem statement</a:t>
            </a:r>
          </a:p>
          <a:p>
            <a:pPr lvl="1">
              <a:buFont typeface="Arial" panose="020B0604020202020204" pitchFamily="34" charset="0"/>
              <a:buChar char="•"/>
            </a:pPr>
            <a:r>
              <a:rPr lang="en-US" dirty="0"/>
              <a:t>Voice of the customer</a:t>
            </a:r>
          </a:p>
          <a:p>
            <a:pPr lvl="1">
              <a:buFont typeface="Arial" panose="020B0604020202020204" pitchFamily="34" charset="0"/>
              <a:buChar char="•"/>
            </a:pPr>
            <a:r>
              <a:rPr lang="en-US" dirty="0"/>
              <a:t>Team</a:t>
            </a:r>
          </a:p>
          <a:p>
            <a:pPr lvl="1">
              <a:buFont typeface="Arial" panose="020B0604020202020204" pitchFamily="34" charset="0"/>
              <a:buChar char="•"/>
            </a:pPr>
            <a:r>
              <a:rPr lang="en-US" dirty="0"/>
              <a:t>Goal setting</a:t>
            </a:r>
          </a:p>
          <a:p>
            <a:pPr lvl="1">
              <a:buFont typeface="Arial" panose="020B0604020202020204" pitchFamily="34" charset="0"/>
              <a:buChar char="•"/>
            </a:pPr>
            <a:r>
              <a:rPr lang="en-US" dirty="0"/>
              <a:t>Elevator Speech</a:t>
            </a:r>
          </a:p>
          <a:p>
            <a:r>
              <a:rPr lang="en-US" dirty="0"/>
              <a:t>Analyze stakeholders</a:t>
            </a:r>
          </a:p>
          <a:p>
            <a:r>
              <a:rPr lang="en-US" dirty="0"/>
              <a:t>Sponsor check-in</a:t>
            </a:r>
          </a:p>
        </p:txBody>
      </p:sp>
    </p:spTree>
    <p:extLst>
      <p:ext uri="{BB962C8B-B14F-4D97-AF65-F5344CB8AC3E}">
        <p14:creationId xmlns:p14="http://schemas.microsoft.com/office/powerpoint/2010/main" val="3682277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ABBBE6-B529-634D-B085-5879C8DB5EE2}"/>
              </a:ext>
            </a:extLst>
          </p:cNvPr>
          <p:cNvSpPr/>
          <p:nvPr/>
        </p:nvSpPr>
        <p:spPr>
          <a:xfrm>
            <a:off x="885686" y="1885266"/>
            <a:ext cx="2452461" cy="1313180"/>
          </a:xfrm>
          <a:prstGeom prst="rect">
            <a:avLst/>
          </a:prstGeom>
          <a:solidFill>
            <a:srgbClr val="FF79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53C6B76-B801-744D-81CB-C5883DCB0352}"/>
              </a:ext>
            </a:extLst>
          </p:cNvPr>
          <p:cNvSpPr/>
          <p:nvPr/>
        </p:nvSpPr>
        <p:spPr>
          <a:xfrm>
            <a:off x="3590786" y="1885266"/>
            <a:ext cx="2452461" cy="1313180"/>
          </a:xfrm>
          <a:prstGeom prst="rect">
            <a:avLst/>
          </a:prstGeom>
          <a:solidFill>
            <a:srgbClr val="FF79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487588F-11B5-E44D-A7C9-14DC14AE0D61}"/>
              </a:ext>
            </a:extLst>
          </p:cNvPr>
          <p:cNvSpPr/>
          <p:nvPr/>
        </p:nvSpPr>
        <p:spPr>
          <a:xfrm>
            <a:off x="6278301" y="1885266"/>
            <a:ext cx="2452461" cy="1313180"/>
          </a:xfrm>
          <a:prstGeom prst="rect">
            <a:avLst/>
          </a:prstGeom>
          <a:solidFill>
            <a:srgbClr val="FF79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400CA3B-2AD4-1D40-BCE0-AA7A7F0DC7AE}"/>
              </a:ext>
            </a:extLst>
          </p:cNvPr>
          <p:cNvSpPr/>
          <p:nvPr/>
        </p:nvSpPr>
        <p:spPr>
          <a:xfrm>
            <a:off x="8977539" y="1885266"/>
            <a:ext cx="2452461" cy="1313180"/>
          </a:xfrm>
          <a:prstGeom prst="rect">
            <a:avLst/>
          </a:prstGeom>
          <a:solidFill>
            <a:srgbClr val="FF79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4EA5123-37F3-DA46-B6BF-1DECE4E15A7E}"/>
              </a:ext>
            </a:extLst>
          </p:cNvPr>
          <p:cNvSpPr/>
          <p:nvPr/>
        </p:nvSpPr>
        <p:spPr>
          <a:xfrm>
            <a:off x="885686" y="3810000"/>
            <a:ext cx="10544314" cy="457200"/>
          </a:xfrm>
          <a:prstGeom prst="rect">
            <a:avLst/>
          </a:prstGeom>
          <a:solidFill>
            <a:srgbClr val="4F81BD">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2" name="Title 1"/>
          <p:cNvSpPr>
            <a:spLocks noGrp="1"/>
          </p:cNvSpPr>
          <p:nvPr>
            <p:ph type="title"/>
          </p:nvPr>
        </p:nvSpPr>
        <p:spPr/>
        <p:txBody>
          <a:bodyPr rtlCol="0">
            <a:normAutofit/>
          </a:bodyPr>
          <a:lstStyle/>
          <a:p>
            <a:pPr>
              <a:defRPr/>
            </a:pPr>
            <a:r>
              <a:rPr lang="en-US" dirty="0"/>
              <a:t>The Problem/Opportunity Statement</a:t>
            </a:r>
          </a:p>
        </p:txBody>
      </p:sp>
      <p:sp>
        <p:nvSpPr>
          <p:cNvPr id="6" name="Rectangle 5">
            <a:extLst>
              <a:ext uri="{FF2B5EF4-FFF2-40B4-BE49-F238E27FC236}">
                <a16:creationId xmlns:a16="http://schemas.microsoft.com/office/drawing/2014/main" id="{08E1340D-26A4-EF4D-B41D-F5383017D90A}"/>
              </a:ext>
            </a:extLst>
          </p:cNvPr>
          <p:cNvSpPr/>
          <p:nvPr/>
        </p:nvSpPr>
        <p:spPr>
          <a:xfrm>
            <a:off x="885686" y="4800600"/>
            <a:ext cx="10544314" cy="685800"/>
          </a:xfrm>
          <a:prstGeom prst="rect">
            <a:avLst/>
          </a:prstGeom>
          <a:solidFill>
            <a:srgbClr val="4F81BD">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EC0C2497-1948-0940-A4CE-6D2F6A9E7D4D}"/>
              </a:ext>
            </a:extLst>
          </p:cNvPr>
          <p:cNvSpPr>
            <a:spLocks noGrp="1"/>
          </p:cNvSpPr>
          <p:nvPr>
            <p:ph idx="1"/>
          </p:nvPr>
        </p:nvSpPr>
        <p:spPr/>
        <p:txBody>
          <a:bodyPr>
            <a:normAutofit fontScale="85000" lnSpcReduction="10000"/>
          </a:bodyPr>
          <a:lstStyle/>
          <a:p>
            <a:pPr marL="279400" indent="-279400" defTabSz="901700" eaLnBrk="0" hangingPunct="0">
              <a:spcBef>
                <a:spcPts val="400"/>
              </a:spcBef>
              <a:spcAft>
                <a:spcPts val="200"/>
              </a:spcAft>
              <a:buClr>
                <a:schemeClr val="tx1"/>
              </a:buClr>
              <a:defRPr/>
            </a:pPr>
            <a:r>
              <a:rPr lang="en-US" sz="2400" kern="0" dirty="0">
                <a:solidFill>
                  <a:srgbClr val="000000"/>
                </a:solidFill>
                <a:latin typeface="Arial Regular"/>
              </a:rPr>
              <a:t>Problem/Opportunity statement is the most important stage of a project. It should answer these key questions:</a:t>
            </a:r>
          </a:p>
          <a:p>
            <a:pPr indent="-63500" defTabSz="901700" eaLnBrk="0" hangingPunct="0">
              <a:spcBef>
                <a:spcPts val="200"/>
              </a:spcBef>
              <a:spcAft>
                <a:spcPts val="200"/>
              </a:spcAft>
              <a:buClr>
                <a:srgbClr val="1F497D"/>
              </a:buClr>
              <a:defRPr/>
            </a:pPr>
            <a:endParaRPr lang="en-US" sz="2400" kern="0" dirty="0">
              <a:solidFill>
                <a:srgbClr val="000000"/>
              </a:solidFill>
              <a:latin typeface="Arial Regular"/>
            </a:endParaRPr>
          </a:p>
          <a:p>
            <a:pPr indent="-63500" defTabSz="901700" eaLnBrk="0" hangingPunct="0">
              <a:spcBef>
                <a:spcPts val="200"/>
              </a:spcBef>
              <a:spcAft>
                <a:spcPts val="200"/>
              </a:spcAft>
              <a:buClr>
                <a:srgbClr val="1F497D"/>
              </a:buClr>
              <a:defRPr/>
            </a:pPr>
            <a:endParaRPr lang="en-US" sz="2400" kern="0" dirty="0">
              <a:solidFill>
                <a:srgbClr val="000000"/>
              </a:solidFill>
              <a:latin typeface="Arial Regular"/>
            </a:endParaRPr>
          </a:p>
          <a:p>
            <a:pPr indent="-63500" defTabSz="901700" eaLnBrk="0" hangingPunct="0">
              <a:spcBef>
                <a:spcPts val="200"/>
              </a:spcBef>
              <a:spcAft>
                <a:spcPts val="200"/>
              </a:spcAft>
              <a:buClr>
                <a:srgbClr val="1F497D"/>
              </a:buClr>
              <a:defRPr/>
            </a:pPr>
            <a:endParaRPr lang="en-US" sz="2400" kern="0" dirty="0">
              <a:solidFill>
                <a:srgbClr val="000000"/>
              </a:solidFill>
              <a:latin typeface="Arial Regular"/>
            </a:endParaRPr>
          </a:p>
          <a:p>
            <a:pPr indent="-63500" defTabSz="901700" eaLnBrk="0" hangingPunct="0">
              <a:spcBef>
                <a:spcPts val="200"/>
              </a:spcBef>
              <a:spcAft>
                <a:spcPts val="200"/>
              </a:spcAft>
              <a:buClr>
                <a:srgbClr val="1F497D"/>
              </a:buClr>
              <a:defRPr/>
            </a:pPr>
            <a:endParaRPr lang="en-US" sz="2400" kern="0" dirty="0">
              <a:solidFill>
                <a:srgbClr val="000000"/>
              </a:solidFill>
              <a:latin typeface="Arial Regular"/>
            </a:endParaRPr>
          </a:p>
          <a:p>
            <a:pPr indent="-63500" defTabSz="901700" eaLnBrk="0" hangingPunct="0">
              <a:spcBef>
                <a:spcPts val="200"/>
              </a:spcBef>
              <a:spcAft>
                <a:spcPts val="200"/>
              </a:spcAft>
              <a:buClr>
                <a:srgbClr val="1F497D"/>
              </a:buClr>
              <a:defRPr/>
            </a:pPr>
            <a:endParaRPr lang="en-US" sz="2400" kern="0" dirty="0">
              <a:solidFill>
                <a:srgbClr val="000000"/>
              </a:solidFill>
              <a:latin typeface="Arial Regular"/>
            </a:endParaRPr>
          </a:p>
          <a:p>
            <a:pPr>
              <a:defRPr/>
            </a:pPr>
            <a:r>
              <a:rPr lang="en-US" sz="2400" dirty="0">
                <a:latin typeface="Arial Regular"/>
              </a:rPr>
              <a:t>A problem statement should not assign a cause or blame and should not include a solution. </a:t>
            </a:r>
          </a:p>
          <a:p>
            <a:pPr marL="400050" lvl="1" indent="0" algn="ctr">
              <a:buNone/>
              <a:defRPr/>
            </a:pPr>
            <a:br>
              <a:rPr lang="en-US" sz="2000" dirty="0">
                <a:latin typeface="Arial Regular"/>
              </a:rPr>
            </a:br>
            <a:r>
              <a:rPr lang="en-US" sz="2000" dirty="0">
                <a:latin typeface="Arial Regular"/>
              </a:rPr>
              <a:t>“We are accidentally entering in the wrong dose for phototherapy leading to an increased risk of burns”</a:t>
            </a:r>
          </a:p>
          <a:p>
            <a:pPr marL="457200" lvl="1" indent="0" algn="ctr">
              <a:buNone/>
              <a:defRPr/>
            </a:pPr>
            <a:br>
              <a:rPr lang="en-US" sz="2000" dirty="0">
                <a:latin typeface="Arial Regular"/>
              </a:rPr>
            </a:br>
            <a:r>
              <a:rPr lang="en-US" sz="2000" i="1" dirty="0">
                <a:latin typeface="Arial Regular"/>
              </a:rPr>
              <a:t>INSTEAD</a:t>
            </a:r>
            <a:br>
              <a:rPr lang="en-US" sz="2000" dirty="0">
                <a:latin typeface="Arial Regular"/>
              </a:rPr>
            </a:br>
            <a:br>
              <a:rPr lang="en-US" sz="2000" dirty="0">
                <a:latin typeface="Arial Regular"/>
              </a:rPr>
            </a:br>
            <a:r>
              <a:rPr lang="en-US" sz="2000" dirty="0">
                <a:latin typeface="Arial Regular"/>
              </a:rPr>
              <a:t>“The burn rate for patients getting phototherapy is 5%. </a:t>
            </a:r>
            <a:br>
              <a:rPr lang="en-US" sz="2000" dirty="0">
                <a:latin typeface="Arial Regular"/>
              </a:rPr>
            </a:br>
            <a:r>
              <a:rPr lang="en-US" sz="2000" dirty="0">
                <a:latin typeface="Arial Regular"/>
              </a:rPr>
              <a:t>The opportunity for improvement would be a 50% reduction in burn risk”.</a:t>
            </a:r>
            <a:endParaRPr lang="en-US" sz="2000" kern="0" dirty="0">
              <a:solidFill>
                <a:srgbClr val="000000"/>
              </a:solidFill>
              <a:latin typeface="Arial Regular"/>
            </a:endParaRPr>
          </a:p>
        </p:txBody>
      </p:sp>
      <p:sp>
        <p:nvSpPr>
          <p:cNvPr id="4" name="Rectangle 3">
            <a:extLst>
              <a:ext uri="{FF2B5EF4-FFF2-40B4-BE49-F238E27FC236}">
                <a16:creationId xmlns:a16="http://schemas.microsoft.com/office/drawing/2014/main" id="{2E355A5F-5487-8544-A7C7-59DB591CC6FB}"/>
              </a:ext>
            </a:extLst>
          </p:cNvPr>
          <p:cNvSpPr/>
          <p:nvPr/>
        </p:nvSpPr>
        <p:spPr>
          <a:xfrm>
            <a:off x="537308" y="1885266"/>
            <a:ext cx="10892692" cy="1313180"/>
          </a:xfrm>
          <a:prstGeom prst="rect">
            <a:avLst/>
          </a:prstGeom>
        </p:spPr>
        <p:txBody>
          <a:bodyPr wrap="square" numCol="4" spcCol="182880">
            <a:spAutoFit/>
          </a:bodyPr>
          <a:lstStyle/>
          <a:p>
            <a:pPr marL="393700" lvl="1" defTabSz="901700" eaLnBrk="0" hangingPunct="0">
              <a:spcBef>
                <a:spcPts val="200"/>
              </a:spcBef>
              <a:spcAft>
                <a:spcPts val="200"/>
              </a:spcAft>
              <a:buClr>
                <a:schemeClr val="tx1"/>
              </a:buClr>
              <a:defRPr/>
            </a:pPr>
            <a:r>
              <a:rPr lang="en-US" sz="2000" b="1" kern="0" dirty="0">
                <a:solidFill>
                  <a:srgbClr val="000000"/>
                </a:solidFill>
                <a:latin typeface="Arial Regular"/>
              </a:rPr>
              <a:t>What</a:t>
            </a:r>
            <a:br>
              <a:rPr lang="en-US" sz="2000" kern="0" dirty="0">
                <a:solidFill>
                  <a:srgbClr val="000000"/>
                </a:solidFill>
                <a:latin typeface="Arial Regular"/>
              </a:rPr>
            </a:br>
            <a:r>
              <a:rPr lang="en-US" kern="0" dirty="0">
                <a:solidFill>
                  <a:srgbClr val="000000"/>
                </a:solidFill>
                <a:latin typeface="Arial Regular"/>
              </a:rPr>
              <a:t>What is occurring </a:t>
            </a:r>
            <a:br>
              <a:rPr lang="en-US" kern="0" dirty="0">
                <a:solidFill>
                  <a:srgbClr val="000000"/>
                </a:solidFill>
                <a:latin typeface="Arial Regular"/>
              </a:rPr>
            </a:br>
            <a:r>
              <a:rPr lang="en-US" kern="0" dirty="0">
                <a:solidFill>
                  <a:srgbClr val="000000"/>
                </a:solidFill>
                <a:latin typeface="Arial Regular"/>
              </a:rPr>
              <a:t>or what are we missing?</a:t>
            </a:r>
          </a:p>
          <a:p>
            <a:pPr marL="393700" lvl="1" defTabSz="901700" eaLnBrk="0" hangingPunct="0">
              <a:spcBef>
                <a:spcPts val="200"/>
              </a:spcBef>
              <a:spcAft>
                <a:spcPts val="200"/>
              </a:spcAft>
              <a:buClr>
                <a:schemeClr val="tx1"/>
              </a:buClr>
              <a:defRPr/>
            </a:pPr>
            <a:r>
              <a:rPr lang="en-US" sz="2000" b="1" kern="0" dirty="0">
                <a:solidFill>
                  <a:srgbClr val="000000"/>
                </a:solidFill>
                <a:latin typeface="Arial Regular"/>
              </a:rPr>
              <a:t>When</a:t>
            </a:r>
            <a:br>
              <a:rPr lang="en-US" sz="2000" kern="0" dirty="0">
                <a:solidFill>
                  <a:srgbClr val="000000"/>
                </a:solidFill>
                <a:latin typeface="Arial Regular"/>
              </a:rPr>
            </a:br>
            <a:r>
              <a:rPr lang="en-US" kern="0" dirty="0">
                <a:solidFill>
                  <a:srgbClr val="000000"/>
                </a:solidFill>
                <a:latin typeface="Arial Regular"/>
              </a:rPr>
              <a:t>When did the problem start? How long has it been?</a:t>
            </a:r>
          </a:p>
          <a:p>
            <a:pPr marL="393700" lvl="1" defTabSz="901700" eaLnBrk="0" hangingPunct="0">
              <a:spcBef>
                <a:spcPts val="200"/>
              </a:spcBef>
              <a:spcAft>
                <a:spcPts val="200"/>
              </a:spcAft>
              <a:buClr>
                <a:schemeClr val="tx1"/>
              </a:buClr>
              <a:defRPr/>
            </a:pPr>
            <a:r>
              <a:rPr lang="en-US" sz="2000" b="1" kern="0" dirty="0">
                <a:solidFill>
                  <a:srgbClr val="000000"/>
                </a:solidFill>
                <a:latin typeface="Arial Regular"/>
              </a:rPr>
              <a:t>Where</a:t>
            </a:r>
            <a:br>
              <a:rPr lang="en-US" sz="2000" kern="0" dirty="0">
                <a:solidFill>
                  <a:srgbClr val="000000"/>
                </a:solidFill>
                <a:latin typeface="Arial Regular"/>
              </a:rPr>
            </a:br>
            <a:r>
              <a:rPr lang="en-US" kern="0" dirty="0">
                <a:solidFill>
                  <a:srgbClr val="000000"/>
                </a:solidFill>
                <a:latin typeface="Arial Regular"/>
              </a:rPr>
              <a:t>Where is the problem occurring? </a:t>
            </a:r>
          </a:p>
          <a:p>
            <a:pPr marL="393700" lvl="1" defTabSz="901700" eaLnBrk="0" hangingPunct="0">
              <a:spcBef>
                <a:spcPts val="200"/>
              </a:spcBef>
              <a:spcAft>
                <a:spcPts val="200"/>
              </a:spcAft>
              <a:buClr>
                <a:schemeClr val="tx1"/>
              </a:buClr>
              <a:defRPr/>
            </a:pPr>
            <a:endParaRPr lang="en-US" sz="2000" b="1" kern="0" dirty="0">
              <a:solidFill>
                <a:srgbClr val="000000"/>
              </a:solidFill>
              <a:latin typeface="Arial Regular"/>
            </a:endParaRPr>
          </a:p>
          <a:p>
            <a:pPr marL="393700" lvl="1" defTabSz="901700" eaLnBrk="0" hangingPunct="0">
              <a:spcBef>
                <a:spcPts val="200"/>
              </a:spcBef>
              <a:spcAft>
                <a:spcPts val="200"/>
              </a:spcAft>
              <a:buClr>
                <a:schemeClr val="tx1"/>
              </a:buClr>
              <a:defRPr/>
            </a:pPr>
            <a:r>
              <a:rPr lang="en-US" sz="2000" b="1" kern="0" dirty="0">
                <a:solidFill>
                  <a:srgbClr val="000000"/>
                </a:solidFill>
                <a:latin typeface="Arial Regular"/>
              </a:rPr>
              <a:t>Extent (Gap) </a:t>
            </a:r>
            <a:br>
              <a:rPr lang="en-US" sz="2000" b="1" kern="0" dirty="0">
                <a:solidFill>
                  <a:srgbClr val="000000"/>
                </a:solidFill>
                <a:latin typeface="Arial Regular"/>
              </a:rPr>
            </a:br>
            <a:r>
              <a:rPr lang="en-US" kern="0" dirty="0">
                <a:solidFill>
                  <a:srgbClr val="000000"/>
                </a:solidFill>
                <a:latin typeface="Arial Regular"/>
              </a:rPr>
              <a:t>What is the extent of the problem or gap? </a:t>
            </a:r>
          </a:p>
        </p:txBody>
      </p:sp>
    </p:spTree>
    <p:extLst>
      <p:ext uri="{BB962C8B-B14F-4D97-AF65-F5344CB8AC3E}">
        <p14:creationId xmlns:p14="http://schemas.microsoft.com/office/powerpoint/2010/main" val="3506633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8AC165-6198-F244-BA3F-A1458C7A810C}"/>
              </a:ext>
            </a:extLst>
          </p:cNvPr>
          <p:cNvSpPr/>
          <p:nvPr/>
        </p:nvSpPr>
        <p:spPr>
          <a:xfrm>
            <a:off x="624856" y="2362200"/>
            <a:ext cx="4937744" cy="1600200"/>
          </a:xfrm>
          <a:prstGeom prst="rect">
            <a:avLst/>
          </a:prstGeom>
          <a:solidFill>
            <a:srgbClr val="FF79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eaLnBrk="1" hangingPunct="1">
              <a:defRPr/>
            </a:pPr>
            <a:r>
              <a:rPr lang="en-US" dirty="0"/>
              <a:t>Build an effective team </a:t>
            </a:r>
          </a:p>
        </p:txBody>
      </p:sp>
      <p:sp>
        <p:nvSpPr>
          <p:cNvPr id="3" name="Content Placeholder 2"/>
          <p:cNvSpPr>
            <a:spLocks noGrp="1"/>
          </p:cNvSpPr>
          <p:nvPr>
            <p:ph idx="1"/>
          </p:nvPr>
        </p:nvSpPr>
        <p:spPr>
          <a:xfrm>
            <a:off x="628373" y="1092200"/>
            <a:ext cx="10954027" cy="1193800"/>
          </a:xfrm>
        </p:spPr>
        <p:txBody>
          <a:bodyPr numCol="1">
            <a:normAutofit/>
          </a:bodyPr>
          <a:lstStyle/>
          <a:p>
            <a:pPr eaLnBrk="1" hangingPunct="1">
              <a:defRPr/>
            </a:pPr>
            <a:r>
              <a:rPr lang="en-US" sz="2200" dirty="0"/>
              <a:t>Effective teams include members representing 3 kinds of expertise: </a:t>
            </a:r>
            <a:br>
              <a:rPr lang="en-US" sz="2200" dirty="0"/>
            </a:br>
            <a:r>
              <a:rPr lang="en-US" sz="2200" dirty="0"/>
              <a:t>system leadership, technical expertise and day-to-day leadership</a:t>
            </a:r>
          </a:p>
          <a:p>
            <a:pPr eaLnBrk="1" hangingPunct="1">
              <a:defRPr/>
            </a:pPr>
            <a:r>
              <a:rPr lang="en-US" sz="2200" dirty="0"/>
              <a:t>6-8 people is generally a good size</a:t>
            </a:r>
          </a:p>
        </p:txBody>
      </p:sp>
      <p:sp>
        <p:nvSpPr>
          <p:cNvPr id="4" name="Rectangle 3">
            <a:extLst>
              <a:ext uri="{FF2B5EF4-FFF2-40B4-BE49-F238E27FC236}">
                <a16:creationId xmlns:a16="http://schemas.microsoft.com/office/drawing/2014/main" id="{3F5D0B54-91D9-F14A-8E3A-E443E265AA8A}"/>
              </a:ext>
            </a:extLst>
          </p:cNvPr>
          <p:cNvSpPr/>
          <p:nvPr/>
        </p:nvSpPr>
        <p:spPr>
          <a:xfrm>
            <a:off x="624856" y="2362200"/>
            <a:ext cx="10652744" cy="4431983"/>
          </a:xfrm>
          <a:prstGeom prst="rect">
            <a:avLst/>
          </a:prstGeom>
        </p:spPr>
        <p:txBody>
          <a:bodyPr wrap="square" numCol="2" spcCol="274320">
            <a:spAutoFit/>
          </a:bodyPr>
          <a:lstStyle/>
          <a:p>
            <a:pPr>
              <a:defRPr/>
            </a:pPr>
            <a:r>
              <a:rPr lang="en-US" sz="1600" b="1" dirty="0">
                <a:latin typeface="Arial" panose="020B0604020202020204" pitchFamily="34" charset="0"/>
                <a:cs typeface="Arial" panose="020B0604020202020204" pitchFamily="34" charset="0"/>
              </a:rPr>
              <a:t>Clinical leader</a:t>
            </a:r>
          </a:p>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Someone in the organization with enough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authority to test and implement a change</a:t>
            </a:r>
          </a:p>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Examples: Faculty mentor, department leader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in QI, Vice chair of operations, nurse manager,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chief resident</a:t>
            </a:r>
          </a:p>
          <a:p>
            <a:pPr lvl="1">
              <a:defRPr/>
            </a:pPr>
            <a:endParaRPr lang="en-US" sz="1600" dirty="0">
              <a:latin typeface="Arial" panose="020B0604020202020204" pitchFamily="34" charset="0"/>
              <a:cs typeface="Arial" panose="020B0604020202020204" pitchFamily="34" charset="0"/>
            </a:endParaRPr>
          </a:p>
          <a:p>
            <a:pPr>
              <a:defRPr/>
            </a:pPr>
            <a:r>
              <a:rPr lang="en-US" sz="1600" b="1" dirty="0">
                <a:latin typeface="Arial" panose="020B0604020202020204" pitchFamily="34" charset="0"/>
                <a:cs typeface="Arial" panose="020B0604020202020204" pitchFamily="34" charset="0"/>
              </a:rPr>
              <a:t>Technical</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expertise</a:t>
            </a:r>
          </a:p>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Someone who knows the subject intimately and understands the process of care</a:t>
            </a:r>
          </a:p>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Examples: nurses on the unit, medical assistants, social worker</a:t>
            </a:r>
          </a:p>
          <a:p>
            <a:pPr lvl="1">
              <a:defRPr/>
            </a:pPr>
            <a:endParaRPr lang="en-US" sz="1600" dirty="0">
              <a:latin typeface="Arial" panose="020B0604020202020204" pitchFamily="34" charset="0"/>
              <a:cs typeface="Arial" panose="020B0604020202020204" pitchFamily="34" charset="0"/>
            </a:endParaRPr>
          </a:p>
          <a:p>
            <a:pPr lvl="1">
              <a:defRPr/>
            </a:pPr>
            <a:endParaRPr lang="en-US" sz="1600" dirty="0">
              <a:latin typeface="Arial" panose="020B0604020202020204" pitchFamily="34" charset="0"/>
              <a:cs typeface="Arial" panose="020B0604020202020204" pitchFamily="34" charset="0"/>
            </a:endParaRPr>
          </a:p>
          <a:p>
            <a:pPr lvl="1">
              <a:defRPr/>
            </a:pPr>
            <a:endParaRPr lang="en-US" sz="1600" dirty="0">
              <a:latin typeface="Arial" panose="020B0604020202020204" pitchFamily="34" charset="0"/>
              <a:cs typeface="Arial" panose="020B0604020202020204" pitchFamily="34" charset="0"/>
            </a:endParaRPr>
          </a:p>
          <a:p>
            <a:pPr lvl="1">
              <a:defRPr/>
            </a:pPr>
            <a:endParaRPr lang="en-US" sz="1600" dirty="0">
              <a:latin typeface="Arial" panose="020B0604020202020204" pitchFamily="34" charset="0"/>
              <a:cs typeface="Arial" panose="020B0604020202020204" pitchFamily="34" charset="0"/>
            </a:endParaRPr>
          </a:p>
          <a:p>
            <a:pPr lvl="1">
              <a:defRPr/>
            </a:pPr>
            <a:endParaRPr lang="en-US" sz="1600" dirty="0">
              <a:latin typeface="Arial" panose="020B0604020202020204" pitchFamily="34" charset="0"/>
              <a:cs typeface="Arial" panose="020B0604020202020204" pitchFamily="34" charset="0"/>
            </a:endParaRPr>
          </a:p>
          <a:p>
            <a:pPr>
              <a:defRPr/>
            </a:pPr>
            <a:r>
              <a:rPr lang="en-US" sz="1600" b="1" dirty="0">
                <a:latin typeface="Arial" panose="020B0604020202020204" pitchFamily="34" charset="0"/>
                <a:cs typeface="Arial" panose="020B0604020202020204" pitchFamily="34" charset="0"/>
              </a:rPr>
              <a:t>Day-to-day leader</a:t>
            </a:r>
          </a:p>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The driver of the project assuring tests are implemented and who oversees data collection</a:t>
            </a:r>
          </a:p>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Examples: Project leader, nurse manager, director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of operations</a:t>
            </a:r>
          </a:p>
          <a:p>
            <a:pPr lvl="1">
              <a:defRPr/>
            </a:pPr>
            <a:endParaRPr lang="en-US" sz="1600" dirty="0">
              <a:latin typeface="Arial" panose="020B0604020202020204" pitchFamily="34" charset="0"/>
              <a:cs typeface="Arial" panose="020B0604020202020204" pitchFamily="34" charset="0"/>
            </a:endParaRPr>
          </a:p>
          <a:p>
            <a:pPr>
              <a:defRPr/>
            </a:pPr>
            <a:r>
              <a:rPr lang="en-US" sz="1600" b="1" dirty="0">
                <a:latin typeface="Arial" panose="020B0604020202020204" pitchFamily="34" charset="0"/>
                <a:cs typeface="Arial" panose="020B0604020202020204" pitchFamily="34" charset="0"/>
              </a:rPr>
              <a:t>Project Sponsor</a:t>
            </a:r>
          </a:p>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Someone with executive authority who can provide liaison with other areas of the organization</a:t>
            </a:r>
          </a:p>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Examples: Residency Program Director, Chairman, Hospital Unit Medical Director</a:t>
            </a:r>
          </a:p>
        </p:txBody>
      </p:sp>
      <p:sp>
        <p:nvSpPr>
          <p:cNvPr id="7" name="Rectangle 6">
            <a:extLst>
              <a:ext uri="{FF2B5EF4-FFF2-40B4-BE49-F238E27FC236}">
                <a16:creationId xmlns:a16="http://schemas.microsoft.com/office/drawing/2014/main" id="{9FF2DF3B-1B15-DB4F-A69A-C0B11E9B3702}"/>
              </a:ext>
            </a:extLst>
          </p:cNvPr>
          <p:cNvSpPr/>
          <p:nvPr/>
        </p:nvSpPr>
        <p:spPr>
          <a:xfrm>
            <a:off x="5951228" y="3778091"/>
            <a:ext cx="5173972" cy="1600200"/>
          </a:xfrm>
          <a:prstGeom prst="rect">
            <a:avLst/>
          </a:prstGeom>
          <a:solidFill>
            <a:srgbClr val="FF79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11A03E-B238-E540-8724-4CE08F3A4939}"/>
              </a:ext>
            </a:extLst>
          </p:cNvPr>
          <p:cNvSpPr/>
          <p:nvPr/>
        </p:nvSpPr>
        <p:spPr>
          <a:xfrm>
            <a:off x="624856" y="3962400"/>
            <a:ext cx="4937744" cy="1415891"/>
          </a:xfrm>
          <a:prstGeom prst="rect">
            <a:avLst/>
          </a:prstGeom>
          <a:solidFill>
            <a:srgbClr val="013189">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0F19EC6-A3B3-A843-9248-4BAB7D91A360}"/>
              </a:ext>
            </a:extLst>
          </p:cNvPr>
          <p:cNvSpPr/>
          <p:nvPr/>
        </p:nvSpPr>
        <p:spPr>
          <a:xfrm>
            <a:off x="5957090" y="2362199"/>
            <a:ext cx="5168110" cy="1415891"/>
          </a:xfrm>
          <a:prstGeom prst="rect">
            <a:avLst/>
          </a:prstGeom>
          <a:solidFill>
            <a:srgbClr val="013189">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188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47438560"/>
              </p:ext>
            </p:extLst>
          </p:nvPr>
        </p:nvGraphicFramePr>
        <p:xfrm>
          <a:off x="538899" y="2498068"/>
          <a:ext cx="10972800" cy="3978932"/>
        </p:xfrm>
        <a:graphic>
          <a:graphicData uri="http://schemas.openxmlformats.org/drawingml/2006/table">
            <a:tbl>
              <a:tblPr firstRow="1" bandRow="1">
                <a:tableStyleId>{E8B1032C-EA38-4F05-BA0D-38AFFFC7BED3}</a:tableStyleId>
              </a:tblPr>
              <a:tblGrid>
                <a:gridCol w="1772192">
                  <a:extLst>
                    <a:ext uri="{9D8B030D-6E8A-4147-A177-3AD203B41FA5}">
                      <a16:colId xmlns:a16="http://schemas.microsoft.com/office/drawing/2014/main" val="20000"/>
                    </a:ext>
                  </a:extLst>
                </a:gridCol>
                <a:gridCol w="5162008">
                  <a:extLst>
                    <a:ext uri="{9D8B030D-6E8A-4147-A177-3AD203B41FA5}">
                      <a16:colId xmlns:a16="http://schemas.microsoft.com/office/drawing/2014/main" val="20001"/>
                    </a:ext>
                  </a:extLst>
                </a:gridCol>
                <a:gridCol w="2106472">
                  <a:extLst>
                    <a:ext uri="{9D8B030D-6E8A-4147-A177-3AD203B41FA5}">
                      <a16:colId xmlns:a16="http://schemas.microsoft.com/office/drawing/2014/main" val="20002"/>
                    </a:ext>
                  </a:extLst>
                </a:gridCol>
                <a:gridCol w="1932128">
                  <a:extLst>
                    <a:ext uri="{9D8B030D-6E8A-4147-A177-3AD203B41FA5}">
                      <a16:colId xmlns:a16="http://schemas.microsoft.com/office/drawing/2014/main" val="20003"/>
                    </a:ext>
                  </a:extLst>
                </a:gridCol>
              </a:tblGrid>
              <a:tr h="254167">
                <a:tc>
                  <a:txBody>
                    <a:bodyPr/>
                    <a:lstStyle/>
                    <a:p>
                      <a:pPr algn="ctr"/>
                      <a:r>
                        <a:rPr lang="en-US" sz="1100" b="0" i="0" dirty="0">
                          <a:latin typeface="Arial Regular"/>
                        </a:rPr>
                        <a:t>Role</a:t>
                      </a:r>
                    </a:p>
                  </a:txBody>
                  <a:tcPr anchor="ctr"/>
                </a:tc>
                <a:tc>
                  <a:txBody>
                    <a:bodyPr/>
                    <a:lstStyle/>
                    <a:p>
                      <a:pPr algn="ctr"/>
                      <a:r>
                        <a:rPr lang="en-US" sz="1100" b="0" i="0" dirty="0">
                          <a:latin typeface="Arial Regular"/>
                        </a:rPr>
                        <a:t>Description</a:t>
                      </a:r>
                    </a:p>
                  </a:txBody>
                  <a:tcPr anchor="ctr"/>
                </a:tc>
                <a:tc>
                  <a:txBody>
                    <a:bodyPr/>
                    <a:lstStyle/>
                    <a:p>
                      <a:pPr algn="ctr"/>
                      <a:r>
                        <a:rPr lang="en-US" sz="1100" b="0" i="0" dirty="0">
                          <a:latin typeface="Arial Regular"/>
                        </a:rPr>
                        <a:t>Name</a:t>
                      </a:r>
                    </a:p>
                  </a:txBody>
                  <a:tcPr anchor="ctr"/>
                </a:tc>
                <a:tc>
                  <a:txBody>
                    <a:bodyPr/>
                    <a:lstStyle/>
                    <a:p>
                      <a:pPr algn="ctr"/>
                      <a:r>
                        <a:rPr lang="en-US" sz="1100" b="0" i="0" dirty="0">
                          <a:latin typeface="Arial Regular"/>
                        </a:rPr>
                        <a:t>Signature</a:t>
                      </a:r>
                    </a:p>
                  </a:txBody>
                  <a:tcPr anchor="ctr"/>
                </a:tc>
                <a:extLst>
                  <a:ext uri="{0D108BD9-81ED-4DB2-BD59-A6C34878D82A}">
                    <a16:rowId xmlns:a16="http://schemas.microsoft.com/office/drawing/2014/main" val="10000"/>
                  </a:ext>
                </a:extLst>
              </a:tr>
              <a:tr h="786540">
                <a:tc>
                  <a:txBody>
                    <a:bodyPr/>
                    <a:lstStyle/>
                    <a:p>
                      <a:r>
                        <a:rPr lang="en-US" sz="1100" b="0" i="0" dirty="0">
                          <a:latin typeface="Arial Regular"/>
                        </a:rPr>
                        <a:t>Project Leader</a:t>
                      </a:r>
                    </a:p>
                  </a:txBody>
                  <a:tcPr anchor="ctr"/>
                </a:tc>
                <a:tc>
                  <a:txBody>
                    <a:bodyPr/>
                    <a:lstStyle/>
                    <a:p>
                      <a:pPr marL="171450" indent="-171450">
                        <a:buFont typeface="Arial" pitchFamily="34" charset="0"/>
                        <a:buChar char="•"/>
                      </a:pPr>
                      <a:r>
                        <a:rPr lang="en-US" sz="900" b="0" i="0" u="none" strike="noStrike" kern="1200" baseline="0" dirty="0">
                          <a:latin typeface="Arial Regular"/>
                        </a:rPr>
                        <a:t>Primary responsibility: to lead the team</a:t>
                      </a:r>
                      <a:endParaRPr lang="en-US" sz="900" b="0" i="0" u="none" strike="noStrike" baseline="0" dirty="0">
                        <a:latin typeface="Arial Regular"/>
                      </a:endParaRPr>
                    </a:p>
                    <a:p>
                      <a:pPr marL="171450" indent="-171450">
                        <a:buFont typeface="Arial" pitchFamily="34" charset="0"/>
                        <a:buChar char="•"/>
                      </a:pPr>
                      <a:r>
                        <a:rPr lang="en-US" sz="900" b="0" i="0" u="none" strike="noStrike" kern="1200" baseline="0" dirty="0">
                          <a:latin typeface="Arial Regular"/>
                        </a:rPr>
                        <a:t>Serves as the primary communication link between the sponsor and the team </a:t>
                      </a:r>
                    </a:p>
                    <a:p>
                      <a:pPr marL="171450" indent="-171450">
                        <a:buFont typeface="Arial" pitchFamily="34" charset="0"/>
                        <a:buChar char="•"/>
                      </a:pPr>
                      <a:r>
                        <a:rPr lang="en-US" sz="900" b="0" i="0" u="none" strike="noStrike" kern="1200" baseline="0" dirty="0">
                          <a:latin typeface="Arial Regular"/>
                        </a:rPr>
                        <a:t>Coordinates team logistics </a:t>
                      </a:r>
                    </a:p>
                    <a:p>
                      <a:pPr marL="171450" indent="-171450">
                        <a:buFont typeface="Arial" pitchFamily="34" charset="0"/>
                        <a:buChar char="•"/>
                      </a:pPr>
                      <a:r>
                        <a:rPr lang="en-US" sz="900" b="0" i="0" u="none" strike="noStrike" kern="1200" baseline="0" dirty="0">
                          <a:latin typeface="Arial Regular"/>
                        </a:rPr>
                        <a:t>Schedules and plans monthly, biweekly, or weekly team meetings</a:t>
                      </a:r>
                    </a:p>
                    <a:p>
                      <a:pPr marL="171450" indent="-171450">
                        <a:buFont typeface="Arial" pitchFamily="34" charset="0"/>
                        <a:buChar char="•"/>
                      </a:pPr>
                      <a:r>
                        <a:rPr lang="en-US" sz="900" b="0" i="0" u="none" strike="noStrike" kern="1200" baseline="0" dirty="0">
                          <a:latin typeface="Arial Regular"/>
                        </a:rPr>
                        <a:t>Keeps official records of team activities </a:t>
                      </a:r>
                    </a:p>
                    <a:p>
                      <a:pPr marL="171450" indent="-171450">
                        <a:buFont typeface="Arial" pitchFamily="34" charset="0"/>
                        <a:buChar char="•"/>
                      </a:pPr>
                      <a:r>
                        <a:rPr lang="en-US" sz="900" b="0" i="0" u="none" strike="noStrike" kern="1200" baseline="0" dirty="0">
                          <a:latin typeface="Arial Regular"/>
                        </a:rPr>
                        <a:t>Oversees project and assigns tasks to team members for project completion</a:t>
                      </a:r>
                      <a:endParaRPr lang="en-US" sz="900" b="0" i="0" u="none" strike="noStrike" kern="1200" baseline="0" dirty="0">
                        <a:solidFill>
                          <a:schemeClr val="tx1"/>
                        </a:solidFill>
                        <a:latin typeface="Arial Regular"/>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i="0" dirty="0">
                        <a:latin typeface="Arial Regular"/>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i="0" dirty="0">
                        <a:latin typeface="Arial Regular"/>
                      </a:endParaRPr>
                    </a:p>
                  </a:txBody>
                  <a:tcPr anchor="ctr"/>
                </a:tc>
                <a:extLst>
                  <a:ext uri="{0D108BD9-81ED-4DB2-BD59-A6C34878D82A}">
                    <a16:rowId xmlns:a16="http://schemas.microsoft.com/office/drawing/2014/main" val="10001"/>
                  </a:ext>
                </a:extLst>
              </a:tr>
              <a:tr h="550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Arial Regular"/>
                        </a:rPr>
                        <a:t>Executive Sponsor</a:t>
                      </a:r>
                    </a:p>
                  </a:txBody>
                  <a:tcPr anchor="ctr"/>
                </a:tc>
                <a:tc>
                  <a:txBody>
                    <a:bodyPr/>
                    <a:lstStyle/>
                    <a:p>
                      <a:pPr marL="171450" indent="-171450">
                        <a:buFont typeface="Arial" panose="020B0604020202020204" pitchFamily="34" charset="0"/>
                        <a:buChar char="•"/>
                      </a:pPr>
                      <a:r>
                        <a:rPr lang="en-US" sz="900" b="0" i="0" u="none" strike="noStrike" kern="1200" baseline="0" dirty="0">
                          <a:latin typeface="Arial Regular"/>
                        </a:rPr>
                        <a:t>Typically chair or chief of department or executive leader</a:t>
                      </a:r>
                    </a:p>
                    <a:p>
                      <a:pPr marL="171450" indent="-171450">
                        <a:buFont typeface="Arial" panose="020B0604020202020204" pitchFamily="34" charset="0"/>
                        <a:buChar char="•"/>
                      </a:pPr>
                      <a:r>
                        <a:rPr lang="en-US" sz="900" b="0" i="0" u="none" strike="noStrike" kern="1200" baseline="0" dirty="0">
                          <a:latin typeface="Arial Regular"/>
                        </a:rPr>
                        <a:t>Assists team to remove barriers </a:t>
                      </a:r>
                      <a:endParaRPr lang="en-US" sz="900" b="0" i="0" u="none" strike="noStrike" baseline="0" dirty="0">
                        <a:latin typeface="Arial Regular"/>
                      </a:endParaRPr>
                    </a:p>
                    <a:p>
                      <a:pPr marL="171450" indent="-171450">
                        <a:buFont typeface="Arial" panose="020B0604020202020204" pitchFamily="34" charset="0"/>
                        <a:buChar char="•"/>
                      </a:pPr>
                      <a:r>
                        <a:rPr lang="en-US" sz="900" b="0" i="0" u="none" strike="noStrike" kern="1200" baseline="0" dirty="0">
                          <a:latin typeface="Arial Regular"/>
                        </a:rPr>
                        <a:t>May need to provide resources</a:t>
                      </a:r>
                    </a:p>
                    <a:p>
                      <a:pPr marL="171450" indent="-171450">
                        <a:buFont typeface="Arial" panose="020B0604020202020204" pitchFamily="34" charset="0"/>
                        <a:buChar char="•"/>
                      </a:pPr>
                      <a:r>
                        <a:rPr lang="en-US" sz="900" b="0" i="0" u="none" strike="noStrike" kern="1200" baseline="0" dirty="0">
                          <a:latin typeface="Arial Regular"/>
                        </a:rPr>
                        <a:t>Participates in report outs and approves the action plans or provides the team further direction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i="0" dirty="0">
                        <a:latin typeface="Arial Regular"/>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i="0" dirty="0">
                        <a:latin typeface="Arial Regular"/>
                      </a:endParaRPr>
                    </a:p>
                  </a:txBody>
                  <a:tcPr anchor="ctr"/>
                </a:tc>
                <a:extLst>
                  <a:ext uri="{0D108BD9-81ED-4DB2-BD59-A6C34878D82A}">
                    <a16:rowId xmlns:a16="http://schemas.microsoft.com/office/drawing/2014/main" val="10002"/>
                  </a:ext>
                </a:extLst>
              </a:tr>
              <a:tr h="4325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Arial Regular"/>
                        </a:rPr>
                        <a:t>Mentor(s)</a:t>
                      </a:r>
                    </a:p>
                  </a:txBody>
                  <a:tcPr anchor="ctr"/>
                </a:tc>
                <a:tc>
                  <a:txBody>
                    <a:bodyPr/>
                    <a:lstStyle/>
                    <a:p>
                      <a:pPr marL="171450" indent="-171450">
                        <a:buFont typeface="Arial" panose="020B0604020202020204" pitchFamily="34" charset="0"/>
                        <a:buChar char="•"/>
                      </a:pPr>
                      <a:r>
                        <a:rPr lang="en-US" sz="900" b="0" i="0" u="none" strike="noStrike" kern="1200" baseline="0" dirty="0">
                          <a:latin typeface="Arial Regular"/>
                        </a:rPr>
                        <a:t>Assists the Project Leader in planning team activities and evaluating team meetings </a:t>
                      </a:r>
                      <a:endParaRPr lang="en-US" sz="900" b="0" i="0" u="none" strike="noStrike" baseline="0" dirty="0">
                        <a:latin typeface="Arial Regular"/>
                      </a:endParaRPr>
                    </a:p>
                    <a:p>
                      <a:pPr marL="171450" indent="-171450">
                        <a:buFont typeface="Arial" panose="020B0604020202020204" pitchFamily="34" charset="0"/>
                        <a:buChar char="•"/>
                      </a:pPr>
                      <a:r>
                        <a:rPr lang="en-US" sz="900" b="0" i="0" u="none" strike="noStrike" kern="1200" baseline="0" dirty="0">
                          <a:latin typeface="Arial Regular"/>
                        </a:rPr>
                        <a:t>Coaches the team in use of the improvement model and appropriate analytical tools </a:t>
                      </a:r>
                    </a:p>
                    <a:p>
                      <a:pPr marL="171450" indent="-171450">
                        <a:buFont typeface="Arial" panose="020B0604020202020204" pitchFamily="34" charset="0"/>
                        <a:buChar char="•"/>
                      </a:pPr>
                      <a:r>
                        <a:rPr lang="en-US" sz="900" b="0" i="0" u="none" strike="noStrike" kern="1200" baseline="0" dirty="0">
                          <a:solidFill>
                            <a:schemeClr val="tx1"/>
                          </a:solidFill>
                          <a:latin typeface="Arial Regular"/>
                          <a:ea typeface="+mn-ea"/>
                          <a:cs typeface="+mn-cs"/>
                        </a:rPr>
                        <a:t>Meets with project leader weekly in person or via phone call</a:t>
                      </a:r>
                    </a:p>
                  </a:txBody>
                  <a:tcPr anchor="ctr"/>
                </a:tc>
                <a:tc>
                  <a:txBody>
                    <a:bodyPr/>
                    <a:lstStyle/>
                    <a:p>
                      <a:pPr algn="ctr"/>
                      <a:endParaRPr lang="en-US" sz="1100" b="0" i="0" dirty="0">
                        <a:latin typeface="Arial Regular"/>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i="0" dirty="0">
                        <a:latin typeface="Arial Regular"/>
                      </a:endParaRPr>
                    </a:p>
                  </a:txBody>
                  <a:tcPr anchor="ctr"/>
                </a:tc>
                <a:extLst>
                  <a:ext uri="{0D108BD9-81ED-4DB2-BD59-A6C34878D82A}">
                    <a16:rowId xmlns:a16="http://schemas.microsoft.com/office/drawing/2014/main" val="10003"/>
                  </a:ext>
                </a:extLst>
              </a:tr>
              <a:tr h="367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Arial Regular"/>
                        </a:rPr>
                        <a:t>Champion</a:t>
                      </a:r>
                    </a:p>
                  </a:txBody>
                  <a:tcPr anchor="ctr"/>
                </a:tc>
                <a:tc>
                  <a:txBody>
                    <a:bodyPr/>
                    <a:lstStyle/>
                    <a:p>
                      <a:pPr marL="171450" indent="-171450">
                        <a:buFont typeface="Arial" panose="020B0604020202020204" pitchFamily="34" charset="0"/>
                        <a:buChar char="•"/>
                      </a:pPr>
                      <a:r>
                        <a:rPr lang="en-US" sz="900" b="0" i="0" u="none" strike="noStrike" kern="1200" baseline="0" dirty="0">
                          <a:latin typeface="Arial Regular"/>
                        </a:rPr>
                        <a:t>To provide guidance to the Project Leader </a:t>
                      </a:r>
                    </a:p>
                    <a:p>
                      <a:pPr marL="171450" indent="-171450">
                        <a:buFont typeface="Arial" panose="020B0604020202020204" pitchFamily="34" charset="0"/>
                        <a:buChar char="•"/>
                      </a:pPr>
                      <a:r>
                        <a:rPr lang="en-US" sz="900" b="0" i="0" u="none" strike="noStrike" kern="1200" baseline="0" dirty="0">
                          <a:latin typeface="Arial Regular"/>
                        </a:rPr>
                        <a:t>Typically physician leader or nurse manager of project location</a:t>
                      </a:r>
                      <a:endParaRPr lang="en-US" sz="900" b="0" i="0" u="none" strike="noStrike" kern="1200" baseline="0" dirty="0">
                        <a:solidFill>
                          <a:schemeClr val="tx1"/>
                        </a:solidFill>
                        <a:latin typeface="Arial Regular"/>
                        <a:ea typeface="+mn-ea"/>
                        <a:cs typeface="+mn-cs"/>
                      </a:endParaRPr>
                    </a:p>
                  </a:txBody>
                  <a:tcPr anchor="ctr"/>
                </a:tc>
                <a:tc>
                  <a:txBody>
                    <a:bodyPr/>
                    <a:lstStyle/>
                    <a:p>
                      <a:pPr algn="ctr"/>
                      <a:endParaRPr lang="en-US" sz="1100" b="0" i="0" dirty="0">
                        <a:latin typeface="Arial Regular"/>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i="0" dirty="0">
                        <a:latin typeface="Arial Regular"/>
                      </a:endParaRPr>
                    </a:p>
                  </a:txBody>
                  <a:tcPr anchor="ctr"/>
                </a:tc>
                <a:extLst>
                  <a:ext uri="{0D108BD9-81ED-4DB2-BD59-A6C34878D82A}">
                    <a16:rowId xmlns:a16="http://schemas.microsoft.com/office/drawing/2014/main" val="10004"/>
                  </a:ext>
                </a:extLst>
              </a:tr>
              <a:tr h="222853">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Arial Regular"/>
                        </a:rPr>
                        <a:t>Team</a:t>
                      </a:r>
                      <a:r>
                        <a:rPr lang="en-US" sz="1100" b="0" i="0" baseline="0" dirty="0">
                          <a:latin typeface="Arial Regular"/>
                        </a:rPr>
                        <a:t> members</a:t>
                      </a:r>
                      <a:endParaRPr lang="en-US" sz="1100" b="0" i="0" dirty="0">
                        <a:latin typeface="Arial Regular"/>
                      </a:endParaRPr>
                    </a:p>
                  </a:txBody>
                  <a:tcPr anchor="ctr"/>
                </a:tc>
                <a:tc rowSpan="5">
                  <a:txBody>
                    <a:bodyPr/>
                    <a:lstStyle/>
                    <a:p>
                      <a:pPr marL="171450" indent="-171450" algn="l">
                        <a:buFont typeface="Arial" panose="020B0604020202020204" pitchFamily="34" charset="0"/>
                        <a:buChar char="•"/>
                      </a:pPr>
                      <a:r>
                        <a:rPr lang="en-US" sz="900" b="0" i="0" dirty="0">
                          <a:latin typeface="Arial Regular"/>
                        </a:rPr>
                        <a:t>Completes tasks towards project  completion</a:t>
                      </a:r>
                    </a:p>
                    <a:p>
                      <a:pPr marL="171450" indent="-171450">
                        <a:buFont typeface="Arial" panose="020B0604020202020204" pitchFamily="34" charset="0"/>
                        <a:buChar char="•"/>
                      </a:pPr>
                      <a:r>
                        <a:rPr lang="en-US" sz="900" b="0" i="0" u="none" strike="noStrike" kern="1200" baseline="0" dirty="0">
                          <a:latin typeface="Arial Regular"/>
                        </a:rPr>
                        <a:t>Participates fully in team meetings </a:t>
                      </a:r>
                    </a:p>
                    <a:p>
                      <a:pPr marL="171450" indent="-171450">
                        <a:buFont typeface="Arial" panose="020B0604020202020204" pitchFamily="34" charset="0"/>
                        <a:buChar char="•"/>
                      </a:pPr>
                      <a:r>
                        <a:rPr lang="en-US" sz="900" b="0" i="0" u="none" strike="noStrike" kern="1200" baseline="0" dirty="0">
                          <a:solidFill>
                            <a:schemeClr val="tx1"/>
                          </a:solidFill>
                          <a:latin typeface="Arial Regular"/>
                          <a:ea typeface="+mn-ea"/>
                          <a:cs typeface="+mn-cs"/>
                        </a:rPr>
                        <a:t>Meets biweekly or monthly at minimum</a:t>
                      </a:r>
                    </a:p>
                  </a:txBody>
                  <a:tcPr anchor="ctr"/>
                </a:tc>
                <a:tc>
                  <a:txBody>
                    <a:bodyPr/>
                    <a:lstStyle/>
                    <a:p>
                      <a:pPr algn="ctr"/>
                      <a:endParaRPr lang="en-US" sz="1100" b="0" i="0" dirty="0">
                        <a:latin typeface="Arial Regular"/>
                      </a:endParaRPr>
                    </a:p>
                  </a:txBody>
                  <a:tcPr anchor="ctr"/>
                </a:tc>
                <a:tc>
                  <a:txBody>
                    <a:bodyPr/>
                    <a:lstStyle/>
                    <a:p>
                      <a:pPr algn="ctr"/>
                      <a:endParaRPr lang="en-US" sz="1100" b="0" i="0" dirty="0">
                        <a:latin typeface="Arial Regular"/>
                      </a:endParaRPr>
                    </a:p>
                  </a:txBody>
                  <a:tcPr anchor="ctr"/>
                </a:tc>
                <a:extLst>
                  <a:ext uri="{0D108BD9-81ED-4DB2-BD59-A6C34878D82A}">
                    <a16:rowId xmlns:a16="http://schemas.microsoft.com/office/drawing/2014/main" val="10005"/>
                  </a:ext>
                </a:extLst>
              </a:tr>
              <a:tr h="222853">
                <a:tc vMerge="1">
                  <a:txBody>
                    <a:bodyPr/>
                    <a:lstStyle/>
                    <a:p>
                      <a:endParaRPr lang="en-US"/>
                    </a:p>
                  </a:txBody>
                  <a:tcPr/>
                </a:tc>
                <a:tc vMerge="1">
                  <a:txBody>
                    <a:bodyPr/>
                    <a:lstStyle/>
                    <a:p>
                      <a:endParaRPr lang="en-US"/>
                    </a:p>
                  </a:txBody>
                  <a:tcPr/>
                </a:tc>
                <a:tc>
                  <a:txBody>
                    <a:bodyPr/>
                    <a:lstStyle/>
                    <a:p>
                      <a:pPr algn="ctr"/>
                      <a:endParaRPr lang="en-US" sz="1100" b="0" i="0" dirty="0">
                        <a:latin typeface="Arial Regular"/>
                      </a:endParaRPr>
                    </a:p>
                  </a:txBody>
                  <a:tcPr anchor="ctr">
                    <a:solidFill>
                      <a:schemeClr val="bg1"/>
                    </a:solidFill>
                  </a:tcPr>
                </a:tc>
                <a:tc>
                  <a:txBody>
                    <a:bodyPr/>
                    <a:lstStyle/>
                    <a:p>
                      <a:pPr algn="ctr"/>
                      <a:endParaRPr lang="en-US" sz="1100" b="0" i="0" dirty="0">
                        <a:latin typeface="Arial Regular"/>
                      </a:endParaRPr>
                    </a:p>
                  </a:txBody>
                  <a:tcPr anchor="ctr">
                    <a:solidFill>
                      <a:schemeClr val="bg1"/>
                    </a:solidFill>
                  </a:tcPr>
                </a:tc>
                <a:extLst>
                  <a:ext uri="{0D108BD9-81ED-4DB2-BD59-A6C34878D82A}">
                    <a16:rowId xmlns:a16="http://schemas.microsoft.com/office/drawing/2014/main" val="10006"/>
                  </a:ext>
                </a:extLst>
              </a:tr>
              <a:tr h="222853">
                <a:tc vMerge="1">
                  <a:txBody>
                    <a:bodyPr/>
                    <a:lstStyle/>
                    <a:p>
                      <a:endParaRPr lang="en-US"/>
                    </a:p>
                  </a:txBody>
                  <a:tcPr/>
                </a:tc>
                <a:tc vMerge="1">
                  <a:txBody>
                    <a:bodyPr/>
                    <a:lstStyle/>
                    <a:p>
                      <a:endParaRPr lang="en-US"/>
                    </a:p>
                  </a:txBody>
                  <a:tcPr/>
                </a:tc>
                <a:tc>
                  <a:txBody>
                    <a:bodyPr/>
                    <a:lstStyle/>
                    <a:p>
                      <a:pPr algn="ctr"/>
                      <a:endParaRPr lang="en-US" sz="1100" b="0" i="0" dirty="0">
                        <a:latin typeface="Arial Regular"/>
                      </a:endParaRPr>
                    </a:p>
                  </a:txBody>
                  <a:tcPr anchor="ctr"/>
                </a:tc>
                <a:tc>
                  <a:txBody>
                    <a:bodyPr/>
                    <a:lstStyle/>
                    <a:p>
                      <a:pPr algn="ctr"/>
                      <a:endParaRPr lang="en-US" sz="1100" b="0" i="0" dirty="0">
                        <a:latin typeface="Arial Regular"/>
                      </a:endParaRPr>
                    </a:p>
                  </a:txBody>
                  <a:tcPr anchor="ctr"/>
                </a:tc>
                <a:extLst>
                  <a:ext uri="{0D108BD9-81ED-4DB2-BD59-A6C34878D82A}">
                    <a16:rowId xmlns:a16="http://schemas.microsoft.com/office/drawing/2014/main" val="10007"/>
                  </a:ext>
                </a:extLst>
              </a:tr>
              <a:tr h="222853">
                <a:tc vMerge="1">
                  <a:txBody>
                    <a:bodyPr/>
                    <a:lstStyle/>
                    <a:p>
                      <a:endParaRPr lang="en-US"/>
                    </a:p>
                  </a:txBody>
                  <a:tcPr/>
                </a:tc>
                <a:tc vMerge="1">
                  <a:txBody>
                    <a:bodyPr/>
                    <a:lstStyle/>
                    <a:p>
                      <a:endParaRPr lang="en-US"/>
                    </a:p>
                  </a:txBody>
                  <a:tcPr/>
                </a:tc>
                <a:tc>
                  <a:txBody>
                    <a:bodyPr/>
                    <a:lstStyle/>
                    <a:p>
                      <a:pPr algn="ctr"/>
                      <a:endParaRPr lang="en-US" sz="1100" b="0" i="0" dirty="0">
                        <a:latin typeface="Arial Regular"/>
                      </a:endParaRPr>
                    </a:p>
                  </a:txBody>
                  <a:tcPr anchor="ctr">
                    <a:solidFill>
                      <a:schemeClr val="bg1"/>
                    </a:solidFill>
                  </a:tcPr>
                </a:tc>
                <a:tc>
                  <a:txBody>
                    <a:bodyPr/>
                    <a:lstStyle/>
                    <a:p>
                      <a:pPr algn="ctr"/>
                      <a:endParaRPr lang="en-US" sz="1100" b="0" i="0" dirty="0">
                        <a:latin typeface="Arial Regular"/>
                      </a:endParaRPr>
                    </a:p>
                  </a:txBody>
                  <a:tcPr anchor="ctr">
                    <a:solidFill>
                      <a:schemeClr val="bg1"/>
                    </a:solidFill>
                  </a:tcPr>
                </a:tc>
                <a:extLst>
                  <a:ext uri="{0D108BD9-81ED-4DB2-BD59-A6C34878D82A}">
                    <a16:rowId xmlns:a16="http://schemas.microsoft.com/office/drawing/2014/main" val="10008"/>
                  </a:ext>
                </a:extLst>
              </a:tr>
              <a:tr h="222853">
                <a:tc vMerge="1">
                  <a:txBody>
                    <a:bodyPr/>
                    <a:lstStyle/>
                    <a:p>
                      <a:endParaRPr lang="en-US"/>
                    </a:p>
                  </a:txBody>
                  <a:tcPr/>
                </a:tc>
                <a:tc vMerge="1">
                  <a:txBody>
                    <a:bodyPr/>
                    <a:lstStyle/>
                    <a:p>
                      <a:endParaRPr lang="en-US"/>
                    </a:p>
                  </a:txBody>
                  <a:tcPr/>
                </a:tc>
                <a:tc>
                  <a:txBody>
                    <a:bodyPr/>
                    <a:lstStyle/>
                    <a:p>
                      <a:pPr algn="ctr"/>
                      <a:endParaRPr lang="en-US" sz="1100" b="0" i="0" dirty="0">
                        <a:latin typeface="Arial Regular"/>
                      </a:endParaRPr>
                    </a:p>
                  </a:txBody>
                  <a:tcPr anchor="ctr"/>
                </a:tc>
                <a:tc>
                  <a:txBody>
                    <a:bodyPr/>
                    <a:lstStyle/>
                    <a:p>
                      <a:pPr algn="ctr"/>
                      <a:endParaRPr lang="en-US" sz="1100" b="0" i="0" dirty="0">
                        <a:latin typeface="Arial Regular"/>
                      </a:endParaRPr>
                    </a:p>
                  </a:txBody>
                  <a:tcPr anchor="ctr"/>
                </a:tc>
                <a:extLst>
                  <a:ext uri="{0D108BD9-81ED-4DB2-BD59-A6C34878D82A}">
                    <a16:rowId xmlns:a16="http://schemas.microsoft.com/office/drawing/2014/main" val="10009"/>
                  </a:ext>
                </a:extLst>
              </a:tr>
            </a:tbl>
          </a:graphicData>
        </a:graphic>
      </p:graphicFrame>
      <p:sp>
        <p:nvSpPr>
          <p:cNvPr id="5" name="Rectangle 4"/>
          <p:cNvSpPr/>
          <p:nvPr/>
        </p:nvSpPr>
        <p:spPr bwMode="auto">
          <a:xfrm>
            <a:off x="533400" y="474620"/>
            <a:ext cx="10972800" cy="804248"/>
          </a:xfrm>
          <a:prstGeom prst="rect">
            <a:avLst/>
          </a:prstGeom>
          <a:solidFill>
            <a:srgbClr val="FF7900"/>
          </a:solidFill>
          <a:ln w="19050">
            <a:solidFill>
              <a:srgbClr val="FF79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800" b="1" dirty="0">
                <a:solidFill>
                  <a:schemeClr val="bg1"/>
                </a:solidFill>
                <a:latin typeface="Arial Regular"/>
              </a:rPr>
              <a:t>Project Charter Worksheet</a:t>
            </a:r>
          </a:p>
          <a:p>
            <a:pPr algn="ctr" fontAlgn="base">
              <a:spcBef>
                <a:spcPct val="0"/>
              </a:spcBef>
              <a:spcAft>
                <a:spcPct val="0"/>
              </a:spcAft>
            </a:pPr>
            <a:r>
              <a:rPr lang="en-US" b="1" dirty="0">
                <a:solidFill>
                  <a:schemeClr val="bg1"/>
                </a:solidFill>
                <a:latin typeface="Arial Regular"/>
              </a:rPr>
              <a:t>Project Title</a:t>
            </a:r>
          </a:p>
          <a:p>
            <a:pPr algn="ctr" fontAlgn="base">
              <a:spcBef>
                <a:spcPct val="0"/>
              </a:spcBef>
              <a:spcAft>
                <a:spcPct val="0"/>
              </a:spcAft>
            </a:pPr>
            <a:endParaRPr lang="en-US" sz="3200" b="1" dirty="0">
              <a:solidFill>
                <a:schemeClr val="bg1"/>
              </a:solidFill>
              <a:latin typeface="Arial Regular"/>
            </a:endParaRPr>
          </a:p>
        </p:txBody>
      </p:sp>
      <p:sp>
        <p:nvSpPr>
          <p:cNvPr id="6" name="Rectangle 5"/>
          <p:cNvSpPr/>
          <p:nvPr/>
        </p:nvSpPr>
        <p:spPr bwMode="auto">
          <a:xfrm>
            <a:off x="533400" y="1278868"/>
            <a:ext cx="5486399" cy="1219200"/>
          </a:xfrm>
          <a:prstGeom prst="rect">
            <a:avLst/>
          </a:prstGeom>
          <a:solidFill>
            <a:srgbClr val="FF7900">
              <a:alpha val="9804"/>
            </a:srgbClr>
          </a:solidFill>
          <a:ln w="9525">
            <a:solidFill>
              <a:srgbClr val="FF79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2" rtlCol="0" anchor="t" anchorCtr="0" compatLnSpc="1">
            <a:prstTxWarp prst="textNoShape">
              <a:avLst/>
            </a:prstTxWarp>
          </a:bodyPr>
          <a:lstStyle/>
          <a:p>
            <a:pPr fontAlgn="base">
              <a:spcBef>
                <a:spcPct val="0"/>
              </a:spcBef>
              <a:spcAft>
                <a:spcPct val="0"/>
              </a:spcAft>
            </a:pPr>
            <a:r>
              <a:rPr lang="en-US" sz="1400" dirty="0">
                <a:solidFill>
                  <a:schemeClr val="tx1"/>
                </a:solidFill>
                <a:latin typeface="Arial Regular"/>
              </a:rPr>
              <a:t>Problem Definition:</a:t>
            </a:r>
          </a:p>
          <a:p>
            <a:pPr marL="285750" indent="-285750" fontAlgn="base">
              <a:spcBef>
                <a:spcPct val="0"/>
              </a:spcBef>
              <a:spcAft>
                <a:spcPct val="0"/>
              </a:spcAft>
              <a:buFont typeface="Arial" panose="020B0604020202020204" pitchFamily="34" charset="0"/>
              <a:buChar char="•"/>
            </a:pPr>
            <a:endParaRPr lang="en-US" sz="900" dirty="0">
              <a:solidFill>
                <a:schemeClr val="tx1"/>
              </a:solidFill>
              <a:latin typeface="Arial Regular"/>
            </a:endParaRPr>
          </a:p>
          <a:p>
            <a:pPr marL="285750" indent="-285750" fontAlgn="base">
              <a:spcBef>
                <a:spcPct val="0"/>
              </a:spcBef>
              <a:spcAft>
                <a:spcPct val="0"/>
              </a:spcAft>
              <a:buFont typeface="Arial" panose="020B0604020202020204" pitchFamily="34" charset="0"/>
              <a:buChar char="•"/>
            </a:pPr>
            <a:endParaRPr lang="en-US" sz="900" dirty="0">
              <a:solidFill>
                <a:schemeClr val="tx1"/>
              </a:solidFill>
              <a:latin typeface="Arial Regular"/>
            </a:endParaRPr>
          </a:p>
          <a:p>
            <a:pPr marL="285750" indent="-285750" fontAlgn="base">
              <a:spcBef>
                <a:spcPct val="0"/>
              </a:spcBef>
              <a:spcAft>
                <a:spcPct val="0"/>
              </a:spcAft>
              <a:buFont typeface="Arial" panose="020B0604020202020204" pitchFamily="34" charset="0"/>
              <a:buChar char="•"/>
            </a:pPr>
            <a:endParaRPr lang="en-US" sz="900" dirty="0">
              <a:solidFill>
                <a:schemeClr val="tx1"/>
              </a:solidFill>
              <a:latin typeface="Arial Regular"/>
            </a:endParaRPr>
          </a:p>
          <a:p>
            <a:pPr marL="285750" indent="-285750" fontAlgn="base">
              <a:spcBef>
                <a:spcPct val="0"/>
              </a:spcBef>
              <a:spcAft>
                <a:spcPct val="0"/>
              </a:spcAft>
              <a:buFont typeface="Arial" panose="020B0604020202020204" pitchFamily="34" charset="0"/>
              <a:buChar char="•"/>
            </a:pPr>
            <a:endParaRPr lang="en-US" sz="900" dirty="0">
              <a:solidFill>
                <a:schemeClr val="tx1"/>
              </a:solidFill>
              <a:latin typeface="Arial Regular"/>
            </a:endParaRPr>
          </a:p>
        </p:txBody>
      </p:sp>
      <p:sp>
        <p:nvSpPr>
          <p:cNvPr id="7" name="Rectangle 6"/>
          <p:cNvSpPr/>
          <p:nvPr/>
        </p:nvSpPr>
        <p:spPr bwMode="auto">
          <a:xfrm>
            <a:off x="6019800" y="1278868"/>
            <a:ext cx="5486400" cy="1219200"/>
          </a:xfrm>
          <a:prstGeom prst="rect">
            <a:avLst/>
          </a:prstGeom>
          <a:solidFill>
            <a:srgbClr val="FF7900">
              <a:alpha val="9804"/>
            </a:srgbClr>
          </a:solidFill>
          <a:ln w="9525">
            <a:solidFill>
              <a:srgbClr val="FF79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2" rtlCol="0" anchor="t" anchorCtr="0" compatLnSpc="1">
            <a:prstTxWarp prst="textNoShape">
              <a:avLst/>
            </a:prstTxWarp>
          </a:bodyPr>
          <a:lstStyle/>
          <a:p>
            <a:pPr fontAlgn="base">
              <a:spcBef>
                <a:spcPct val="0"/>
              </a:spcBef>
              <a:spcAft>
                <a:spcPct val="0"/>
              </a:spcAft>
            </a:pPr>
            <a:r>
              <a:rPr lang="en-US" sz="1400" dirty="0">
                <a:solidFill>
                  <a:schemeClr val="tx1"/>
                </a:solidFill>
                <a:latin typeface="Arial Regular"/>
              </a:rPr>
              <a:t>Scope:     </a:t>
            </a:r>
          </a:p>
          <a:p>
            <a:pPr algn="r" fontAlgn="base">
              <a:spcBef>
                <a:spcPct val="0"/>
              </a:spcBef>
              <a:spcAft>
                <a:spcPct val="0"/>
              </a:spcAft>
            </a:pPr>
            <a:endParaRPr lang="en-US" sz="900" dirty="0">
              <a:solidFill>
                <a:schemeClr val="tx1"/>
              </a:solidFill>
              <a:latin typeface="Arial Regular"/>
            </a:endParaRPr>
          </a:p>
          <a:p>
            <a:pPr algn="r" fontAlgn="base">
              <a:spcBef>
                <a:spcPct val="0"/>
              </a:spcBef>
              <a:spcAft>
                <a:spcPct val="0"/>
              </a:spcAft>
            </a:pPr>
            <a:endParaRPr lang="en-US" sz="900" dirty="0">
              <a:solidFill>
                <a:schemeClr val="tx1"/>
              </a:solidFill>
              <a:latin typeface="Arial Regular"/>
            </a:endParaRPr>
          </a:p>
          <a:p>
            <a:pPr algn="r" fontAlgn="base">
              <a:spcBef>
                <a:spcPct val="0"/>
              </a:spcBef>
              <a:spcAft>
                <a:spcPct val="0"/>
              </a:spcAft>
            </a:pPr>
            <a:endParaRPr lang="en-US" sz="900" dirty="0">
              <a:solidFill>
                <a:schemeClr val="tx1"/>
              </a:solidFill>
              <a:latin typeface="Arial Regular"/>
            </a:endParaRPr>
          </a:p>
          <a:p>
            <a:pPr algn="r" fontAlgn="base">
              <a:spcBef>
                <a:spcPct val="0"/>
              </a:spcBef>
              <a:spcAft>
                <a:spcPct val="0"/>
              </a:spcAft>
            </a:pPr>
            <a:endParaRPr lang="en-US" sz="900" dirty="0">
              <a:solidFill>
                <a:schemeClr val="tx1"/>
              </a:solidFill>
              <a:latin typeface="Arial Regular"/>
            </a:endParaRPr>
          </a:p>
          <a:p>
            <a:pPr algn="r" fontAlgn="base">
              <a:spcBef>
                <a:spcPct val="0"/>
              </a:spcBef>
              <a:spcAft>
                <a:spcPct val="0"/>
              </a:spcAft>
            </a:pPr>
            <a:endParaRPr lang="en-US" sz="1000" dirty="0">
              <a:solidFill>
                <a:schemeClr val="tx1"/>
              </a:solidFill>
              <a:latin typeface="Arial Regular"/>
            </a:endParaRPr>
          </a:p>
          <a:p>
            <a:pPr algn="r" fontAlgn="base">
              <a:spcBef>
                <a:spcPct val="0"/>
              </a:spcBef>
              <a:spcAft>
                <a:spcPct val="0"/>
              </a:spcAft>
            </a:pPr>
            <a:endParaRPr lang="en-US" sz="550" dirty="0">
              <a:solidFill>
                <a:schemeClr val="tx1"/>
              </a:solidFill>
              <a:latin typeface="Arial Regular"/>
            </a:endParaRPr>
          </a:p>
          <a:p>
            <a:pPr algn="r" fontAlgn="base">
              <a:spcBef>
                <a:spcPct val="0"/>
              </a:spcBef>
              <a:spcAft>
                <a:spcPct val="0"/>
              </a:spcAft>
            </a:pPr>
            <a:r>
              <a:rPr lang="en-US" sz="900" dirty="0">
                <a:solidFill>
                  <a:schemeClr val="tx1"/>
                </a:solidFill>
                <a:latin typeface="Arial Regular"/>
              </a:rPr>
              <a:t>Start point and end point</a:t>
            </a:r>
          </a:p>
          <a:p>
            <a:pPr algn="r" fontAlgn="base">
              <a:spcBef>
                <a:spcPct val="0"/>
              </a:spcBef>
              <a:spcAft>
                <a:spcPct val="0"/>
              </a:spcAft>
              <a:tabLst>
                <a:tab pos="1482725" algn="l"/>
              </a:tabLst>
            </a:pPr>
            <a:r>
              <a:rPr lang="en-US" sz="900" dirty="0">
                <a:solidFill>
                  <a:schemeClr val="tx1"/>
                </a:solidFill>
                <a:latin typeface="Arial Regular"/>
              </a:rPr>
              <a:t>Who or what is included and excluded in the work?</a:t>
            </a:r>
          </a:p>
        </p:txBody>
      </p:sp>
      <p:sp>
        <p:nvSpPr>
          <p:cNvPr id="2" name="TextBox 1"/>
          <p:cNvSpPr txBox="1"/>
          <p:nvPr/>
        </p:nvSpPr>
        <p:spPr>
          <a:xfrm>
            <a:off x="4150406" y="1380637"/>
            <a:ext cx="2555194" cy="215444"/>
          </a:xfrm>
          <a:prstGeom prst="rect">
            <a:avLst/>
          </a:prstGeom>
          <a:noFill/>
        </p:spPr>
        <p:txBody>
          <a:bodyPr wrap="square" rtlCol="0" anchor="t">
            <a:spAutoFit/>
          </a:bodyPr>
          <a:lstStyle/>
          <a:p>
            <a:pPr lvl="1" algn="r" fontAlgn="base">
              <a:spcBef>
                <a:spcPct val="0"/>
              </a:spcBef>
              <a:spcAft>
                <a:spcPct val="0"/>
              </a:spcAft>
            </a:pPr>
            <a:endParaRPr lang="en-US" sz="800" dirty="0">
              <a:latin typeface="Arial Regular"/>
            </a:endParaRPr>
          </a:p>
        </p:txBody>
      </p:sp>
      <p:sp>
        <p:nvSpPr>
          <p:cNvPr id="8" name="TextBox 7"/>
          <p:cNvSpPr txBox="1"/>
          <p:nvPr/>
        </p:nvSpPr>
        <p:spPr>
          <a:xfrm>
            <a:off x="3464606" y="1318337"/>
            <a:ext cx="2555194" cy="646331"/>
          </a:xfrm>
          <a:prstGeom prst="rect">
            <a:avLst/>
          </a:prstGeom>
          <a:noFill/>
        </p:spPr>
        <p:txBody>
          <a:bodyPr wrap="square" rtlCol="0">
            <a:spAutoFit/>
          </a:bodyPr>
          <a:lstStyle/>
          <a:p>
            <a:pPr lvl="1" algn="r" fontAlgn="base">
              <a:spcBef>
                <a:spcPct val="0"/>
              </a:spcBef>
              <a:spcAft>
                <a:spcPct val="0"/>
              </a:spcAft>
            </a:pPr>
            <a:r>
              <a:rPr lang="en-US" sz="900" dirty="0">
                <a:latin typeface="Arial Regular"/>
              </a:rPr>
              <a:t>Don’t include the solution</a:t>
            </a:r>
          </a:p>
          <a:p>
            <a:pPr lvl="1" algn="r" fontAlgn="base">
              <a:spcBef>
                <a:spcPct val="0"/>
              </a:spcBef>
              <a:spcAft>
                <a:spcPct val="0"/>
              </a:spcAft>
            </a:pPr>
            <a:r>
              <a:rPr lang="en-US" sz="900" dirty="0">
                <a:latin typeface="Arial Regular"/>
              </a:rPr>
              <a:t>What would be better about that?</a:t>
            </a:r>
          </a:p>
          <a:p>
            <a:pPr lvl="1" algn="r" fontAlgn="base">
              <a:spcBef>
                <a:spcPct val="0"/>
              </a:spcBef>
              <a:spcAft>
                <a:spcPct val="0"/>
              </a:spcAft>
            </a:pPr>
            <a:r>
              <a:rPr lang="en-US" sz="900" dirty="0">
                <a:latin typeface="Arial Regular"/>
              </a:rPr>
              <a:t>Will change after VOCs are completed</a:t>
            </a:r>
          </a:p>
        </p:txBody>
      </p:sp>
    </p:spTree>
    <p:extLst>
      <p:ext uri="{BB962C8B-B14F-4D97-AF65-F5344CB8AC3E}">
        <p14:creationId xmlns:p14="http://schemas.microsoft.com/office/powerpoint/2010/main" val="2530675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of the Customer</a:t>
            </a:r>
          </a:p>
        </p:txBody>
      </p:sp>
      <p:sp>
        <p:nvSpPr>
          <p:cNvPr id="3" name="Content Placeholder 2"/>
          <p:cNvSpPr>
            <a:spLocks noGrp="1"/>
          </p:cNvSpPr>
          <p:nvPr>
            <p:ph idx="1"/>
          </p:nvPr>
        </p:nvSpPr>
        <p:spPr/>
        <p:txBody>
          <a:bodyPr>
            <a:normAutofit/>
          </a:bodyPr>
          <a:lstStyle/>
          <a:p>
            <a:r>
              <a:rPr lang="en-US" dirty="0"/>
              <a:t>Go to the where the problem is occurring and directly observe the process. </a:t>
            </a:r>
          </a:p>
          <a:p>
            <a:r>
              <a:rPr lang="en-US" dirty="0"/>
              <a:t>Ask people with different roles in the process:</a:t>
            </a:r>
          </a:p>
          <a:p>
            <a:pPr lvl="1"/>
            <a:r>
              <a:rPr lang="en-US" dirty="0"/>
              <a:t>What works well? </a:t>
            </a:r>
          </a:p>
          <a:p>
            <a:pPr lvl="1"/>
            <a:r>
              <a:rPr lang="en-US" dirty="0"/>
              <a:t>What doesn’t work well? </a:t>
            </a:r>
          </a:p>
          <a:p>
            <a:pPr lvl="1"/>
            <a:r>
              <a:rPr lang="en-US" dirty="0"/>
              <a:t>What would you change?</a:t>
            </a:r>
          </a:p>
          <a:p>
            <a:pPr lvl="1"/>
            <a:r>
              <a:rPr lang="en-US" dirty="0"/>
              <a:t>Why would you change it?</a:t>
            </a:r>
          </a:p>
          <a:p>
            <a:r>
              <a:rPr lang="en-US" dirty="0"/>
              <a:t>Allows for immediate feedback and perceptions</a:t>
            </a:r>
          </a:p>
        </p:txBody>
      </p:sp>
    </p:spTree>
    <p:extLst>
      <p:ext uri="{BB962C8B-B14F-4D97-AF65-F5344CB8AC3E}">
        <p14:creationId xmlns:p14="http://schemas.microsoft.com/office/powerpoint/2010/main" val="262217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76401" y="533400"/>
          <a:ext cx="8839201" cy="2217108"/>
        </p:xfrm>
        <a:graphic>
          <a:graphicData uri="http://schemas.openxmlformats.org/drawingml/2006/table">
            <a:tbl>
              <a:tblPr firstRow="1" bandRow="1">
                <a:tableStyleId>{BC89EF96-8CEA-46FF-86C4-4CE0E7609802}</a:tableStyleId>
              </a:tblPr>
              <a:tblGrid>
                <a:gridCol w="646490">
                  <a:extLst>
                    <a:ext uri="{9D8B030D-6E8A-4147-A177-3AD203B41FA5}">
                      <a16:colId xmlns:a16="http://schemas.microsoft.com/office/drawing/2014/main" val="20000"/>
                    </a:ext>
                  </a:extLst>
                </a:gridCol>
                <a:gridCol w="4717829">
                  <a:extLst>
                    <a:ext uri="{9D8B030D-6E8A-4147-A177-3AD203B41FA5}">
                      <a16:colId xmlns:a16="http://schemas.microsoft.com/office/drawing/2014/main" val="20001"/>
                    </a:ext>
                  </a:extLst>
                </a:gridCol>
                <a:gridCol w="3474882">
                  <a:extLst>
                    <a:ext uri="{9D8B030D-6E8A-4147-A177-3AD203B41FA5}">
                      <a16:colId xmlns:a16="http://schemas.microsoft.com/office/drawing/2014/main" val="20002"/>
                    </a:ext>
                  </a:extLst>
                </a:gridCol>
              </a:tblGrid>
              <a:tr h="313151">
                <a:tc gridSpan="3">
                  <a:txBody>
                    <a:bodyPr/>
                    <a:lstStyle/>
                    <a:p>
                      <a:r>
                        <a:rPr lang="en-US" sz="1400" b="0" i="0" dirty="0">
                          <a:latin typeface="Arial Regular"/>
                        </a:rPr>
                        <a:t>What works well?</a:t>
                      </a:r>
                    </a:p>
                  </a:txBody>
                  <a:tcPr/>
                </a:tc>
                <a:tc hMerge="1">
                  <a:txBody>
                    <a:bodyPr/>
                    <a:lstStyle/>
                    <a:p>
                      <a:endParaRPr lang="en-US" dirty="0"/>
                    </a:p>
                  </a:txBody>
                  <a:tcPr/>
                </a:tc>
                <a:tc hMerge="1">
                  <a:txBody>
                    <a:bodyPr/>
                    <a:lstStyle/>
                    <a:p>
                      <a:endParaRPr lang="en-US" sz="1400" dirty="0"/>
                    </a:p>
                  </a:txBody>
                  <a:tcPr/>
                </a:tc>
                <a:extLst>
                  <a:ext uri="{0D108BD9-81ED-4DB2-BD59-A6C34878D82A}">
                    <a16:rowId xmlns:a16="http://schemas.microsoft.com/office/drawing/2014/main" val="10000"/>
                  </a:ext>
                </a:extLst>
              </a:tr>
              <a:tr h="144049">
                <a:tc>
                  <a:txBody>
                    <a:bodyPr/>
                    <a:lstStyle/>
                    <a:p>
                      <a:r>
                        <a:rPr lang="en-US" sz="900" b="0" i="0" dirty="0">
                          <a:latin typeface="Arial Regular"/>
                        </a:rPr>
                        <a:t>[Role]</a:t>
                      </a:r>
                    </a:p>
                  </a:txBody>
                  <a:tcPr/>
                </a:tc>
                <a:tc>
                  <a:txBody>
                    <a:bodyPr/>
                    <a:lstStyle/>
                    <a:p>
                      <a:r>
                        <a:rPr lang="en-US" sz="900" b="0" i="0" dirty="0">
                          <a:latin typeface="Arial Regular"/>
                        </a:rPr>
                        <a:t>[What they said]</a:t>
                      </a:r>
                    </a:p>
                  </a:txBody>
                  <a:tcPr/>
                </a:tc>
                <a:tc>
                  <a:txBody>
                    <a:bodyPr/>
                    <a:lstStyle/>
                    <a:p>
                      <a:r>
                        <a:rPr lang="en-US" sz="900" b="0" i="0" dirty="0">
                          <a:latin typeface="Arial Regular"/>
                        </a:rPr>
                        <a:t>[What you think it means]</a:t>
                      </a:r>
                    </a:p>
                  </a:txBody>
                  <a:tcPr/>
                </a:tc>
                <a:extLst>
                  <a:ext uri="{0D108BD9-81ED-4DB2-BD59-A6C34878D82A}">
                    <a16:rowId xmlns:a16="http://schemas.microsoft.com/office/drawing/2014/main" val="10001"/>
                  </a:ext>
                </a:extLst>
              </a:tr>
              <a:tr h="281836">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2"/>
                  </a:ext>
                </a:extLst>
              </a:tr>
              <a:tr h="281836">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3"/>
                  </a:ext>
                </a:extLst>
              </a:tr>
              <a:tr h="266177">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4"/>
                  </a:ext>
                </a:extLst>
              </a:tr>
              <a:tr h="281836">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5"/>
                  </a:ext>
                </a:extLst>
              </a:tr>
              <a:tr h="281836">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6"/>
                  </a:ext>
                </a:extLst>
              </a:tr>
              <a:tr h="281836">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7"/>
                  </a:ext>
                </a:extLst>
              </a:tr>
            </a:tbl>
          </a:graphicData>
        </a:graphic>
      </p:graphicFrame>
      <p:graphicFrame>
        <p:nvGraphicFramePr>
          <p:cNvPr id="9" name="Table 8"/>
          <p:cNvGraphicFramePr>
            <a:graphicFrameLocks noGrp="1"/>
          </p:cNvGraphicFramePr>
          <p:nvPr/>
        </p:nvGraphicFramePr>
        <p:xfrm>
          <a:off x="1676401" y="2743202"/>
          <a:ext cx="8839201" cy="1985795"/>
        </p:xfrm>
        <a:graphic>
          <a:graphicData uri="http://schemas.openxmlformats.org/drawingml/2006/table">
            <a:tbl>
              <a:tblPr firstRow="1" bandRow="1">
                <a:tableStyleId>{BC89EF96-8CEA-46FF-86C4-4CE0E7609802}</a:tableStyleId>
              </a:tblPr>
              <a:tblGrid>
                <a:gridCol w="646490">
                  <a:extLst>
                    <a:ext uri="{9D8B030D-6E8A-4147-A177-3AD203B41FA5}">
                      <a16:colId xmlns:a16="http://schemas.microsoft.com/office/drawing/2014/main" val="20000"/>
                    </a:ext>
                  </a:extLst>
                </a:gridCol>
                <a:gridCol w="4717829">
                  <a:extLst>
                    <a:ext uri="{9D8B030D-6E8A-4147-A177-3AD203B41FA5}">
                      <a16:colId xmlns:a16="http://schemas.microsoft.com/office/drawing/2014/main" val="20001"/>
                    </a:ext>
                  </a:extLst>
                </a:gridCol>
                <a:gridCol w="3474882">
                  <a:extLst>
                    <a:ext uri="{9D8B030D-6E8A-4147-A177-3AD203B41FA5}">
                      <a16:colId xmlns:a16="http://schemas.microsoft.com/office/drawing/2014/main" val="20002"/>
                    </a:ext>
                  </a:extLst>
                </a:gridCol>
              </a:tblGrid>
              <a:tr h="302802">
                <a:tc gridSpan="3">
                  <a:txBody>
                    <a:bodyPr/>
                    <a:lstStyle/>
                    <a:p>
                      <a:r>
                        <a:rPr lang="en-US" sz="1400" b="0" i="0" dirty="0">
                          <a:latin typeface="Arial Regular"/>
                        </a:rPr>
                        <a:t>What does</a:t>
                      </a:r>
                      <a:r>
                        <a:rPr lang="en-US" sz="1400" baseline="0" dirty="0"/>
                        <a:t> not work well?</a:t>
                      </a:r>
                      <a:endParaRPr lang="en-US" sz="1400" dirty="0"/>
                    </a:p>
                  </a:txBody>
                  <a:tcPr/>
                </a:tc>
                <a:tc hMerge="1">
                  <a:txBody>
                    <a:bodyPr/>
                    <a:lstStyle/>
                    <a:p>
                      <a:endParaRPr lang="en-US" dirty="0"/>
                    </a:p>
                  </a:txBody>
                  <a:tcPr/>
                </a:tc>
                <a:tc hMerge="1">
                  <a:txBody>
                    <a:bodyPr/>
                    <a:lstStyle/>
                    <a:p>
                      <a:endParaRPr lang="en-US" sz="1400" dirty="0"/>
                    </a:p>
                  </a:txBody>
                  <a:tcPr/>
                </a:tc>
                <a:extLst>
                  <a:ext uri="{0D108BD9-81ED-4DB2-BD59-A6C34878D82A}">
                    <a16:rowId xmlns:a16="http://schemas.microsoft.com/office/drawing/2014/main" val="10000"/>
                  </a:ext>
                </a:extLst>
              </a:tr>
              <a:tr h="256951">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1"/>
                  </a:ext>
                </a:extLst>
              </a:tr>
              <a:tr h="393643">
                <a:tc>
                  <a:txBody>
                    <a:bodyPr/>
                    <a:lstStyle/>
                    <a:p>
                      <a:br>
                        <a:rPr lang="en-US" sz="1000" b="0" i="0" dirty="0">
                          <a:latin typeface="Arial Regular"/>
                        </a:rPr>
                      </a:br>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2"/>
                  </a:ext>
                </a:extLst>
              </a:tr>
              <a:tr h="256951">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3"/>
                  </a:ext>
                </a:extLst>
              </a:tr>
              <a:tr h="256951">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4"/>
                  </a:ext>
                </a:extLst>
              </a:tr>
              <a:tr h="256951">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5"/>
                  </a:ext>
                </a:extLst>
              </a:tr>
              <a:tr h="256951">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6"/>
                  </a:ext>
                </a:extLst>
              </a:tr>
            </a:tbl>
          </a:graphicData>
        </a:graphic>
      </p:graphicFrame>
      <p:graphicFrame>
        <p:nvGraphicFramePr>
          <p:cNvPr id="11" name="Table 10"/>
          <p:cNvGraphicFramePr>
            <a:graphicFrameLocks noGrp="1"/>
          </p:cNvGraphicFramePr>
          <p:nvPr/>
        </p:nvGraphicFramePr>
        <p:xfrm>
          <a:off x="1676401" y="4724401"/>
          <a:ext cx="8839201" cy="2004167"/>
        </p:xfrm>
        <a:graphic>
          <a:graphicData uri="http://schemas.openxmlformats.org/drawingml/2006/table">
            <a:tbl>
              <a:tblPr firstRow="1" bandRow="1">
                <a:tableStyleId>{BC89EF96-8CEA-46FF-86C4-4CE0E7609802}</a:tableStyleId>
              </a:tblPr>
              <a:tblGrid>
                <a:gridCol w="646490">
                  <a:extLst>
                    <a:ext uri="{9D8B030D-6E8A-4147-A177-3AD203B41FA5}">
                      <a16:colId xmlns:a16="http://schemas.microsoft.com/office/drawing/2014/main" val="20000"/>
                    </a:ext>
                  </a:extLst>
                </a:gridCol>
                <a:gridCol w="4717829">
                  <a:extLst>
                    <a:ext uri="{9D8B030D-6E8A-4147-A177-3AD203B41FA5}">
                      <a16:colId xmlns:a16="http://schemas.microsoft.com/office/drawing/2014/main" val="20001"/>
                    </a:ext>
                  </a:extLst>
                </a:gridCol>
                <a:gridCol w="3474882">
                  <a:extLst>
                    <a:ext uri="{9D8B030D-6E8A-4147-A177-3AD203B41FA5}">
                      <a16:colId xmlns:a16="http://schemas.microsoft.com/office/drawing/2014/main" val="20002"/>
                    </a:ext>
                  </a:extLst>
                </a:gridCol>
              </a:tblGrid>
              <a:tr h="313151">
                <a:tc gridSpan="3">
                  <a:txBody>
                    <a:bodyPr/>
                    <a:lstStyle/>
                    <a:p>
                      <a:r>
                        <a:rPr lang="en-US" sz="1400" b="0" i="0" dirty="0">
                          <a:latin typeface="Arial Regular"/>
                        </a:rPr>
                        <a:t>If you could change</a:t>
                      </a:r>
                      <a:r>
                        <a:rPr lang="en-US" sz="1400" baseline="0" dirty="0"/>
                        <a:t> one thing what would it be and why:</a:t>
                      </a:r>
                      <a:endParaRPr lang="en-US" sz="1400" dirty="0"/>
                    </a:p>
                  </a:txBody>
                  <a:tcPr/>
                </a:tc>
                <a:tc hMerge="1">
                  <a:txBody>
                    <a:bodyPr/>
                    <a:lstStyle/>
                    <a:p>
                      <a:endParaRPr lang="en-US" dirty="0"/>
                    </a:p>
                  </a:txBody>
                  <a:tcPr/>
                </a:tc>
                <a:tc hMerge="1">
                  <a:txBody>
                    <a:bodyPr/>
                    <a:lstStyle/>
                    <a:p>
                      <a:endParaRPr lang="en-US" sz="1400" dirty="0"/>
                    </a:p>
                  </a:txBody>
                  <a:tcPr/>
                </a:tc>
                <a:extLst>
                  <a:ext uri="{0D108BD9-81ED-4DB2-BD59-A6C34878D82A}">
                    <a16:rowId xmlns:a16="http://schemas.microsoft.com/office/drawing/2014/main" val="10000"/>
                  </a:ext>
                </a:extLst>
              </a:tr>
              <a:tr h="281836">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1"/>
                  </a:ext>
                </a:extLst>
              </a:tr>
              <a:tr h="281836">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2"/>
                  </a:ext>
                </a:extLst>
              </a:tr>
              <a:tr h="281836">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3"/>
                  </a:ext>
                </a:extLst>
              </a:tr>
              <a:tr h="281836">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4"/>
                  </a:ext>
                </a:extLst>
              </a:tr>
              <a:tr h="281836">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5"/>
                  </a:ext>
                </a:extLst>
              </a:tr>
              <a:tr h="281836">
                <a:tc>
                  <a:txBody>
                    <a:bodyPr/>
                    <a:lstStyle/>
                    <a:p>
                      <a:endParaRPr lang="en-US" sz="1000" b="0" i="0" dirty="0">
                        <a:latin typeface="Arial Regular"/>
                      </a:endParaRPr>
                    </a:p>
                  </a:txBody>
                  <a:tcPr/>
                </a:tc>
                <a:tc>
                  <a:txBody>
                    <a:bodyPr/>
                    <a:lstStyle/>
                    <a:p>
                      <a:endParaRPr lang="en-US" sz="1000" b="0" i="0" dirty="0">
                        <a:latin typeface="Arial Regular"/>
                      </a:endParaRPr>
                    </a:p>
                  </a:txBody>
                  <a:tcPr/>
                </a:tc>
                <a:tc>
                  <a:txBody>
                    <a:bodyPr/>
                    <a:lstStyle/>
                    <a:p>
                      <a:endParaRPr lang="en-US" sz="1000" b="0" i="0" dirty="0">
                        <a:latin typeface="Arial Regular"/>
                      </a:endParaRPr>
                    </a:p>
                  </a:txBody>
                  <a:tcPr/>
                </a:tc>
                <a:extLst>
                  <a:ext uri="{0D108BD9-81ED-4DB2-BD59-A6C34878D82A}">
                    <a16:rowId xmlns:a16="http://schemas.microsoft.com/office/drawing/2014/main" val="10006"/>
                  </a:ext>
                </a:extLst>
              </a:tr>
            </a:tbl>
          </a:graphicData>
        </a:graphic>
      </p:graphicFrame>
      <p:sp>
        <p:nvSpPr>
          <p:cNvPr id="10" name="Rectangle 9">
            <a:extLst>
              <a:ext uri="{FF2B5EF4-FFF2-40B4-BE49-F238E27FC236}">
                <a16:creationId xmlns:a16="http://schemas.microsoft.com/office/drawing/2014/main" id="{361DCFDE-F7EB-3C4C-9D0F-2F00FFC2C6EE}"/>
              </a:ext>
            </a:extLst>
          </p:cNvPr>
          <p:cNvSpPr/>
          <p:nvPr/>
        </p:nvSpPr>
        <p:spPr bwMode="auto">
          <a:xfrm>
            <a:off x="1649507" y="93620"/>
            <a:ext cx="8866095" cy="439780"/>
          </a:xfrm>
          <a:prstGeom prst="rect">
            <a:avLst/>
          </a:prstGeom>
          <a:solidFill>
            <a:srgbClr val="0075CA"/>
          </a:solidFill>
          <a:ln w="19050">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800" b="1" dirty="0">
                <a:solidFill>
                  <a:schemeClr val="bg1"/>
                </a:solidFill>
                <a:latin typeface="Arial Regular"/>
              </a:rPr>
              <a:t>Voice of the Customer Worksheet</a:t>
            </a:r>
            <a:endParaRPr lang="en-US" sz="3200" b="1" dirty="0">
              <a:solidFill>
                <a:schemeClr val="bg1"/>
              </a:solidFill>
              <a:latin typeface="Arial Regular"/>
            </a:endParaRPr>
          </a:p>
        </p:txBody>
      </p:sp>
    </p:spTree>
    <p:extLst>
      <p:ext uri="{BB962C8B-B14F-4D97-AF65-F5344CB8AC3E}">
        <p14:creationId xmlns:p14="http://schemas.microsoft.com/office/powerpoint/2010/main" val="3091608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Stakeholder Analysis</a:t>
            </a:r>
          </a:p>
        </p:txBody>
      </p:sp>
      <p:sp>
        <p:nvSpPr>
          <p:cNvPr id="3" name="Content Placeholder 2"/>
          <p:cNvSpPr>
            <a:spLocks noGrp="1"/>
          </p:cNvSpPr>
          <p:nvPr>
            <p:ph idx="1"/>
          </p:nvPr>
        </p:nvSpPr>
        <p:spPr/>
        <p:txBody>
          <a:bodyPr>
            <a:normAutofit fontScale="85000" lnSpcReduction="10000"/>
          </a:bodyPr>
          <a:lstStyle/>
          <a:p>
            <a:r>
              <a:rPr lang="en-US" b="1" i="1" dirty="0"/>
              <a:t>Customer: </a:t>
            </a:r>
            <a:r>
              <a:rPr lang="en-US" dirty="0"/>
              <a:t>Role/person who receives an output to a process or process step</a:t>
            </a:r>
          </a:p>
          <a:p>
            <a:r>
              <a:rPr lang="en-US" b="1" i="1" dirty="0"/>
              <a:t>Process owner: </a:t>
            </a:r>
            <a:r>
              <a:rPr lang="en-US" dirty="0"/>
              <a:t>Role/person responsible for design, continuous improvement, and sustaining the process</a:t>
            </a:r>
          </a:p>
          <a:p>
            <a:r>
              <a:rPr lang="en-US" b="1" i="1" dirty="0"/>
              <a:t>Decision maker: </a:t>
            </a:r>
            <a:r>
              <a:rPr lang="en-US" dirty="0"/>
              <a:t>Role/person who has authority to give approval</a:t>
            </a:r>
          </a:p>
          <a:p>
            <a:r>
              <a:rPr lang="en-US" b="1" i="1" dirty="0"/>
              <a:t>Target of change: </a:t>
            </a:r>
            <a:r>
              <a:rPr lang="en-US" dirty="0"/>
              <a:t>Role/person who is directly impacted by a proposed change.</a:t>
            </a:r>
          </a:p>
          <a:p>
            <a:r>
              <a:rPr lang="en-US" b="1" i="1" dirty="0"/>
              <a:t>Interested party: </a:t>
            </a:r>
            <a:r>
              <a:rPr lang="en-US" dirty="0"/>
              <a:t>Has a recognizable stake but may not be directly involved in the process. </a:t>
            </a:r>
          </a:p>
          <a:p>
            <a:r>
              <a:rPr lang="en-US" b="1" i="1" dirty="0"/>
              <a:t>Supplier to the process</a:t>
            </a:r>
            <a:r>
              <a:rPr lang="en-US" b="1" dirty="0"/>
              <a:t>: </a:t>
            </a:r>
            <a:r>
              <a:rPr lang="en-US" dirty="0"/>
              <a:t>Role/person providing input to the system </a:t>
            </a:r>
          </a:p>
        </p:txBody>
      </p:sp>
    </p:spTree>
    <p:extLst>
      <p:ext uri="{BB962C8B-B14F-4D97-AF65-F5344CB8AC3E}">
        <p14:creationId xmlns:p14="http://schemas.microsoft.com/office/powerpoint/2010/main" val="3430006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Autofit/>
          </a:bodyPr>
          <a:lstStyle/>
          <a:p>
            <a:r>
              <a:rPr lang="en-US" sz="3200" dirty="0">
                <a:solidFill>
                  <a:schemeClr val="tx1"/>
                </a:solidFill>
                <a:latin typeface="Arial Regular"/>
              </a:rPr>
              <a:t>Stakeholder Analysis </a:t>
            </a:r>
          </a:p>
        </p:txBody>
      </p:sp>
      <p:graphicFrame>
        <p:nvGraphicFramePr>
          <p:cNvPr id="5" name="Table 4"/>
          <p:cNvGraphicFramePr>
            <a:graphicFrameLocks noGrp="1"/>
          </p:cNvGraphicFramePr>
          <p:nvPr>
            <p:extLst>
              <p:ext uri="{D42A27DB-BD31-4B8C-83A1-F6EECF244321}">
                <p14:modId xmlns:p14="http://schemas.microsoft.com/office/powerpoint/2010/main" val="1427499888"/>
              </p:ext>
            </p:extLst>
          </p:nvPr>
        </p:nvGraphicFramePr>
        <p:xfrm>
          <a:off x="622302" y="1269258"/>
          <a:ext cx="10045698" cy="4140942"/>
        </p:xfrm>
        <a:graphic>
          <a:graphicData uri="http://schemas.openxmlformats.org/drawingml/2006/table">
            <a:tbl>
              <a:tblPr firstRow="1" bandRow="1">
                <a:tableStyleId>{BDBED569-4797-4DF1-A0F4-6AAB3CD982D8}</a:tableStyleId>
              </a:tblPr>
              <a:tblGrid>
                <a:gridCol w="2749108">
                  <a:extLst>
                    <a:ext uri="{9D8B030D-6E8A-4147-A177-3AD203B41FA5}">
                      <a16:colId xmlns:a16="http://schemas.microsoft.com/office/drawing/2014/main" val="20000"/>
                    </a:ext>
                  </a:extLst>
                </a:gridCol>
                <a:gridCol w="1459318">
                  <a:extLst>
                    <a:ext uri="{9D8B030D-6E8A-4147-A177-3AD203B41FA5}">
                      <a16:colId xmlns:a16="http://schemas.microsoft.com/office/drawing/2014/main" val="20001"/>
                    </a:ext>
                  </a:extLst>
                </a:gridCol>
                <a:gridCol w="1459318">
                  <a:extLst>
                    <a:ext uri="{9D8B030D-6E8A-4147-A177-3AD203B41FA5}">
                      <a16:colId xmlns:a16="http://schemas.microsoft.com/office/drawing/2014/main" val="20002"/>
                    </a:ext>
                  </a:extLst>
                </a:gridCol>
                <a:gridCol w="1459318">
                  <a:extLst>
                    <a:ext uri="{9D8B030D-6E8A-4147-A177-3AD203B41FA5}">
                      <a16:colId xmlns:a16="http://schemas.microsoft.com/office/drawing/2014/main" val="20003"/>
                    </a:ext>
                  </a:extLst>
                </a:gridCol>
                <a:gridCol w="1459318">
                  <a:extLst>
                    <a:ext uri="{9D8B030D-6E8A-4147-A177-3AD203B41FA5}">
                      <a16:colId xmlns:a16="http://schemas.microsoft.com/office/drawing/2014/main" val="20004"/>
                    </a:ext>
                  </a:extLst>
                </a:gridCol>
                <a:gridCol w="1459318">
                  <a:extLst>
                    <a:ext uri="{9D8B030D-6E8A-4147-A177-3AD203B41FA5}">
                      <a16:colId xmlns:a16="http://schemas.microsoft.com/office/drawing/2014/main" val="20005"/>
                    </a:ext>
                  </a:extLst>
                </a:gridCol>
              </a:tblGrid>
              <a:tr h="552977">
                <a:tc>
                  <a:txBody>
                    <a:bodyPr/>
                    <a:lstStyle/>
                    <a:p>
                      <a:pPr algn="ctr"/>
                      <a:r>
                        <a:rPr lang="en-US" sz="1600" b="0" i="0" dirty="0">
                          <a:latin typeface="Arial Regular"/>
                        </a:rPr>
                        <a:t>Name(s) or Group(s)</a:t>
                      </a:r>
                      <a:endParaRPr lang="en-US" sz="1600" b="0" dirty="0"/>
                    </a:p>
                  </a:txBody>
                  <a:tcPr anchor="ctr">
                    <a:noFill/>
                  </a:tcPr>
                </a:tc>
                <a:tc>
                  <a:txBody>
                    <a:bodyPr/>
                    <a:lstStyle/>
                    <a:p>
                      <a:pPr algn="ctr"/>
                      <a:r>
                        <a:rPr lang="en-US" sz="1600" b="0" i="0" dirty="0">
                          <a:latin typeface="Arial Regular"/>
                        </a:rPr>
                        <a:t>Strongly Against</a:t>
                      </a:r>
                      <a:endParaRPr lang="en-US" sz="1600" b="0" dirty="0"/>
                    </a:p>
                  </a:txBody>
                  <a:tcPr anchor="ctr">
                    <a:noFill/>
                  </a:tcPr>
                </a:tc>
                <a:tc>
                  <a:txBody>
                    <a:bodyPr/>
                    <a:lstStyle/>
                    <a:p>
                      <a:pPr algn="ctr"/>
                      <a:r>
                        <a:rPr lang="en-US" sz="1600" b="0" i="0" dirty="0">
                          <a:latin typeface="Arial Regular"/>
                        </a:rPr>
                        <a:t>Moderately Against</a:t>
                      </a:r>
                      <a:endParaRPr lang="en-US" sz="1600" b="0" dirty="0"/>
                    </a:p>
                  </a:txBody>
                  <a:tcPr anchor="ctr">
                    <a:noFill/>
                  </a:tcPr>
                </a:tc>
                <a:tc>
                  <a:txBody>
                    <a:bodyPr/>
                    <a:lstStyle/>
                    <a:p>
                      <a:pPr algn="ctr"/>
                      <a:r>
                        <a:rPr lang="en-US" sz="1600" b="0" i="0" dirty="0">
                          <a:latin typeface="Arial Regular"/>
                        </a:rPr>
                        <a:t>Neutral</a:t>
                      </a:r>
                      <a:endParaRPr lang="en-US" sz="1600" b="0" dirty="0"/>
                    </a:p>
                  </a:txBody>
                  <a:tcPr anchor="ctr">
                    <a:noFill/>
                  </a:tcPr>
                </a:tc>
                <a:tc>
                  <a:txBody>
                    <a:bodyPr/>
                    <a:lstStyle/>
                    <a:p>
                      <a:pPr algn="ctr"/>
                      <a:r>
                        <a:rPr lang="en-US" sz="1600" b="0" i="0" dirty="0">
                          <a:latin typeface="Arial Regular"/>
                        </a:rPr>
                        <a:t>Moderately Supportive</a:t>
                      </a:r>
                      <a:endParaRPr lang="en-US" sz="1600" b="0" dirty="0"/>
                    </a:p>
                  </a:txBody>
                  <a:tcPr anchor="ctr">
                    <a:noFill/>
                  </a:tcPr>
                </a:tc>
                <a:tc>
                  <a:txBody>
                    <a:bodyPr/>
                    <a:lstStyle/>
                    <a:p>
                      <a:pPr algn="ctr"/>
                      <a:r>
                        <a:rPr lang="en-US" sz="1600" b="0" i="0" dirty="0">
                          <a:latin typeface="Arial Regular"/>
                        </a:rPr>
                        <a:t>Strongly Supportive</a:t>
                      </a:r>
                      <a:endParaRPr lang="en-US" sz="1600" b="0" dirty="0"/>
                    </a:p>
                  </a:txBody>
                  <a:tcPr anchor="ctr">
                    <a:noFill/>
                  </a:tcPr>
                </a:tc>
                <a:extLst>
                  <a:ext uri="{0D108BD9-81ED-4DB2-BD59-A6C34878D82A}">
                    <a16:rowId xmlns:a16="http://schemas.microsoft.com/office/drawing/2014/main" val="10000"/>
                  </a:ext>
                </a:extLst>
              </a:tr>
              <a:tr h="395758">
                <a:tc>
                  <a:txBody>
                    <a:bodyPr/>
                    <a:lstStyle/>
                    <a:p>
                      <a:endParaRPr lang="en-US" sz="14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extLst>
                  <a:ext uri="{0D108BD9-81ED-4DB2-BD59-A6C34878D82A}">
                    <a16:rowId xmlns:a16="http://schemas.microsoft.com/office/drawing/2014/main" val="10001"/>
                  </a:ext>
                </a:extLst>
              </a:tr>
              <a:tr h="3957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extLst>
                  <a:ext uri="{0D108BD9-81ED-4DB2-BD59-A6C34878D82A}">
                    <a16:rowId xmlns:a16="http://schemas.microsoft.com/office/drawing/2014/main" val="10002"/>
                  </a:ext>
                </a:extLst>
              </a:tr>
              <a:tr h="3957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algn="ctr"/>
                      <a:endParaRPr lang="en-US" sz="1800" b="0" i="0" dirty="0">
                        <a:latin typeface="Arial Regular"/>
                      </a:endParaRPr>
                    </a:p>
                  </a:txBody>
                  <a:tcPr anchor="ctr">
                    <a:noFill/>
                  </a:tcPr>
                </a:tc>
                <a:extLst>
                  <a:ext uri="{0D108BD9-81ED-4DB2-BD59-A6C34878D82A}">
                    <a16:rowId xmlns:a16="http://schemas.microsoft.com/office/drawing/2014/main" val="10003"/>
                  </a:ext>
                </a:extLst>
              </a:tr>
              <a:tr h="3957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extLst>
                  <a:ext uri="{0D108BD9-81ED-4DB2-BD59-A6C34878D82A}">
                    <a16:rowId xmlns:a16="http://schemas.microsoft.com/office/drawing/2014/main" val="10004"/>
                  </a:ext>
                </a:extLst>
              </a:tr>
              <a:tr h="3957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algn="ctr"/>
                      <a:endParaRPr lang="en-US" sz="1800" b="0" i="0" dirty="0">
                        <a:latin typeface="Arial Regular"/>
                      </a:endParaRPr>
                    </a:p>
                  </a:txBody>
                  <a:tcPr anchor="ctr">
                    <a:noFill/>
                  </a:tcPr>
                </a:tc>
                <a:extLst>
                  <a:ext uri="{0D108BD9-81ED-4DB2-BD59-A6C34878D82A}">
                    <a16:rowId xmlns:a16="http://schemas.microsoft.com/office/drawing/2014/main" val="10005"/>
                  </a:ext>
                </a:extLst>
              </a:tr>
              <a:tr h="395758">
                <a:tc>
                  <a:txBody>
                    <a:bodyPr/>
                    <a:lstStyle/>
                    <a:p>
                      <a:endParaRPr lang="en-US" sz="14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algn="ctr"/>
                      <a:endParaRPr lang="en-US" sz="1800" b="0" i="0" dirty="0">
                        <a:latin typeface="Arial Regular"/>
                      </a:endParaRPr>
                    </a:p>
                  </a:txBody>
                  <a:tcPr anchor="ctr">
                    <a:noFill/>
                  </a:tcPr>
                </a:tc>
                <a:extLst>
                  <a:ext uri="{0D108BD9-81ED-4DB2-BD59-A6C34878D82A}">
                    <a16:rowId xmlns:a16="http://schemas.microsoft.com/office/drawing/2014/main" val="10006"/>
                  </a:ext>
                </a:extLst>
              </a:tr>
              <a:tr h="395758">
                <a:tc>
                  <a:txBody>
                    <a:bodyPr/>
                    <a:lstStyle/>
                    <a:p>
                      <a:endParaRPr lang="en-US" sz="14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extLst>
                  <a:ext uri="{0D108BD9-81ED-4DB2-BD59-A6C34878D82A}">
                    <a16:rowId xmlns:a16="http://schemas.microsoft.com/office/drawing/2014/main" val="10007"/>
                  </a:ext>
                </a:extLst>
              </a:tr>
              <a:tr h="395758">
                <a:tc>
                  <a:txBody>
                    <a:bodyPr/>
                    <a:lstStyle/>
                    <a:p>
                      <a:endParaRPr lang="en-US" sz="14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extLst>
                  <a:ext uri="{0D108BD9-81ED-4DB2-BD59-A6C34878D82A}">
                    <a16:rowId xmlns:a16="http://schemas.microsoft.com/office/drawing/2014/main" val="10008"/>
                  </a:ext>
                </a:extLst>
              </a:tr>
              <a:tr h="395758">
                <a:tc>
                  <a:txBody>
                    <a:bodyPr/>
                    <a:lstStyle/>
                    <a:p>
                      <a:endParaRPr lang="en-US" sz="14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algn="ctr"/>
                      <a:endParaRPr lang="en-US" sz="1800" b="0" i="0" dirty="0">
                        <a:latin typeface="Arial Regular"/>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Arial Regular"/>
                      </a:endParaRPr>
                    </a:p>
                  </a:txBody>
                  <a:tcPr anchor="ctr">
                    <a:noFill/>
                  </a:tcPr>
                </a:tc>
                <a:extLst>
                  <a:ext uri="{0D108BD9-81ED-4DB2-BD59-A6C34878D82A}">
                    <a16:rowId xmlns:a16="http://schemas.microsoft.com/office/drawing/2014/main" val="10009"/>
                  </a:ext>
                </a:extLst>
              </a:tr>
            </a:tbl>
          </a:graphicData>
        </a:graphic>
      </p:graphicFrame>
      <p:sp>
        <p:nvSpPr>
          <p:cNvPr id="6" name="TextBox 5"/>
          <p:cNvSpPr txBox="1"/>
          <p:nvPr/>
        </p:nvSpPr>
        <p:spPr>
          <a:xfrm>
            <a:off x="508000" y="838200"/>
            <a:ext cx="10160000" cy="307744"/>
          </a:xfrm>
          <a:prstGeom prst="rect">
            <a:avLst/>
          </a:prstGeom>
          <a:noFill/>
        </p:spPr>
        <p:txBody>
          <a:bodyPr wrap="square" lIns="91407" tIns="45704" rIns="91407" bIns="45704" rtlCol="0">
            <a:spAutoFit/>
          </a:bodyPr>
          <a:lstStyle/>
          <a:p>
            <a:pPr fontAlgn="base">
              <a:spcBef>
                <a:spcPct val="0"/>
              </a:spcBef>
              <a:spcAft>
                <a:spcPct val="0"/>
              </a:spcAft>
            </a:pPr>
            <a:r>
              <a:rPr lang="en-US" sz="1400" dirty="0">
                <a:latin typeface="Arial Regular"/>
              </a:rPr>
              <a:t>1) Insert X for current support	   2) Insert O where they need to be      	3) Insert arrow for gap in-between</a:t>
            </a:r>
          </a:p>
        </p:txBody>
      </p:sp>
    </p:spTree>
    <p:extLst>
      <p:ext uri="{BB962C8B-B14F-4D97-AF65-F5344CB8AC3E}">
        <p14:creationId xmlns:p14="http://schemas.microsoft.com/office/powerpoint/2010/main" val="3953063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a:bodyPr>
          <a:lstStyle/>
          <a:p>
            <a:pPr eaLnBrk="1" hangingPunct="1">
              <a:defRPr/>
            </a:pPr>
            <a:r>
              <a:rPr lang="en-US" dirty="0"/>
              <a:t>Goal Setting</a:t>
            </a:r>
          </a:p>
        </p:txBody>
      </p:sp>
      <p:sp>
        <p:nvSpPr>
          <p:cNvPr id="96259" name="Content Placeholder 2"/>
          <p:cNvSpPr>
            <a:spLocks noGrp="1"/>
          </p:cNvSpPr>
          <p:nvPr>
            <p:ph idx="1"/>
          </p:nvPr>
        </p:nvSpPr>
        <p:spPr/>
        <p:txBody>
          <a:bodyPr>
            <a:normAutofit fontScale="85000" lnSpcReduction="20000"/>
          </a:bodyPr>
          <a:lstStyle/>
          <a:p>
            <a:pPr marL="0" indent="0" eaLnBrk="1" hangingPunct="1">
              <a:buNone/>
            </a:pPr>
            <a:r>
              <a:rPr lang="en-US" dirty="0"/>
              <a:t>Goals should be SMART </a:t>
            </a:r>
          </a:p>
          <a:p>
            <a:pPr>
              <a:buClr>
                <a:schemeClr val="tx1"/>
              </a:buClr>
            </a:pPr>
            <a:r>
              <a:rPr lang="en-US" b="1" dirty="0"/>
              <a:t>Specific </a:t>
            </a:r>
          </a:p>
          <a:p>
            <a:pPr lvl="1">
              <a:buClr>
                <a:schemeClr val="tx1"/>
              </a:buClr>
              <a:buFont typeface="Arial" panose="020B0604020202020204" pitchFamily="34" charset="0"/>
              <a:buChar char="•"/>
            </a:pPr>
            <a:r>
              <a:rPr lang="en-US" dirty="0"/>
              <a:t>Look at a specific area for improvement</a:t>
            </a:r>
          </a:p>
          <a:p>
            <a:pPr>
              <a:buClr>
                <a:schemeClr val="tx1"/>
              </a:buClr>
            </a:pPr>
            <a:r>
              <a:rPr lang="en-US" b="1" dirty="0"/>
              <a:t>Measurable</a:t>
            </a:r>
          </a:p>
          <a:p>
            <a:pPr lvl="1">
              <a:buClr>
                <a:schemeClr val="tx1"/>
              </a:buClr>
              <a:buFont typeface="Arial" panose="020B0604020202020204" pitchFamily="34" charset="0"/>
              <a:buChar char="•"/>
            </a:pPr>
            <a:r>
              <a:rPr lang="en-US" dirty="0"/>
              <a:t>Make sure your scope is measurable using input or output metrics</a:t>
            </a:r>
          </a:p>
          <a:p>
            <a:pPr>
              <a:buClr>
                <a:schemeClr val="tx1"/>
              </a:buClr>
            </a:pPr>
            <a:r>
              <a:rPr lang="en-US" b="1" dirty="0"/>
              <a:t>Attainable</a:t>
            </a:r>
          </a:p>
          <a:p>
            <a:pPr lvl="1">
              <a:buClr>
                <a:schemeClr val="tx1"/>
              </a:buClr>
              <a:buFont typeface="Arial" panose="020B0604020202020204" pitchFamily="34" charset="0"/>
              <a:buChar char="•"/>
            </a:pPr>
            <a:r>
              <a:rPr lang="en-US" dirty="0"/>
              <a:t>Make sure your goal is realistic and guided by the original problem</a:t>
            </a:r>
          </a:p>
          <a:p>
            <a:pPr>
              <a:buClr>
                <a:schemeClr val="tx1"/>
              </a:buClr>
            </a:pPr>
            <a:r>
              <a:rPr lang="en-US" b="1" dirty="0"/>
              <a:t>Relevant</a:t>
            </a:r>
          </a:p>
          <a:p>
            <a:pPr lvl="1">
              <a:buClr>
                <a:schemeClr val="tx1"/>
              </a:buClr>
              <a:buFont typeface="Arial" panose="020B0604020202020204" pitchFamily="34" charset="0"/>
              <a:buChar char="•"/>
            </a:pPr>
            <a:r>
              <a:rPr lang="en-US" dirty="0"/>
              <a:t>Fixes the what would be better about that from the problem statement</a:t>
            </a:r>
          </a:p>
          <a:p>
            <a:pPr>
              <a:buClr>
                <a:schemeClr val="tx1"/>
              </a:buClr>
            </a:pPr>
            <a:r>
              <a:rPr lang="en-US" b="1" dirty="0"/>
              <a:t>Time Bound</a:t>
            </a:r>
          </a:p>
          <a:p>
            <a:pPr lvl="1">
              <a:buClr>
                <a:schemeClr val="tx1"/>
              </a:buClr>
              <a:buFont typeface="Arial" panose="020B0604020202020204" pitchFamily="34" charset="0"/>
              <a:buChar char="•"/>
            </a:pPr>
            <a:r>
              <a:rPr lang="en-US" dirty="0"/>
              <a:t>Can be done within a reasonable time frame</a:t>
            </a:r>
          </a:p>
        </p:txBody>
      </p:sp>
    </p:spTree>
    <p:extLst>
      <p:ext uri="{BB962C8B-B14F-4D97-AF65-F5344CB8AC3E}">
        <p14:creationId xmlns:p14="http://schemas.microsoft.com/office/powerpoint/2010/main" val="3780681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Elevator Speech</a:t>
            </a:r>
          </a:p>
        </p:txBody>
      </p:sp>
      <p:sp>
        <p:nvSpPr>
          <p:cNvPr id="3" name="Content Placeholder 2"/>
          <p:cNvSpPr>
            <a:spLocks noGrp="1"/>
          </p:cNvSpPr>
          <p:nvPr>
            <p:ph idx="1"/>
          </p:nvPr>
        </p:nvSpPr>
        <p:spPr/>
        <p:txBody>
          <a:bodyPr>
            <a:normAutofit fontScale="62500" lnSpcReduction="20000"/>
          </a:bodyPr>
          <a:lstStyle/>
          <a:p>
            <a:r>
              <a:rPr lang="en-US" b="1" dirty="0"/>
              <a:t>Purpose: </a:t>
            </a:r>
          </a:p>
          <a:p>
            <a:pPr lvl="1">
              <a:buFont typeface="Arial" panose="020B0604020202020204" pitchFamily="34" charset="0"/>
              <a:buChar char="•"/>
            </a:pPr>
            <a:r>
              <a:rPr lang="en-US" dirty="0"/>
              <a:t>Clearly and simply state the need for change</a:t>
            </a:r>
          </a:p>
          <a:p>
            <a:pPr lvl="1">
              <a:buFont typeface="Arial" panose="020B0604020202020204" pitchFamily="34" charset="0"/>
              <a:buChar char="•"/>
            </a:pPr>
            <a:r>
              <a:rPr lang="en-US" dirty="0"/>
              <a:t>Describe the future state</a:t>
            </a:r>
          </a:p>
          <a:p>
            <a:pPr lvl="1">
              <a:buFont typeface="Arial" panose="020B0604020202020204" pitchFamily="34" charset="0"/>
              <a:buChar char="•"/>
            </a:pPr>
            <a:r>
              <a:rPr lang="en-US" dirty="0"/>
              <a:t>“Sell” the project to stakeholders</a:t>
            </a:r>
          </a:p>
          <a:p>
            <a:pPr lvl="1">
              <a:buFont typeface="Arial" panose="020B0604020202020204" pitchFamily="34" charset="0"/>
              <a:buChar char="•"/>
            </a:pPr>
            <a:r>
              <a:rPr lang="en-US" dirty="0"/>
              <a:t>Express a unified vision for the team</a:t>
            </a:r>
            <a:br>
              <a:rPr lang="en-US" dirty="0"/>
            </a:br>
            <a:endParaRPr lang="en-US" dirty="0"/>
          </a:p>
          <a:p>
            <a:r>
              <a:rPr lang="en-US" b="1" dirty="0"/>
              <a:t>Answer these four questions:</a:t>
            </a:r>
          </a:p>
          <a:p>
            <a:pPr lvl="1">
              <a:buFont typeface="Arial" panose="020B0604020202020204" pitchFamily="34" charset="0"/>
              <a:buChar char="•"/>
            </a:pPr>
            <a:r>
              <a:rPr lang="en-US" dirty="0"/>
              <a:t>What is our project about? </a:t>
            </a:r>
          </a:p>
          <a:p>
            <a:pPr lvl="1">
              <a:buFont typeface="Arial" panose="020B0604020202020204" pitchFamily="34" charset="0"/>
              <a:buChar char="•"/>
            </a:pPr>
            <a:r>
              <a:rPr lang="en-US" dirty="0"/>
              <a:t>Why is it important to do?</a:t>
            </a:r>
          </a:p>
          <a:p>
            <a:pPr lvl="1">
              <a:buFont typeface="Arial" panose="020B0604020202020204" pitchFamily="34" charset="0"/>
              <a:buChar char="•"/>
            </a:pPr>
            <a:r>
              <a:rPr lang="en-US" dirty="0"/>
              <a:t>What does success look like?</a:t>
            </a:r>
          </a:p>
          <a:p>
            <a:pPr lvl="1">
              <a:buFont typeface="Arial" panose="020B0604020202020204" pitchFamily="34" charset="0"/>
              <a:buChar char="•"/>
            </a:pPr>
            <a:r>
              <a:rPr lang="en-US" dirty="0"/>
              <a:t>Here’s what we need from you…</a:t>
            </a:r>
            <a:br>
              <a:rPr lang="en-US" dirty="0"/>
            </a:br>
            <a:endParaRPr lang="en-US" dirty="0"/>
          </a:p>
          <a:p>
            <a:r>
              <a:rPr lang="en-US" b="1" dirty="0"/>
              <a:t>Combine the four answers into one fluid statement </a:t>
            </a:r>
          </a:p>
          <a:p>
            <a:pPr lvl="1">
              <a:buFont typeface="Arial" panose="020B0604020202020204" pitchFamily="34" charset="0"/>
              <a:buChar char="•"/>
            </a:pPr>
            <a:r>
              <a:rPr lang="en-US" dirty="0"/>
              <a:t>In everyday language</a:t>
            </a:r>
          </a:p>
          <a:p>
            <a:pPr lvl="1">
              <a:buFont typeface="Arial" panose="020B0604020202020204" pitchFamily="34" charset="0"/>
              <a:buChar char="•"/>
            </a:pPr>
            <a:r>
              <a:rPr lang="en-US" dirty="0"/>
              <a:t>Easy to repeat</a:t>
            </a:r>
          </a:p>
        </p:txBody>
      </p:sp>
      <p:sp>
        <p:nvSpPr>
          <p:cNvPr id="4" name="Rectangle 3">
            <a:extLst>
              <a:ext uri="{FF2B5EF4-FFF2-40B4-BE49-F238E27FC236}">
                <a16:creationId xmlns:a16="http://schemas.microsoft.com/office/drawing/2014/main" id="{7B8427CE-A3FF-2740-83CF-93D66DE0AE4F}"/>
              </a:ext>
            </a:extLst>
          </p:cNvPr>
          <p:cNvSpPr/>
          <p:nvPr/>
        </p:nvSpPr>
        <p:spPr>
          <a:xfrm>
            <a:off x="6480814" y="1143000"/>
            <a:ext cx="5173972" cy="2819401"/>
          </a:xfrm>
          <a:prstGeom prst="rect">
            <a:avLst/>
          </a:prstGeom>
          <a:solidFill>
            <a:srgbClr val="FF79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9CF4FCF-8C7E-A34E-85FB-0FA89054AF15}"/>
              </a:ext>
            </a:extLst>
          </p:cNvPr>
          <p:cNvSpPr txBox="1"/>
          <p:nvPr/>
        </p:nvSpPr>
        <p:spPr>
          <a:xfrm>
            <a:off x="6781800" y="1702475"/>
            <a:ext cx="4572000"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"Dermatology residents are under-reporting sharps injuries leading to potential harm for patients and providers. We need your support to launch an anonymous sharps injury reporting hotline with the goal of increasing sharps reporting by 50% in three months time."</a:t>
            </a:r>
          </a:p>
        </p:txBody>
      </p:sp>
      <p:sp>
        <p:nvSpPr>
          <p:cNvPr id="6" name="TextBox 5">
            <a:extLst>
              <a:ext uri="{FF2B5EF4-FFF2-40B4-BE49-F238E27FC236}">
                <a16:creationId xmlns:a16="http://schemas.microsoft.com/office/drawing/2014/main" id="{DE21A00A-86CE-1948-88C3-D876CFA0A33F}"/>
              </a:ext>
            </a:extLst>
          </p:cNvPr>
          <p:cNvSpPr txBox="1"/>
          <p:nvPr/>
        </p:nvSpPr>
        <p:spPr>
          <a:xfrm>
            <a:off x="6781800" y="1310415"/>
            <a:ext cx="1752600" cy="67710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Example:</a:t>
            </a:r>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90240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515FA1-21AB-1241-BDB9-227FCCBBE0D5}"/>
              </a:ext>
            </a:extLst>
          </p:cNvPr>
          <p:cNvSpPr/>
          <p:nvPr/>
        </p:nvSpPr>
        <p:spPr>
          <a:xfrm>
            <a:off x="0" y="0"/>
            <a:ext cx="12192000" cy="6858000"/>
          </a:xfrm>
          <a:prstGeom prst="rect">
            <a:avLst/>
          </a:prstGeom>
          <a:solidFill>
            <a:srgbClr val="007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idx="4294967295"/>
          </p:nvPr>
        </p:nvSpPr>
        <p:spPr>
          <a:xfrm>
            <a:off x="0" y="2133600"/>
            <a:ext cx="12192000" cy="3784600"/>
          </a:xfrm>
          <a:prstGeom prst="rect">
            <a:avLst/>
          </a:prstGeom>
        </p:spPr>
        <p:txBody>
          <a:bodyPr>
            <a:noAutofit/>
          </a:bodyPr>
          <a:lstStyle/>
          <a:p>
            <a:pPr algn="ctr"/>
            <a:r>
              <a:rPr lang="en-US" sz="4000" dirty="0"/>
              <a:t>“Without continual growth and progress, </a:t>
            </a:r>
            <a:br>
              <a:rPr lang="en-US" sz="4000" dirty="0"/>
            </a:br>
            <a:r>
              <a:rPr lang="en-US" sz="4000" dirty="0"/>
              <a:t>such words as improvement, achievement, </a:t>
            </a:r>
            <a:br>
              <a:rPr lang="en-US" sz="4000" dirty="0"/>
            </a:br>
            <a:r>
              <a:rPr lang="en-US" sz="4000" dirty="0"/>
              <a:t>and success have no meaning.”</a:t>
            </a:r>
            <a:br>
              <a:rPr lang="en-US" sz="4000" dirty="0"/>
            </a:br>
            <a:br>
              <a:rPr lang="en-US" sz="4000" dirty="0"/>
            </a:br>
            <a:r>
              <a:rPr lang="en-US" sz="4000" dirty="0"/>
              <a:t>–Benjamin Franklin</a:t>
            </a:r>
            <a:br>
              <a:rPr lang="en-US" sz="4000" dirty="0"/>
            </a:br>
            <a:endParaRPr lang="en-US" sz="4000" dirty="0"/>
          </a:p>
        </p:txBody>
      </p:sp>
    </p:spTree>
    <p:extLst>
      <p:ext uri="{BB962C8B-B14F-4D97-AF65-F5344CB8AC3E}">
        <p14:creationId xmlns:p14="http://schemas.microsoft.com/office/powerpoint/2010/main" val="80953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ORGANIZE AND CLARIFY</a:t>
            </a:r>
          </a:p>
        </p:txBody>
      </p:sp>
      <p:sp>
        <p:nvSpPr>
          <p:cNvPr id="3" name="Content Placeholder 2"/>
          <p:cNvSpPr>
            <a:spLocks noGrp="1"/>
          </p:cNvSpPr>
          <p:nvPr>
            <p:ph idx="1"/>
          </p:nvPr>
        </p:nvSpPr>
        <p:spPr/>
        <p:txBody>
          <a:bodyPr>
            <a:normAutofit/>
          </a:bodyPr>
          <a:lstStyle/>
          <a:p>
            <a:r>
              <a:rPr lang="en-US" dirty="0"/>
              <a:t>Observe the process</a:t>
            </a:r>
          </a:p>
          <a:p>
            <a:pPr lvl="1"/>
            <a:r>
              <a:rPr lang="en-US" dirty="0"/>
              <a:t>Watch the process first hand from start to finish</a:t>
            </a:r>
          </a:p>
          <a:p>
            <a:r>
              <a:rPr lang="en-US" dirty="0"/>
              <a:t>Create current process map</a:t>
            </a:r>
          </a:p>
          <a:p>
            <a:pPr lvl="1"/>
            <a:r>
              <a:rPr lang="en-US" dirty="0"/>
              <a:t>Visual document of the process</a:t>
            </a:r>
          </a:p>
          <a:p>
            <a:r>
              <a:rPr lang="en-US" dirty="0"/>
              <a:t>Validate current process</a:t>
            </a:r>
          </a:p>
          <a:p>
            <a:pPr lvl="1"/>
            <a:r>
              <a:rPr lang="en-US" dirty="0"/>
              <a:t>Identify which parts of the process add value from the viewpoint of the customer</a:t>
            </a:r>
          </a:p>
          <a:p>
            <a:r>
              <a:rPr lang="en-US" dirty="0"/>
              <a:t>Collect baseline data</a:t>
            </a:r>
          </a:p>
        </p:txBody>
      </p:sp>
    </p:spTree>
    <p:extLst>
      <p:ext uri="{BB962C8B-B14F-4D97-AF65-F5344CB8AC3E}">
        <p14:creationId xmlns:p14="http://schemas.microsoft.com/office/powerpoint/2010/main" val="2305034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Flowchart</a:t>
            </a:r>
          </a:p>
        </p:txBody>
      </p:sp>
      <p:sp>
        <p:nvSpPr>
          <p:cNvPr id="3" name="Content Placeholder 2"/>
          <p:cNvSpPr>
            <a:spLocks noGrp="1"/>
          </p:cNvSpPr>
          <p:nvPr>
            <p:ph idx="1"/>
          </p:nvPr>
        </p:nvSpPr>
        <p:spPr>
          <a:xfrm>
            <a:off x="628373" y="1092200"/>
            <a:ext cx="7525027" cy="4368800"/>
          </a:xfrm>
        </p:spPr>
        <p:txBody>
          <a:bodyPr>
            <a:normAutofit/>
          </a:bodyPr>
          <a:lstStyle/>
          <a:p>
            <a:r>
              <a:rPr lang="en-US" sz="2800" dirty="0"/>
              <a:t>Flow charts are a pictorial illustration that map out a process so that it can be easily communicated. </a:t>
            </a:r>
          </a:p>
          <a:p>
            <a:r>
              <a:rPr lang="en-US" sz="2800" dirty="0"/>
              <a:t>Developing an accurate and complete flow chart requires </a:t>
            </a:r>
            <a:r>
              <a:rPr lang="en-US" sz="2800" i="1" dirty="0"/>
              <a:t>direct observation </a:t>
            </a:r>
            <a:r>
              <a:rPr lang="en-US" sz="2800" dirty="0"/>
              <a:t>of the process and </a:t>
            </a:r>
            <a:r>
              <a:rPr lang="en-US" sz="2800" i="1" dirty="0"/>
              <a:t>asking</a:t>
            </a:r>
            <a:r>
              <a:rPr lang="en-US" sz="2800" dirty="0"/>
              <a:t> the right people/engaging the customer</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50" t="12500" r="28160" b="16099"/>
          <a:stretch/>
        </p:blipFill>
        <p:spPr bwMode="auto">
          <a:xfrm>
            <a:off x="8501742" y="721988"/>
            <a:ext cx="3385458" cy="344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556171" y="5247753"/>
            <a:ext cx="3276600" cy="230832"/>
          </a:xfrm>
          <a:prstGeom prst="rect">
            <a:avLst/>
          </a:prstGeom>
          <a:noFill/>
        </p:spPr>
        <p:txBody>
          <a:bodyPr wrap="square" rtlCol="0">
            <a:spAutoFit/>
          </a:bodyPr>
          <a:lstStyle/>
          <a:p>
            <a:r>
              <a:rPr lang="en-US" sz="900" i="1" dirty="0">
                <a:latin typeface="Arial Regular"/>
              </a:rPr>
              <a:t>Performance Improvement at Penn Medicine</a:t>
            </a:r>
          </a:p>
        </p:txBody>
      </p:sp>
    </p:spTree>
    <p:extLst>
      <p:ext uri="{BB962C8B-B14F-4D97-AF65-F5344CB8AC3E}">
        <p14:creationId xmlns:p14="http://schemas.microsoft.com/office/powerpoint/2010/main" val="2242964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flowchart</a:t>
            </a:r>
          </a:p>
        </p:txBody>
      </p:sp>
      <p:sp>
        <p:nvSpPr>
          <p:cNvPr id="31" name="TextBox 30">
            <a:extLst>
              <a:ext uri="{FF2B5EF4-FFF2-40B4-BE49-F238E27FC236}">
                <a16:creationId xmlns:a16="http://schemas.microsoft.com/office/drawing/2014/main" id="{26D79F76-9D05-5846-8A92-098F81696CA3}"/>
              </a:ext>
            </a:extLst>
          </p:cNvPr>
          <p:cNvSpPr txBox="1"/>
          <p:nvPr/>
        </p:nvSpPr>
        <p:spPr>
          <a:xfrm>
            <a:off x="459492" y="1399323"/>
            <a:ext cx="2313549" cy="874866"/>
          </a:xfrm>
          <a:prstGeom prst="rect">
            <a:avLst/>
          </a:prstGeom>
          <a:solidFill>
            <a:srgbClr val="013189">
              <a:alpha val="15000"/>
            </a:srgbClr>
          </a:solidFill>
          <a:ln>
            <a:noFill/>
          </a:ln>
        </p:spPr>
        <p:txBody>
          <a:bodyPr wrap="square" rtlCol="0">
            <a:spAutoFit/>
          </a:bodyPr>
          <a:lstStyle/>
          <a:p>
            <a:r>
              <a:rPr lang="en-US" dirty="0"/>
              <a:t>Patient has </a:t>
            </a:r>
            <a:r>
              <a:rPr lang="en-US" dirty="0" err="1"/>
              <a:t>labwork</a:t>
            </a:r>
            <a:r>
              <a:rPr lang="en-US" dirty="0"/>
              <a:t> ordered for medication monitoring</a:t>
            </a:r>
          </a:p>
        </p:txBody>
      </p:sp>
      <p:sp>
        <p:nvSpPr>
          <p:cNvPr id="33" name="Diamond 32">
            <a:extLst>
              <a:ext uri="{FF2B5EF4-FFF2-40B4-BE49-F238E27FC236}">
                <a16:creationId xmlns:a16="http://schemas.microsoft.com/office/drawing/2014/main" id="{737B19D5-74B3-5F43-9D8B-1CEF8BB45B80}"/>
              </a:ext>
            </a:extLst>
          </p:cNvPr>
          <p:cNvSpPr/>
          <p:nvPr/>
        </p:nvSpPr>
        <p:spPr>
          <a:xfrm>
            <a:off x="3784019" y="974126"/>
            <a:ext cx="1801870" cy="1708787"/>
          </a:xfrm>
          <a:prstGeom prst="diamond">
            <a:avLst/>
          </a:prstGeom>
          <a:solidFill>
            <a:srgbClr val="01318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E2626F-C370-9C40-9B55-63EFE3FD3FC8}"/>
              </a:ext>
            </a:extLst>
          </p:cNvPr>
          <p:cNvSpPr txBox="1"/>
          <p:nvPr/>
        </p:nvSpPr>
        <p:spPr>
          <a:xfrm>
            <a:off x="4108723" y="1530553"/>
            <a:ext cx="1196015" cy="612406"/>
          </a:xfrm>
          <a:prstGeom prst="rect">
            <a:avLst/>
          </a:prstGeom>
          <a:noFill/>
        </p:spPr>
        <p:txBody>
          <a:bodyPr wrap="square" rtlCol="0">
            <a:spAutoFit/>
          </a:bodyPr>
          <a:lstStyle/>
          <a:p>
            <a:r>
              <a:rPr lang="en-US" dirty="0" err="1"/>
              <a:t>Labwork</a:t>
            </a:r>
            <a:r>
              <a:rPr lang="en-US" dirty="0"/>
              <a:t> abnormal?</a:t>
            </a:r>
          </a:p>
        </p:txBody>
      </p:sp>
      <p:cxnSp>
        <p:nvCxnSpPr>
          <p:cNvPr id="35" name="Straight Arrow Connector 34">
            <a:extLst>
              <a:ext uri="{FF2B5EF4-FFF2-40B4-BE49-F238E27FC236}">
                <a16:creationId xmlns:a16="http://schemas.microsoft.com/office/drawing/2014/main" id="{C5BF7311-5732-024C-8C16-635B10C4D6EC}"/>
              </a:ext>
            </a:extLst>
          </p:cNvPr>
          <p:cNvCxnSpPr>
            <a:cxnSpLocks/>
            <a:stCxn id="33" idx="2"/>
          </p:cNvCxnSpPr>
          <p:nvPr/>
        </p:nvCxnSpPr>
        <p:spPr>
          <a:xfrm flipH="1">
            <a:off x="4677882" y="2682913"/>
            <a:ext cx="7072" cy="792302"/>
          </a:xfrm>
          <a:prstGeom prst="straightConnector1">
            <a:avLst/>
          </a:prstGeom>
          <a:ln>
            <a:solidFill>
              <a:srgbClr val="013189"/>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39E5CBB-B39B-6549-9381-7B7734FFA182}"/>
              </a:ext>
            </a:extLst>
          </p:cNvPr>
          <p:cNvSpPr txBox="1"/>
          <p:nvPr/>
        </p:nvSpPr>
        <p:spPr>
          <a:xfrm>
            <a:off x="4777558" y="2841034"/>
            <a:ext cx="715726" cy="369332"/>
          </a:xfrm>
          <a:prstGeom prst="rect">
            <a:avLst/>
          </a:prstGeom>
          <a:noFill/>
        </p:spPr>
        <p:txBody>
          <a:bodyPr wrap="square" rtlCol="0">
            <a:spAutoFit/>
          </a:bodyPr>
          <a:lstStyle/>
          <a:p>
            <a:r>
              <a:rPr lang="en-US" dirty="0">
                <a:solidFill>
                  <a:srgbClr val="013189"/>
                </a:solidFill>
              </a:rPr>
              <a:t>NO</a:t>
            </a:r>
          </a:p>
        </p:txBody>
      </p:sp>
      <p:sp>
        <p:nvSpPr>
          <p:cNvPr id="37" name="TextBox 36">
            <a:extLst>
              <a:ext uri="{FF2B5EF4-FFF2-40B4-BE49-F238E27FC236}">
                <a16:creationId xmlns:a16="http://schemas.microsoft.com/office/drawing/2014/main" id="{D8B34A85-35FF-F34A-9597-4B049AFB0CB8}"/>
              </a:ext>
            </a:extLst>
          </p:cNvPr>
          <p:cNvSpPr txBox="1"/>
          <p:nvPr/>
        </p:nvSpPr>
        <p:spPr>
          <a:xfrm>
            <a:off x="3458920" y="3486681"/>
            <a:ext cx="2702798" cy="874866"/>
          </a:xfrm>
          <a:prstGeom prst="rect">
            <a:avLst/>
          </a:prstGeom>
          <a:solidFill>
            <a:srgbClr val="013189">
              <a:alpha val="15000"/>
            </a:srgbClr>
          </a:solidFill>
          <a:ln>
            <a:noFill/>
          </a:ln>
        </p:spPr>
        <p:txBody>
          <a:bodyPr wrap="square" rtlCol="0">
            <a:spAutoFit/>
          </a:bodyPr>
          <a:lstStyle/>
          <a:p>
            <a:r>
              <a:rPr lang="en-US" dirty="0"/>
              <a:t>Letter sent to patient by nurse triage with normal labs</a:t>
            </a:r>
          </a:p>
        </p:txBody>
      </p:sp>
      <p:sp>
        <p:nvSpPr>
          <p:cNvPr id="39" name="TextBox 38">
            <a:extLst>
              <a:ext uri="{FF2B5EF4-FFF2-40B4-BE49-F238E27FC236}">
                <a16:creationId xmlns:a16="http://schemas.microsoft.com/office/drawing/2014/main" id="{A511CE3F-3D04-2142-AA09-916E94EB9E7B}"/>
              </a:ext>
            </a:extLst>
          </p:cNvPr>
          <p:cNvSpPr txBox="1"/>
          <p:nvPr/>
        </p:nvSpPr>
        <p:spPr>
          <a:xfrm>
            <a:off x="5585889" y="1448225"/>
            <a:ext cx="1089286" cy="369332"/>
          </a:xfrm>
          <a:prstGeom prst="rect">
            <a:avLst/>
          </a:prstGeom>
          <a:noFill/>
        </p:spPr>
        <p:txBody>
          <a:bodyPr wrap="square" rtlCol="0">
            <a:spAutoFit/>
          </a:bodyPr>
          <a:lstStyle/>
          <a:p>
            <a:r>
              <a:rPr lang="en-US" dirty="0">
                <a:solidFill>
                  <a:srgbClr val="013189"/>
                </a:solidFill>
              </a:rPr>
              <a:t>YES</a:t>
            </a:r>
          </a:p>
        </p:txBody>
      </p:sp>
      <p:sp>
        <p:nvSpPr>
          <p:cNvPr id="40" name="Rectangle 39">
            <a:extLst>
              <a:ext uri="{FF2B5EF4-FFF2-40B4-BE49-F238E27FC236}">
                <a16:creationId xmlns:a16="http://schemas.microsoft.com/office/drawing/2014/main" id="{601CCE03-5645-904F-9604-EF0D60966769}"/>
              </a:ext>
            </a:extLst>
          </p:cNvPr>
          <p:cNvSpPr/>
          <p:nvPr/>
        </p:nvSpPr>
        <p:spPr>
          <a:xfrm>
            <a:off x="6299849" y="1285793"/>
            <a:ext cx="2068697" cy="1111258"/>
          </a:xfrm>
          <a:prstGeom prst="rect">
            <a:avLst/>
          </a:prstGeom>
          <a:solidFill>
            <a:srgbClr val="01318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A3A5B09-A8FD-D142-AC0B-2D8D754D7750}"/>
              </a:ext>
            </a:extLst>
          </p:cNvPr>
          <p:cNvSpPr txBox="1"/>
          <p:nvPr/>
        </p:nvSpPr>
        <p:spPr>
          <a:xfrm>
            <a:off x="6420956" y="1391086"/>
            <a:ext cx="2068698" cy="874866"/>
          </a:xfrm>
          <a:prstGeom prst="rect">
            <a:avLst/>
          </a:prstGeom>
          <a:noFill/>
        </p:spPr>
        <p:txBody>
          <a:bodyPr wrap="square" rtlCol="0">
            <a:spAutoFit/>
          </a:bodyPr>
          <a:lstStyle/>
          <a:p>
            <a:r>
              <a:rPr lang="en-US" dirty="0"/>
              <a:t>Nurse triage calls patient three separate times</a:t>
            </a:r>
          </a:p>
        </p:txBody>
      </p:sp>
      <p:cxnSp>
        <p:nvCxnSpPr>
          <p:cNvPr id="42" name="Straight Arrow Connector 41">
            <a:extLst>
              <a:ext uri="{FF2B5EF4-FFF2-40B4-BE49-F238E27FC236}">
                <a16:creationId xmlns:a16="http://schemas.microsoft.com/office/drawing/2014/main" id="{7B285D06-2FA5-3B46-B77C-04CB5CD075EB}"/>
              </a:ext>
            </a:extLst>
          </p:cNvPr>
          <p:cNvCxnSpPr>
            <a:cxnSpLocks/>
          </p:cNvCxnSpPr>
          <p:nvPr/>
        </p:nvCxnSpPr>
        <p:spPr>
          <a:xfrm>
            <a:off x="8368546" y="1828519"/>
            <a:ext cx="860132" cy="0"/>
          </a:xfrm>
          <a:prstGeom prst="straightConnector1">
            <a:avLst/>
          </a:prstGeom>
          <a:ln>
            <a:solidFill>
              <a:srgbClr val="013189"/>
            </a:solidFill>
            <a:tailEnd type="triangle"/>
          </a:ln>
        </p:spPr>
        <p:style>
          <a:lnRef idx="1">
            <a:schemeClr val="accent1"/>
          </a:lnRef>
          <a:fillRef idx="0">
            <a:schemeClr val="accent1"/>
          </a:fillRef>
          <a:effectRef idx="0">
            <a:schemeClr val="accent1"/>
          </a:effectRef>
          <a:fontRef idx="minor">
            <a:schemeClr val="tx1"/>
          </a:fontRef>
        </p:style>
      </p:cxnSp>
      <p:sp>
        <p:nvSpPr>
          <p:cNvPr id="43" name="Diamond 42">
            <a:extLst>
              <a:ext uri="{FF2B5EF4-FFF2-40B4-BE49-F238E27FC236}">
                <a16:creationId xmlns:a16="http://schemas.microsoft.com/office/drawing/2014/main" id="{EA9BF212-E0A1-EE4D-80A3-D3D05FB9111C}"/>
              </a:ext>
            </a:extLst>
          </p:cNvPr>
          <p:cNvSpPr/>
          <p:nvPr/>
        </p:nvSpPr>
        <p:spPr>
          <a:xfrm>
            <a:off x="9228678" y="986139"/>
            <a:ext cx="1801870" cy="1708787"/>
          </a:xfrm>
          <a:prstGeom prst="diamond">
            <a:avLst/>
          </a:prstGeom>
          <a:solidFill>
            <a:srgbClr val="01318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D13CA2BE-1686-7241-B11A-A3FD55F1A454}"/>
              </a:ext>
            </a:extLst>
          </p:cNvPr>
          <p:cNvSpPr txBox="1"/>
          <p:nvPr/>
        </p:nvSpPr>
        <p:spPr>
          <a:xfrm>
            <a:off x="9617917" y="1530553"/>
            <a:ext cx="1196015" cy="612406"/>
          </a:xfrm>
          <a:prstGeom prst="rect">
            <a:avLst/>
          </a:prstGeom>
          <a:noFill/>
        </p:spPr>
        <p:txBody>
          <a:bodyPr wrap="square" rtlCol="0">
            <a:spAutoFit/>
          </a:bodyPr>
          <a:lstStyle/>
          <a:p>
            <a:r>
              <a:rPr lang="en-US" dirty="0"/>
              <a:t>Patient Reached?</a:t>
            </a:r>
          </a:p>
        </p:txBody>
      </p:sp>
      <p:cxnSp>
        <p:nvCxnSpPr>
          <p:cNvPr id="45" name="Straight Arrow Connector 44">
            <a:extLst>
              <a:ext uri="{FF2B5EF4-FFF2-40B4-BE49-F238E27FC236}">
                <a16:creationId xmlns:a16="http://schemas.microsoft.com/office/drawing/2014/main" id="{93CD7836-99C9-F241-B919-15CE5C2AFA0B}"/>
              </a:ext>
            </a:extLst>
          </p:cNvPr>
          <p:cNvCxnSpPr>
            <a:cxnSpLocks/>
          </p:cNvCxnSpPr>
          <p:nvPr/>
        </p:nvCxnSpPr>
        <p:spPr>
          <a:xfrm>
            <a:off x="10129613" y="2694926"/>
            <a:ext cx="0" cy="661548"/>
          </a:xfrm>
          <a:prstGeom prst="straightConnector1">
            <a:avLst/>
          </a:prstGeom>
          <a:ln>
            <a:solidFill>
              <a:srgbClr val="013189"/>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F353DB2-EB32-1D4F-9371-759E4BB82E35}"/>
              </a:ext>
            </a:extLst>
          </p:cNvPr>
          <p:cNvSpPr txBox="1"/>
          <p:nvPr/>
        </p:nvSpPr>
        <p:spPr>
          <a:xfrm>
            <a:off x="9541022" y="2821862"/>
            <a:ext cx="715726" cy="369332"/>
          </a:xfrm>
          <a:prstGeom prst="rect">
            <a:avLst/>
          </a:prstGeom>
          <a:noFill/>
        </p:spPr>
        <p:txBody>
          <a:bodyPr wrap="square" rtlCol="0">
            <a:spAutoFit/>
          </a:bodyPr>
          <a:lstStyle/>
          <a:p>
            <a:r>
              <a:rPr lang="en-US" dirty="0">
                <a:solidFill>
                  <a:srgbClr val="013189"/>
                </a:solidFill>
              </a:rPr>
              <a:t>NO</a:t>
            </a:r>
          </a:p>
        </p:txBody>
      </p:sp>
      <p:sp>
        <p:nvSpPr>
          <p:cNvPr id="47" name="TextBox 46">
            <a:extLst>
              <a:ext uri="{FF2B5EF4-FFF2-40B4-BE49-F238E27FC236}">
                <a16:creationId xmlns:a16="http://schemas.microsoft.com/office/drawing/2014/main" id="{D516CD62-FE2C-0C4E-AC28-78930EC41F8A}"/>
              </a:ext>
            </a:extLst>
          </p:cNvPr>
          <p:cNvSpPr txBox="1"/>
          <p:nvPr/>
        </p:nvSpPr>
        <p:spPr>
          <a:xfrm>
            <a:off x="9040327" y="3356474"/>
            <a:ext cx="2062388" cy="612406"/>
          </a:xfrm>
          <a:prstGeom prst="rect">
            <a:avLst/>
          </a:prstGeom>
          <a:solidFill>
            <a:srgbClr val="013189">
              <a:alpha val="15000"/>
            </a:srgbClr>
          </a:solidFill>
          <a:ln>
            <a:noFill/>
          </a:ln>
        </p:spPr>
        <p:txBody>
          <a:bodyPr wrap="square" rtlCol="0">
            <a:spAutoFit/>
          </a:bodyPr>
          <a:lstStyle/>
          <a:p>
            <a:r>
              <a:rPr lang="en-US" dirty="0"/>
              <a:t>Certified letter sent in mail</a:t>
            </a:r>
          </a:p>
        </p:txBody>
      </p:sp>
      <p:sp>
        <p:nvSpPr>
          <p:cNvPr id="49" name="TextBox 48">
            <a:extLst>
              <a:ext uri="{FF2B5EF4-FFF2-40B4-BE49-F238E27FC236}">
                <a16:creationId xmlns:a16="http://schemas.microsoft.com/office/drawing/2014/main" id="{BA921116-3016-4445-B614-D8625C39D4B8}"/>
              </a:ext>
            </a:extLst>
          </p:cNvPr>
          <p:cNvSpPr txBox="1"/>
          <p:nvPr/>
        </p:nvSpPr>
        <p:spPr>
          <a:xfrm>
            <a:off x="8767221" y="4984054"/>
            <a:ext cx="2674550" cy="349946"/>
          </a:xfrm>
          <a:prstGeom prst="rect">
            <a:avLst/>
          </a:prstGeom>
          <a:solidFill>
            <a:srgbClr val="013189">
              <a:alpha val="15000"/>
            </a:srgbClr>
          </a:solidFill>
          <a:ln>
            <a:noFill/>
          </a:ln>
        </p:spPr>
        <p:txBody>
          <a:bodyPr wrap="square" rtlCol="0">
            <a:spAutoFit/>
          </a:bodyPr>
          <a:lstStyle/>
          <a:p>
            <a:r>
              <a:rPr lang="en-US" dirty="0"/>
              <a:t>Results communicated</a:t>
            </a:r>
          </a:p>
        </p:txBody>
      </p:sp>
      <p:cxnSp>
        <p:nvCxnSpPr>
          <p:cNvPr id="50" name="Connector: Elbow 31">
            <a:extLst>
              <a:ext uri="{FF2B5EF4-FFF2-40B4-BE49-F238E27FC236}">
                <a16:creationId xmlns:a16="http://schemas.microsoft.com/office/drawing/2014/main" id="{0C8BDCB6-7C08-4342-850E-D5D61DE5D8D0}"/>
              </a:ext>
            </a:extLst>
          </p:cNvPr>
          <p:cNvCxnSpPr>
            <a:cxnSpLocks/>
            <a:stCxn id="43" idx="3"/>
            <a:endCxn id="49" idx="3"/>
          </p:cNvCxnSpPr>
          <p:nvPr/>
        </p:nvCxnSpPr>
        <p:spPr>
          <a:xfrm>
            <a:off x="11030548" y="1840533"/>
            <a:ext cx="411223" cy="3318494"/>
          </a:xfrm>
          <a:prstGeom prst="bentConnector3">
            <a:avLst>
              <a:gd name="adj1" fmla="val 152672"/>
            </a:avLst>
          </a:prstGeom>
          <a:ln>
            <a:solidFill>
              <a:srgbClr val="013189"/>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C539827-B09F-5545-9121-FBEFD01E9EF0}"/>
              </a:ext>
            </a:extLst>
          </p:cNvPr>
          <p:cNvSpPr txBox="1"/>
          <p:nvPr/>
        </p:nvSpPr>
        <p:spPr>
          <a:xfrm>
            <a:off x="11030548" y="1480894"/>
            <a:ext cx="1089286" cy="369332"/>
          </a:xfrm>
          <a:prstGeom prst="rect">
            <a:avLst/>
          </a:prstGeom>
          <a:noFill/>
        </p:spPr>
        <p:txBody>
          <a:bodyPr wrap="square" rtlCol="0">
            <a:spAutoFit/>
          </a:bodyPr>
          <a:lstStyle/>
          <a:p>
            <a:r>
              <a:rPr lang="en-US" dirty="0">
                <a:solidFill>
                  <a:srgbClr val="013189"/>
                </a:solidFill>
              </a:rPr>
              <a:t>YES</a:t>
            </a:r>
          </a:p>
        </p:txBody>
      </p:sp>
      <p:cxnSp>
        <p:nvCxnSpPr>
          <p:cNvPr id="55" name="Straight Arrow Connector 54">
            <a:extLst>
              <a:ext uri="{FF2B5EF4-FFF2-40B4-BE49-F238E27FC236}">
                <a16:creationId xmlns:a16="http://schemas.microsoft.com/office/drawing/2014/main" id="{60793E5C-8167-D84F-B5AF-A779FA496FE6}"/>
              </a:ext>
            </a:extLst>
          </p:cNvPr>
          <p:cNvCxnSpPr>
            <a:cxnSpLocks/>
            <a:endCxn id="49" idx="0"/>
          </p:cNvCxnSpPr>
          <p:nvPr/>
        </p:nvCxnSpPr>
        <p:spPr>
          <a:xfrm flipH="1">
            <a:off x="10104496" y="3968880"/>
            <a:ext cx="25118" cy="1015174"/>
          </a:xfrm>
          <a:prstGeom prst="straightConnector1">
            <a:avLst/>
          </a:prstGeom>
          <a:ln>
            <a:solidFill>
              <a:srgbClr val="013189"/>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7EE950B-4692-B049-A6C7-9146A7A2CA73}"/>
              </a:ext>
            </a:extLst>
          </p:cNvPr>
          <p:cNvCxnSpPr>
            <a:cxnSpLocks/>
            <a:stCxn id="33" idx="3"/>
          </p:cNvCxnSpPr>
          <p:nvPr/>
        </p:nvCxnSpPr>
        <p:spPr>
          <a:xfrm>
            <a:off x="5585889" y="1828520"/>
            <a:ext cx="713960" cy="5580"/>
          </a:xfrm>
          <a:prstGeom prst="straightConnector1">
            <a:avLst/>
          </a:prstGeom>
          <a:ln>
            <a:solidFill>
              <a:srgbClr val="013189"/>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4629FEF-7A9B-DF48-A4D6-6D2D88807801}"/>
              </a:ext>
            </a:extLst>
          </p:cNvPr>
          <p:cNvCxnSpPr>
            <a:cxnSpLocks/>
          </p:cNvCxnSpPr>
          <p:nvPr/>
        </p:nvCxnSpPr>
        <p:spPr>
          <a:xfrm flipV="1">
            <a:off x="2777948" y="1828126"/>
            <a:ext cx="1001164" cy="8630"/>
          </a:xfrm>
          <a:prstGeom prst="straightConnector1">
            <a:avLst/>
          </a:prstGeom>
          <a:ln>
            <a:solidFill>
              <a:srgbClr val="01318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6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UNDERSTAND/SELECT</a:t>
            </a:r>
          </a:p>
        </p:txBody>
      </p:sp>
      <p:sp>
        <p:nvSpPr>
          <p:cNvPr id="4" name="Content Placeholder 3"/>
          <p:cNvSpPr>
            <a:spLocks noGrp="1"/>
          </p:cNvSpPr>
          <p:nvPr>
            <p:ph idx="1"/>
          </p:nvPr>
        </p:nvSpPr>
        <p:spPr/>
        <p:txBody>
          <a:bodyPr>
            <a:normAutofit/>
          </a:bodyPr>
          <a:lstStyle/>
          <a:p>
            <a:r>
              <a:rPr lang="en-US" dirty="0"/>
              <a:t>Analyze baseline data</a:t>
            </a:r>
          </a:p>
          <a:p>
            <a:pPr lvl="1"/>
            <a:r>
              <a:rPr lang="en-US" dirty="0"/>
              <a:t>Do the data support that a problem exists? </a:t>
            </a:r>
          </a:p>
          <a:p>
            <a:pPr lvl="1"/>
            <a:r>
              <a:rPr lang="en-US" dirty="0"/>
              <a:t>How big/prevalent is the problem that you’re planning to address?</a:t>
            </a:r>
          </a:p>
          <a:p>
            <a:r>
              <a:rPr lang="en-US" dirty="0"/>
              <a:t>Identify root causes</a:t>
            </a:r>
          </a:p>
          <a:p>
            <a:pPr lvl="1"/>
            <a:r>
              <a:rPr lang="en-US" dirty="0"/>
              <a:t>Fish bone diagram</a:t>
            </a:r>
          </a:p>
          <a:p>
            <a:pPr lvl="1"/>
            <a:r>
              <a:rPr lang="en-US" dirty="0"/>
              <a:t>5 Whys</a:t>
            </a:r>
          </a:p>
        </p:txBody>
      </p:sp>
    </p:spTree>
    <p:extLst>
      <p:ext uri="{BB962C8B-B14F-4D97-AF65-F5344CB8AC3E}">
        <p14:creationId xmlns:p14="http://schemas.microsoft.com/office/powerpoint/2010/main" val="3190593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Fishbone Diagram</a:t>
            </a:r>
          </a:p>
        </p:txBody>
      </p:sp>
      <p:sp>
        <p:nvSpPr>
          <p:cNvPr id="4" name="Content Placeholder 3">
            <a:extLst>
              <a:ext uri="{FF2B5EF4-FFF2-40B4-BE49-F238E27FC236}">
                <a16:creationId xmlns:a16="http://schemas.microsoft.com/office/drawing/2014/main" id="{72C8765E-B368-7548-A7DE-F7EDD7CD440F}"/>
              </a:ext>
            </a:extLst>
          </p:cNvPr>
          <p:cNvSpPr>
            <a:spLocks noGrp="1"/>
          </p:cNvSpPr>
          <p:nvPr>
            <p:ph idx="1"/>
          </p:nvPr>
        </p:nvSpPr>
        <p:spPr/>
        <p:txBody>
          <a:bodyPr>
            <a:normAutofit/>
          </a:bodyPr>
          <a:lstStyle/>
          <a:p>
            <a:pPr marL="0" indent="0">
              <a:buNone/>
            </a:pPr>
            <a:r>
              <a:rPr lang="en-US" sz="1800" dirty="0"/>
              <a:t>Here is an example of the start of a fishbone diagram that shows sample categories to consider, along with some sample causes.</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20769" y="1826079"/>
            <a:ext cx="7369234" cy="363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472121" y="5117068"/>
            <a:ext cx="1719879" cy="369332"/>
          </a:xfrm>
          <a:prstGeom prst="rect">
            <a:avLst/>
          </a:prstGeom>
          <a:noFill/>
        </p:spPr>
        <p:txBody>
          <a:bodyPr wrap="square" rtlCol="0">
            <a:spAutoFit/>
          </a:bodyPr>
          <a:lstStyle/>
          <a:p>
            <a:r>
              <a:rPr lang="en-US" sz="900" i="1" dirty="0">
                <a:latin typeface="Arial Regular"/>
              </a:rPr>
              <a:t>Performance Improvement </a:t>
            </a:r>
            <a:br>
              <a:rPr lang="en-US" sz="900" i="1" dirty="0">
                <a:latin typeface="Arial Regular"/>
              </a:rPr>
            </a:br>
            <a:r>
              <a:rPr lang="en-US" sz="900" i="1" dirty="0">
                <a:latin typeface="Arial Regular"/>
              </a:rPr>
              <a:t>at Penn Medicine</a:t>
            </a:r>
          </a:p>
        </p:txBody>
      </p:sp>
    </p:spTree>
    <p:extLst>
      <p:ext uri="{BB962C8B-B14F-4D97-AF65-F5344CB8AC3E}">
        <p14:creationId xmlns:p14="http://schemas.microsoft.com/office/powerpoint/2010/main" val="2819475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2"/>
          <p:cNvSpPr>
            <a:spLocks noGrp="1"/>
          </p:cNvSpPr>
          <p:nvPr>
            <p:ph type="title"/>
          </p:nvPr>
        </p:nvSpPr>
        <p:spPr/>
        <p:txBody>
          <a:bodyPr>
            <a:normAutofit/>
          </a:bodyPr>
          <a:lstStyle/>
          <a:p>
            <a:r>
              <a:rPr lang="en-US" dirty="0"/>
              <a:t>5 Whys</a:t>
            </a:r>
          </a:p>
        </p:txBody>
      </p:sp>
      <p:sp>
        <p:nvSpPr>
          <p:cNvPr id="2" name="Content Placeholder 1"/>
          <p:cNvSpPr>
            <a:spLocks noGrp="1"/>
          </p:cNvSpPr>
          <p:nvPr>
            <p:ph idx="1"/>
          </p:nvPr>
        </p:nvSpPr>
        <p:spPr/>
        <p:txBody>
          <a:bodyPr>
            <a:normAutofit/>
          </a:bodyPr>
          <a:lstStyle/>
          <a:p>
            <a:endParaRPr lang="en-US" dirty="0"/>
          </a:p>
          <a:p>
            <a:endParaRPr lang="en-US" dirty="0"/>
          </a:p>
          <a:p>
            <a:pPr marL="0" indent="0">
              <a:buNone/>
            </a:pPr>
            <a:r>
              <a:rPr lang="en-US" dirty="0"/>
              <a:t>The simple idea is to keep asking "Why" (usually five times) to ensure that the root cause of the problem is fully understood.</a:t>
            </a:r>
          </a:p>
          <a:p>
            <a:endParaRPr lang="en-US" dirty="0"/>
          </a:p>
          <a:p>
            <a:endParaRPr lang="en-US" sz="2800" dirty="0"/>
          </a:p>
        </p:txBody>
      </p:sp>
    </p:spTree>
    <p:extLst>
      <p:ext uri="{BB962C8B-B14F-4D97-AF65-F5344CB8AC3E}">
        <p14:creationId xmlns:p14="http://schemas.microsoft.com/office/powerpoint/2010/main" val="3275442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1074400" cy="2667000"/>
          </a:xfrm>
        </p:spPr>
        <p:txBody>
          <a:bodyPr>
            <a:noAutofit/>
          </a:bodyPr>
          <a:lstStyle/>
          <a:p>
            <a:r>
              <a:rPr lang="en-US" sz="3200" dirty="0"/>
              <a:t>Let’s go back to our case</a:t>
            </a:r>
            <a:br>
              <a:rPr lang="en-US" sz="3200" dirty="0"/>
            </a:br>
            <a:r>
              <a:rPr lang="en-US" sz="3200" dirty="0"/>
              <a:t>from lecture 1</a:t>
            </a:r>
            <a:br>
              <a:rPr lang="en-US" sz="3200" dirty="0"/>
            </a:br>
            <a:r>
              <a:rPr lang="en-US" sz="1500" b="0" cap="all" dirty="0"/>
              <a:t>Case of Dermatology Safety Event</a:t>
            </a:r>
            <a:endParaRPr lang="en-US" sz="1500" b="0" dirty="0"/>
          </a:p>
        </p:txBody>
      </p:sp>
      <p:pic>
        <p:nvPicPr>
          <p:cNvPr id="4" name="Picture 3"/>
          <p:cNvPicPr>
            <a:picLocks noChangeAspect="1"/>
          </p:cNvPicPr>
          <p:nvPr/>
        </p:nvPicPr>
        <p:blipFill rotWithShape="1">
          <a:blip r:embed="rId3"/>
          <a:srcRect r="2691"/>
          <a:stretch/>
        </p:blipFill>
        <p:spPr>
          <a:xfrm>
            <a:off x="6594440" y="30480"/>
            <a:ext cx="5597560" cy="5532120"/>
          </a:xfrm>
          <a:prstGeom prst="rect">
            <a:avLst/>
          </a:prstGeom>
        </p:spPr>
      </p:pic>
      <p:sp>
        <p:nvSpPr>
          <p:cNvPr id="6" name="Content Placeholder 2"/>
          <p:cNvSpPr>
            <a:spLocks noGrp="1"/>
          </p:cNvSpPr>
          <p:nvPr>
            <p:ph idx="1"/>
          </p:nvPr>
        </p:nvSpPr>
        <p:spPr>
          <a:xfrm>
            <a:off x="300020" y="1676400"/>
            <a:ext cx="6299200" cy="3784600"/>
          </a:xfrm>
        </p:spPr>
        <p:txBody>
          <a:bodyPr>
            <a:normAutofit fontScale="92500"/>
          </a:bodyPr>
          <a:lstStyle/>
          <a:p>
            <a:r>
              <a:rPr lang="en-US" sz="2400" dirty="0"/>
              <a:t>Mr. Thomas referred to Mohs surgeon for treatment of SCC on “Right anterior scalp.” </a:t>
            </a:r>
          </a:p>
          <a:p>
            <a:r>
              <a:rPr lang="en-US" sz="2400" dirty="0"/>
              <a:t>No biopsy site photograph accompanies the referral.  </a:t>
            </a:r>
          </a:p>
          <a:p>
            <a:r>
              <a:rPr lang="en-US" sz="2400" dirty="0"/>
              <a:t>The patient and Mohs surgeon agree on </a:t>
            </a:r>
            <a:br>
              <a:rPr lang="en-US" sz="2400" dirty="0"/>
            </a:br>
            <a:r>
              <a:rPr lang="en-US" sz="2400" dirty="0"/>
              <a:t>the surgical site, and Mohs surgery is performed.  </a:t>
            </a:r>
          </a:p>
          <a:p>
            <a:r>
              <a:rPr lang="en-US" sz="2400" dirty="0"/>
              <a:t>The patient’s daughter calls the next day livid because she said the SCC was located somewhere different from the surgical site.</a:t>
            </a:r>
          </a:p>
        </p:txBody>
      </p:sp>
    </p:spTree>
    <p:extLst>
      <p:ext uri="{BB962C8B-B14F-4D97-AF65-F5344CB8AC3E}">
        <p14:creationId xmlns:p14="http://schemas.microsoft.com/office/powerpoint/2010/main" val="62840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6502400" cy="1066800"/>
          </a:xfrm>
        </p:spPr>
        <p:txBody>
          <a:bodyPr>
            <a:noAutofit/>
          </a:bodyPr>
          <a:lstStyle/>
          <a:p>
            <a:r>
              <a:rPr lang="en-US" sz="3200" dirty="0"/>
              <a:t>Case of Dermatology Safety Event</a:t>
            </a:r>
          </a:p>
        </p:txBody>
      </p:sp>
      <p:sp>
        <p:nvSpPr>
          <p:cNvPr id="3" name="Content Placeholder 2"/>
          <p:cNvSpPr>
            <a:spLocks noGrp="1"/>
          </p:cNvSpPr>
          <p:nvPr>
            <p:ph idx="1"/>
          </p:nvPr>
        </p:nvSpPr>
        <p:spPr>
          <a:xfrm>
            <a:off x="508000" y="1676400"/>
            <a:ext cx="6299200" cy="3784600"/>
          </a:xfrm>
        </p:spPr>
        <p:txBody>
          <a:bodyPr>
            <a:normAutofit fontScale="92500"/>
          </a:bodyPr>
          <a:lstStyle/>
          <a:p>
            <a:r>
              <a:rPr lang="en-US" sz="2400" dirty="0"/>
              <a:t>Mr. Thomas referred to Mohs surgeon for treatment of SCC on “Right anterior scalp.” </a:t>
            </a:r>
          </a:p>
          <a:p>
            <a:r>
              <a:rPr lang="en-US" sz="2400" dirty="0"/>
              <a:t>No biopsy site photograph accompanies the referral.  </a:t>
            </a:r>
          </a:p>
          <a:p>
            <a:r>
              <a:rPr lang="en-US" sz="2400" dirty="0"/>
              <a:t>The patient and Mohs surgeon agree on </a:t>
            </a:r>
            <a:br>
              <a:rPr lang="en-US" sz="2400" dirty="0"/>
            </a:br>
            <a:r>
              <a:rPr lang="en-US" sz="2400" dirty="0"/>
              <a:t>the surgical site, and Mohs surgery is performed.  </a:t>
            </a:r>
          </a:p>
          <a:p>
            <a:r>
              <a:rPr lang="en-US" sz="2400" dirty="0"/>
              <a:t>The patient’s daughter calls the next day livid because she said the SCC was located somewhere different from the surgical site.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010400" y="0"/>
            <a:ext cx="5193792" cy="5575688"/>
          </a:xfrm>
          <a:prstGeom prst="rect">
            <a:avLst/>
          </a:prstGeom>
        </p:spPr>
      </p:pic>
    </p:spTree>
    <p:extLst>
      <p:ext uri="{BB962C8B-B14F-4D97-AF65-F5344CB8AC3E}">
        <p14:creationId xmlns:p14="http://schemas.microsoft.com/office/powerpoint/2010/main" val="2311716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Whys</a:t>
            </a:r>
          </a:p>
        </p:txBody>
      </p:sp>
      <p:sp>
        <p:nvSpPr>
          <p:cNvPr id="3" name="Content Placeholder 2"/>
          <p:cNvSpPr>
            <a:spLocks noGrp="1"/>
          </p:cNvSpPr>
          <p:nvPr>
            <p:ph idx="1"/>
          </p:nvPr>
        </p:nvSpPr>
        <p:spPr/>
        <p:txBody>
          <a:bodyPr>
            <a:normAutofit lnSpcReduction="10000"/>
          </a:bodyPr>
          <a:lstStyle/>
          <a:p>
            <a:pPr marL="0" indent="0">
              <a:buNone/>
            </a:pPr>
            <a:r>
              <a:rPr lang="en-US" sz="1600" dirty="0"/>
              <a:t>The reasoning is that the result of each time the Why is asked gives a different answer finally getting to the issue </a:t>
            </a:r>
            <a:br>
              <a:rPr lang="en-US" sz="1600" dirty="0"/>
            </a:br>
            <a:r>
              <a:rPr lang="en-US" sz="1600" dirty="0"/>
              <a:t>at its core:</a:t>
            </a:r>
            <a:br>
              <a:rPr lang="en-US" sz="1600" dirty="0"/>
            </a:br>
            <a:endParaRPr lang="en-US" sz="1600" dirty="0"/>
          </a:p>
          <a:p>
            <a:pPr marL="0" indent="0">
              <a:buNone/>
            </a:pPr>
            <a:r>
              <a:rPr lang="en-US" sz="1600" b="1" dirty="0"/>
              <a:t>Problem: lack of adequate (notable anatomic site) biopsy site photograph in the patient chart</a:t>
            </a:r>
            <a:br>
              <a:rPr lang="en-US" sz="1600" b="1" dirty="0"/>
            </a:br>
            <a:endParaRPr lang="en-US" sz="1600" b="1" dirty="0"/>
          </a:p>
          <a:p>
            <a:r>
              <a:rPr lang="en-US" sz="1600" b="1" dirty="0"/>
              <a:t>First Why</a:t>
            </a:r>
            <a:r>
              <a:rPr lang="en-US" sz="1600" dirty="0"/>
              <a:t>—individual was rushed and quickly took the photograph and put it in the wrong place (Don’t stop here!) (Symptom)</a:t>
            </a:r>
            <a:br>
              <a:rPr lang="en-US" sz="1600" dirty="0"/>
            </a:br>
            <a:endParaRPr lang="en-US" sz="1600" dirty="0"/>
          </a:p>
          <a:p>
            <a:r>
              <a:rPr lang="en-US" sz="1600" b="1" dirty="0"/>
              <a:t>Second Why</a:t>
            </a:r>
            <a:r>
              <a:rPr lang="en-US" sz="1600" dirty="0"/>
              <a:t>—they didn’t realize they had to take a photo with the anatomic location evident (Excuse)</a:t>
            </a:r>
            <a:br>
              <a:rPr lang="en-US" sz="1600" dirty="0"/>
            </a:br>
            <a:endParaRPr lang="en-US" sz="1600" dirty="0"/>
          </a:p>
          <a:p>
            <a:r>
              <a:rPr lang="en-US" sz="1600" b="1" dirty="0"/>
              <a:t>Third Why</a:t>
            </a:r>
            <a:r>
              <a:rPr lang="en-US" sz="1600" dirty="0"/>
              <a:t>—they were never instructed how to use the device, take photographs, or upload (Blame)</a:t>
            </a:r>
            <a:br>
              <a:rPr lang="en-US" sz="1600" dirty="0"/>
            </a:br>
            <a:endParaRPr lang="en-US" sz="1600" dirty="0"/>
          </a:p>
          <a:p>
            <a:r>
              <a:rPr lang="en-US" sz="1600" b="1" dirty="0"/>
              <a:t>Fourth Why</a:t>
            </a:r>
            <a:r>
              <a:rPr lang="en-US" sz="1600" dirty="0"/>
              <a:t>—they do not receive training on the importance of biopsy site photograph and lesion identification (Cause)</a:t>
            </a:r>
            <a:br>
              <a:rPr lang="en-US" sz="1600" dirty="0"/>
            </a:br>
            <a:endParaRPr lang="en-US" sz="1600" dirty="0"/>
          </a:p>
          <a:p>
            <a:r>
              <a:rPr lang="en-US" sz="1600" b="1" dirty="0"/>
              <a:t>Fifth Why</a:t>
            </a:r>
            <a:r>
              <a:rPr lang="en-US" sz="1600" dirty="0"/>
              <a:t>—Biopsy site photography is not identified as an important issue with onboarding of new staff and therefore, staff do not receive education regarding what would be an anatomic landmark and hands on training using the photography device and uploading system (Root cause)</a:t>
            </a:r>
            <a:endParaRPr lang="en-US" sz="1800" dirty="0"/>
          </a:p>
        </p:txBody>
      </p:sp>
    </p:spTree>
    <p:extLst>
      <p:ext uri="{BB962C8B-B14F-4D97-AF65-F5344CB8AC3E}">
        <p14:creationId xmlns:p14="http://schemas.microsoft.com/office/powerpoint/2010/main" val="1227162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5E18419-4DFD-7A4C-98E3-A8006448B5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86200" y="228600"/>
            <a:ext cx="4038600" cy="512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85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267200"/>
            <a:ext cx="10972800" cy="1828800"/>
          </a:xfrm>
        </p:spPr>
        <p:txBody>
          <a:bodyPr>
            <a:normAutofit/>
          </a:bodyPr>
          <a:lstStyle/>
          <a:p>
            <a:r>
              <a:rPr lang="en-US" dirty="0"/>
              <a:t>Performance/Process Improvement</a:t>
            </a:r>
          </a:p>
        </p:txBody>
      </p:sp>
    </p:spTree>
    <p:extLst>
      <p:ext uri="{BB962C8B-B14F-4D97-AF65-F5344CB8AC3E}">
        <p14:creationId xmlns:p14="http://schemas.microsoft.com/office/powerpoint/2010/main" val="229728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PLAN/DO</a:t>
            </a:r>
          </a:p>
        </p:txBody>
      </p:sp>
      <p:sp>
        <p:nvSpPr>
          <p:cNvPr id="3" name="Content Placeholder 2"/>
          <p:cNvSpPr>
            <a:spLocks noGrp="1"/>
          </p:cNvSpPr>
          <p:nvPr>
            <p:ph idx="1"/>
          </p:nvPr>
        </p:nvSpPr>
        <p:spPr>
          <a:xfrm>
            <a:off x="628373" y="1092200"/>
            <a:ext cx="7144027" cy="4368800"/>
          </a:xfrm>
        </p:spPr>
        <p:txBody>
          <a:bodyPr>
            <a:normAutofit fontScale="92500" lnSpcReduction="20000"/>
          </a:bodyPr>
          <a:lstStyle/>
          <a:p>
            <a:r>
              <a:rPr lang="en-US" sz="2400" dirty="0"/>
              <a:t>Create the future state process map</a:t>
            </a:r>
          </a:p>
          <a:p>
            <a:pPr lvl="1"/>
            <a:r>
              <a:rPr lang="en-US" sz="2400" dirty="0"/>
              <a:t>The ideal process with waste eliminated</a:t>
            </a:r>
          </a:p>
          <a:p>
            <a:r>
              <a:rPr lang="en-US" sz="2400" dirty="0"/>
              <a:t>Develop countermeasures</a:t>
            </a:r>
          </a:p>
          <a:p>
            <a:pPr lvl="1"/>
            <a:r>
              <a:rPr lang="en-US" sz="2400" dirty="0"/>
              <a:t>What tools will reduce or eliminate the root cause?</a:t>
            </a:r>
          </a:p>
          <a:p>
            <a:pPr lvl="1"/>
            <a:r>
              <a:rPr lang="en-US" sz="2400" dirty="0"/>
              <a:t>What does the customer really need?</a:t>
            </a:r>
          </a:p>
          <a:p>
            <a:pPr lvl="1"/>
            <a:r>
              <a:rPr lang="en-US" sz="2400" dirty="0"/>
              <a:t>What process improvements will be necessary to achieve the future state?</a:t>
            </a:r>
          </a:p>
          <a:p>
            <a:r>
              <a:rPr lang="en-US" sz="2400" dirty="0"/>
              <a:t>Develop pilot</a:t>
            </a:r>
          </a:p>
          <a:p>
            <a:pPr lvl="1"/>
            <a:r>
              <a:rPr lang="en-US" sz="2400" dirty="0"/>
              <a:t>When the scope of the change in large or costly</a:t>
            </a:r>
          </a:p>
          <a:p>
            <a:r>
              <a:rPr lang="en-US" sz="2400" dirty="0"/>
              <a:t>Communicate change</a:t>
            </a:r>
          </a:p>
          <a:p>
            <a:pPr lvl="1"/>
            <a:r>
              <a:rPr lang="en-US" sz="2400" dirty="0"/>
              <a:t>Identify your audience and the message</a:t>
            </a:r>
          </a:p>
          <a:p>
            <a:r>
              <a:rPr lang="en-US" sz="2400" dirty="0"/>
              <a:t>Sponsor check-in</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48600" y="838200"/>
            <a:ext cx="4191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683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dirty="0"/>
              <a:t>Types of Metrics</a:t>
            </a:r>
          </a:p>
        </p:txBody>
      </p:sp>
      <p:sp>
        <p:nvSpPr>
          <p:cNvPr id="100355" name="Content Placeholder 4"/>
          <p:cNvSpPr>
            <a:spLocks noGrp="1"/>
          </p:cNvSpPr>
          <p:nvPr>
            <p:ph idx="1"/>
          </p:nvPr>
        </p:nvSpPr>
        <p:spPr/>
        <p:txBody>
          <a:bodyPr>
            <a:normAutofit fontScale="92500" lnSpcReduction="10000"/>
          </a:bodyPr>
          <a:lstStyle/>
          <a:p>
            <a:r>
              <a:rPr lang="en-US" sz="2400" dirty="0"/>
              <a:t>Process</a:t>
            </a:r>
          </a:p>
          <a:p>
            <a:pPr lvl="1">
              <a:buFont typeface="Arial" panose="020B0604020202020204" pitchFamily="34" charset="0"/>
              <a:buChar char="•"/>
            </a:pPr>
            <a:r>
              <a:rPr lang="en-US" sz="2000" dirty="0"/>
              <a:t>Measures performance at different steps along the care pathway</a:t>
            </a:r>
          </a:p>
          <a:p>
            <a:pPr lvl="2"/>
            <a:r>
              <a:rPr lang="en-US" sz="1600" dirty="0"/>
              <a:t>Are the parts/steps in the system performing as planned? Are we on track in our efforts to improve the system?</a:t>
            </a:r>
          </a:p>
          <a:p>
            <a:pPr lvl="1">
              <a:buFont typeface="Arial" panose="020B0604020202020204" pitchFamily="34" charset="0"/>
              <a:buChar char="•"/>
            </a:pPr>
            <a:r>
              <a:rPr lang="en-US" sz="2000" dirty="0"/>
              <a:t>Ex. % of patients whose </a:t>
            </a:r>
            <a:r>
              <a:rPr lang="en-US" sz="2000" dirty="0" err="1"/>
              <a:t>Hgb</a:t>
            </a:r>
            <a:r>
              <a:rPr lang="en-US" sz="2000" dirty="0"/>
              <a:t> A1c level was measured twice in past year</a:t>
            </a:r>
          </a:p>
          <a:p>
            <a:r>
              <a:rPr lang="en-US" sz="2400" dirty="0"/>
              <a:t>Outcome</a:t>
            </a:r>
          </a:p>
          <a:p>
            <a:pPr lvl="1">
              <a:buFont typeface="Arial" panose="020B0604020202020204" pitchFamily="34" charset="0"/>
              <a:buChar char="•"/>
            </a:pPr>
            <a:r>
              <a:rPr lang="en-US" sz="2000" dirty="0"/>
              <a:t>Measures the results of care</a:t>
            </a:r>
          </a:p>
          <a:p>
            <a:pPr lvl="2"/>
            <a:r>
              <a:rPr lang="en-US" sz="1600" dirty="0"/>
              <a:t>How does the system impact the values of patients, their health and wellbeing? What are impacts on other stakeholders?</a:t>
            </a:r>
          </a:p>
          <a:p>
            <a:pPr lvl="1">
              <a:buFont typeface="Arial" panose="020B0604020202020204" pitchFamily="34" charset="0"/>
              <a:buChar char="•"/>
            </a:pPr>
            <a:r>
              <a:rPr lang="en-US" sz="2000" dirty="0"/>
              <a:t>Ex. Average </a:t>
            </a:r>
            <a:r>
              <a:rPr lang="en-US" sz="2000" dirty="0" err="1"/>
              <a:t>Hgb</a:t>
            </a:r>
            <a:r>
              <a:rPr lang="en-US" sz="2000" dirty="0"/>
              <a:t> A1c level for patients with diabetes</a:t>
            </a:r>
          </a:p>
          <a:p>
            <a:r>
              <a:rPr lang="en-US" sz="2400" dirty="0"/>
              <a:t>Balancing</a:t>
            </a:r>
          </a:p>
          <a:p>
            <a:pPr lvl="1">
              <a:buFont typeface="Arial" panose="020B0604020202020204" pitchFamily="34" charset="0"/>
              <a:buChar char="•"/>
            </a:pPr>
            <a:r>
              <a:rPr lang="en-US" sz="2000" dirty="0"/>
              <a:t>Did your process improvement cause a new problem?</a:t>
            </a:r>
          </a:p>
          <a:p>
            <a:pPr lvl="2"/>
            <a:r>
              <a:rPr lang="en-US" sz="1600" dirty="0"/>
              <a:t>Are changes designed to improve one part of the system causing new problems in other parts of the system?</a:t>
            </a:r>
          </a:p>
          <a:p>
            <a:pPr lvl="1">
              <a:buFont typeface="Arial" panose="020B0604020202020204" pitchFamily="34" charset="0"/>
              <a:buChar char="•"/>
            </a:pPr>
            <a:r>
              <a:rPr lang="en-US" sz="2000" dirty="0"/>
              <a:t>Ex. If you reduce patient’s length of stay in the hospital, make sure readmission rates are not increasing</a:t>
            </a:r>
          </a:p>
        </p:txBody>
      </p:sp>
    </p:spTree>
    <p:extLst>
      <p:ext uri="{BB962C8B-B14F-4D97-AF65-F5344CB8AC3E}">
        <p14:creationId xmlns:p14="http://schemas.microsoft.com/office/powerpoint/2010/main" val="2871465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Biopsy site photography</a:t>
            </a:r>
          </a:p>
        </p:txBody>
      </p:sp>
      <p:graphicFrame>
        <p:nvGraphicFramePr>
          <p:cNvPr id="6" name="Content Placeholder 3">
            <a:extLst>
              <a:ext uri="{FF2B5EF4-FFF2-40B4-BE49-F238E27FC236}">
                <a16:creationId xmlns:a16="http://schemas.microsoft.com/office/drawing/2014/main" id="{28D95027-1A6C-7B43-B029-F1ADA1C9A769}"/>
              </a:ext>
            </a:extLst>
          </p:cNvPr>
          <p:cNvGraphicFramePr>
            <a:graphicFrameLocks noGrp="1"/>
          </p:cNvGraphicFramePr>
          <p:nvPr>
            <p:ph idx="1"/>
            <p:extLst>
              <p:ext uri="{D42A27DB-BD31-4B8C-83A1-F6EECF244321}">
                <p14:modId xmlns:p14="http://schemas.microsoft.com/office/powerpoint/2010/main" val="1843840530"/>
              </p:ext>
            </p:extLst>
          </p:nvPr>
        </p:nvGraphicFramePr>
        <p:xfrm>
          <a:off x="609600" y="1314450"/>
          <a:ext cx="8458200" cy="18338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70840">
                <a:tc>
                  <a:txBody>
                    <a:bodyPr/>
                    <a:lstStyle/>
                    <a:p>
                      <a:r>
                        <a:rPr lang="en-US" dirty="0">
                          <a:latin typeface="Arial" panose="020B0604020202020204" pitchFamily="34" charset="0"/>
                          <a:cs typeface="Arial" panose="020B0604020202020204" pitchFamily="34" charset="0"/>
                        </a:rPr>
                        <a:t>Outcome</a:t>
                      </a:r>
                      <a:r>
                        <a:rPr lang="en-US" baseline="0" dirty="0">
                          <a:latin typeface="Arial" panose="020B0604020202020204" pitchFamily="34" charset="0"/>
                          <a:cs typeface="Arial" panose="020B0604020202020204" pitchFamily="34" charset="0"/>
                        </a:rPr>
                        <a:t> Measure</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Process Measure</a:t>
                      </a:r>
                    </a:p>
                  </a:txBody>
                  <a:tcPr/>
                </a:tc>
                <a:tc>
                  <a:txBody>
                    <a:bodyPr/>
                    <a:lstStyle/>
                    <a:p>
                      <a:r>
                        <a:rPr lang="en-US" dirty="0">
                          <a:latin typeface="Arial" panose="020B0604020202020204" pitchFamily="34" charset="0"/>
                          <a:cs typeface="Arial" panose="020B0604020202020204" pitchFamily="34" charset="0"/>
                        </a:rPr>
                        <a:t>Balancing Measure</a:t>
                      </a:r>
                    </a:p>
                  </a:txBody>
                  <a:tcPr/>
                </a:tc>
                <a:extLst>
                  <a:ext uri="{0D108BD9-81ED-4DB2-BD59-A6C34878D82A}">
                    <a16:rowId xmlns:a16="http://schemas.microsoft.com/office/drawing/2014/main" val="10000"/>
                  </a:ext>
                </a:extLst>
              </a:tr>
              <a:tr h="370840">
                <a:tc>
                  <a:txBody>
                    <a:bodyPr/>
                    <a:lstStyle/>
                    <a:p>
                      <a:r>
                        <a:rPr lang="en-US" dirty="0">
                          <a:latin typeface="Arial" panose="020B0604020202020204" pitchFamily="34" charset="0"/>
                          <a:cs typeface="Arial" panose="020B0604020202020204" pitchFamily="34" charset="0"/>
                        </a:rPr>
                        <a:t>Number of wrong site surgeries</a:t>
                      </a:r>
                    </a:p>
                  </a:txBody>
                  <a:tcPr/>
                </a:tc>
                <a:tc>
                  <a:txBody>
                    <a:bodyPr/>
                    <a:lstStyle/>
                    <a:p>
                      <a:r>
                        <a:rPr lang="en-US" dirty="0">
                          <a:latin typeface="Arial" panose="020B0604020202020204" pitchFamily="34" charset="0"/>
                          <a:cs typeface="Arial" panose="020B0604020202020204" pitchFamily="34" charset="0"/>
                        </a:rPr>
                        <a:t>Number of patients</a:t>
                      </a:r>
                      <a:r>
                        <a:rPr lang="en-US" baseline="0" dirty="0">
                          <a:latin typeface="Arial" panose="020B0604020202020204" pitchFamily="34" charset="0"/>
                          <a:cs typeface="Arial" panose="020B0604020202020204" pitchFamily="34" charset="0"/>
                        </a:rPr>
                        <a:t> with biopsy site photo available at time of surgery</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Time of</a:t>
                      </a:r>
                      <a:r>
                        <a:rPr lang="en-US" baseline="0" dirty="0">
                          <a:latin typeface="Arial" panose="020B0604020202020204" pitchFamily="34" charset="0"/>
                          <a:cs typeface="Arial" panose="020B0604020202020204" pitchFamily="34" charset="0"/>
                        </a:rPr>
                        <a:t> visit</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Extra time loading photos</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Cost of camera/device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1062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STUDY</a:t>
            </a:r>
          </a:p>
        </p:txBody>
      </p:sp>
      <p:sp>
        <p:nvSpPr>
          <p:cNvPr id="3" name="Content Placeholder 2"/>
          <p:cNvSpPr>
            <a:spLocks noGrp="1"/>
          </p:cNvSpPr>
          <p:nvPr>
            <p:ph idx="1"/>
          </p:nvPr>
        </p:nvSpPr>
        <p:spPr/>
        <p:txBody>
          <a:bodyPr/>
          <a:lstStyle/>
          <a:p>
            <a:r>
              <a:rPr lang="en-US" dirty="0"/>
              <a:t>Track data</a:t>
            </a:r>
          </a:p>
          <a:p>
            <a:r>
              <a:rPr lang="en-US" dirty="0"/>
              <a:t>Make decisions based on data</a:t>
            </a:r>
          </a:p>
        </p:txBody>
      </p:sp>
      <p:pic>
        <p:nvPicPr>
          <p:cNvPr id="8" name="Picture 2">
            <a:extLst>
              <a:ext uri="{FF2B5EF4-FFF2-40B4-BE49-F238E27FC236}">
                <a16:creationId xmlns:a16="http://schemas.microsoft.com/office/drawing/2014/main" id="{7CB60669-BC87-9E4B-A18F-28F15C6E05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48600" y="838200"/>
            <a:ext cx="4191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065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a:t>
            </a:r>
          </a:p>
        </p:txBody>
      </p:sp>
      <p:sp>
        <p:nvSpPr>
          <p:cNvPr id="3" name="Content Placeholder 2"/>
          <p:cNvSpPr>
            <a:spLocks noGrp="1"/>
          </p:cNvSpPr>
          <p:nvPr>
            <p:ph idx="1"/>
          </p:nvPr>
        </p:nvSpPr>
        <p:spPr>
          <a:xfrm>
            <a:off x="628373" y="1092200"/>
            <a:ext cx="6991627" cy="4368800"/>
          </a:xfrm>
        </p:spPr>
        <p:txBody>
          <a:bodyPr/>
          <a:lstStyle/>
          <a:p>
            <a:r>
              <a:rPr lang="en-US" dirty="0"/>
              <a:t>Build sustainable metrics</a:t>
            </a:r>
          </a:p>
          <a:p>
            <a:r>
              <a:rPr lang="en-US" dirty="0"/>
              <a:t>Establish control chart</a:t>
            </a:r>
          </a:p>
          <a:p>
            <a:pPr lvl="1"/>
            <a:r>
              <a:rPr lang="en-US" dirty="0"/>
              <a:t>tool that will help the process owner execute specific actions if critical control points fail </a:t>
            </a:r>
          </a:p>
          <a:p>
            <a:r>
              <a:rPr lang="en-US" dirty="0"/>
              <a:t>Transition project to process owner</a:t>
            </a:r>
          </a:p>
          <a:p>
            <a:r>
              <a:rPr lang="en-US" dirty="0"/>
              <a:t>Sponsor check-in</a:t>
            </a:r>
          </a:p>
        </p:txBody>
      </p:sp>
      <p:pic>
        <p:nvPicPr>
          <p:cNvPr id="7" name="Picture 2">
            <a:extLst>
              <a:ext uri="{FF2B5EF4-FFF2-40B4-BE49-F238E27FC236}">
                <a16:creationId xmlns:a16="http://schemas.microsoft.com/office/drawing/2014/main" id="{473FCDBA-9CAD-554F-AB73-7CB1FD6DC5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48600" y="838200"/>
            <a:ext cx="4191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404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5A7D7B-4119-0D46-9709-F8202093DAFD}"/>
              </a:ext>
            </a:extLst>
          </p:cNvPr>
          <p:cNvSpPr/>
          <p:nvPr/>
        </p:nvSpPr>
        <p:spPr>
          <a:xfrm>
            <a:off x="0" y="0"/>
            <a:ext cx="12192000" cy="6858000"/>
          </a:xfrm>
          <a:prstGeom prst="rect">
            <a:avLst/>
          </a:prstGeom>
          <a:solidFill>
            <a:srgbClr val="007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0" y="1092200"/>
            <a:ext cx="12192000" cy="4368800"/>
          </a:xfrm>
          <a:prstGeom prst="rect">
            <a:avLst/>
          </a:prstGeom>
        </p:spPr>
        <p:txBody>
          <a:bodyPr/>
          <a:lstStyle/>
          <a:p>
            <a:pPr marL="0" indent="0" algn="ctr">
              <a:buNone/>
            </a:pPr>
            <a:endParaRPr lang="en-US" sz="3600" b="1" dirty="0">
              <a:solidFill>
                <a:schemeClr val="bg1"/>
              </a:solidFill>
            </a:endParaRPr>
          </a:p>
          <a:p>
            <a:pPr marL="0" indent="0" algn="ctr">
              <a:buNone/>
            </a:pPr>
            <a:endParaRPr lang="en-US" sz="3600" b="1" dirty="0">
              <a:solidFill>
                <a:schemeClr val="bg1"/>
              </a:solidFill>
            </a:endParaRPr>
          </a:p>
          <a:p>
            <a:pPr marL="0" indent="0" algn="ctr">
              <a:buNone/>
            </a:pPr>
            <a:r>
              <a:rPr lang="en-US" sz="3600" b="1" dirty="0">
                <a:solidFill>
                  <a:schemeClr val="bg1"/>
                </a:solidFill>
              </a:rPr>
              <a:t>“We are what we repeatedly do. </a:t>
            </a:r>
            <a:br>
              <a:rPr lang="en-US" sz="3600" b="1" dirty="0">
                <a:solidFill>
                  <a:schemeClr val="bg1"/>
                </a:solidFill>
              </a:rPr>
            </a:br>
            <a:r>
              <a:rPr lang="en-US" sz="3600" b="1" dirty="0">
                <a:solidFill>
                  <a:schemeClr val="bg1"/>
                </a:solidFill>
              </a:rPr>
              <a:t>Excellence, then, is not an act, but a habit.”</a:t>
            </a:r>
          </a:p>
          <a:p>
            <a:pPr marL="0" indent="0" algn="ctr">
              <a:buNone/>
            </a:pPr>
            <a:r>
              <a:rPr lang="en-US" sz="3600" b="1" dirty="0">
                <a:solidFill>
                  <a:schemeClr val="bg1"/>
                </a:solidFill>
              </a:rPr>
              <a:t>- Aristotle</a:t>
            </a:r>
          </a:p>
        </p:txBody>
      </p:sp>
    </p:spTree>
    <p:extLst>
      <p:ext uri="{BB962C8B-B14F-4D97-AF65-F5344CB8AC3E}">
        <p14:creationId xmlns:p14="http://schemas.microsoft.com/office/powerpoint/2010/main" val="3973339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5A7D7B-4119-0D46-9709-F8202093DAFD}"/>
              </a:ext>
            </a:extLst>
          </p:cNvPr>
          <p:cNvSpPr/>
          <p:nvPr/>
        </p:nvSpPr>
        <p:spPr>
          <a:xfrm>
            <a:off x="76200" y="0"/>
            <a:ext cx="12115800" cy="6858000"/>
          </a:xfrm>
          <a:prstGeom prst="rect">
            <a:avLst/>
          </a:prstGeom>
          <a:solidFill>
            <a:srgbClr val="007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365E382-5AFA-2947-BB82-0B8302F9F5E3}"/>
              </a:ext>
            </a:extLst>
          </p:cNvPr>
          <p:cNvSpPr txBox="1">
            <a:spLocks/>
          </p:cNvSpPr>
          <p:nvPr/>
        </p:nvSpPr>
        <p:spPr>
          <a:xfrm>
            <a:off x="0" y="2942167"/>
            <a:ext cx="12192000" cy="10668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800" b="1" kern="1200">
                <a:solidFill>
                  <a:schemeClr val="bg1">
                    <a:lumMod val="95000"/>
                  </a:schemeClr>
                </a:solidFill>
                <a:latin typeface="Arial" pitchFamily="34" charset="0"/>
                <a:ea typeface="+mj-ea"/>
                <a:cs typeface="Arial" pitchFamily="34" charset="0"/>
              </a:defRPr>
            </a:lvl1pPr>
          </a:lstStyle>
          <a:p>
            <a:r>
              <a:rPr lang="en-US" sz="4267" dirty="0"/>
              <a:t>For more information,</a:t>
            </a:r>
            <a:br>
              <a:rPr lang="en-US" sz="4267" dirty="0"/>
            </a:br>
            <a:r>
              <a:rPr lang="en-US" sz="4267" dirty="0"/>
              <a:t>please see</a:t>
            </a:r>
            <a:br>
              <a:rPr lang="en-US" sz="4267" dirty="0"/>
            </a:br>
            <a:r>
              <a:rPr lang="en-US" sz="4267" dirty="0"/>
              <a:t>part 3 in the lecture series.</a:t>
            </a:r>
          </a:p>
        </p:txBody>
      </p:sp>
    </p:spTree>
    <p:extLst>
      <p:ext uri="{BB962C8B-B14F-4D97-AF65-F5344CB8AC3E}">
        <p14:creationId xmlns:p14="http://schemas.microsoft.com/office/powerpoint/2010/main" val="2351666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11074400" cy="1066800"/>
          </a:xfrm>
        </p:spPr>
        <p:txBody>
          <a:bodyPr>
            <a:normAutofit/>
          </a:bodyPr>
          <a:lstStyle/>
          <a:p>
            <a:r>
              <a:rPr lang="en-US" dirty="0"/>
              <a:t>What is performance improvement?</a:t>
            </a:r>
          </a:p>
        </p:txBody>
      </p:sp>
      <p:sp>
        <p:nvSpPr>
          <p:cNvPr id="3" name="Content Placeholder 2"/>
          <p:cNvSpPr>
            <a:spLocks noGrp="1"/>
          </p:cNvSpPr>
          <p:nvPr>
            <p:ph idx="1"/>
          </p:nvPr>
        </p:nvSpPr>
        <p:spPr>
          <a:xfrm>
            <a:off x="628373" y="1371600"/>
            <a:ext cx="10954027" cy="4089400"/>
          </a:xfrm>
        </p:spPr>
        <p:txBody>
          <a:bodyPr>
            <a:normAutofit/>
          </a:bodyPr>
          <a:lstStyle/>
          <a:p>
            <a:r>
              <a:rPr lang="en-US" sz="2800" dirty="0"/>
              <a:t>A philosophy and process to identify and implement constructive, cost-effective opportunities to improve performance</a:t>
            </a:r>
          </a:p>
          <a:p>
            <a:r>
              <a:rPr lang="en-US" sz="2800" dirty="0"/>
              <a:t>Uses structured methodology</a:t>
            </a:r>
          </a:p>
          <a:p>
            <a:r>
              <a:rPr lang="en-US" sz="2800" dirty="0"/>
              <a:t>Establishes a continuous process with many cycles of improvement over time – </a:t>
            </a:r>
            <a:r>
              <a:rPr lang="en-US" sz="2800" i="1" dirty="0"/>
              <a:t>requires upkeep!</a:t>
            </a:r>
            <a:endParaRPr lang="en-US" sz="2800" dirty="0"/>
          </a:p>
          <a:p>
            <a:r>
              <a:rPr lang="en-US" sz="2800" dirty="0"/>
              <a:t>Has measurable results – customer satisfaction, employee satisfaction, improved efficiency, increased productivity, increased profit and enhanced quality</a:t>
            </a:r>
          </a:p>
        </p:txBody>
      </p:sp>
    </p:spTree>
    <p:extLst>
      <p:ext uri="{BB962C8B-B14F-4D97-AF65-F5344CB8AC3E}">
        <p14:creationId xmlns:p14="http://schemas.microsoft.com/office/powerpoint/2010/main" val="49298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 Methodologies used in Process Improvement</a:t>
            </a:r>
          </a:p>
        </p:txBody>
      </p:sp>
      <p:sp>
        <p:nvSpPr>
          <p:cNvPr id="3" name="Content Placeholder 2"/>
          <p:cNvSpPr>
            <a:spLocks noGrp="1"/>
          </p:cNvSpPr>
          <p:nvPr>
            <p:ph idx="1"/>
          </p:nvPr>
        </p:nvSpPr>
        <p:spPr/>
        <p:txBody>
          <a:bodyPr>
            <a:normAutofit fontScale="70000" lnSpcReduction="20000"/>
          </a:bodyPr>
          <a:lstStyle/>
          <a:p>
            <a:r>
              <a:rPr lang="en-US" dirty="0"/>
              <a:t>Six Sigma (Focuses on precision)</a:t>
            </a:r>
          </a:p>
          <a:p>
            <a:pPr lvl="1">
              <a:buFont typeface="Arial" panose="020B0604020202020204" pitchFamily="34" charset="0"/>
              <a:buChar char="•"/>
            </a:pPr>
            <a:r>
              <a:rPr lang="en-US" dirty="0"/>
              <a:t>Originated in car industry. Goal was to produce defect-free product 99.99966% of the time.</a:t>
            </a:r>
          </a:p>
          <a:p>
            <a:pPr lvl="1">
              <a:buFont typeface="Arial" panose="020B0604020202020204" pitchFamily="34" charset="0"/>
              <a:buChar char="•"/>
            </a:pPr>
            <a:r>
              <a:rPr lang="en-US" dirty="0"/>
              <a:t>Seeks to improve process quality by minimizing variability and removing causes of defects.</a:t>
            </a:r>
          </a:p>
          <a:p>
            <a:pPr lvl="1">
              <a:buFont typeface="Arial" panose="020B0604020202020204" pitchFamily="34" charset="0"/>
              <a:buChar char="•"/>
            </a:pPr>
            <a:r>
              <a:rPr lang="en-US" dirty="0"/>
              <a:t>Uses statistics to understand process variation.</a:t>
            </a:r>
          </a:p>
          <a:p>
            <a:pPr lvl="1">
              <a:buFont typeface="Arial" panose="020B0604020202020204" pitchFamily="34" charset="0"/>
              <a:buChar char="•"/>
            </a:pPr>
            <a:r>
              <a:rPr lang="en-US" dirty="0"/>
              <a:t>DMAIC = Define, Measure, Analyze, Improve and Control</a:t>
            </a:r>
            <a:br>
              <a:rPr lang="en-US" dirty="0"/>
            </a:br>
            <a:endParaRPr lang="en-US" dirty="0"/>
          </a:p>
          <a:p>
            <a:r>
              <a:rPr lang="en-US" dirty="0"/>
              <a:t>Lean (Focuses on efficiency)</a:t>
            </a:r>
          </a:p>
          <a:p>
            <a:pPr lvl="1">
              <a:buFont typeface="Arial" panose="020B0604020202020204" pitchFamily="34" charset="0"/>
              <a:buChar char="•"/>
            </a:pPr>
            <a:r>
              <a:rPr lang="en-US" dirty="0"/>
              <a:t>Also originated in the car industry. </a:t>
            </a:r>
          </a:p>
          <a:p>
            <a:pPr lvl="1">
              <a:buFont typeface="Arial" panose="020B0604020202020204" pitchFamily="34" charset="0"/>
              <a:buChar char="•"/>
            </a:pPr>
            <a:r>
              <a:rPr lang="en-US" dirty="0"/>
              <a:t>Systematic method for eliminating waste or non-value steps within a process</a:t>
            </a:r>
          </a:p>
          <a:p>
            <a:pPr lvl="2"/>
            <a:r>
              <a:rPr lang="en-US" dirty="0"/>
              <a:t>Examples of waste: over production, excess processing, and wait time</a:t>
            </a:r>
            <a:br>
              <a:rPr lang="en-US" dirty="0"/>
            </a:br>
            <a:endParaRPr lang="en-US" dirty="0"/>
          </a:p>
          <a:p>
            <a:pPr marL="0" indent="0">
              <a:buNone/>
            </a:pPr>
            <a:r>
              <a:rPr lang="en-US" dirty="0">
                <a:sym typeface="Wingdings" panose="05000000000000000000" pitchFamily="2" charset="2"/>
              </a:rPr>
              <a:t> Lean Six Sigma – combines efficiency with precision</a:t>
            </a:r>
            <a:endParaRPr lang="en-US" dirty="0"/>
          </a:p>
        </p:txBody>
      </p:sp>
    </p:spTree>
    <p:extLst>
      <p:ext uri="{BB962C8B-B14F-4D97-AF65-F5344CB8AC3E}">
        <p14:creationId xmlns:p14="http://schemas.microsoft.com/office/powerpoint/2010/main" val="5657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dirty="0"/>
              <a:t>A3 Problem Solving Report</a:t>
            </a:r>
          </a:p>
        </p:txBody>
      </p:sp>
      <p:sp>
        <p:nvSpPr>
          <p:cNvPr id="55299" name="Content Placeholder 2"/>
          <p:cNvSpPr>
            <a:spLocks noGrp="1"/>
          </p:cNvSpPr>
          <p:nvPr>
            <p:ph idx="1"/>
          </p:nvPr>
        </p:nvSpPr>
        <p:spPr/>
        <p:txBody>
          <a:bodyPr>
            <a:normAutofit lnSpcReduction="10000"/>
          </a:bodyPr>
          <a:lstStyle/>
          <a:p>
            <a:pPr marL="0" indent="0">
              <a:buNone/>
            </a:pPr>
            <a:r>
              <a:rPr lang="en-US" dirty="0"/>
              <a:t>A scientific method to execute performance improvements in an academic setting (aligned with Lean methodology)</a:t>
            </a:r>
          </a:p>
          <a:p>
            <a:pPr eaLnBrk="1" hangingPunct="1"/>
            <a:r>
              <a:rPr lang="en-US" dirty="0"/>
              <a:t>Find</a:t>
            </a:r>
          </a:p>
          <a:p>
            <a:pPr eaLnBrk="1" hangingPunct="1"/>
            <a:r>
              <a:rPr lang="en-US" dirty="0"/>
              <a:t>Organize/clarify</a:t>
            </a:r>
          </a:p>
          <a:p>
            <a:pPr eaLnBrk="1" hangingPunct="1"/>
            <a:r>
              <a:rPr lang="en-US" dirty="0"/>
              <a:t>Understand/Select</a:t>
            </a:r>
          </a:p>
          <a:p>
            <a:pPr eaLnBrk="1" hangingPunct="1"/>
            <a:r>
              <a:rPr lang="en-US" dirty="0"/>
              <a:t>Plan/Do</a:t>
            </a:r>
          </a:p>
          <a:p>
            <a:pPr eaLnBrk="1" hangingPunct="1"/>
            <a:r>
              <a:rPr lang="en-US" dirty="0"/>
              <a:t>Study</a:t>
            </a:r>
          </a:p>
          <a:p>
            <a:pPr eaLnBrk="1" hangingPunct="1"/>
            <a:r>
              <a:rPr lang="en-US" dirty="0"/>
              <a:t>Act</a:t>
            </a:r>
          </a:p>
        </p:txBody>
      </p:sp>
    </p:spTree>
    <p:extLst>
      <p:ext uri="{BB962C8B-B14F-4D97-AF65-F5344CB8AC3E}">
        <p14:creationId xmlns:p14="http://schemas.microsoft.com/office/powerpoint/2010/main" val="2027463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1DB99F-8F26-3245-8539-C27A20B6D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0340" y="88793"/>
            <a:ext cx="7619261" cy="6708504"/>
          </a:xfrm>
          <a:prstGeom prst="rect">
            <a:avLst/>
          </a:prstGeom>
        </p:spPr>
      </p:pic>
      <p:sp>
        <p:nvSpPr>
          <p:cNvPr id="3" name="TextBox 1"/>
          <p:cNvSpPr txBox="1"/>
          <p:nvPr/>
        </p:nvSpPr>
        <p:spPr>
          <a:xfrm>
            <a:off x="9689602" y="6396335"/>
            <a:ext cx="227379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1" dirty="0">
                <a:latin typeface="Arial Regular"/>
              </a:rPr>
              <a:t>Performance Improvement </a:t>
            </a:r>
            <a:br>
              <a:rPr lang="en-US" sz="900" i="1" dirty="0">
                <a:latin typeface="Arial Regular"/>
              </a:rPr>
            </a:br>
            <a:r>
              <a:rPr lang="en-US" sz="900" i="1" dirty="0">
                <a:latin typeface="Arial Regular"/>
              </a:rPr>
              <a:t>at Penn Medicine</a:t>
            </a:r>
          </a:p>
        </p:txBody>
      </p:sp>
    </p:spTree>
    <p:extLst>
      <p:ext uri="{BB962C8B-B14F-4D97-AF65-F5344CB8AC3E}">
        <p14:creationId xmlns:p14="http://schemas.microsoft.com/office/powerpoint/2010/main" val="160746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01FC44-8B57-2A4C-BE8D-93F65DB93A12}"/>
              </a:ext>
            </a:extLst>
          </p:cNvPr>
          <p:cNvSpPr>
            <a:spLocks noGrp="1"/>
          </p:cNvSpPr>
          <p:nvPr>
            <p:ph type="title"/>
          </p:nvPr>
        </p:nvSpPr>
        <p:spPr>
          <a:xfrm>
            <a:off x="533400" y="242888"/>
            <a:ext cx="3378200" cy="1066800"/>
          </a:xfrm>
        </p:spPr>
        <p:txBody>
          <a:bodyPr>
            <a:normAutofit fontScale="90000"/>
          </a:bodyPr>
          <a:lstStyle/>
          <a:p>
            <a:r>
              <a:rPr lang="en-US" dirty="0"/>
              <a:t>Model for Improvement</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67200" y="304800"/>
            <a:ext cx="4038600" cy="512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
          <p:cNvSpPr txBox="1"/>
          <p:nvPr/>
        </p:nvSpPr>
        <p:spPr>
          <a:xfrm>
            <a:off x="10058400" y="5255568"/>
            <a:ext cx="29718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1" dirty="0">
                <a:latin typeface="Arial Regular"/>
              </a:rPr>
              <a:t>Institute for Healthcare Improvement</a:t>
            </a:r>
          </a:p>
        </p:txBody>
      </p:sp>
    </p:spTree>
    <p:extLst>
      <p:ext uri="{BB962C8B-B14F-4D97-AF65-F5344CB8AC3E}">
        <p14:creationId xmlns:p14="http://schemas.microsoft.com/office/powerpoint/2010/main" val="392278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a project</a:t>
            </a:r>
          </a:p>
        </p:txBody>
      </p:sp>
      <p:sp>
        <p:nvSpPr>
          <p:cNvPr id="3" name="Content Placeholder 2"/>
          <p:cNvSpPr>
            <a:spLocks noGrp="1"/>
          </p:cNvSpPr>
          <p:nvPr>
            <p:ph idx="1"/>
          </p:nvPr>
        </p:nvSpPr>
        <p:spPr/>
        <p:txBody>
          <a:bodyPr/>
          <a:lstStyle/>
          <a:p>
            <a:pPr>
              <a:buClr>
                <a:schemeClr val="tx1"/>
              </a:buClr>
            </a:pPr>
            <a:r>
              <a:rPr lang="en-US" sz="2800" dirty="0"/>
              <a:t>Project should address one of the most important/urgent needs in your practice</a:t>
            </a:r>
          </a:p>
          <a:p>
            <a:pPr>
              <a:buClr>
                <a:schemeClr val="tx1"/>
              </a:buClr>
            </a:pPr>
            <a:r>
              <a:rPr lang="en-US" sz="2800" dirty="0"/>
              <a:t>Sentinel safety events and the clinic’s error reporting system may signal problems that need to be addressed </a:t>
            </a:r>
          </a:p>
          <a:p>
            <a:pPr>
              <a:buClr>
                <a:schemeClr val="tx1"/>
              </a:buClr>
            </a:pPr>
            <a:r>
              <a:rPr lang="en-US" sz="2800" dirty="0"/>
              <a:t>Areas of underperformance in established quality measures</a:t>
            </a:r>
          </a:p>
          <a:p>
            <a:endParaRPr lang="en-US" dirty="0"/>
          </a:p>
        </p:txBody>
      </p:sp>
    </p:spTree>
    <p:extLst>
      <p:ext uri="{BB962C8B-B14F-4D97-AF65-F5344CB8AC3E}">
        <p14:creationId xmlns:p14="http://schemas.microsoft.com/office/powerpoint/2010/main" val="2489586657"/>
      </p:ext>
    </p:extLst>
  </p:cSld>
  <p:clrMapOvr>
    <a:masterClrMapping/>
  </p:clrMapOvr>
</p:sld>
</file>

<file path=ppt/theme/theme1.xml><?xml version="1.0" encoding="utf-8"?>
<a:theme xmlns:a="http://schemas.openxmlformats.org/drawingml/2006/main" name="Theme2">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BE31D42E-4D0B-E348-ACA5-B47EDDA04225}" vid="{5F98A1B6-6EB3-8245-BC0E-9A8B6A225F3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AD_Title Slid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AD_title_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4532</TotalTime>
  <Words>3628</Words>
  <Application>Microsoft Office PowerPoint</Application>
  <PresentationFormat>Widescreen</PresentationFormat>
  <Paragraphs>402</Paragraphs>
  <Slides>36</Slides>
  <Notes>23</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36</vt:i4>
      </vt:variant>
    </vt:vector>
  </HeadingPairs>
  <TitlesOfParts>
    <vt:vector size="45" baseType="lpstr">
      <vt:lpstr>Arial</vt:lpstr>
      <vt:lpstr>Arial Regular</vt:lpstr>
      <vt:lpstr>Calibri</vt:lpstr>
      <vt:lpstr>Theme2</vt:lpstr>
      <vt:lpstr>Custom Design</vt:lpstr>
      <vt:lpstr>1_AAD_Title Slide</vt:lpstr>
      <vt:lpstr>1_Custom Design</vt:lpstr>
      <vt:lpstr>2_Custom Design</vt:lpstr>
      <vt:lpstr>AAD_title_top</vt:lpstr>
      <vt:lpstr>QI PILOT PROGRAM Performance/Process Improvement  in Quality Improvement and Patient Safety  LECTURE 2</vt:lpstr>
      <vt:lpstr>“Without continual growth and progress,  such words as improvement, achievement,  and success have no meaning.”  –Benjamin Franklin </vt:lpstr>
      <vt:lpstr>Performance/Process Improvement</vt:lpstr>
      <vt:lpstr>What is performance improvement?</vt:lpstr>
      <vt:lpstr>Two Methodologies used in Process Improvement</vt:lpstr>
      <vt:lpstr>A3 Problem Solving Report</vt:lpstr>
      <vt:lpstr>PowerPoint Presentation</vt:lpstr>
      <vt:lpstr>Model for Improvement</vt:lpstr>
      <vt:lpstr>Selecting a project</vt:lpstr>
      <vt:lpstr>FIND</vt:lpstr>
      <vt:lpstr>The Problem/Opportunity Statement</vt:lpstr>
      <vt:lpstr>Build an effective team </vt:lpstr>
      <vt:lpstr>PowerPoint Presentation</vt:lpstr>
      <vt:lpstr>Voice of the Customer</vt:lpstr>
      <vt:lpstr>PowerPoint Presentation</vt:lpstr>
      <vt:lpstr>Developing a Stakeholder Analysis</vt:lpstr>
      <vt:lpstr>Stakeholder Analysis </vt:lpstr>
      <vt:lpstr>Goal Setting</vt:lpstr>
      <vt:lpstr>Elevator Speech</vt:lpstr>
      <vt:lpstr>ORGANIZE AND CLARIFY</vt:lpstr>
      <vt:lpstr>Flowchart</vt:lpstr>
      <vt:lpstr>Example flowchart</vt:lpstr>
      <vt:lpstr>UNDERSTAND/SELECT</vt:lpstr>
      <vt:lpstr>Fishbone Diagram</vt:lpstr>
      <vt:lpstr>5 Whys</vt:lpstr>
      <vt:lpstr>Let’s go back to our case from lecture 1 Case of Dermatology Safety Event</vt:lpstr>
      <vt:lpstr>Case of Dermatology Safety Event</vt:lpstr>
      <vt:lpstr>5 Whys</vt:lpstr>
      <vt:lpstr>PowerPoint Presentation</vt:lpstr>
      <vt:lpstr>PLAN/DO</vt:lpstr>
      <vt:lpstr>Types of Metrics</vt:lpstr>
      <vt:lpstr>Biopsy site photography</vt:lpstr>
      <vt:lpstr>STUDY</vt:lpstr>
      <vt:lpstr>ACT</vt:lpstr>
      <vt:lpstr>PowerPoint Presentation</vt:lpstr>
      <vt:lpstr>PowerPoint Presentation</vt:lpstr>
    </vt:vector>
  </TitlesOfParts>
  <Company>Penn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 PILOT PROGRAM Performance/Process Improvement in Quality Improvement and Patient Safety, Lecture 2</dc:title>
  <dc:creator>Samimi, Sara</dc:creator>
  <cp:lastModifiedBy>Brian Johnson</cp:lastModifiedBy>
  <cp:revision>165</cp:revision>
  <dcterms:created xsi:type="dcterms:W3CDTF">2015-06-30T23:39:37Z</dcterms:created>
  <dcterms:modified xsi:type="dcterms:W3CDTF">2021-12-02T22:54:29Z</dcterms:modified>
</cp:coreProperties>
</file>