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12215800"/>
  <p:notesSz cx="6858000" cy="9144000"/>
  <p:embeddedFontLst>
    <p:embeddedFont>
      <p:font typeface="Lato"/>
      <p:regular r:id="rId29"/>
      <p:bold r:id="rId30"/>
      <p:italic r:id="rId31"/>
      <p:boldItalic r:id="rId32"/>
    </p:embeddedFont>
    <p:embeddedFont>
      <p:font typeface="Lato Light"/>
      <p:regular r:id="rId33"/>
      <p:bold r:id="rId34"/>
      <p:italic r:id="rId35"/>
      <p:boldItalic r:id="rId36"/>
    </p:embeddedFont>
    <p:embeddedFont>
      <p:font typeface="Lato Black"/>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96">
          <p15:clr>
            <a:srgbClr val="9AA0A6"/>
          </p15:clr>
        </p15:guide>
      </p15:sldGuideLst>
    </p:ext>
    <p:ext uri="GoogleSlidesCustomDataVersion2">
      <go:slidesCustomData xmlns:go="http://customooxmlschemas.google.com/" r:id="rId39" roundtripDataSignature="AMtx7mjC6X6+xevb7VlvjtuuWwmUE46C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7033D0-F6E5-489B-A1F5-5C7BC514600A}">
  <a:tblStyle styleId="{EB7033D0-F6E5-489B-A1F5-5C7BC514600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9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4.xml"/><Relationship Id="rId33" Type="http://schemas.openxmlformats.org/officeDocument/2006/relationships/font" Target="fonts/LatoLight-regular.fntdata"/><Relationship Id="rId10" Type="http://schemas.openxmlformats.org/officeDocument/2006/relationships/slide" Target="slides/slide3.xml"/><Relationship Id="rId32" Type="http://schemas.openxmlformats.org/officeDocument/2006/relationships/font" Target="fonts/Lato-boldItalic.fntdata"/><Relationship Id="rId13" Type="http://schemas.openxmlformats.org/officeDocument/2006/relationships/slide" Target="slides/slide6.xml"/><Relationship Id="rId35" Type="http://schemas.openxmlformats.org/officeDocument/2006/relationships/font" Target="fonts/LatoLight-italic.fntdata"/><Relationship Id="rId12" Type="http://schemas.openxmlformats.org/officeDocument/2006/relationships/slide" Target="slides/slide5.xml"/><Relationship Id="rId34" Type="http://schemas.openxmlformats.org/officeDocument/2006/relationships/font" Target="fonts/LatoLight-bold.fntdata"/><Relationship Id="rId15" Type="http://schemas.openxmlformats.org/officeDocument/2006/relationships/slide" Target="slides/slide8.xml"/><Relationship Id="rId37" Type="http://schemas.openxmlformats.org/officeDocument/2006/relationships/font" Target="fonts/LatoBlack-bold.fntdata"/><Relationship Id="rId14" Type="http://schemas.openxmlformats.org/officeDocument/2006/relationships/slide" Target="slides/slide7.xml"/><Relationship Id="rId36" Type="http://schemas.openxmlformats.org/officeDocument/2006/relationships/font" Target="fonts/LatoLight-boldItalic.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LatoBlack-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1: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0: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1: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2: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3: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4: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5: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6: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7: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18: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19: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c7895f61b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dc7895f61b_1_1:notes"/>
          <p:cNvSpPr/>
          <p:nvPr>
            <p:ph idx="2" type="sldImg"/>
          </p:nvPr>
        </p:nvSpPr>
        <p:spPr>
          <a:xfrm>
            <a:off x="681038" y="1143000"/>
            <a:ext cx="5496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0: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 SCOTT: Who is responsible for this at NSIN. Which team or portfolio does the coordination with potential customers?</a:t>
            </a:r>
            <a:endParaRPr/>
          </a:p>
        </p:txBody>
      </p:sp>
      <p:sp>
        <p:nvSpPr>
          <p:cNvPr id="154" name="Google Shape;154;p3: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4: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Make sure you’re not setting out to solve a problem that already has a solution. If there is already a solution, we don’t want to have an H4D semester (for example) on a solution that’s already available when it could focus on something else.</a:t>
            </a:r>
            <a:endParaRPr/>
          </a:p>
        </p:txBody>
      </p:sp>
      <p:sp>
        <p:nvSpPr>
          <p:cNvPr id="176" name="Google Shape;176;p5: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6: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7: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8: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9:notes"/>
          <p:cNvSpPr/>
          <p:nvPr>
            <p:ph idx="2" type="sldImg"/>
          </p:nvPr>
        </p:nvSpPr>
        <p:spPr>
          <a:xfrm>
            <a:off x="681038" y="1143000"/>
            <a:ext cx="54959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3"/>
          <p:cNvPicPr preferRelativeResize="0"/>
          <p:nvPr/>
        </p:nvPicPr>
        <p:blipFill rotWithShape="1">
          <a:blip r:embed="rId2">
            <a:alphaModFix/>
          </a:blip>
          <a:srcRect b="0" l="0" r="0" t="0"/>
          <a:stretch/>
        </p:blipFill>
        <p:spPr>
          <a:xfrm>
            <a:off x="-7175" y="0"/>
            <a:ext cx="12252960" cy="6892290"/>
          </a:xfrm>
          <a:prstGeom prst="rect">
            <a:avLst/>
          </a:prstGeom>
          <a:noFill/>
          <a:ln>
            <a:noFill/>
          </a:ln>
        </p:spPr>
      </p:pic>
      <p:sp>
        <p:nvSpPr>
          <p:cNvPr id="12" name="Google Shape;12;p23"/>
          <p:cNvSpPr/>
          <p:nvPr/>
        </p:nvSpPr>
        <p:spPr>
          <a:xfrm>
            <a:off x="-82804" y="0"/>
            <a:ext cx="12482068" cy="6870500"/>
          </a:xfrm>
          <a:prstGeom prst="rect">
            <a:avLst/>
          </a:prstGeom>
          <a:solidFill>
            <a:srgbClr val="242424">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3" name="Google Shape;13;p23"/>
          <p:cNvSpPr txBox="1"/>
          <p:nvPr>
            <p:ph type="ctrTitle"/>
          </p:nvPr>
        </p:nvSpPr>
        <p:spPr>
          <a:xfrm>
            <a:off x="644112" y="2698228"/>
            <a:ext cx="11028236" cy="1548176"/>
          </a:xfrm>
          <a:prstGeom prst="rect">
            <a:avLst/>
          </a:prstGeom>
          <a:noFill/>
          <a:ln>
            <a:noFill/>
          </a:ln>
        </p:spPr>
        <p:txBody>
          <a:bodyPr anchorCtr="0" anchor="t" bIns="45700" lIns="91425" spcFirstLastPara="1" rIns="91425" wrap="square" tIns="45700">
            <a:noAutofit/>
          </a:bodyPr>
          <a:lstStyle>
            <a:lvl1pPr lvl="0" marR="0" rtl="0" algn="ctr">
              <a:lnSpc>
                <a:spcPct val="115200"/>
              </a:lnSpc>
              <a:spcBef>
                <a:spcPts val="0"/>
              </a:spcBef>
              <a:spcAft>
                <a:spcPts val="0"/>
              </a:spcAft>
              <a:buClr>
                <a:schemeClr val="lt1"/>
              </a:buClr>
              <a:buSzPts val="5000"/>
              <a:buFont typeface="Lato Light"/>
              <a:buNone/>
              <a:defRPr b="0" i="0" sz="5000" u="none" cap="none" strike="noStrike">
                <a:solidFill>
                  <a:schemeClr val="lt1"/>
                </a:solidFill>
                <a:latin typeface="Lato Light"/>
                <a:ea typeface="Lato Light"/>
                <a:cs typeface="Lato Light"/>
                <a:sym typeface="La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3"/>
          <p:cNvSpPr txBox="1"/>
          <p:nvPr>
            <p:ph idx="1" type="subTitle"/>
          </p:nvPr>
        </p:nvSpPr>
        <p:spPr>
          <a:xfrm>
            <a:off x="1526977" y="4393849"/>
            <a:ext cx="9161860" cy="107256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2100"/>
              <a:buFont typeface="Arial"/>
              <a:buNone/>
              <a:defRPr b="0" i="0" sz="2100" u="none" cap="none" strike="noStrike">
                <a:solidFill>
                  <a:schemeClr val="lt1"/>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5" name="Google Shape;15;p23"/>
          <p:cNvPicPr preferRelativeResize="0"/>
          <p:nvPr/>
        </p:nvPicPr>
        <p:blipFill rotWithShape="1">
          <a:blip r:embed="rId3">
            <a:alphaModFix/>
          </a:blip>
          <a:srcRect b="0" l="0" r="0" t="0"/>
          <a:stretch/>
        </p:blipFill>
        <p:spPr>
          <a:xfrm>
            <a:off x="5652650" y="1095022"/>
            <a:ext cx="910512" cy="1142924"/>
          </a:xfrm>
          <a:prstGeom prst="rect">
            <a:avLst/>
          </a:prstGeom>
          <a:noFill/>
          <a:ln>
            <a:noFill/>
          </a:ln>
        </p:spPr>
      </p:pic>
      <p:sp>
        <p:nvSpPr>
          <p:cNvPr id="16" name="Google Shape;16;p23"/>
          <p:cNvSpPr txBox="1"/>
          <p:nvPr>
            <p:ph idx="2" type="body"/>
          </p:nvPr>
        </p:nvSpPr>
        <p:spPr>
          <a:xfrm>
            <a:off x="3848241" y="6348382"/>
            <a:ext cx="4619978" cy="397227"/>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000"/>
              <a:buFont typeface="Arial"/>
              <a:buNone/>
              <a:defRPr b="1" i="0" sz="1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
                                        </p:tgtEl>
                                        <p:attrNameLst>
                                          <p:attrName>style.visibility</p:attrName>
                                        </p:attrNameLst>
                                      </p:cBhvr>
                                      <p:to>
                                        <p:strVal val="visible"/>
                                      </p:to>
                                    </p:set>
                                    <p:animEffect filter="fade" transition="in">
                                      <p:cBhvr>
                                        <p:cTn dur="5000"/>
                                        <p:tgtEl>
                                          <p:spTgt spid="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9" name="Shape 79"/>
        <p:cNvGrpSpPr/>
        <p:nvPr/>
      </p:nvGrpSpPr>
      <p:grpSpPr>
        <a:xfrm>
          <a:off x="0" y="0"/>
          <a:ext cx="0" cy="0"/>
          <a:chOff x="0" y="0"/>
          <a:chExt cx="0" cy="0"/>
        </a:xfrm>
      </p:grpSpPr>
      <p:sp>
        <p:nvSpPr>
          <p:cNvPr id="80" name="Google Shape;80;p33"/>
          <p:cNvSpPr txBox="1"/>
          <p:nvPr>
            <p:ph idx="1" type="subTitle"/>
          </p:nvPr>
        </p:nvSpPr>
        <p:spPr>
          <a:xfrm>
            <a:off x="702715" y="450007"/>
            <a:ext cx="4483464"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1" name="Google Shape;81;p33"/>
          <p:cNvSpPr txBox="1"/>
          <p:nvPr>
            <p:ph idx="2" type="body"/>
          </p:nvPr>
        </p:nvSpPr>
        <p:spPr>
          <a:xfrm>
            <a:off x="702297" y="3428999"/>
            <a:ext cx="5027171" cy="2671997"/>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3"/>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cxnSp>
        <p:nvCxnSpPr>
          <p:cNvPr id="83" name="Google Shape;83;p33"/>
          <p:cNvCxnSpPr/>
          <p:nvPr/>
        </p:nvCxnSpPr>
        <p:spPr>
          <a:xfrm>
            <a:off x="702298" y="2990088"/>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84" name="Google Shape;84;p33"/>
          <p:cNvSpPr txBox="1"/>
          <p:nvPr>
            <p:ph idx="3" type="body"/>
          </p:nvPr>
        </p:nvSpPr>
        <p:spPr>
          <a:xfrm>
            <a:off x="6218678" y="3428999"/>
            <a:ext cx="5029200" cy="2671997"/>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3"/>
          <p:cNvSpPr txBox="1"/>
          <p:nvPr>
            <p:ph type="ctrTitle"/>
          </p:nvPr>
        </p:nvSpPr>
        <p:spPr>
          <a:xfrm>
            <a:off x="702715" y="1368275"/>
            <a:ext cx="10545163" cy="1449878"/>
          </a:xfrm>
          <a:prstGeom prst="rect">
            <a:avLst/>
          </a:prstGeom>
          <a:noFill/>
          <a:ln>
            <a:noFill/>
          </a:ln>
        </p:spPr>
        <p:txBody>
          <a:bodyPr anchorCtr="0" anchor="t" bIns="45700" lIns="0" spcFirstLastPara="1" rIns="91425" wrap="square" tIns="0">
            <a:noAutofit/>
          </a:bodyPr>
          <a:lstStyle>
            <a:lvl1pPr lvl="0" marR="0" rtl="0" algn="l">
              <a:lnSpc>
                <a:spcPct val="120740"/>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86" name="Shape 86"/>
        <p:cNvGrpSpPr/>
        <p:nvPr/>
      </p:nvGrpSpPr>
      <p:grpSpPr>
        <a:xfrm>
          <a:off x="0" y="0"/>
          <a:ext cx="0" cy="0"/>
          <a:chOff x="0" y="0"/>
          <a:chExt cx="0" cy="0"/>
        </a:xfrm>
      </p:grpSpPr>
      <p:sp>
        <p:nvSpPr>
          <p:cNvPr id="87" name="Google Shape;87;p34"/>
          <p:cNvSpPr txBox="1"/>
          <p:nvPr>
            <p:ph type="ctrTitle"/>
          </p:nvPr>
        </p:nvSpPr>
        <p:spPr>
          <a:xfrm>
            <a:off x="702715" y="1368275"/>
            <a:ext cx="5008537" cy="1449878"/>
          </a:xfrm>
          <a:prstGeom prst="rect">
            <a:avLst/>
          </a:prstGeom>
          <a:noFill/>
          <a:ln>
            <a:noFill/>
          </a:ln>
        </p:spPr>
        <p:txBody>
          <a:bodyPr anchorCtr="0" anchor="t" bIns="45700" lIns="0" spcFirstLastPara="1" rIns="91425" wrap="square" tIns="0">
            <a:noAutofit/>
          </a:bodyPr>
          <a:lstStyle>
            <a:lvl1pPr lvl="0" marR="0" rtl="0" algn="l">
              <a:lnSpc>
                <a:spcPct val="120740"/>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34"/>
          <p:cNvSpPr txBox="1"/>
          <p:nvPr>
            <p:ph idx="1" type="subTitle"/>
          </p:nvPr>
        </p:nvSpPr>
        <p:spPr>
          <a:xfrm>
            <a:off x="702715" y="450007"/>
            <a:ext cx="4483464"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9" name="Google Shape;89;p34"/>
          <p:cNvSpPr txBox="1"/>
          <p:nvPr>
            <p:ph idx="2" type="body"/>
          </p:nvPr>
        </p:nvSpPr>
        <p:spPr>
          <a:xfrm>
            <a:off x="702297" y="3428997"/>
            <a:ext cx="5008955" cy="2701979"/>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4"/>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cxnSp>
        <p:nvCxnSpPr>
          <p:cNvPr id="91" name="Google Shape;91;p34"/>
          <p:cNvCxnSpPr/>
          <p:nvPr/>
        </p:nvCxnSpPr>
        <p:spPr>
          <a:xfrm>
            <a:off x="702298" y="2990116"/>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92" name="Google Shape;92;p34"/>
          <p:cNvSpPr txBox="1"/>
          <p:nvPr>
            <p:ph idx="3" type="body"/>
          </p:nvPr>
        </p:nvSpPr>
        <p:spPr>
          <a:xfrm>
            <a:off x="6218679" y="3428997"/>
            <a:ext cx="5008956" cy="2701979"/>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3" name="Google Shape;93;p34"/>
          <p:cNvCxnSpPr/>
          <p:nvPr/>
        </p:nvCxnSpPr>
        <p:spPr>
          <a:xfrm>
            <a:off x="6218678" y="2990116"/>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94" name="Google Shape;94;p34"/>
          <p:cNvSpPr txBox="1"/>
          <p:nvPr>
            <p:ph idx="4" type="body"/>
          </p:nvPr>
        </p:nvSpPr>
        <p:spPr>
          <a:xfrm>
            <a:off x="6218678" y="1368275"/>
            <a:ext cx="5008956" cy="1449387"/>
          </a:xfrm>
          <a:prstGeom prst="rect">
            <a:avLst/>
          </a:prstGeom>
          <a:noFill/>
          <a:ln>
            <a:noFill/>
          </a:ln>
        </p:spPr>
        <p:txBody>
          <a:bodyPr anchorCtr="0" anchor="t" bIns="45700" lIns="0" spcFirstLastPara="1" rIns="91425" wrap="square" tIns="0">
            <a:noAutofit/>
          </a:bodyPr>
          <a:lstStyle>
            <a:lvl1pPr indent="-228600" lvl="0" marL="457200" marR="0" rtl="0" algn="l">
              <a:lnSpc>
                <a:spcPct val="120740"/>
              </a:lnSpc>
              <a:spcBef>
                <a:spcPts val="1000"/>
              </a:spcBef>
              <a:spcAft>
                <a:spcPts val="0"/>
              </a:spcAft>
              <a:buClr>
                <a:schemeClr val="dk1"/>
              </a:buClr>
              <a:buSzPts val="2700"/>
              <a:buFont typeface="Arial"/>
              <a:buNone/>
              <a:defRPr b="1" i="0" sz="2700" u="none" cap="none" strike="noStrike">
                <a:solidFill>
                  <a:schemeClr val="dk1"/>
                </a:solidFill>
                <a:latin typeface="Lato"/>
                <a:ea typeface="Lato"/>
                <a:cs typeface="Lato"/>
                <a:sym typeface="La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95" name="Shape 95"/>
        <p:cNvGrpSpPr/>
        <p:nvPr/>
      </p:nvGrpSpPr>
      <p:grpSpPr>
        <a:xfrm>
          <a:off x="0" y="0"/>
          <a:ext cx="0" cy="0"/>
          <a:chOff x="0" y="0"/>
          <a:chExt cx="0" cy="0"/>
        </a:xfrm>
      </p:grpSpPr>
      <p:sp>
        <p:nvSpPr>
          <p:cNvPr id="96" name="Google Shape;96;p35"/>
          <p:cNvSpPr txBox="1"/>
          <p:nvPr>
            <p:ph type="ctrTitle"/>
          </p:nvPr>
        </p:nvSpPr>
        <p:spPr>
          <a:xfrm>
            <a:off x="702715" y="1368275"/>
            <a:ext cx="3291840" cy="955199"/>
          </a:xfrm>
          <a:prstGeom prst="rect">
            <a:avLst/>
          </a:prstGeom>
          <a:noFill/>
          <a:ln>
            <a:noFill/>
          </a:ln>
        </p:spPr>
        <p:txBody>
          <a:bodyPr anchorCtr="0" anchor="t" bIns="45700" lIns="0" spcFirstLastPara="1" rIns="91425" wrap="square" tIns="0">
            <a:noAutofit/>
          </a:bodyPr>
          <a:lstStyle>
            <a:lvl1pPr lvl="0" marR="0" rtl="0" algn="l">
              <a:lnSpc>
                <a:spcPct val="120740"/>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35"/>
          <p:cNvSpPr txBox="1"/>
          <p:nvPr>
            <p:ph idx="1" type="subTitle"/>
          </p:nvPr>
        </p:nvSpPr>
        <p:spPr>
          <a:xfrm>
            <a:off x="702715" y="450007"/>
            <a:ext cx="4483464"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8" name="Google Shape;98;p35"/>
          <p:cNvSpPr txBox="1"/>
          <p:nvPr>
            <p:ph idx="2" type="body"/>
          </p:nvPr>
        </p:nvSpPr>
        <p:spPr>
          <a:xfrm>
            <a:off x="702297" y="3428997"/>
            <a:ext cx="3291840" cy="2701979"/>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35"/>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cxnSp>
        <p:nvCxnSpPr>
          <p:cNvPr id="100" name="Google Shape;100;p35"/>
          <p:cNvCxnSpPr/>
          <p:nvPr/>
        </p:nvCxnSpPr>
        <p:spPr>
          <a:xfrm>
            <a:off x="702298" y="3199976"/>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101" name="Google Shape;101;p35"/>
          <p:cNvSpPr txBox="1"/>
          <p:nvPr>
            <p:ph idx="3" type="body"/>
          </p:nvPr>
        </p:nvSpPr>
        <p:spPr>
          <a:xfrm>
            <a:off x="4419862" y="3428997"/>
            <a:ext cx="3291840" cy="2701979"/>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2" name="Google Shape;102;p35"/>
          <p:cNvCxnSpPr/>
          <p:nvPr/>
        </p:nvCxnSpPr>
        <p:spPr>
          <a:xfrm>
            <a:off x="4419861" y="3199976"/>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103" name="Google Shape;103;p35"/>
          <p:cNvSpPr txBox="1"/>
          <p:nvPr>
            <p:ph idx="4" type="body"/>
          </p:nvPr>
        </p:nvSpPr>
        <p:spPr>
          <a:xfrm>
            <a:off x="4419860" y="1368276"/>
            <a:ext cx="3291840" cy="955198"/>
          </a:xfrm>
          <a:prstGeom prst="rect">
            <a:avLst/>
          </a:prstGeom>
          <a:noFill/>
          <a:ln>
            <a:noFill/>
          </a:ln>
        </p:spPr>
        <p:txBody>
          <a:bodyPr anchorCtr="0" anchor="t" bIns="45700" lIns="0" spcFirstLastPara="1" rIns="91425" wrap="square" tIns="0">
            <a:noAutofit/>
          </a:bodyPr>
          <a:lstStyle>
            <a:lvl1pPr indent="-228600" lvl="0" marL="457200" marR="0" rtl="0" algn="l">
              <a:lnSpc>
                <a:spcPct val="120740"/>
              </a:lnSpc>
              <a:spcBef>
                <a:spcPts val="1000"/>
              </a:spcBef>
              <a:spcAft>
                <a:spcPts val="0"/>
              </a:spcAft>
              <a:buClr>
                <a:schemeClr val="dk1"/>
              </a:buClr>
              <a:buSzPts val="2700"/>
              <a:buFont typeface="Arial"/>
              <a:buNone/>
              <a:defRPr b="1" i="0" sz="2700" u="none" cap="none" strike="noStrike">
                <a:solidFill>
                  <a:schemeClr val="dk1"/>
                </a:solidFill>
                <a:latin typeface="Lato"/>
                <a:ea typeface="Lato"/>
                <a:cs typeface="Lato"/>
                <a:sym typeface="La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35"/>
          <p:cNvSpPr txBox="1"/>
          <p:nvPr>
            <p:ph idx="5" type="body"/>
          </p:nvPr>
        </p:nvSpPr>
        <p:spPr>
          <a:xfrm>
            <a:off x="8137423" y="3428997"/>
            <a:ext cx="3291840" cy="2701979"/>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 name="Google Shape;105;p35"/>
          <p:cNvCxnSpPr/>
          <p:nvPr/>
        </p:nvCxnSpPr>
        <p:spPr>
          <a:xfrm>
            <a:off x="8137422" y="3199976"/>
            <a:ext cx="1366345" cy="0"/>
          </a:xfrm>
          <a:prstGeom prst="straightConnector1">
            <a:avLst/>
          </a:prstGeom>
          <a:noFill/>
          <a:ln cap="flat" cmpd="sng" w="28575">
            <a:solidFill>
              <a:srgbClr val="32BCAD"/>
            </a:solidFill>
            <a:prstDash val="solid"/>
            <a:miter lim="800000"/>
            <a:headEnd len="sm" w="sm" type="none"/>
            <a:tailEnd len="sm" w="sm" type="none"/>
          </a:ln>
        </p:spPr>
      </p:cxnSp>
      <p:sp>
        <p:nvSpPr>
          <p:cNvPr id="106" name="Google Shape;106;p35"/>
          <p:cNvSpPr txBox="1"/>
          <p:nvPr>
            <p:ph idx="6" type="body"/>
          </p:nvPr>
        </p:nvSpPr>
        <p:spPr>
          <a:xfrm>
            <a:off x="8137421" y="1368276"/>
            <a:ext cx="3291840" cy="955198"/>
          </a:xfrm>
          <a:prstGeom prst="rect">
            <a:avLst/>
          </a:prstGeom>
          <a:noFill/>
          <a:ln>
            <a:noFill/>
          </a:ln>
        </p:spPr>
        <p:txBody>
          <a:bodyPr anchorCtr="0" anchor="t" bIns="45700" lIns="0" spcFirstLastPara="1" rIns="91425" wrap="square" tIns="0">
            <a:noAutofit/>
          </a:bodyPr>
          <a:lstStyle>
            <a:lvl1pPr indent="-228600" lvl="0" marL="457200" marR="0" rtl="0" algn="l">
              <a:lnSpc>
                <a:spcPct val="120740"/>
              </a:lnSpc>
              <a:spcBef>
                <a:spcPts val="1000"/>
              </a:spcBef>
              <a:spcAft>
                <a:spcPts val="0"/>
              </a:spcAft>
              <a:buClr>
                <a:schemeClr val="dk1"/>
              </a:buClr>
              <a:buSzPts val="2700"/>
              <a:buFont typeface="Arial"/>
              <a:buNone/>
              <a:defRPr b="1" i="0" sz="2700" u="none" cap="none" strike="noStrike">
                <a:solidFill>
                  <a:schemeClr val="dk1"/>
                </a:solidFill>
                <a:latin typeface="Lato"/>
                <a:ea typeface="Lato"/>
                <a:cs typeface="Lato"/>
                <a:sym typeface="La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5"/>
          <p:cNvSpPr txBox="1"/>
          <p:nvPr>
            <p:ph idx="7" type="body"/>
          </p:nvPr>
        </p:nvSpPr>
        <p:spPr>
          <a:xfrm>
            <a:off x="702297" y="2364696"/>
            <a:ext cx="3291840" cy="663317"/>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29410"/>
              </a:lnSpc>
              <a:spcBef>
                <a:spcPts val="500"/>
              </a:spcBef>
              <a:spcAft>
                <a:spcPts val="0"/>
              </a:spcAft>
              <a:buClr>
                <a:schemeClr val="dk1"/>
              </a:buClr>
              <a:buSzPts val="1700"/>
              <a:buFont typeface="Arial"/>
              <a:buNone/>
              <a:defRPr b="0" i="0" sz="1700" u="none" cap="none" strike="noStrike">
                <a:solidFill>
                  <a:schemeClr val="dk1"/>
                </a:solidFill>
                <a:latin typeface="Lato"/>
                <a:ea typeface="Lato"/>
                <a:cs typeface="Lato"/>
                <a:sym typeface="Lato"/>
              </a:defRPr>
            </a:lvl2pPr>
            <a:lvl3pPr indent="-228600" lvl="2" marL="1371600" marR="0" rtl="0" algn="l">
              <a:lnSpc>
                <a:spcPct val="157142"/>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4639" lvl="3" marL="18288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4pPr>
            <a:lvl5pPr indent="-289560" lvl="4" marL="2286000" marR="0" rtl="0" algn="l">
              <a:lnSpc>
                <a:spcPct val="175000"/>
              </a:lnSpc>
              <a:spcBef>
                <a:spcPts val="500"/>
              </a:spcBef>
              <a:spcAft>
                <a:spcPts val="0"/>
              </a:spcAft>
              <a:buClr>
                <a:srgbClr val="32BCAD"/>
              </a:buClr>
              <a:buSzPts val="960"/>
              <a:buFont typeface="Arial"/>
              <a:buChar char="•"/>
              <a:defRPr b="0" i="0" sz="12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5"/>
          <p:cNvSpPr txBox="1"/>
          <p:nvPr>
            <p:ph idx="8" type="body"/>
          </p:nvPr>
        </p:nvSpPr>
        <p:spPr>
          <a:xfrm>
            <a:off x="4416552" y="2364696"/>
            <a:ext cx="3291840" cy="663317"/>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29410"/>
              </a:lnSpc>
              <a:spcBef>
                <a:spcPts val="500"/>
              </a:spcBef>
              <a:spcAft>
                <a:spcPts val="0"/>
              </a:spcAft>
              <a:buClr>
                <a:schemeClr val="dk1"/>
              </a:buClr>
              <a:buSzPts val="1700"/>
              <a:buFont typeface="Arial"/>
              <a:buNone/>
              <a:defRPr b="0" i="0" sz="1700" u="none" cap="none" strike="noStrike">
                <a:solidFill>
                  <a:schemeClr val="dk1"/>
                </a:solidFill>
                <a:latin typeface="Lato"/>
                <a:ea typeface="Lato"/>
                <a:cs typeface="Lato"/>
                <a:sym typeface="Lato"/>
              </a:defRPr>
            </a:lvl2pPr>
            <a:lvl3pPr indent="-228600" lvl="2" marL="1371600" marR="0" rtl="0" algn="l">
              <a:lnSpc>
                <a:spcPct val="157142"/>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4639" lvl="3" marL="18288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4pPr>
            <a:lvl5pPr indent="-289560" lvl="4" marL="2286000" marR="0" rtl="0" algn="l">
              <a:lnSpc>
                <a:spcPct val="175000"/>
              </a:lnSpc>
              <a:spcBef>
                <a:spcPts val="500"/>
              </a:spcBef>
              <a:spcAft>
                <a:spcPts val="0"/>
              </a:spcAft>
              <a:buClr>
                <a:srgbClr val="32BCAD"/>
              </a:buClr>
              <a:buSzPts val="960"/>
              <a:buFont typeface="Arial"/>
              <a:buChar char="•"/>
              <a:defRPr b="0" i="0" sz="12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35"/>
          <p:cNvSpPr txBox="1"/>
          <p:nvPr>
            <p:ph idx="9" type="body"/>
          </p:nvPr>
        </p:nvSpPr>
        <p:spPr>
          <a:xfrm>
            <a:off x="8137418" y="2364696"/>
            <a:ext cx="3291840" cy="663317"/>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29410"/>
              </a:lnSpc>
              <a:spcBef>
                <a:spcPts val="500"/>
              </a:spcBef>
              <a:spcAft>
                <a:spcPts val="0"/>
              </a:spcAft>
              <a:buClr>
                <a:schemeClr val="dk1"/>
              </a:buClr>
              <a:buSzPts val="1700"/>
              <a:buFont typeface="Arial"/>
              <a:buNone/>
              <a:defRPr b="0" i="0" sz="1700" u="none" cap="none" strike="noStrike">
                <a:solidFill>
                  <a:schemeClr val="dk1"/>
                </a:solidFill>
                <a:latin typeface="Lato"/>
                <a:ea typeface="Lato"/>
                <a:cs typeface="Lato"/>
                <a:sym typeface="Lato"/>
              </a:defRPr>
            </a:lvl2pPr>
            <a:lvl3pPr indent="-228600" lvl="2" marL="1371600" marR="0" rtl="0" algn="l">
              <a:lnSpc>
                <a:spcPct val="157142"/>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4639" lvl="3" marL="18288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4pPr>
            <a:lvl5pPr indent="-289560" lvl="4" marL="2286000" marR="0" rtl="0" algn="l">
              <a:lnSpc>
                <a:spcPct val="175000"/>
              </a:lnSpc>
              <a:spcBef>
                <a:spcPts val="500"/>
              </a:spcBef>
              <a:spcAft>
                <a:spcPts val="0"/>
              </a:spcAft>
              <a:buClr>
                <a:srgbClr val="32BCAD"/>
              </a:buClr>
              <a:buSzPts val="960"/>
              <a:buFont typeface="Arial"/>
              <a:buChar char="•"/>
              <a:defRPr b="0" i="0" sz="12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10" name="Shape 110"/>
        <p:cNvGrpSpPr/>
        <p:nvPr/>
      </p:nvGrpSpPr>
      <p:grpSpPr>
        <a:xfrm>
          <a:off x="0" y="0"/>
          <a:ext cx="0" cy="0"/>
          <a:chOff x="0" y="0"/>
          <a:chExt cx="0" cy="0"/>
        </a:xfrm>
      </p:grpSpPr>
      <p:pic>
        <p:nvPicPr>
          <p:cNvPr id="111" name="Google Shape;111;p36"/>
          <p:cNvPicPr preferRelativeResize="0"/>
          <p:nvPr/>
        </p:nvPicPr>
        <p:blipFill rotWithShape="1">
          <a:blip r:embed="rId2">
            <a:alphaModFix/>
          </a:blip>
          <a:srcRect b="0" l="47488" r="0" t="0"/>
          <a:stretch/>
        </p:blipFill>
        <p:spPr>
          <a:xfrm>
            <a:off x="6090784" y="0"/>
            <a:ext cx="6108192" cy="6858000"/>
          </a:xfrm>
          <a:prstGeom prst="rect">
            <a:avLst/>
          </a:prstGeom>
          <a:noFill/>
          <a:ln>
            <a:noFill/>
          </a:ln>
        </p:spPr>
      </p:pic>
      <p:sp>
        <p:nvSpPr>
          <p:cNvPr id="112" name="Google Shape;112;p36"/>
          <p:cNvSpPr txBox="1"/>
          <p:nvPr>
            <p:ph type="ctrTitle"/>
          </p:nvPr>
        </p:nvSpPr>
        <p:spPr>
          <a:xfrm>
            <a:off x="6881368" y="1424066"/>
            <a:ext cx="4483881" cy="1885013"/>
          </a:xfrm>
          <a:prstGeom prst="rect">
            <a:avLst/>
          </a:prstGeom>
          <a:noFill/>
          <a:ln>
            <a:noFill/>
          </a:ln>
        </p:spPr>
        <p:txBody>
          <a:bodyPr anchorCtr="0" anchor="t" bIns="45700" lIns="0" spcFirstLastPara="1" rIns="91425" wrap="square" tIns="0">
            <a:noAutofit/>
          </a:bodyPr>
          <a:lstStyle>
            <a:lvl1pPr lvl="0" marR="0" rtl="0" algn="l">
              <a:lnSpc>
                <a:spcPct val="109473"/>
              </a:lnSpc>
              <a:spcBef>
                <a:spcPts val="0"/>
              </a:spcBef>
              <a:spcAft>
                <a:spcPts val="0"/>
              </a:spcAft>
              <a:buClr>
                <a:schemeClr val="dk1"/>
              </a:buClr>
              <a:buSzPts val="3800"/>
              <a:buFont typeface="Lato"/>
              <a:buNone/>
              <a:defRPr b="1" i="0" sz="3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36"/>
          <p:cNvSpPr txBox="1"/>
          <p:nvPr>
            <p:ph idx="1" type="body"/>
          </p:nvPr>
        </p:nvSpPr>
        <p:spPr>
          <a:xfrm>
            <a:off x="6880951" y="3708400"/>
            <a:ext cx="4483881"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6"/>
          <p:cNvSpPr/>
          <p:nvPr>
            <p:ph idx="2" type="pic"/>
          </p:nvPr>
        </p:nvSpPr>
        <p:spPr>
          <a:xfrm>
            <a:off x="0" y="0"/>
            <a:ext cx="6108192" cy="6858000"/>
          </a:xfrm>
          <a:prstGeom prst="rect">
            <a:avLst/>
          </a:prstGeom>
          <a:noFill/>
          <a:ln>
            <a:noFill/>
          </a:ln>
        </p:spPr>
      </p:sp>
      <p:cxnSp>
        <p:nvCxnSpPr>
          <p:cNvPr id="115" name="Google Shape;115;p36"/>
          <p:cNvCxnSpPr/>
          <p:nvPr/>
        </p:nvCxnSpPr>
        <p:spPr>
          <a:xfrm>
            <a:off x="6880952" y="3451061"/>
            <a:ext cx="983568" cy="0"/>
          </a:xfrm>
          <a:prstGeom prst="straightConnector1">
            <a:avLst/>
          </a:prstGeom>
          <a:noFill/>
          <a:ln cap="flat" cmpd="sng" w="28575">
            <a:solidFill>
              <a:srgbClr val="32BCAD"/>
            </a:solidFill>
            <a:prstDash val="solid"/>
            <a:miter lim="800000"/>
            <a:headEnd len="sm" w="sm" type="none"/>
            <a:tailEnd len="sm" w="sm" type="none"/>
          </a:ln>
        </p:spPr>
      </p:cxnSp>
    </p:spTree>
  </p:cSld>
  <p:clrMapOvr>
    <a:masterClrMapping/>
  </p:clrMapOvr>
  <mc:AlternateContent>
    <mc:Choice Requires="p14">
      <p:transition p14:dur="4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116" name="Shape 116"/>
        <p:cNvGrpSpPr/>
        <p:nvPr/>
      </p:nvGrpSpPr>
      <p:grpSpPr>
        <a:xfrm>
          <a:off x="0" y="0"/>
          <a:ext cx="0" cy="0"/>
          <a:chOff x="0" y="0"/>
          <a:chExt cx="0" cy="0"/>
        </a:xfrm>
      </p:grpSpPr>
      <p:pic>
        <p:nvPicPr>
          <p:cNvPr id="117" name="Google Shape;117;p37"/>
          <p:cNvPicPr preferRelativeResize="0"/>
          <p:nvPr/>
        </p:nvPicPr>
        <p:blipFill rotWithShape="1">
          <a:blip r:embed="rId2">
            <a:alphaModFix/>
          </a:blip>
          <a:srcRect b="0" l="47488" r="0" t="0"/>
          <a:stretch/>
        </p:blipFill>
        <p:spPr>
          <a:xfrm>
            <a:off x="0" y="0"/>
            <a:ext cx="6107906" cy="6858000"/>
          </a:xfrm>
          <a:prstGeom prst="rect">
            <a:avLst/>
          </a:prstGeom>
          <a:noFill/>
          <a:ln>
            <a:noFill/>
          </a:ln>
        </p:spPr>
      </p:pic>
      <p:sp>
        <p:nvSpPr>
          <p:cNvPr id="118" name="Google Shape;118;p37"/>
          <p:cNvSpPr txBox="1"/>
          <p:nvPr>
            <p:ph type="ctrTitle"/>
          </p:nvPr>
        </p:nvSpPr>
        <p:spPr>
          <a:xfrm>
            <a:off x="762022" y="1424066"/>
            <a:ext cx="4483881" cy="1885013"/>
          </a:xfrm>
          <a:prstGeom prst="rect">
            <a:avLst/>
          </a:prstGeom>
          <a:noFill/>
          <a:ln>
            <a:noFill/>
          </a:ln>
        </p:spPr>
        <p:txBody>
          <a:bodyPr anchorCtr="0" anchor="t" bIns="45700" lIns="0" spcFirstLastPara="1" rIns="91425" wrap="square" tIns="0">
            <a:noAutofit/>
          </a:bodyPr>
          <a:lstStyle>
            <a:lvl1pPr lvl="0" marR="0" rtl="0" algn="l">
              <a:lnSpc>
                <a:spcPct val="109473"/>
              </a:lnSpc>
              <a:spcBef>
                <a:spcPts val="0"/>
              </a:spcBef>
              <a:spcAft>
                <a:spcPts val="0"/>
              </a:spcAft>
              <a:buClr>
                <a:schemeClr val="dk1"/>
              </a:buClr>
              <a:buSzPts val="3800"/>
              <a:buFont typeface="Lato"/>
              <a:buNone/>
              <a:defRPr b="1" i="0" sz="3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p37"/>
          <p:cNvSpPr txBox="1"/>
          <p:nvPr>
            <p:ph idx="1" type="body"/>
          </p:nvPr>
        </p:nvSpPr>
        <p:spPr>
          <a:xfrm>
            <a:off x="761605" y="3708400"/>
            <a:ext cx="4483881"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7"/>
          <p:cNvSpPr/>
          <p:nvPr>
            <p:ph idx="2" type="pic"/>
          </p:nvPr>
        </p:nvSpPr>
        <p:spPr>
          <a:xfrm>
            <a:off x="6107906" y="0"/>
            <a:ext cx="6108192" cy="6858000"/>
          </a:xfrm>
          <a:prstGeom prst="rect">
            <a:avLst/>
          </a:prstGeom>
          <a:noFill/>
          <a:ln>
            <a:noFill/>
          </a:ln>
        </p:spPr>
      </p:sp>
      <p:cxnSp>
        <p:nvCxnSpPr>
          <p:cNvPr id="121" name="Google Shape;121;p37"/>
          <p:cNvCxnSpPr/>
          <p:nvPr/>
        </p:nvCxnSpPr>
        <p:spPr>
          <a:xfrm>
            <a:off x="761605" y="3451061"/>
            <a:ext cx="983568" cy="0"/>
          </a:xfrm>
          <a:prstGeom prst="straightConnector1">
            <a:avLst/>
          </a:prstGeom>
          <a:noFill/>
          <a:ln cap="flat" cmpd="sng" w="28575">
            <a:solidFill>
              <a:srgbClr val="32BCAD"/>
            </a:solidFill>
            <a:prstDash val="solid"/>
            <a:miter lim="800000"/>
            <a:headEnd len="sm" w="sm" type="none"/>
            <a:tailEnd len="sm" w="sm" type="none"/>
          </a:ln>
        </p:spPr>
      </p:cxnSp>
    </p:spTree>
  </p:cSld>
  <p:clrMapOvr>
    <a:masterClrMapping/>
  </p:clrMapOvr>
  <mc:AlternateContent>
    <mc:Choice Requires="p14">
      <p:transition p14:dur="4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22" name="Shape 122"/>
        <p:cNvGrpSpPr/>
        <p:nvPr/>
      </p:nvGrpSpPr>
      <p:grpSpPr>
        <a:xfrm>
          <a:off x="0" y="0"/>
          <a:ext cx="0" cy="0"/>
          <a:chOff x="0" y="0"/>
          <a:chExt cx="0" cy="0"/>
        </a:xfrm>
      </p:grpSpPr>
      <p:sp>
        <p:nvSpPr>
          <p:cNvPr id="123" name="Google Shape;123;p38"/>
          <p:cNvSpPr/>
          <p:nvPr>
            <p:ph idx="2" type="pic"/>
          </p:nvPr>
        </p:nvSpPr>
        <p:spPr>
          <a:xfrm>
            <a:off x="0" y="0"/>
            <a:ext cx="12215813" cy="6876332"/>
          </a:xfrm>
          <a:prstGeom prst="rect">
            <a:avLst/>
          </a:prstGeom>
          <a:noFill/>
          <a:ln>
            <a:noFill/>
          </a:ln>
        </p:spPr>
      </p:sp>
      <p:pic>
        <p:nvPicPr>
          <p:cNvPr id="124" name="Google Shape;124;p38"/>
          <p:cNvPicPr preferRelativeResize="0"/>
          <p:nvPr/>
        </p:nvPicPr>
        <p:blipFill rotWithShape="1">
          <a:blip r:embed="rId2">
            <a:alphaModFix/>
          </a:blip>
          <a:srcRect b="0" l="47488" r="0" t="0"/>
          <a:stretch/>
        </p:blipFill>
        <p:spPr>
          <a:xfrm>
            <a:off x="1391920" y="2434863"/>
            <a:ext cx="4387361" cy="4423136"/>
          </a:xfrm>
          <a:prstGeom prst="rect">
            <a:avLst/>
          </a:prstGeom>
          <a:noFill/>
          <a:ln>
            <a:noFill/>
          </a:ln>
        </p:spPr>
      </p:pic>
      <p:sp>
        <p:nvSpPr>
          <p:cNvPr id="125" name="Google Shape;125;p38"/>
          <p:cNvSpPr txBox="1"/>
          <p:nvPr>
            <p:ph type="ctrTitle"/>
          </p:nvPr>
        </p:nvSpPr>
        <p:spPr>
          <a:xfrm>
            <a:off x="1673465" y="2746211"/>
            <a:ext cx="3897141" cy="194238"/>
          </a:xfrm>
          <a:prstGeom prst="rect">
            <a:avLst/>
          </a:prstGeom>
          <a:noFill/>
          <a:ln>
            <a:noFill/>
          </a:ln>
        </p:spPr>
        <p:txBody>
          <a:bodyPr anchorCtr="0" anchor="t" bIns="45700" lIns="0" spcFirstLastPara="1" rIns="91425" wrap="square" tIns="0">
            <a:noAutofit/>
          </a:bodyPr>
          <a:lstStyle>
            <a:lvl1pPr lvl="0" marR="0" rtl="0" algn="l">
              <a:lnSpc>
                <a:spcPct val="100000"/>
              </a:lnSpc>
              <a:spcBef>
                <a:spcPts val="0"/>
              </a:spcBef>
              <a:spcAft>
                <a:spcPts val="0"/>
              </a:spcAft>
              <a:buClr>
                <a:srgbClr val="2483C5"/>
              </a:buClr>
              <a:buSzPts val="1000"/>
              <a:buFont typeface="Lato"/>
              <a:buNone/>
              <a:defRPr b="0" i="0" sz="1000" u="none" cap="none" strike="noStrike">
                <a:solidFill>
                  <a:srgbClr val="2483C5"/>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38"/>
          <p:cNvSpPr txBox="1"/>
          <p:nvPr>
            <p:ph idx="1" type="body"/>
          </p:nvPr>
        </p:nvSpPr>
        <p:spPr>
          <a:xfrm>
            <a:off x="1673465" y="3393041"/>
            <a:ext cx="3731655" cy="330240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7" name="Google Shape;127;p38"/>
          <p:cNvCxnSpPr/>
          <p:nvPr/>
        </p:nvCxnSpPr>
        <p:spPr>
          <a:xfrm>
            <a:off x="1402552" y="2469823"/>
            <a:ext cx="4387361" cy="0"/>
          </a:xfrm>
          <a:prstGeom prst="straightConnector1">
            <a:avLst/>
          </a:prstGeom>
          <a:noFill/>
          <a:ln cap="flat" cmpd="sng" w="28575">
            <a:solidFill>
              <a:srgbClr val="32BCAD"/>
            </a:solidFill>
            <a:prstDash val="solid"/>
            <a:miter lim="800000"/>
            <a:headEnd len="sm" w="sm" type="none"/>
            <a:tailEnd len="sm" w="sm" type="none"/>
          </a:ln>
        </p:spPr>
      </p:cxnSp>
      <p:cxnSp>
        <p:nvCxnSpPr>
          <p:cNvPr id="128" name="Google Shape;128;p38"/>
          <p:cNvCxnSpPr/>
          <p:nvPr/>
        </p:nvCxnSpPr>
        <p:spPr>
          <a:xfrm>
            <a:off x="1673465" y="3165311"/>
            <a:ext cx="983568" cy="0"/>
          </a:xfrm>
          <a:prstGeom prst="straightConnector1">
            <a:avLst/>
          </a:prstGeom>
          <a:noFill/>
          <a:ln cap="flat" cmpd="sng" w="28575">
            <a:solidFill>
              <a:srgbClr val="32BCAD"/>
            </a:solidFill>
            <a:prstDash val="solid"/>
            <a:miter lim="800000"/>
            <a:headEnd len="sm" w="sm" type="none"/>
            <a:tailEnd len="sm" w="sm" type="none"/>
          </a:ln>
        </p:spPr>
      </p:cxnSp>
    </p:spTree>
  </p:cSld>
  <p:clrMapOvr>
    <a:masterClrMapping/>
  </p:clrMapOvr>
  <mc:AlternateContent>
    <mc:Choice Requires="p14">
      <p:transition p14:dur="4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 name="Shape 17"/>
        <p:cNvGrpSpPr/>
        <p:nvPr/>
      </p:nvGrpSpPr>
      <p:grpSpPr>
        <a:xfrm>
          <a:off x="0" y="0"/>
          <a:ext cx="0" cy="0"/>
          <a:chOff x="0" y="0"/>
          <a:chExt cx="0" cy="0"/>
        </a:xfrm>
      </p:grpSpPr>
      <p:sp>
        <p:nvSpPr>
          <p:cNvPr id="18" name="Google Shape;18;p24"/>
          <p:cNvSpPr/>
          <p:nvPr/>
        </p:nvSpPr>
        <p:spPr>
          <a:xfrm>
            <a:off x="0" y="0"/>
            <a:ext cx="12215813" cy="6858000"/>
          </a:xfrm>
          <a:prstGeom prst="rect">
            <a:avLst/>
          </a:prstGeom>
          <a:solidFill>
            <a:srgbClr val="1D3D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4"/>
          <p:cNvSpPr txBox="1"/>
          <p:nvPr>
            <p:ph type="title"/>
          </p:nvPr>
        </p:nvSpPr>
        <p:spPr>
          <a:xfrm>
            <a:off x="839837" y="2260776"/>
            <a:ext cx="10536139" cy="1956918"/>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0"/>
              </a:spcBef>
              <a:spcAft>
                <a:spcPts val="0"/>
              </a:spcAft>
              <a:buClr>
                <a:schemeClr val="lt1"/>
              </a:buClr>
              <a:buSzPts val="5200"/>
              <a:buFont typeface="Lato"/>
              <a:buNone/>
              <a:defRPr b="1" i="0" sz="52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24"/>
          <p:cNvSpPr txBox="1"/>
          <p:nvPr>
            <p:ph idx="1" type="body"/>
          </p:nvPr>
        </p:nvSpPr>
        <p:spPr>
          <a:xfrm>
            <a:off x="839837" y="1751539"/>
            <a:ext cx="10536139" cy="365125"/>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rgbClr val="2483C5"/>
              </a:buClr>
              <a:buSzPts val="1400"/>
              <a:buFont typeface="Arial"/>
              <a:buNone/>
              <a:defRPr b="0" i="0" sz="1400" u="none" cap="none" strike="noStrike">
                <a:solidFill>
                  <a:srgbClr val="2483C5"/>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4"/>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lt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cxnSp>
        <p:nvCxnSpPr>
          <p:cNvPr id="22" name="Google Shape;22;p24"/>
          <p:cNvCxnSpPr/>
          <p:nvPr/>
        </p:nvCxnSpPr>
        <p:spPr>
          <a:xfrm>
            <a:off x="4835828" y="4354219"/>
            <a:ext cx="2544157" cy="0"/>
          </a:xfrm>
          <a:prstGeom prst="straightConnector1">
            <a:avLst/>
          </a:prstGeom>
          <a:noFill/>
          <a:ln cap="flat" cmpd="sng" w="28575">
            <a:solidFill>
              <a:srgbClr val="32BCAD"/>
            </a:solidFill>
            <a:prstDash val="solid"/>
            <a:miter lim="800000"/>
            <a:headEnd len="sm" w="sm" type="none"/>
            <a:tailEnd len="sm" w="sm" type="none"/>
          </a:ln>
        </p:spPr>
      </p:cxnSp>
    </p:spTree>
  </p:cSld>
  <p:clrMapOvr>
    <a:masterClrMapping/>
  </p:clrMapOvr>
  <mc:AlternateContent>
    <mc:Choice Requires="p14">
      <p:transition p14:dur="4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3" name="Shape 23"/>
        <p:cNvGrpSpPr/>
        <p:nvPr/>
      </p:nvGrpSpPr>
      <p:grpSpPr>
        <a:xfrm>
          <a:off x="0" y="0"/>
          <a:ext cx="0" cy="0"/>
          <a:chOff x="0" y="0"/>
          <a:chExt cx="0" cy="0"/>
        </a:xfrm>
      </p:grpSpPr>
      <p:pic>
        <p:nvPicPr>
          <p:cNvPr id="24" name="Google Shape;24;p28"/>
          <p:cNvPicPr preferRelativeResize="0"/>
          <p:nvPr/>
        </p:nvPicPr>
        <p:blipFill rotWithShape="1">
          <a:blip r:embed="rId2">
            <a:alphaModFix/>
          </a:blip>
          <a:srcRect b="0" l="0" r="0" t="0"/>
          <a:stretch/>
        </p:blipFill>
        <p:spPr>
          <a:xfrm>
            <a:off x="-7175" y="0"/>
            <a:ext cx="12252960" cy="6892290"/>
          </a:xfrm>
          <a:prstGeom prst="rect">
            <a:avLst/>
          </a:prstGeom>
          <a:noFill/>
          <a:ln>
            <a:noFill/>
          </a:ln>
        </p:spPr>
      </p:pic>
      <p:sp>
        <p:nvSpPr>
          <p:cNvPr id="25" name="Google Shape;25;p28"/>
          <p:cNvSpPr/>
          <p:nvPr/>
        </p:nvSpPr>
        <p:spPr>
          <a:xfrm>
            <a:off x="-164592" y="0"/>
            <a:ext cx="12563856" cy="6870500"/>
          </a:xfrm>
          <a:prstGeom prst="rect">
            <a:avLst/>
          </a:prstGeom>
          <a:solidFill>
            <a:srgbClr val="242424">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6" name="Google Shape;26;p28"/>
          <p:cNvSpPr txBox="1"/>
          <p:nvPr>
            <p:ph type="ctrTitle"/>
          </p:nvPr>
        </p:nvSpPr>
        <p:spPr>
          <a:xfrm>
            <a:off x="638864" y="3228580"/>
            <a:ext cx="10938083" cy="1548176"/>
          </a:xfrm>
          <a:prstGeom prst="rect">
            <a:avLst/>
          </a:prstGeom>
          <a:noFill/>
          <a:ln>
            <a:noFill/>
          </a:ln>
        </p:spPr>
        <p:txBody>
          <a:bodyPr anchorCtr="0" anchor="t" bIns="45700" lIns="91425" spcFirstLastPara="1" rIns="91425" wrap="square" tIns="45700">
            <a:noAutofit/>
          </a:bodyPr>
          <a:lstStyle>
            <a:lvl1pPr lvl="0" marR="0" rtl="0" algn="ctr">
              <a:lnSpc>
                <a:spcPct val="115200"/>
              </a:lnSpc>
              <a:spcBef>
                <a:spcPts val="0"/>
              </a:spcBef>
              <a:spcAft>
                <a:spcPts val="0"/>
              </a:spcAft>
              <a:buClr>
                <a:schemeClr val="lt1"/>
              </a:buClr>
              <a:buSzPts val="5000"/>
              <a:buFont typeface="Lato Light"/>
              <a:buNone/>
              <a:defRPr b="0" i="0" sz="5000" u="none" cap="none" strike="noStrike">
                <a:solidFill>
                  <a:schemeClr val="lt1"/>
                </a:solidFill>
                <a:latin typeface="Lato Light"/>
                <a:ea typeface="Lato Light"/>
                <a:cs typeface="Lato Light"/>
                <a:sym typeface="La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28"/>
          <p:cNvSpPr txBox="1"/>
          <p:nvPr>
            <p:ph idx="1" type="body"/>
          </p:nvPr>
        </p:nvSpPr>
        <p:spPr>
          <a:xfrm>
            <a:off x="3798136" y="6345936"/>
            <a:ext cx="4663661" cy="38790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000"/>
              <a:buFont typeface="Arial"/>
              <a:buNone/>
              <a:defRPr b="1" i="0" sz="1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 name="Google Shape;28;p28"/>
          <p:cNvPicPr preferRelativeResize="0"/>
          <p:nvPr/>
        </p:nvPicPr>
        <p:blipFill rotWithShape="1">
          <a:blip r:embed="rId3">
            <a:alphaModFix/>
          </a:blip>
          <a:srcRect b="0" l="0" r="0" t="0"/>
          <a:stretch/>
        </p:blipFill>
        <p:spPr>
          <a:xfrm>
            <a:off x="5652650" y="1301066"/>
            <a:ext cx="910512" cy="1142924"/>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0"/>
                                        <p:tgtEl>
                                          <p:spTgt spid="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pic>
        <p:nvPicPr>
          <p:cNvPr id="30" name="Google Shape;30;p29"/>
          <p:cNvPicPr preferRelativeResize="0"/>
          <p:nvPr/>
        </p:nvPicPr>
        <p:blipFill rotWithShape="1">
          <a:blip r:embed="rId2">
            <a:alphaModFix/>
          </a:blip>
          <a:srcRect b="0" l="0" r="0" t="0"/>
          <a:stretch/>
        </p:blipFill>
        <p:spPr>
          <a:xfrm>
            <a:off x="-9434" y="0"/>
            <a:ext cx="12252960" cy="6885118"/>
          </a:xfrm>
          <a:prstGeom prst="rect">
            <a:avLst/>
          </a:prstGeom>
          <a:noFill/>
          <a:ln>
            <a:noFill/>
          </a:ln>
        </p:spPr>
      </p:pic>
      <p:sp>
        <p:nvSpPr>
          <p:cNvPr id="31" name="Google Shape;31;p29"/>
          <p:cNvSpPr/>
          <p:nvPr/>
        </p:nvSpPr>
        <p:spPr>
          <a:xfrm>
            <a:off x="0" y="0"/>
            <a:ext cx="12252960" cy="6870500"/>
          </a:xfrm>
          <a:prstGeom prst="rect">
            <a:avLst/>
          </a:prstGeom>
          <a:solidFill>
            <a:srgbClr val="242424">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2" name="Google Shape;32;p29"/>
          <p:cNvSpPr txBox="1"/>
          <p:nvPr>
            <p:ph type="ctrTitle"/>
          </p:nvPr>
        </p:nvSpPr>
        <p:spPr>
          <a:xfrm>
            <a:off x="689635" y="2698228"/>
            <a:ext cx="10873689" cy="1548176"/>
          </a:xfrm>
          <a:prstGeom prst="rect">
            <a:avLst/>
          </a:prstGeom>
          <a:noFill/>
          <a:ln>
            <a:noFill/>
          </a:ln>
        </p:spPr>
        <p:txBody>
          <a:bodyPr anchorCtr="0" anchor="t" bIns="45700" lIns="91425" spcFirstLastPara="1" rIns="91425" wrap="square" tIns="45700">
            <a:noAutofit/>
          </a:bodyPr>
          <a:lstStyle>
            <a:lvl1pPr lvl="0" marR="0" rtl="0" algn="ctr">
              <a:lnSpc>
                <a:spcPct val="115200"/>
              </a:lnSpc>
              <a:spcBef>
                <a:spcPts val="0"/>
              </a:spcBef>
              <a:spcAft>
                <a:spcPts val="0"/>
              </a:spcAft>
              <a:buClr>
                <a:schemeClr val="lt1"/>
              </a:buClr>
              <a:buSzPts val="5000"/>
              <a:buFont typeface="Lato Light"/>
              <a:buNone/>
              <a:defRPr b="0" i="0" sz="5000" u="none" cap="none" strike="noStrike">
                <a:solidFill>
                  <a:schemeClr val="lt1"/>
                </a:solidFill>
                <a:latin typeface="Lato Light"/>
                <a:ea typeface="Lato Light"/>
                <a:cs typeface="Lato Light"/>
                <a:sym typeface="La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29"/>
          <p:cNvSpPr txBox="1"/>
          <p:nvPr>
            <p:ph idx="1" type="subTitle"/>
          </p:nvPr>
        </p:nvSpPr>
        <p:spPr>
          <a:xfrm>
            <a:off x="1526977" y="4393849"/>
            <a:ext cx="9161860" cy="107256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2100"/>
              <a:buFont typeface="Arial"/>
              <a:buNone/>
              <a:defRPr b="0" i="0" sz="2100" u="none" cap="none" strike="noStrike">
                <a:solidFill>
                  <a:schemeClr val="lt1"/>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4" name="Google Shape;34;p29"/>
          <p:cNvSpPr txBox="1"/>
          <p:nvPr>
            <p:ph idx="2" type="body"/>
          </p:nvPr>
        </p:nvSpPr>
        <p:spPr>
          <a:xfrm>
            <a:off x="3841032" y="6345937"/>
            <a:ext cx="4570896" cy="372916"/>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000"/>
              <a:buFont typeface="Arial"/>
              <a:buNone/>
              <a:defRPr b="1" i="0" sz="1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5" name="Google Shape;35;p29"/>
          <p:cNvPicPr preferRelativeResize="0"/>
          <p:nvPr/>
        </p:nvPicPr>
        <p:blipFill rotWithShape="1">
          <a:blip r:embed="rId3">
            <a:alphaModFix/>
          </a:blip>
          <a:srcRect b="0" l="0" r="0" t="0"/>
          <a:stretch/>
        </p:blipFill>
        <p:spPr>
          <a:xfrm>
            <a:off x="5652650" y="1095022"/>
            <a:ext cx="910512" cy="1142924"/>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 name="Shape 36"/>
        <p:cNvGrpSpPr/>
        <p:nvPr/>
      </p:nvGrpSpPr>
      <p:grpSpPr>
        <a:xfrm>
          <a:off x="0" y="0"/>
          <a:ext cx="0" cy="0"/>
          <a:chOff x="0" y="0"/>
          <a:chExt cx="0" cy="0"/>
        </a:xfrm>
      </p:grpSpPr>
      <p:pic>
        <p:nvPicPr>
          <p:cNvPr id="37" name="Google Shape;37;p30"/>
          <p:cNvPicPr preferRelativeResize="0"/>
          <p:nvPr/>
        </p:nvPicPr>
        <p:blipFill rotWithShape="1">
          <a:blip r:embed="rId2">
            <a:alphaModFix/>
          </a:blip>
          <a:srcRect b="0" l="0" r="0" t="0"/>
          <a:stretch/>
        </p:blipFill>
        <p:spPr>
          <a:xfrm>
            <a:off x="16836" y="0"/>
            <a:ext cx="12182140" cy="6858000"/>
          </a:xfrm>
          <a:prstGeom prst="rect">
            <a:avLst/>
          </a:prstGeom>
          <a:noFill/>
          <a:ln>
            <a:noFill/>
          </a:ln>
        </p:spPr>
      </p:pic>
      <p:sp>
        <p:nvSpPr>
          <p:cNvPr id="38" name="Google Shape;38;p30"/>
          <p:cNvSpPr txBox="1"/>
          <p:nvPr>
            <p:ph type="title"/>
          </p:nvPr>
        </p:nvSpPr>
        <p:spPr>
          <a:xfrm>
            <a:off x="839837" y="2260776"/>
            <a:ext cx="10536139" cy="1956918"/>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0"/>
              </a:spcBef>
              <a:spcAft>
                <a:spcPts val="0"/>
              </a:spcAft>
              <a:buClr>
                <a:schemeClr val="dk1"/>
              </a:buClr>
              <a:buSzPts val="5200"/>
              <a:buFont typeface="Lato"/>
              <a:buNone/>
              <a:defRPr b="1" i="0" sz="5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30"/>
          <p:cNvSpPr txBox="1"/>
          <p:nvPr>
            <p:ph idx="1" type="body"/>
          </p:nvPr>
        </p:nvSpPr>
        <p:spPr>
          <a:xfrm>
            <a:off x="839837" y="1751539"/>
            <a:ext cx="10536139" cy="365125"/>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rgbClr val="2483C5"/>
              </a:buClr>
              <a:buSzPts val="1400"/>
              <a:buFont typeface="Arial"/>
              <a:buNone/>
              <a:defRPr b="0" i="0" sz="1400" u="none" cap="none" strike="noStrike">
                <a:solidFill>
                  <a:srgbClr val="2483C5"/>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0" name="Google Shape;40;p30"/>
          <p:cNvCxnSpPr/>
          <p:nvPr/>
        </p:nvCxnSpPr>
        <p:spPr>
          <a:xfrm>
            <a:off x="4835828" y="4354219"/>
            <a:ext cx="2544157" cy="0"/>
          </a:xfrm>
          <a:prstGeom prst="straightConnector1">
            <a:avLst/>
          </a:prstGeom>
          <a:noFill/>
          <a:ln cap="flat" cmpd="sng" w="28575">
            <a:solidFill>
              <a:srgbClr val="32BCAD"/>
            </a:solidFill>
            <a:prstDash val="solid"/>
            <a:miter lim="800000"/>
            <a:headEnd len="sm" w="sm" type="none"/>
            <a:tailEnd len="sm" w="sm" type="none"/>
          </a:ln>
        </p:spPr>
      </p:cxnSp>
      <p:sp>
        <p:nvSpPr>
          <p:cNvPr id="41" name="Google Shape;41;p30"/>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 name="Shape 43"/>
        <p:cNvGrpSpPr/>
        <p:nvPr/>
      </p:nvGrpSpPr>
      <p:grpSpPr>
        <a:xfrm>
          <a:off x="0" y="0"/>
          <a:ext cx="0" cy="0"/>
          <a:chOff x="0" y="0"/>
          <a:chExt cx="0" cy="0"/>
        </a:xfrm>
      </p:grpSpPr>
      <p:sp>
        <p:nvSpPr>
          <p:cNvPr id="44" name="Google Shape;44;p26"/>
          <p:cNvSpPr txBox="1"/>
          <p:nvPr>
            <p:ph type="ctrTitle"/>
          </p:nvPr>
        </p:nvSpPr>
        <p:spPr>
          <a:xfrm>
            <a:off x="6881368" y="1693887"/>
            <a:ext cx="4483881" cy="1963712"/>
          </a:xfrm>
          <a:prstGeom prst="rect">
            <a:avLst/>
          </a:prstGeom>
          <a:noFill/>
          <a:ln>
            <a:noFill/>
          </a:ln>
        </p:spPr>
        <p:txBody>
          <a:bodyPr anchorCtr="0" anchor="t" bIns="45700" lIns="0" spcFirstLastPara="1" rIns="91425" wrap="square" tIns="0">
            <a:noAutofit/>
          </a:bodyPr>
          <a:lstStyle>
            <a:lvl1pPr lvl="0" marR="0" rtl="0" algn="l">
              <a:lnSpc>
                <a:spcPct val="124444"/>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26"/>
          <p:cNvSpPr txBox="1"/>
          <p:nvPr>
            <p:ph idx="1" type="subTitle"/>
          </p:nvPr>
        </p:nvSpPr>
        <p:spPr>
          <a:xfrm>
            <a:off x="6881369" y="450007"/>
            <a:ext cx="4483464"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6" name="Google Shape;46;p26"/>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26"/>
          <p:cNvSpPr txBox="1"/>
          <p:nvPr>
            <p:ph idx="2" type="body"/>
          </p:nvPr>
        </p:nvSpPr>
        <p:spPr>
          <a:xfrm>
            <a:off x="6880952" y="3708400"/>
            <a:ext cx="4079564"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6"/>
          <p:cNvSpPr/>
          <p:nvPr>
            <p:ph idx="3" type="pic"/>
          </p:nvPr>
        </p:nvSpPr>
        <p:spPr>
          <a:xfrm>
            <a:off x="0" y="0"/>
            <a:ext cx="6108192" cy="6858000"/>
          </a:xfrm>
          <a:prstGeom prst="rect">
            <a:avLst/>
          </a:prstGeom>
          <a:noFill/>
          <a:ln>
            <a:noFill/>
          </a:ln>
        </p:spPr>
      </p:sp>
    </p:spTree>
  </p:cSld>
  <p:clrMapOvr>
    <a:masterClrMapping/>
  </p:clrMapOvr>
  <mc:AlternateContent>
    <mc:Choice Requires="p14">
      <p:transition p14:dur="4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sp>
        <p:nvSpPr>
          <p:cNvPr id="50" name="Google Shape;50;p27"/>
          <p:cNvSpPr txBox="1"/>
          <p:nvPr>
            <p:ph type="ctrTitle"/>
          </p:nvPr>
        </p:nvSpPr>
        <p:spPr>
          <a:xfrm>
            <a:off x="702714" y="1693887"/>
            <a:ext cx="4483881" cy="1963712"/>
          </a:xfrm>
          <a:prstGeom prst="rect">
            <a:avLst/>
          </a:prstGeom>
          <a:noFill/>
          <a:ln>
            <a:noFill/>
          </a:ln>
        </p:spPr>
        <p:txBody>
          <a:bodyPr anchorCtr="0" anchor="t" bIns="45700" lIns="0" spcFirstLastPara="1" rIns="91425" wrap="square" tIns="0">
            <a:noAutofit/>
          </a:bodyPr>
          <a:lstStyle>
            <a:lvl1pPr lvl="0" marR="0" rtl="0" algn="l">
              <a:lnSpc>
                <a:spcPct val="124444"/>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27"/>
          <p:cNvSpPr txBox="1"/>
          <p:nvPr>
            <p:ph idx="1" type="subTitle"/>
          </p:nvPr>
        </p:nvSpPr>
        <p:spPr>
          <a:xfrm>
            <a:off x="702715" y="450007"/>
            <a:ext cx="4483464"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2" name="Google Shape;52;p27"/>
          <p:cNvSpPr txBox="1"/>
          <p:nvPr>
            <p:ph idx="2" type="body"/>
          </p:nvPr>
        </p:nvSpPr>
        <p:spPr>
          <a:xfrm>
            <a:off x="702298" y="3708400"/>
            <a:ext cx="4079564"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27"/>
          <p:cNvSpPr/>
          <p:nvPr>
            <p:ph idx="3" type="pic"/>
          </p:nvPr>
        </p:nvSpPr>
        <p:spPr>
          <a:xfrm>
            <a:off x="6107906" y="0"/>
            <a:ext cx="6108192" cy="6858000"/>
          </a:xfrm>
          <a:prstGeom prst="rect">
            <a:avLst/>
          </a:prstGeom>
          <a:noFill/>
          <a:ln>
            <a:noFill/>
          </a:ln>
        </p:spPr>
      </p:sp>
      <p:sp>
        <p:nvSpPr>
          <p:cNvPr id="54" name="Google Shape;54;p27"/>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5" name="Shape 55"/>
        <p:cNvGrpSpPr/>
        <p:nvPr/>
      </p:nvGrpSpPr>
      <p:grpSpPr>
        <a:xfrm>
          <a:off x="0" y="0"/>
          <a:ext cx="0" cy="0"/>
          <a:chOff x="0" y="0"/>
          <a:chExt cx="0" cy="0"/>
        </a:xfrm>
      </p:grpSpPr>
      <p:sp>
        <p:nvSpPr>
          <p:cNvPr id="56" name="Google Shape;56;p31"/>
          <p:cNvSpPr txBox="1"/>
          <p:nvPr>
            <p:ph type="ctrTitle"/>
          </p:nvPr>
        </p:nvSpPr>
        <p:spPr>
          <a:xfrm>
            <a:off x="7174470" y="1693887"/>
            <a:ext cx="4079148" cy="1963712"/>
          </a:xfrm>
          <a:prstGeom prst="rect">
            <a:avLst/>
          </a:prstGeom>
          <a:noFill/>
          <a:ln>
            <a:noFill/>
          </a:ln>
        </p:spPr>
        <p:txBody>
          <a:bodyPr anchorCtr="0" anchor="t" bIns="45700" lIns="0" spcFirstLastPara="1" rIns="91425" wrap="square" tIns="0">
            <a:noAutofit/>
          </a:bodyPr>
          <a:lstStyle>
            <a:lvl1pPr lvl="0" marR="0" rtl="0" algn="l">
              <a:lnSpc>
                <a:spcPct val="124444"/>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31"/>
          <p:cNvSpPr txBox="1"/>
          <p:nvPr>
            <p:ph idx="1" type="subTitle"/>
          </p:nvPr>
        </p:nvSpPr>
        <p:spPr>
          <a:xfrm>
            <a:off x="7174470" y="450007"/>
            <a:ext cx="4079147"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8" name="Google Shape;58;p31"/>
          <p:cNvSpPr txBox="1"/>
          <p:nvPr>
            <p:ph idx="12" type="sldNum"/>
          </p:nvPr>
        </p:nvSpPr>
        <p:spPr>
          <a:xfrm>
            <a:off x="717446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sp>
        <p:nvSpPr>
          <p:cNvPr id="59" name="Google Shape;59;p31"/>
          <p:cNvSpPr txBox="1"/>
          <p:nvPr>
            <p:ph idx="2" type="body"/>
          </p:nvPr>
        </p:nvSpPr>
        <p:spPr>
          <a:xfrm>
            <a:off x="7174053" y="3708400"/>
            <a:ext cx="4079564"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1"/>
          <p:cNvSpPr/>
          <p:nvPr>
            <p:ph idx="3" type="pic"/>
          </p:nvPr>
        </p:nvSpPr>
        <p:spPr>
          <a:xfrm>
            <a:off x="0" y="0"/>
            <a:ext cx="4067056" cy="6858000"/>
          </a:xfrm>
          <a:prstGeom prst="rect">
            <a:avLst/>
          </a:prstGeom>
          <a:noFill/>
          <a:ln>
            <a:noFill/>
          </a:ln>
        </p:spPr>
      </p:sp>
      <p:sp>
        <p:nvSpPr>
          <p:cNvPr id="61" name="Google Shape;61;p31"/>
          <p:cNvSpPr/>
          <p:nvPr/>
        </p:nvSpPr>
        <p:spPr>
          <a:xfrm>
            <a:off x="4067056" y="0"/>
            <a:ext cx="2472640" cy="6858000"/>
          </a:xfrm>
          <a:prstGeom prst="rect">
            <a:avLst/>
          </a:prstGeom>
          <a:solidFill>
            <a:srgbClr val="32BC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31"/>
          <p:cNvSpPr txBox="1"/>
          <p:nvPr>
            <p:ph idx="4" type="body"/>
          </p:nvPr>
        </p:nvSpPr>
        <p:spPr>
          <a:xfrm>
            <a:off x="4358883" y="629198"/>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3" name="Google Shape;63;p31"/>
          <p:cNvCxnSpPr/>
          <p:nvPr/>
        </p:nvCxnSpPr>
        <p:spPr>
          <a:xfrm>
            <a:off x="4358883" y="2310886"/>
            <a:ext cx="1874519" cy="0"/>
          </a:xfrm>
          <a:prstGeom prst="straightConnector1">
            <a:avLst/>
          </a:prstGeom>
          <a:noFill/>
          <a:ln cap="flat" cmpd="sng" w="9525">
            <a:solidFill>
              <a:schemeClr val="lt1"/>
            </a:solidFill>
            <a:prstDash val="solid"/>
            <a:miter lim="800000"/>
            <a:headEnd len="sm" w="sm" type="none"/>
            <a:tailEnd len="sm" w="sm" type="none"/>
          </a:ln>
        </p:spPr>
      </p:cxnSp>
      <p:sp>
        <p:nvSpPr>
          <p:cNvPr id="64" name="Google Shape;64;p31"/>
          <p:cNvSpPr txBox="1"/>
          <p:nvPr>
            <p:ph idx="5" type="body"/>
          </p:nvPr>
        </p:nvSpPr>
        <p:spPr>
          <a:xfrm>
            <a:off x="4358884" y="2596448"/>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5" name="Google Shape;65;p31"/>
          <p:cNvCxnSpPr/>
          <p:nvPr/>
        </p:nvCxnSpPr>
        <p:spPr>
          <a:xfrm>
            <a:off x="4358883" y="4278137"/>
            <a:ext cx="1874519" cy="0"/>
          </a:xfrm>
          <a:prstGeom prst="straightConnector1">
            <a:avLst/>
          </a:prstGeom>
          <a:noFill/>
          <a:ln cap="flat" cmpd="sng" w="9525">
            <a:solidFill>
              <a:schemeClr val="lt1"/>
            </a:solidFill>
            <a:prstDash val="solid"/>
            <a:miter lim="800000"/>
            <a:headEnd len="sm" w="sm" type="none"/>
            <a:tailEnd len="sm" w="sm" type="none"/>
          </a:ln>
        </p:spPr>
      </p:cxnSp>
      <p:sp>
        <p:nvSpPr>
          <p:cNvPr id="66" name="Google Shape;66;p31"/>
          <p:cNvSpPr txBox="1"/>
          <p:nvPr>
            <p:ph idx="6" type="body"/>
          </p:nvPr>
        </p:nvSpPr>
        <p:spPr>
          <a:xfrm>
            <a:off x="4358884" y="4560159"/>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67" name="Shape 67"/>
        <p:cNvGrpSpPr/>
        <p:nvPr/>
      </p:nvGrpSpPr>
      <p:grpSpPr>
        <a:xfrm>
          <a:off x="0" y="0"/>
          <a:ext cx="0" cy="0"/>
          <a:chOff x="0" y="0"/>
          <a:chExt cx="0" cy="0"/>
        </a:xfrm>
      </p:grpSpPr>
      <p:sp>
        <p:nvSpPr>
          <p:cNvPr id="68" name="Google Shape;68;p32"/>
          <p:cNvSpPr txBox="1"/>
          <p:nvPr>
            <p:ph type="ctrTitle"/>
          </p:nvPr>
        </p:nvSpPr>
        <p:spPr>
          <a:xfrm>
            <a:off x="704088" y="1693887"/>
            <a:ext cx="4079148" cy="1963712"/>
          </a:xfrm>
          <a:prstGeom prst="rect">
            <a:avLst/>
          </a:prstGeom>
          <a:noFill/>
          <a:ln>
            <a:noFill/>
          </a:ln>
        </p:spPr>
        <p:txBody>
          <a:bodyPr anchorCtr="0" anchor="t" bIns="45700" lIns="0" spcFirstLastPara="1" rIns="91425" wrap="square" tIns="0">
            <a:noAutofit/>
          </a:bodyPr>
          <a:lstStyle>
            <a:lvl1pPr lvl="0" marR="0" rtl="0" algn="l">
              <a:lnSpc>
                <a:spcPct val="124444"/>
              </a:lnSpc>
              <a:spcBef>
                <a:spcPts val="0"/>
              </a:spcBef>
              <a:spcAft>
                <a:spcPts val="0"/>
              </a:spcAft>
              <a:buClr>
                <a:schemeClr val="dk1"/>
              </a:buClr>
              <a:buSzPts val="2700"/>
              <a:buFont typeface="Lato"/>
              <a:buNone/>
              <a:defRPr b="1" i="0" sz="27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32"/>
          <p:cNvSpPr txBox="1"/>
          <p:nvPr>
            <p:ph idx="1" type="subTitle"/>
          </p:nvPr>
        </p:nvSpPr>
        <p:spPr>
          <a:xfrm>
            <a:off x="704088" y="450007"/>
            <a:ext cx="4079147" cy="554336"/>
          </a:xfrm>
          <a:prstGeom prst="rect">
            <a:avLst/>
          </a:prstGeom>
          <a:noFill/>
          <a:ln>
            <a:noFill/>
          </a:ln>
        </p:spPr>
        <p:txBody>
          <a:bodyPr anchorCtr="0" anchor="t" bIns="45700" lIns="0" spcFirstLastPara="1" rIns="91425" wrap="square" tIns="0">
            <a:noAutofit/>
          </a:bodyPr>
          <a:lstStyle>
            <a:lvl1pPr lvl="0" marR="0" rtl="0" algn="l">
              <a:lnSpc>
                <a:spcPct val="90000"/>
              </a:lnSpc>
              <a:spcBef>
                <a:spcPts val="1000"/>
              </a:spcBef>
              <a:spcAft>
                <a:spcPts val="0"/>
              </a:spcAft>
              <a:buClr>
                <a:srgbClr val="2483C5"/>
              </a:buClr>
              <a:buSzPts val="1100"/>
              <a:buFont typeface="Arial"/>
              <a:buNone/>
              <a:defRPr b="0" i="0" sz="1100" u="none" cap="none" strike="noStrike">
                <a:solidFill>
                  <a:srgbClr val="2483C5"/>
                </a:solidFill>
                <a:latin typeface="Lato"/>
                <a:ea typeface="Lato"/>
                <a:cs typeface="Lato"/>
                <a:sym typeface="Lato"/>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0" name="Google Shape;70;p32"/>
          <p:cNvSpPr txBox="1"/>
          <p:nvPr>
            <p:ph idx="12" type="sldNum"/>
          </p:nvPr>
        </p:nvSpPr>
        <p:spPr>
          <a:xfrm>
            <a:off x="704088" y="6356350"/>
            <a:ext cx="2747962" cy="365125"/>
          </a:xfrm>
          <a:prstGeom prst="rect">
            <a:avLst/>
          </a:prstGeom>
          <a:noFill/>
          <a:ln>
            <a:noFill/>
          </a:ln>
        </p:spPr>
        <p:txBody>
          <a:bodyPr anchorCtr="0" anchor="t" bIns="45700" lIns="0" spcFirstLastPara="1" rIns="91425" wrap="square" tIns="0">
            <a:noAutofit/>
          </a:bodyPr>
          <a:lstStyle>
            <a:lvl1pPr indent="0" lvl="0"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100"/>
              <a:buFont typeface="Arial"/>
              <a:buNone/>
              <a:defRPr b="1" i="0" sz="1100" u="none" cap="none" strike="noStrike">
                <a:solidFill>
                  <a:srgbClr val="898989"/>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n-US"/>
              <a:t>‹#›</a:t>
            </a:fld>
            <a:endParaRPr/>
          </a:p>
        </p:txBody>
      </p:sp>
      <p:sp>
        <p:nvSpPr>
          <p:cNvPr id="71" name="Google Shape;71;p32"/>
          <p:cNvSpPr txBox="1"/>
          <p:nvPr>
            <p:ph idx="2" type="body"/>
          </p:nvPr>
        </p:nvSpPr>
        <p:spPr>
          <a:xfrm>
            <a:off x="704088" y="3708400"/>
            <a:ext cx="4079565" cy="2368550"/>
          </a:xfrm>
          <a:prstGeom prst="rect">
            <a:avLst/>
          </a:prstGeom>
          <a:noFill/>
          <a:ln>
            <a:noFill/>
          </a:ln>
        </p:spPr>
        <p:txBody>
          <a:bodyPr anchorCtr="0" anchor="t" bIns="45700" lIns="0" spcFirstLastPara="1" rIns="91425" wrap="square" tIns="0">
            <a:noAutofit/>
          </a:bodyPr>
          <a:lstStyle>
            <a:lvl1pPr indent="-228600" lvl="0" marL="457200" marR="0" rtl="0" algn="l">
              <a:lnSpc>
                <a:spcPct val="150000"/>
              </a:lnSpc>
              <a:spcBef>
                <a:spcPts val="1000"/>
              </a:spcBef>
              <a:spcAft>
                <a:spcPts val="0"/>
              </a:spcAft>
              <a:buClr>
                <a:schemeClr val="dk1"/>
              </a:buClr>
              <a:buSzPts val="1600"/>
              <a:buFont typeface="Arial"/>
              <a:buNone/>
              <a:defRPr b="1" i="0" sz="1600" u="none" cap="none" strike="noStrike">
                <a:solidFill>
                  <a:schemeClr val="dk1"/>
                </a:solidFill>
                <a:latin typeface="Lato"/>
                <a:ea typeface="Lato"/>
                <a:cs typeface="Lato"/>
                <a:sym typeface="Lato"/>
              </a:defRPr>
            </a:lvl1pPr>
            <a:lvl2pPr indent="-228600" lvl="1" marL="914400" marR="0" rtl="0" algn="l">
              <a:lnSpc>
                <a:spcPct val="137500"/>
              </a:lnSpc>
              <a:spcBef>
                <a:spcPts val="500"/>
              </a:spcBef>
              <a:spcAft>
                <a:spcPts val="0"/>
              </a:spcAft>
              <a:buClr>
                <a:schemeClr val="dk1"/>
              </a:buClr>
              <a:buSzPts val="1600"/>
              <a:buFont typeface="Arial"/>
              <a:buNone/>
              <a:defRPr b="0" i="0" sz="1600" u="none" cap="none" strike="noStrike">
                <a:solidFill>
                  <a:schemeClr val="dk1"/>
                </a:solidFill>
                <a:latin typeface="Lato"/>
                <a:ea typeface="Lato"/>
                <a:cs typeface="Lato"/>
                <a:sym typeface="Lato"/>
              </a:defRPr>
            </a:lvl2pPr>
            <a:lvl3pPr indent="-228600" lvl="2" marL="1371600" marR="0" rtl="0" algn="l">
              <a:lnSpc>
                <a:spcPct val="142857"/>
              </a:lnSpc>
              <a:spcBef>
                <a:spcPts val="500"/>
              </a:spcBef>
              <a:spcAft>
                <a:spcPts val="0"/>
              </a:spcAft>
              <a:buClr>
                <a:schemeClr val="dk1"/>
              </a:buClr>
              <a:buSzPts val="1400"/>
              <a:buFont typeface="Arial"/>
              <a:buNone/>
              <a:defRPr b="0" i="0" sz="1400" u="none" cap="none" strike="noStrike">
                <a:solidFill>
                  <a:schemeClr val="dk1"/>
                </a:solidFill>
                <a:latin typeface="Lato"/>
                <a:ea typeface="Lato"/>
                <a:cs typeface="Lato"/>
                <a:sym typeface="Lato"/>
              </a:defRPr>
            </a:lvl3pPr>
            <a:lvl4pPr indent="-299719" lvl="3" marL="1828800" marR="0" rtl="0" algn="l">
              <a:lnSpc>
                <a:spcPct val="150000"/>
              </a:lnSpc>
              <a:spcBef>
                <a:spcPts val="500"/>
              </a:spcBef>
              <a:spcAft>
                <a:spcPts val="0"/>
              </a:spcAft>
              <a:buClr>
                <a:srgbClr val="32BCAD"/>
              </a:buClr>
              <a:buSzPts val="1120"/>
              <a:buFont typeface="Arial"/>
              <a:buChar char="•"/>
              <a:defRPr b="0" i="0" sz="1400" u="none" cap="none" strike="noStrike">
                <a:solidFill>
                  <a:schemeClr val="dk1"/>
                </a:solidFill>
                <a:latin typeface="Lato"/>
                <a:ea typeface="Lato"/>
                <a:cs typeface="Lato"/>
                <a:sym typeface="Lato"/>
              </a:defRPr>
            </a:lvl4pPr>
            <a:lvl5pPr indent="-294639" lvl="4" marL="2286000" marR="0" rtl="0" algn="l">
              <a:lnSpc>
                <a:spcPct val="161538"/>
              </a:lnSpc>
              <a:spcBef>
                <a:spcPts val="500"/>
              </a:spcBef>
              <a:spcAft>
                <a:spcPts val="0"/>
              </a:spcAft>
              <a:buClr>
                <a:srgbClr val="32BCAD"/>
              </a:buClr>
              <a:buSzPts val="1040"/>
              <a:buFont typeface="Arial"/>
              <a:buChar char="•"/>
              <a:defRPr b="0" i="0" sz="13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2"/>
          <p:cNvSpPr/>
          <p:nvPr>
            <p:ph idx="3" type="pic"/>
          </p:nvPr>
        </p:nvSpPr>
        <p:spPr>
          <a:xfrm>
            <a:off x="8146203" y="0"/>
            <a:ext cx="4067056" cy="6858000"/>
          </a:xfrm>
          <a:prstGeom prst="rect">
            <a:avLst/>
          </a:prstGeom>
          <a:noFill/>
          <a:ln>
            <a:noFill/>
          </a:ln>
        </p:spPr>
      </p:sp>
      <p:sp>
        <p:nvSpPr>
          <p:cNvPr id="73" name="Google Shape;73;p32"/>
          <p:cNvSpPr/>
          <p:nvPr/>
        </p:nvSpPr>
        <p:spPr>
          <a:xfrm>
            <a:off x="5673562" y="0"/>
            <a:ext cx="2472640" cy="6858000"/>
          </a:xfrm>
          <a:prstGeom prst="rect">
            <a:avLst/>
          </a:prstGeom>
          <a:solidFill>
            <a:srgbClr val="32BC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32"/>
          <p:cNvSpPr txBox="1"/>
          <p:nvPr>
            <p:ph idx="4" type="body"/>
          </p:nvPr>
        </p:nvSpPr>
        <p:spPr>
          <a:xfrm>
            <a:off x="5965389" y="629198"/>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 name="Google Shape;75;p32"/>
          <p:cNvCxnSpPr/>
          <p:nvPr/>
        </p:nvCxnSpPr>
        <p:spPr>
          <a:xfrm>
            <a:off x="5965389" y="2310886"/>
            <a:ext cx="1874519" cy="0"/>
          </a:xfrm>
          <a:prstGeom prst="straightConnector1">
            <a:avLst/>
          </a:prstGeom>
          <a:noFill/>
          <a:ln cap="flat" cmpd="sng" w="9525">
            <a:solidFill>
              <a:schemeClr val="lt1"/>
            </a:solidFill>
            <a:prstDash val="solid"/>
            <a:miter lim="800000"/>
            <a:headEnd len="sm" w="sm" type="none"/>
            <a:tailEnd len="sm" w="sm" type="none"/>
          </a:ln>
        </p:spPr>
      </p:cxnSp>
      <p:sp>
        <p:nvSpPr>
          <p:cNvPr id="76" name="Google Shape;76;p32"/>
          <p:cNvSpPr txBox="1"/>
          <p:nvPr>
            <p:ph idx="5" type="body"/>
          </p:nvPr>
        </p:nvSpPr>
        <p:spPr>
          <a:xfrm>
            <a:off x="5965390" y="2596448"/>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 name="Google Shape;77;p32"/>
          <p:cNvCxnSpPr/>
          <p:nvPr/>
        </p:nvCxnSpPr>
        <p:spPr>
          <a:xfrm>
            <a:off x="5965389" y="4278137"/>
            <a:ext cx="1874519" cy="0"/>
          </a:xfrm>
          <a:prstGeom prst="straightConnector1">
            <a:avLst/>
          </a:prstGeom>
          <a:noFill/>
          <a:ln cap="flat" cmpd="sng" w="9525">
            <a:solidFill>
              <a:schemeClr val="lt1"/>
            </a:solidFill>
            <a:prstDash val="solid"/>
            <a:miter lim="800000"/>
            <a:headEnd len="sm" w="sm" type="none"/>
            <a:tailEnd len="sm" w="sm" type="none"/>
          </a:ln>
        </p:spPr>
      </p:cxnSp>
      <p:sp>
        <p:nvSpPr>
          <p:cNvPr id="78" name="Google Shape;78;p32"/>
          <p:cNvSpPr txBox="1"/>
          <p:nvPr>
            <p:ph idx="6" type="body"/>
          </p:nvPr>
        </p:nvSpPr>
        <p:spPr>
          <a:xfrm>
            <a:off x="5965390" y="4560159"/>
            <a:ext cx="1874519" cy="1633537"/>
          </a:xfrm>
          <a:prstGeom prst="rect">
            <a:avLst/>
          </a:prstGeom>
          <a:noFill/>
          <a:ln>
            <a:noFill/>
          </a:ln>
        </p:spPr>
        <p:txBody>
          <a:bodyPr anchorCtr="0" anchor="t" bIns="45700" lIns="0" spcFirstLastPara="1" rIns="91425" wrap="square" tIns="0">
            <a:no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228600" lvl="1" marL="914400" marR="0" rtl="0" algn="l">
              <a:lnSpc>
                <a:spcPct val="136666"/>
              </a:lnSpc>
              <a:spcBef>
                <a:spcPts val="5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p14:dur="4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theme" Target="../theme/theme3.xml"/><Relationship Id="rId10" Type="http://schemas.openxmlformats.org/officeDocument/2006/relationships/slideLayout" Target="../slideLayouts/slideLayout15.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1" Type="http://schemas.openxmlformats.org/officeDocument/2006/relationships/hyperlink" Target="https://aaf.dau.edu/aaf/contracting-cone/defense-cso/" TargetMode="External"/><Relationship Id="rId10" Type="http://schemas.openxmlformats.org/officeDocument/2006/relationships/hyperlink" Target="https://www.sbir.gov/about" TargetMode="External"/><Relationship Id="rId13" Type="http://schemas.openxmlformats.org/officeDocument/2006/relationships/hyperlink" Target="https://aaf.dau.edu/aaf/contracting-cone/defense-cso/" TargetMode="External"/><Relationship Id="rId12" Type="http://schemas.openxmlformats.org/officeDocument/2006/relationships/hyperlink" Target="https://aaf.dau.edu/aaf/contracting-cone/defense-cso/"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hyperlink" Target="https://www.acquisition.gov/browse/index/far" TargetMode="External"/><Relationship Id="rId9" Type="http://schemas.openxmlformats.org/officeDocument/2006/relationships/hyperlink" Target="https://www.acquisition.gov/far/35.016" TargetMode="External"/><Relationship Id="rId15" Type="http://schemas.openxmlformats.org/officeDocument/2006/relationships/image" Target="../media/image7.png"/><Relationship Id="rId14" Type="http://schemas.openxmlformats.org/officeDocument/2006/relationships/image" Target="../media/image11.png"/><Relationship Id="rId5" Type="http://schemas.openxmlformats.org/officeDocument/2006/relationships/hyperlink" Target="https://www.acquisition.gov/far/part-13" TargetMode="External"/><Relationship Id="rId6" Type="http://schemas.openxmlformats.org/officeDocument/2006/relationships/hyperlink" Target="https://www.acquisition.gov/far/part-13" TargetMode="External"/><Relationship Id="rId7" Type="http://schemas.openxmlformats.org/officeDocument/2006/relationships/hyperlink" Target="https://www.acquisition.gov/far/part-12" TargetMode="External"/><Relationship Id="rId8" Type="http://schemas.openxmlformats.org/officeDocument/2006/relationships/hyperlink" Target="https://www.acquisition.gov/far/part-19"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aaf.dau.edu/aaf/contracting-cone/rd-agreements/tia/" TargetMode="External"/><Relationship Id="rId10" Type="http://schemas.openxmlformats.org/officeDocument/2006/relationships/hyperlink" Target="https://aaf.dau.edu/aaf/contracting-cone/rd-agreements/tia/" TargetMode="External"/><Relationship Id="rId13" Type="http://schemas.openxmlformats.org/officeDocument/2006/relationships/hyperlink" Target="https://www.businessdefense.gov/DPA-Title-III/Opportunities/" TargetMode="External"/><Relationship Id="rId12" Type="http://schemas.openxmlformats.org/officeDocument/2006/relationships/hyperlink" Target="https://www.ecfr.gov/cgi-bin/retrieveECFR?gp=&amp;SID=f9165dc011d488ec5a52d9f97e37b771&amp;mc=true&amp;n=pt32.1.21&amp;r=PART&amp;ty=HTML"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hyperlink" Target="https://www.law.cornell.edu/uscode/text/10/2371b" TargetMode="External"/><Relationship Id="rId9" Type="http://schemas.openxmlformats.org/officeDocument/2006/relationships/hyperlink" Target="https://aaf.dau.edu/aaf/contracting-cone/rd-agreements/tia/" TargetMode="External"/><Relationship Id="rId15" Type="http://schemas.openxmlformats.org/officeDocument/2006/relationships/hyperlink" Target="https://aaf.dau.edu/aaf/contracting-cone/defense-cso/" TargetMode="External"/><Relationship Id="rId14" Type="http://schemas.openxmlformats.org/officeDocument/2006/relationships/hyperlink" Target="https://aaf.dau.edu/aaf/contracting-cone/defense-cso/" TargetMode="External"/><Relationship Id="rId17" Type="http://schemas.openxmlformats.org/officeDocument/2006/relationships/image" Target="../media/image11.png"/><Relationship Id="rId16" Type="http://schemas.openxmlformats.org/officeDocument/2006/relationships/hyperlink" Target="https://aaf.dau.edu/aaf/contracting-cone/defense-cso/" TargetMode="External"/><Relationship Id="rId5" Type="http://schemas.openxmlformats.org/officeDocument/2006/relationships/hyperlink" Target="https://www.law.cornell.edu/uscode/text/10/2371" TargetMode="External"/><Relationship Id="rId6" Type="http://schemas.openxmlformats.org/officeDocument/2006/relationships/hyperlink" Target="https://www.law.cornell.edu/uscode/text/10/2373" TargetMode="External"/><Relationship Id="rId18" Type="http://schemas.openxmlformats.org/officeDocument/2006/relationships/image" Target="../media/image7.png"/><Relationship Id="rId7" Type="http://schemas.openxmlformats.org/officeDocument/2006/relationships/hyperlink" Target="https://www.law.cornell.edu/uscode/text/10/2374a" TargetMode="External"/><Relationship Id="rId8" Type="http://schemas.openxmlformats.org/officeDocument/2006/relationships/hyperlink" Target="https://www.purdue.edu/business/sps/pdf/Grant_vs_Contrac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hyperlink" Target="https://www.gsa.gov/buying-selling/purchasing-programs" TargetMode="External"/><Relationship Id="rId5" Type="http://schemas.openxmlformats.org/officeDocument/2006/relationships/hyperlink" Target="https://www.eis.army.mil/programs/chess" TargetMode="External"/><Relationship Id="rId6" Type="http://schemas.openxmlformats.org/officeDocument/2006/relationships/hyperlink" Target="https://aida.mitre.org/ota/existing-ota-consortia/" TargetMode="External"/><Relationship Id="rId7" Type="http://schemas.openxmlformats.org/officeDocument/2006/relationships/image" Target="../media/image11.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1.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hyperlink" Target="https://www.dau.edu/tools/Documents/Contracting%20Subway%20Map/index.html" TargetMode="External"/><Relationship Id="rId5" Type="http://schemas.openxmlformats.org/officeDocument/2006/relationships/hyperlink" Target="https://www.gsa.gov/buying-selling/products-services/professional-services/buy-services/oasis-and-oasis-small-business" TargetMode="External"/><Relationship Id="rId6" Type="http://schemas.openxmlformats.org/officeDocument/2006/relationships/image" Target="../media/image11.png"/><Relationship Id="rId7"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s://www.dau.edu/tools/Documents/Contracting%20Subway%20Map/innovation-airport.html" TargetMode="External"/><Relationship Id="rId5" Type="http://schemas.openxmlformats.org/officeDocument/2006/relationships/hyperlink" Target="https://www.dau.edu/tools/Documents/Contracting%20Subway%20Map/innovation-airport.html" TargetMode="External"/><Relationship Id="rId6" Type="http://schemas.openxmlformats.org/officeDocument/2006/relationships/hyperlink" Target="https://www.dau.edu/tools/Documents/Contracting%20Subway%20Map/innovation-airport.html" TargetMode="External"/><Relationship Id="rId7" Type="http://schemas.openxmlformats.org/officeDocument/2006/relationships/image" Target="../media/image11.png"/><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hyperlink" Target="https://www.law.cornell.edu/uscode/text/10/2371b" TargetMode="External"/><Relationship Id="rId5" Type="http://schemas.openxmlformats.org/officeDocument/2006/relationships/image" Target="../media/image11.png"/><Relationship Id="rId6"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1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1" Type="http://schemas.openxmlformats.org/officeDocument/2006/relationships/hyperlink" Target="https://www.law.cornell.edu/uscode/text/10/2374a" TargetMode="External"/><Relationship Id="rId10" Type="http://schemas.openxmlformats.org/officeDocument/2006/relationships/hyperlink" Target="https://www.law.cornell.edu/uscode/text/10/2371b" TargetMode="External"/><Relationship Id="rId13" Type="http://schemas.openxmlformats.org/officeDocument/2006/relationships/hyperlink" Target="https://www.law.cornell.edu/uscode/text/10/subtitle-A/part-IV/chapter-137" TargetMode="External"/><Relationship Id="rId12" Type="http://schemas.openxmlformats.org/officeDocument/2006/relationships/hyperlink" Target="https://www.law.cornell.edu/uscode/text/10/2373"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hyperlink" Target="https://acqnotes.com/dod-guides-handbooks" TargetMode="External"/><Relationship Id="rId9" Type="http://schemas.openxmlformats.org/officeDocument/2006/relationships/hyperlink" Target="https://www.dau.edu/tools/Documents/Contracting%20Subway%20Map/index.html" TargetMode="External"/><Relationship Id="rId15" Type="http://schemas.openxmlformats.org/officeDocument/2006/relationships/image" Target="../media/image7.png"/><Relationship Id="rId14" Type="http://schemas.openxmlformats.org/officeDocument/2006/relationships/image" Target="../media/image11.png"/><Relationship Id="rId5" Type="http://schemas.openxmlformats.org/officeDocument/2006/relationships/hyperlink" Target="https://acqnotes.com/acqnote/acquisitions/appropriation-categories" TargetMode="External"/><Relationship Id="rId6" Type="http://schemas.openxmlformats.org/officeDocument/2006/relationships/hyperlink" Target="https://www.fiscal.treasury.gov/files/fast-book/fastbook-march-2021.pdf" TargetMode="External"/><Relationship Id="rId7" Type="http://schemas.openxmlformats.org/officeDocument/2006/relationships/hyperlink" Target="https://aida.mitre.org/ota/existing-ota-consortia/" TargetMode="External"/><Relationship Id="rId8" Type="http://schemas.openxmlformats.org/officeDocument/2006/relationships/hyperlink" Target="https://www.dau.edu/tools/Documents/Contracting%20Subway%20Map/innovation-airpor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hyperlink" Target="https://www.acquisition.gov/far/part-10#FAR_10_002" TargetMode="External"/><Relationship Id="rId5" Type="http://schemas.openxmlformats.org/officeDocument/2006/relationships/image" Target="../media/image11.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acqnotes.com/acqnote/acquisitions/appropriation-categories" TargetMode="External"/><Relationship Id="rId4" Type="http://schemas.openxmlformats.org/officeDocument/2006/relationships/hyperlink" Target="https://acqnotes.com/acqnote/acquisitions/appropriation-categories" TargetMode="External"/><Relationship Id="rId5" Type="http://schemas.openxmlformats.org/officeDocument/2006/relationships/hyperlink" Target="https://acqnotes.com/acqnote/acquisitions/appropriation-categories" TargetMode="External"/><Relationship Id="rId6" Type="http://schemas.openxmlformats.org/officeDocument/2006/relationships/image" Target="../media/image12.jpg"/><Relationship Id="rId7" Type="http://schemas.openxmlformats.org/officeDocument/2006/relationships/image" Target="../media/image11.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A picture containing person, sky, outdoor&#10;&#10;Description automatically generated" id="133" name="Google Shape;133;p1"/>
          <p:cNvPicPr preferRelativeResize="0"/>
          <p:nvPr/>
        </p:nvPicPr>
        <p:blipFill rotWithShape="1">
          <a:blip r:embed="rId3">
            <a:alphaModFix/>
          </a:blip>
          <a:srcRect b="26663" l="0" r="15852" t="3425"/>
          <a:stretch/>
        </p:blipFill>
        <p:spPr>
          <a:xfrm>
            <a:off x="-183076" y="-125507"/>
            <a:ext cx="12608160" cy="6983509"/>
          </a:xfrm>
          <a:prstGeom prst="rect">
            <a:avLst/>
          </a:prstGeom>
          <a:noFill/>
          <a:ln>
            <a:noFill/>
          </a:ln>
        </p:spPr>
      </p:pic>
      <p:sp>
        <p:nvSpPr>
          <p:cNvPr id="134" name="Google Shape;134;p1"/>
          <p:cNvSpPr/>
          <p:nvPr/>
        </p:nvSpPr>
        <p:spPr>
          <a:xfrm>
            <a:off x="-183083" y="-125507"/>
            <a:ext cx="12608100" cy="6983400"/>
          </a:xfrm>
          <a:prstGeom prst="rect">
            <a:avLst/>
          </a:prstGeom>
          <a:solidFill>
            <a:srgbClr val="262626">
              <a:alpha val="77254"/>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
          <p:cNvSpPr txBox="1"/>
          <p:nvPr/>
        </p:nvSpPr>
        <p:spPr>
          <a:xfrm>
            <a:off x="-86802" y="2979001"/>
            <a:ext cx="12608158" cy="1548176"/>
          </a:xfrm>
          <a:prstGeom prst="rect">
            <a:avLst/>
          </a:prstGeom>
          <a:noFill/>
          <a:ln>
            <a:noFill/>
          </a:ln>
        </p:spPr>
        <p:txBody>
          <a:bodyPr anchorCtr="0" anchor="t" bIns="45700" lIns="91425" spcFirstLastPara="1" rIns="91425" wrap="square" tIns="45700">
            <a:noAutofit/>
          </a:bodyPr>
          <a:lstStyle/>
          <a:p>
            <a:pPr indent="0" lvl="0" marL="0" marR="0" rtl="0" algn="ctr">
              <a:lnSpc>
                <a:spcPct val="115200"/>
              </a:lnSpc>
              <a:spcBef>
                <a:spcPts val="0"/>
              </a:spcBef>
              <a:spcAft>
                <a:spcPts val="0"/>
              </a:spcAft>
              <a:buClr>
                <a:schemeClr val="lt1"/>
              </a:buClr>
              <a:buSzPts val="5000"/>
              <a:buFont typeface="Lato Black"/>
              <a:buNone/>
            </a:pPr>
            <a:r>
              <a:rPr b="1" i="0" lang="en-US" sz="5000" u="none" cap="none" strike="noStrike">
                <a:solidFill>
                  <a:schemeClr val="lt1"/>
                </a:solidFill>
                <a:latin typeface="Lato Black"/>
                <a:ea typeface="Lato Black"/>
                <a:cs typeface="Lato Black"/>
                <a:sym typeface="Lato Black"/>
              </a:rPr>
              <a:t>Getting Started </a:t>
            </a:r>
            <a:r>
              <a:rPr b="0" i="0" lang="en-US" sz="5000" u="none" cap="none" strike="noStrike">
                <a:solidFill>
                  <a:schemeClr val="lt1"/>
                </a:solidFill>
                <a:latin typeface="Lato"/>
                <a:ea typeface="Lato"/>
                <a:cs typeface="Lato"/>
                <a:sym typeface="Lato"/>
              </a:rPr>
              <a:t>-</a:t>
            </a:r>
            <a:br>
              <a:rPr b="0" i="0" lang="en-US" sz="5000" u="none" cap="none" strike="noStrike">
                <a:solidFill>
                  <a:schemeClr val="lt1"/>
                </a:solidFill>
                <a:latin typeface="Lato Light"/>
                <a:ea typeface="Lato Light"/>
                <a:cs typeface="Lato Light"/>
                <a:sym typeface="Lato Light"/>
              </a:rPr>
            </a:br>
            <a:r>
              <a:rPr b="0" i="0" lang="en-US" sz="5000" u="none" cap="none" strike="noStrike">
                <a:solidFill>
                  <a:schemeClr val="lt1"/>
                </a:solidFill>
                <a:latin typeface="Lato"/>
                <a:ea typeface="Lato"/>
                <a:cs typeface="Lato"/>
                <a:sym typeface="Lato"/>
              </a:rPr>
              <a:t>Understanding Contracting Options</a:t>
            </a:r>
            <a:endParaRPr b="0" i="0" sz="1400" u="none" cap="none" strike="noStrike">
              <a:solidFill>
                <a:srgbClr val="000000"/>
              </a:solidFill>
              <a:latin typeface="Arial"/>
              <a:ea typeface="Arial"/>
              <a:cs typeface="Arial"/>
              <a:sym typeface="Arial"/>
            </a:endParaRPr>
          </a:p>
        </p:txBody>
      </p:sp>
      <p:sp>
        <p:nvSpPr>
          <p:cNvPr id="136" name="Google Shape;136;p1"/>
          <p:cNvSpPr txBox="1"/>
          <p:nvPr/>
        </p:nvSpPr>
        <p:spPr>
          <a:xfrm>
            <a:off x="-183077" y="6208139"/>
            <a:ext cx="12608158" cy="38988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Lato"/>
                <a:ea typeface="Lato"/>
                <a:cs typeface="Lato"/>
                <a:sym typeface="Lato"/>
              </a:rPr>
              <a:t>MAY 2021</a:t>
            </a:r>
            <a:endParaRPr b="0" i="0" sz="1400" u="none" cap="none" strike="noStrike">
              <a:solidFill>
                <a:srgbClr val="000000"/>
              </a:solidFill>
              <a:latin typeface="Arial"/>
              <a:ea typeface="Arial"/>
              <a:cs typeface="Arial"/>
              <a:sym typeface="Arial"/>
            </a:endParaRPr>
          </a:p>
        </p:txBody>
      </p:sp>
      <p:pic>
        <p:nvPicPr>
          <p:cNvPr descr="Logo&#10;&#10;Description automatically generated" id="137" name="Google Shape;137;p1"/>
          <p:cNvPicPr preferRelativeResize="0"/>
          <p:nvPr/>
        </p:nvPicPr>
        <p:blipFill rotWithShape="1">
          <a:blip r:embed="rId4">
            <a:alphaModFix/>
          </a:blip>
          <a:srcRect b="0" l="0" r="0" t="0"/>
          <a:stretch/>
        </p:blipFill>
        <p:spPr>
          <a:xfrm>
            <a:off x="5698710" y="1331762"/>
            <a:ext cx="1037135" cy="1303708"/>
          </a:xfrm>
          <a:prstGeom prst="rect">
            <a:avLst/>
          </a:prstGeom>
          <a:noFill/>
          <a:ln>
            <a:noFill/>
          </a:ln>
        </p:spPr>
      </p:pic>
      <p:pic>
        <p:nvPicPr>
          <p:cNvPr descr="Background pattern&#10;&#10;Description automatically generated" id="138" name="Google Shape;138;p1"/>
          <p:cNvPicPr preferRelativeResize="0"/>
          <p:nvPr/>
        </p:nvPicPr>
        <p:blipFill rotWithShape="1">
          <a:blip r:embed="rId5">
            <a:alphaModFix/>
          </a:blip>
          <a:srcRect b="22222" l="2007" r="65418" t="66578"/>
          <a:stretch/>
        </p:blipFill>
        <p:spPr>
          <a:xfrm rot="10800000">
            <a:off x="-183078" y="-125507"/>
            <a:ext cx="12608156" cy="791016"/>
          </a:xfrm>
          <a:prstGeom prst="rect">
            <a:avLst/>
          </a:prstGeom>
          <a:noFill/>
          <a:ln>
            <a:noFill/>
          </a:ln>
        </p:spPr>
      </p:pic>
      <p:sp>
        <p:nvSpPr>
          <p:cNvPr id="139" name="Google Shape;139;p1"/>
          <p:cNvSpPr/>
          <p:nvPr/>
        </p:nvSpPr>
        <p:spPr>
          <a:xfrm>
            <a:off x="-183083" y="-161367"/>
            <a:ext cx="12608162" cy="161367"/>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p10"/>
          <p:cNvPicPr preferRelativeResize="0"/>
          <p:nvPr>
            <p:ph idx="3" type="pic"/>
          </p:nvPr>
        </p:nvPicPr>
        <p:blipFill rotWithShape="1">
          <a:blip r:embed="rId3">
            <a:alphaModFix/>
          </a:blip>
          <a:srcRect b="0" l="-12672" r="45870" t="0"/>
          <a:stretch/>
        </p:blipFill>
        <p:spPr>
          <a:xfrm>
            <a:off x="0" y="0"/>
            <a:ext cx="6108300" cy="6858000"/>
          </a:xfrm>
          <a:prstGeom prst="rect">
            <a:avLst/>
          </a:prstGeom>
          <a:noFill/>
          <a:ln>
            <a:noFill/>
          </a:ln>
        </p:spPr>
      </p:pic>
      <p:sp>
        <p:nvSpPr>
          <p:cNvPr id="244" name="Google Shape;244;p10"/>
          <p:cNvSpPr txBox="1"/>
          <p:nvPr>
            <p:ph idx="1" type="subTitle"/>
          </p:nvPr>
        </p:nvSpPr>
        <p:spPr>
          <a:xfrm>
            <a:off x="667109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COMMON TYPES OF CONTRACTING APPROACHES</a:t>
            </a:r>
            <a:endParaRPr b="1" sz="1400">
              <a:latin typeface="Lato Black"/>
              <a:ea typeface="Lato Black"/>
              <a:cs typeface="Lato Black"/>
              <a:sym typeface="Lato Black"/>
            </a:endParaRPr>
          </a:p>
        </p:txBody>
      </p:sp>
      <p:sp>
        <p:nvSpPr>
          <p:cNvPr id="245" name="Google Shape;245;p10"/>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246" name="Google Shape;246;p10"/>
          <p:cNvSpPr txBox="1"/>
          <p:nvPr>
            <p:ph idx="2" type="body"/>
          </p:nvPr>
        </p:nvSpPr>
        <p:spPr>
          <a:xfrm>
            <a:off x="6670679" y="1711162"/>
            <a:ext cx="4959357" cy="4773735"/>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rgbClr val="2483C5"/>
              </a:buClr>
              <a:buSzPts val="1600"/>
              <a:buNone/>
            </a:pPr>
            <a:r>
              <a:rPr lang="en-US">
                <a:solidFill>
                  <a:srgbClr val="2483C5"/>
                </a:solidFill>
              </a:rPr>
              <a:t>•   </a:t>
            </a:r>
            <a:r>
              <a:rPr b="1" lang="en-US">
                <a:latin typeface="Lato Black"/>
                <a:ea typeface="Lato Black"/>
                <a:cs typeface="Lato Black"/>
                <a:sym typeface="Lato Black"/>
              </a:rPr>
              <a:t>Federal Acquisition Regulations (</a:t>
            </a:r>
            <a:r>
              <a:rPr b="1" lang="en-US" u="sng">
                <a:solidFill>
                  <a:srgbClr val="2483C5"/>
                </a:solidFill>
                <a:latin typeface="Lato Black"/>
                <a:ea typeface="Lato Black"/>
                <a:cs typeface="Lato Black"/>
                <a:sym typeface="Lato Black"/>
                <a:hlinkClick r:id="rId4">
                  <a:extLst>
                    <a:ext uri="{A12FA001-AC4F-418D-AE19-62706E023703}">
                      <ahyp:hlinkClr val="tx"/>
                    </a:ext>
                  </a:extLst>
                </a:hlinkClick>
              </a:rPr>
              <a:t>FAR</a:t>
            </a:r>
            <a:r>
              <a:rPr b="1" lang="en-US">
                <a:latin typeface="Lato Black"/>
                <a:ea typeface="Lato Black"/>
                <a:cs typeface="Lato Black"/>
                <a:sym typeface="Lato Black"/>
              </a:rPr>
              <a:t>) based:</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Micro-purchase, $10k or less (</a:t>
            </a:r>
            <a:r>
              <a:rPr lang="en-US" u="sng">
                <a:solidFill>
                  <a:srgbClr val="2483C5"/>
                </a:solidFill>
                <a:hlinkClick r:id="rId5">
                  <a:extLst>
                    <a:ext uri="{A12FA001-AC4F-418D-AE19-62706E023703}">
                      <ahyp:hlinkClr val="tx"/>
                    </a:ext>
                  </a:extLst>
                </a:hlinkClick>
              </a:rPr>
              <a:t>FAR 13</a:t>
            </a:r>
            <a:r>
              <a:rPr lang="en-US"/>
              <a:t>)</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Simplified Acquisition $250k or less (</a:t>
            </a:r>
            <a:r>
              <a:rPr lang="en-US" u="sng">
                <a:solidFill>
                  <a:srgbClr val="2483C5"/>
                </a:solidFill>
                <a:hlinkClick r:id="rId6">
                  <a:extLst>
                    <a:ext uri="{A12FA001-AC4F-418D-AE19-62706E023703}">
                      <ahyp:hlinkClr val="tx"/>
                    </a:ext>
                  </a:extLst>
                </a:hlinkClick>
              </a:rPr>
              <a:t>FAR 13</a:t>
            </a:r>
            <a:r>
              <a:rPr lang="en-US"/>
              <a:t>)</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Commercial Item (</a:t>
            </a:r>
            <a:r>
              <a:rPr lang="en-US" u="sng">
                <a:solidFill>
                  <a:srgbClr val="2483C5"/>
                </a:solidFill>
                <a:hlinkClick r:id="rId7">
                  <a:extLst>
                    <a:ext uri="{A12FA001-AC4F-418D-AE19-62706E023703}">
                      <ahyp:hlinkClr val="tx"/>
                    </a:ext>
                  </a:extLst>
                </a:hlinkClick>
              </a:rPr>
              <a:t>FAR 12</a:t>
            </a:r>
            <a:r>
              <a:rPr lang="en-US"/>
              <a:t>)</a:t>
            </a:r>
            <a:endParaRPr/>
          </a:p>
          <a:p>
            <a:pPr indent="0" lvl="1" marL="14288" rtl="0" algn="l">
              <a:lnSpc>
                <a:spcPct val="137500"/>
              </a:lnSpc>
              <a:spcBef>
                <a:spcPts val="500"/>
              </a:spcBef>
              <a:spcAft>
                <a:spcPts val="0"/>
              </a:spcAft>
              <a:buClr>
                <a:srgbClr val="32BCAD"/>
              </a:buClr>
              <a:buSzPts val="1600"/>
              <a:buNone/>
            </a:pPr>
            <a:r>
              <a:rPr lang="en-US" sz="1600">
                <a:solidFill>
                  <a:srgbClr val="32BCAD"/>
                </a:solidFill>
              </a:rPr>
              <a:t>         •   </a:t>
            </a:r>
            <a:r>
              <a:rPr lang="en-US" sz="1600"/>
              <a:t>Small Business Set-Aside (</a:t>
            </a:r>
            <a:r>
              <a:rPr lang="en-US" sz="1600" u="sng">
                <a:solidFill>
                  <a:srgbClr val="2483C5"/>
                </a:solidFill>
                <a:hlinkClick r:id="rId8">
                  <a:extLst>
                    <a:ext uri="{A12FA001-AC4F-418D-AE19-62706E023703}">
                      <ahyp:hlinkClr val="tx"/>
                    </a:ext>
                  </a:extLst>
                </a:hlinkClick>
              </a:rPr>
              <a:t>FAR 19</a:t>
            </a:r>
            <a:r>
              <a:rPr lang="en-US" sz="1600"/>
              <a:t>)</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Broad Agency Announcements (</a:t>
            </a:r>
            <a:r>
              <a:rPr lang="en-US" u="sng">
                <a:solidFill>
                  <a:srgbClr val="2483C5"/>
                </a:solidFill>
                <a:hlinkClick r:id="rId9">
                  <a:extLst>
                    <a:ext uri="{A12FA001-AC4F-418D-AE19-62706E023703}">
                      <ahyp:hlinkClr val="tx"/>
                    </a:ext>
                  </a:extLst>
                </a:hlinkClick>
              </a:rPr>
              <a:t>FAR 35.016</a:t>
            </a:r>
            <a:r>
              <a:rPr lang="en-US"/>
              <a:t>)</a:t>
            </a:r>
            <a:endParaRPr/>
          </a:p>
          <a:p>
            <a:pPr indent="0" lvl="1" marL="14288" rtl="0" algn="l">
              <a:lnSpc>
                <a:spcPct val="137500"/>
              </a:lnSpc>
              <a:spcBef>
                <a:spcPts val="500"/>
              </a:spcBef>
              <a:spcAft>
                <a:spcPts val="0"/>
              </a:spcAft>
              <a:buClr>
                <a:srgbClr val="32BCAD"/>
              </a:buClr>
              <a:buSzPts val="1600"/>
              <a:buNone/>
            </a:pPr>
            <a:r>
              <a:rPr lang="en-US" sz="1600">
                <a:solidFill>
                  <a:srgbClr val="32BCAD"/>
                </a:solidFill>
              </a:rPr>
              <a:t>         •   </a:t>
            </a:r>
            <a:r>
              <a:rPr lang="en-US" sz="1600"/>
              <a:t>Government Wide Acquisition Contracts    </a:t>
            </a:r>
            <a:br>
              <a:rPr lang="en-US" sz="1600"/>
            </a:br>
            <a:r>
              <a:rPr lang="en-US" sz="1600"/>
              <a:t>               (GWAC)/Required Sources</a:t>
            </a:r>
            <a:endParaRPr/>
          </a:p>
          <a:p>
            <a:pPr indent="0" lvl="1" marL="14288" rtl="0" algn="l">
              <a:lnSpc>
                <a:spcPct val="137500"/>
              </a:lnSpc>
              <a:spcBef>
                <a:spcPts val="500"/>
              </a:spcBef>
              <a:spcAft>
                <a:spcPts val="0"/>
              </a:spcAft>
              <a:buClr>
                <a:schemeClr val="dk1"/>
              </a:buClr>
              <a:buSzPts val="1600"/>
              <a:buNone/>
            </a:pPr>
            <a:br>
              <a:rPr lang="en-US">
                <a:latin typeface="Lato Black"/>
                <a:ea typeface="Lato Black"/>
                <a:cs typeface="Lato Black"/>
                <a:sym typeface="Lato Black"/>
              </a:rPr>
            </a:br>
            <a:r>
              <a:rPr lang="en-US">
                <a:solidFill>
                  <a:srgbClr val="2483C5"/>
                </a:solidFill>
              </a:rPr>
              <a:t>•   </a:t>
            </a:r>
            <a:r>
              <a:rPr b="1" lang="en-US">
                <a:latin typeface="Lato Black"/>
                <a:ea typeface="Lato Black"/>
                <a:cs typeface="Lato Black"/>
                <a:sym typeface="Lato Black"/>
              </a:rPr>
              <a:t>Small Business Innovative Research (SBIR) /</a:t>
            </a:r>
            <a:br>
              <a:rPr b="1" lang="en-US">
                <a:latin typeface="Lato Black"/>
                <a:ea typeface="Lato Black"/>
                <a:cs typeface="Lato Black"/>
                <a:sym typeface="Lato Black"/>
              </a:rPr>
            </a:br>
            <a:r>
              <a:rPr b="1" lang="en-US">
                <a:latin typeface="Lato Black"/>
                <a:ea typeface="Lato Black"/>
                <a:cs typeface="Lato Black"/>
                <a:sym typeface="Lato Black"/>
              </a:rPr>
              <a:t>      Small Busines Technology Transfer (STTR) </a:t>
            </a:r>
            <a:br>
              <a:rPr b="1" lang="en-US">
                <a:latin typeface="Lato Black"/>
                <a:ea typeface="Lato Black"/>
                <a:cs typeface="Lato Black"/>
                <a:sym typeface="Lato Black"/>
              </a:rPr>
            </a:br>
            <a:r>
              <a:rPr b="1" lang="en-US">
                <a:latin typeface="Lato Black"/>
                <a:ea typeface="Lato Black"/>
                <a:cs typeface="Lato Black"/>
                <a:sym typeface="Lato Black"/>
              </a:rPr>
              <a:t>      Programs (</a:t>
            </a:r>
            <a:r>
              <a:rPr b="1" lang="en-US" u="sng">
                <a:solidFill>
                  <a:srgbClr val="2483C5"/>
                </a:solidFill>
                <a:latin typeface="Lato Black"/>
                <a:ea typeface="Lato Black"/>
                <a:cs typeface="Lato Black"/>
                <a:sym typeface="Lato Black"/>
                <a:hlinkClick r:id="rId10">
                  <a:extLst>
                    <a:ext uri="{A12FA001-AC4F-418D-AE19-62706E023703}">
                      <ahyp:hlinkClr val="tx"/>
                    </a:ext>
                  </a:extLst>
                </a:hlinkClick>
              </a:rPr>
              <a:t>https://www.sbir.gov/about</a:t>
            </a:r>
            <a:r>
              <a:rPr b="1" lang="en-US">
                <a:latin typeface="Lato Black"/>
                <a:ea typeface="Lato Black"/>
                <a:cs typeface="Lato Black"/>
                <a:sym typeface="Lato Black"/>
              </a:rPr>
              <a:t>) </a:t>
            </a:r>
            <a:endParaRPr/>
          </a:p>
          <a:p>
            <a:pPr indent="0" lvl="1" marL="14288" rtl="0" algn="l">
              <a:lnSpc>
                <a:spcPct val="137500"/>
              </a:lnSpc>
              <a:spcBef>
                <a:spcPts val="500"/>
              </a:spcBef>
              <a:spcAft>
                <a:spcPts val="0"/>
              </a:spcAft>
              <a:buClr>
                <a:schemeClr val="dk1"/>
              </a:buClr>
              <a:buSzPts val="1600"/>
              <a:buNone/>
            </a:pPr>
            <a:br>
              <a:rPr lang="en-US">
                <a:latin typeface="Lato Black"/>
                <a:ea typeface="Lato Black"/>
                <a:cs typeface="Lato Black"/>
                <a:sym typeface="Lato Black"/>
              </a:rPr>
            </a:br>
            <a:r>
              <a:rPr lang="en-US">
                <a:solidFill>
                  <a:srgbClr val="2483C5"/>
                </a:solidFill>
              </a:rPr>
              <a:t>•   </a:t>
            </a:r>
            <a:r>
              <a:rPr b="1" lang="en-US" u="sng">
                <a:solidFill>
                  <a:srgbClr val="2483C5"/>
                </a:solidFill>
                <a:latin typeface="Lato Black"/>
                <a:ea typeface="Lato Black"/>
                <a:cs typeface="Lato Black"/>
                <a:sym typeface="Lato Black"/>
                <a:hlinkClick r:id="rId11">
                  <a:extLst>
                    <a:ext uri="{A12FA001-AC4F-418D-AE19-62706E023703}">
                      <ahyp:hlinkClr val="tx"/>
                    </a:ext>
                  </a:extLst>
                </a:hlinkClick>
              </a:rPr>
              <a:t>Commercial</a:t>
            </a:r>
            <a:r>
              <a:rPr b="1" lang="en-US" u="sng">
                <a:solidFill>
                  <a:srgbClr val="0563C1"/>
                </a:solidFill>
                <a:latin typeface="Lato Black"/>
                <a:ea typeface="Lato Black"/>
                <a:cs typeface="Lato Black"/>
                <a:sym typeface="Lato Black"/>
                <a:hlinkClick r:id="rId12">
                  <a:extLst>
                    <a:ext uri="{A12FA001-AC4F-418D-AE19-62706E023703}">
                      <ahyp:hlinkClr val="tx"/>
                    </a:ext>
                  </a:extLst>
                </a:hlinkClick>
              </a:rPr>
              <a:t> </a:t>
            </a:r>
            <a:r>
              <a:rPr b="1" lang="en-US" u="sng">
                <a:solidFill>
                  <a:srgbClr val="2483C5"/>
                </a:solidFill>
                <a:latin typeface="Lato Black"/>
                <a:ea typeface="Lato Black"/>
                <a:cs typeface="Lato Black"/>
                <a:sym typeface="Lato Black"/>
                <a:hlinkClick r:id="rId13">
                  <a:extLst>
                    <a:ext uri="{A12FA001-AC4F-418D-AE19-62706E023703}">
                      <ahyp:hlinkClr val="tx"/>
                    </a:ext>
                  </a:extLst>
                </a:hlinkClick>
              </a:rPr>
              <a:t>Solutions Opening</a:t>
            </a:r>
            <a:endParaRPr b="1">
              <a:solidFill>
                <a:srgbClr val="2483C5"/>
              </a:solidFill>
              <a:latin typeface="Lato Black"/>
              <a:ea typeface="Lato Black"/>
              <a:cs typeface="Lato Black"/>
              <a:sym typeface="Lato Black"/>
            </a:endParaRPr>
          </a:p>
          <a:p>
            <a:pPr indent="0" lvl="1" marL="14288" rtl="0" algn="l">
              <a:lnSpc>
                <a:spcPct val="137500"/>
              </a:lnSpc>
              <a:spcBef>
                <a:spcPts val="500"/>
              </a:spcBef>
              <a:spcAft>
                <a:spcPts val="0"/>
              </a:spcAft>
              <a:buClr>
                <a:schemeClr val="dk1"/>
              </a:buClr>
              <a:buSzPts val="1600"/>
              <a:buNone/>
            </a:pPr>
            <a:r>
              <a:rPr b="1" lang="en-US">
                <a:latin typeface="Lato Black"/>
                <a:ea typeface="Lato Black"/>
                <a:cs typeface="Lato Black"/>
                <a:sym typeface="Lato Black"/>
              </a:rPr>
              <a:t> </a:t>
            </a:r>
            <a:endParaRPr/>
          </a:p>
        </p:txBody>
      </p:sp>
      <p:pic>
        <p:nvPicPr>
          <p:cNvPr descr="Background pattern&#10;&#10;Description automatically generated" id="247" name="Google Shape;247;p10"/>
          <p:cNvPicPr preferRelativeResize="0"/>
          <p:nvPr/>
        </p:nvPicPr>
        <p:blipFill rotWithShape="1">
          <a:blip r:embed="rId14">
            <a:alphaModFix/>
          </a:blip>
          <a:srcRect b="10938" l="1" r="82280" t="72531"/>
          <a:stretch/>
        </p:blipFill>
        <p:spPr>
          <a:xfrm rot="5400000">
            <a:off x="-2133230" y="2845258"/>
            <a:ext cx="6858000" cy="1167484"/>
          </a:xfrm>
          <a:prstGeom prst="rect">
            <a:avLst/>
          </a:prstGeom>
          <a:noFill/>
          <a:ln>
            <a:noFill/>
          </a:ln>
        </p:spPr>
      </p:pic>
      <p:sp>
        <p:nvSpPr>
          <p:cNvPr id="248" name="Google Shape;248;p10"/>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49" name="Google Shape;249;p10"/>
          <p:cNvPicPr preferRelativeResize="0"/>
          <p:nvPr/>
        </p:nvPicPr>
        <p:blipFill rotWithShape="1">
          <a:blip r:embed="rId15">
            <a:alphaModFix/>
          </a:blip>
          <a:srcRect b="0" l="0" r="0" t="0"/>
          <a:stretch/>
        </p:blipFill>
        <p:spPr>
          <a:xfrm>
            <a:off x="207172" y="5477252"/>
            <a:ext cx="844580" cy="1061661"/>
          </a:xfrm>
          <a:prstGeom prst="rect">
            <a:avLst/>
          </a:prstGeom>
          <a:noFill/>
          <a:ln>
            <a:noFill/>
          </a:ln>
        </p:spPr>
      </p:pic>
      <p:sp>
        <p:nvSpPr>
          <p:cNvPr id="250" name="Google Shape;250;p10"/>
          <p:cNvSpPr/>
          <p:nvPr/>
        </p:nvSpPr>
        <p:spPr>
          <a:xfrm>
            <a:off x="6087012" y="996873"/>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
        <p:nvSpPr>
          <p:cNvPr id="251" name="Google Shape;251;p10"/>
          <p:cNvSpPr txBox="1"/>
          <p:nvPr/>
        </p:nvSpPr>
        <p:spPr>
          <a:xfrm>
            <a:off x="6694899" y="1065698"/>
            <a:ext cx="5746938" cy="554336"/>
          </a:xfrm>
          <a:prstGeom prst="rect">
            <a:avLst/>
          </a:prstGeom>
          <a:noFill/>
          <a:ln>
            <a:noFill/>
          </a:ln>
        </p:spPr>
        <p:txBody>
          <a:bodyPr anchorCtr="0" anchor="t" bIns="45700" lIns="0" spcFirstLastPara="1" rIns="91425" wrap="square" tIns="0">
            <a:noAutofit/>
          </a:bodyPr>
          <a:lstStyle/>
          <a:p>
            <a:pPr indent="0" lvl="0" marL="0" marR="0" rtl="0" algn="l">
              <a:lnSpc>
                <a:spcPct val="104347"/>
              </a:lnSpc>
              <a:spcBef>
                <a:spcPts val="0"/>
              </a:spcBef>
              <a:spcAft>
                <a:spcPts val="0"/>
              </a:spcAft>
              <a:buClr>
                <a:srgbClr val="1F3E6E"/>
              </a:buClr>
              <a:buSzPts val="2300"/>
              <a:buFont typeface="Arial"/>
              <a:buNone/>
            </a:pPr>
            <a:r>
              <a:rPr b="1" i="0" lang="en-US" sz="2300" u="none" cap="none" strike="noStrike">
                <a:solidFill>
                  <a:srgbClr val="1F3E6E"/>
                </a:solidFill>
                <a:latin typeface="Lato Black"/>
                <a:ea typeface="Lato Black"/>
                <a:cs typeface="Lato Black"/>
                <a:sym typeface="Lato Black"/>
              </a:rPr>
              <a:t>Federal Acquisition Regulations (FAR)</a:t>
            </a:r>
            <a:endParaRPr b="1" i="0" sz="2300" u="none" cap="none" strike="noStrike">
              <a:solidFill>
                <a:srgbClr val="1F3E6E"/>
              </a:solidFill>
              <a:latin typeface="Lato Black"/>
              <a:ea typeface="Lato Black"/>
              <a:cs typeface="Lato Black"/>
              <a:sym typeface="Lato Black"/>
            </a:endParaRPr>
          </a:p>
        </p:txBody>
      </p:sp>
    </p:spTree>
  </p:cSld>
  <p:clrMapOvr>
    <a:masterClrMapping/>
  </p:clrMapOvr>
  <mc:AlternateContent>
    <mc:Choice Requires="p14">
      <p:transition p14:dur="4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1"/>
          <p:cNvSpPr/>
          <p:nvPr/>
        </p:nvSpPr>
        <p:spPr>
          <a:xfrm>
            <a:off x="-7901" y="8671"/>
            <a:ext cx="12223713" cy="6849326"/>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 name="Google Shape;257;p11"/>
          <p:cNvPicPr preferRelativeResize="0"/>
          <p:nvPr>
            <p:ph idx="3" type="pic"/>
          </p:nvPr>
        </p:nvPicPr>
        <p:blipFill rotWithShape="1">
          <a:blip r:embed="rId3">
            <a:alphaModFix/>
          </a:blip>
          <a:srcRect b="4176" l="19429" r="23609" t="0"/>
          <a:stretch/>
        </p:blipFill>
        <p:spPr>
          <a:xfrm>
            <a:off x="6107906" y="0"/>
            <a:ext cx="6108300" cy="6858000"/>
          </a:xfrm>
          <a:prstGeom prst="rect">
            <a:avLst/>
          </a:prstGeom>
          <a:noFill/>
          <a:ln>
            <a:noFill/>
          </a:ln>
        </p:spPr>
      </p:pic>
      <p:sp>
        <p:nvSpPr>
          <p:cNvPr id="258" name="Google Shape;258;p11"/>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259" name="Google Shape;259;p11"/>
          <p:cNvSpPr txBox="1"/>
          <p:nvPr>
            <p:ph idx="1" type="subTitle"/>
          </p:nvPr>
        </p:nvSpPr>
        <p:spPr>
          <a:xfrm>
            <a:off x="605843"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COMMON TYPES OF CONTRACTING APPROACHES</a:t>
            </a:r>
            <a:endParaRPr b="1" sz="1400">
              <a:latin typeface="Lato Black"/>
              <a:ea typeface="Lato Black"/>
              <a:cs typeface="Lato Black"/>
              <a:sym typeface="Lato Black"/>
            </a:endParaRPr>
          </a:p>
        </p:txBody>
      </p:sp>
      <p:sp>
        <p:nvSpPr>
          <p:cNvPr id="260" name="Google Shape;260;p11"/>
          <p:cNvSpPr txBox="1"/>
          <p:nvPr>
            <p:ph idx="2" type="body"/>
          </p:nvPr>
        </p:nvSpPr>
        <p:spPr>
          <a:xfrm>
            <a:off x="605843" y="1625759"/>
            <a:ext cx="5192212" cy="4494335"/>
          </a:xfrm>
          <a:prstGeom prst="rect">
            <a:avLst/>
          </a:prstGeom>
          <a:noFill/>
          <a:ln>
            <a:noFill/>
          </a:ln>
        </p:spPr>
        <p:txBody>
          <a:bodyPr anchorCtr="0" anchor="t" bIns="45700" lIns="0" spcFirstLastPara="1" rIns="91425" wrap="square" tIns="0">
            <a:noAutofit/>
          </a:bodyPr>
          <a:lstStyle/>
          <a:p>
            <a:pPr indent="0" lvl="2" marL="14288" rtl="0" algn="l">
              <a:lnSpc>
                <a:spcPct val="107000"/>
              </a:lnSpc>
              <a:spcBef>
                <a:spcPts val="0"/>
              </a:spcBef>
              <a:spcAft>
                <a:spcPts val="0"/>
              </a:spcAft>
              <a:buClr>
                <a:srgbClr val="2483C5"/>
              </a:buClr>
              <a:buSzPts val="1400"/>
              <a:buNone/>
            </a:pPr>
            <a:r>
              <a:rPr lang="en-US">
                <a:solidFill>
                  <a:srgbClr val="2483C5"/>
                </a:solidFill>
              </a:rPr>
              <a:t>•   </a:t>
            </a:r>
            <a:r>
              <a:rPr b="1" lang="en-US"/>
              <a:t>Other Transaction Agreement for Prototypes </a:t>
            </a:r>
            <a:br>
              <a:rPr lang="en-US"/>
            </a:br>
            <a:r>
              <a:rPr lang="en-US"/>
              <a:t>      (</a:t>
            </a:r>
            <a:r>
              <a:rPr lang="en-US" u="sng">
                <a:solidFill>
                  <a:srgbClr val="2483C5"/>
                </a:solidFill>
                <a:hlinkClick r:id="rId4">
                  <a:extLst>
                    <a:ext uri="{A12FA001-AC4F-418D-AE19-62706E023703}">
                      <ahyp:hlinkClr val="tx"/>
                    </a:ext>
                  </a:extLst>
                </a:hlinkClick>
              </a:rPr>
              <a:t>10 USC §2371b</a:t>
            </a:r>
            <a:r>
              <a:rPr lang="en-US"/>
              <a:t>)</a:t>
            </a:r>
            <a:endParaRPr/>
          </a:p>
          <a:p>
            <a:pPr indent="0" lvl="2" marL="14288" rtl="0" algn="l">
              <a:lnSpc>
                <a:spcPct val="107000"/>
              </a:lnSpc>
              <a:spcBef>
                <a:spcPts val="0"/>
              </a:spcBef>
              <a:spcAft>
                <a:spcPts val="0"/>
              </a:spcAft>
              <a:buClr>
                <a:schemeClr val="dk1"/>
              </a:buClr>
              <a:buSzPts val="700"/>
              <a:buNone/>
            </a:pPr>
            <a:r>
              <a:t/>
            </a:r>
            <a:endParaRPr sz="700">
              <a:solidFill>
                <a:srgbClr val="2483C5"/>
              </a:solidFill>
            </a:endParaRPr>
          </a:p>
          <a:p>
            <a:pPr indent="0" lvl="2" marL="14288" rtl="0" algn="l">
              <a:lnSpc>
                <a:spcPct val="107000"/>
              </a:lnSpc>
              <a:spcBef>
                <a:spcPts val="0"/>
              </a:spcBef>
              <a:spcAft>
                <a:spcPts val="0"/>
              </a:spcAft>
              <a:buClr>
                <a:srgbClr val="2483C5"/>
              </a:buClr>
              <a:buSzPts val="1400"/>
              <a:buNone/>
            </a:pPr>
            <a:r>
              <a:rPr lang="en-US">
                <a:solidFill>
                  <a:srgbClr val="2483C5"/>
                </a:solidFill>
              </a:rPr>
              <a:t>•   </a:t>
            </a:r>
            <a:r>
              <a:rPr b="1" lang="en-US"/>
              <a:t>Other Transactions for Research Projects </a:t>
            </a:r>
            <a:r>
              <a:rPr lang="en-US"/>
              <a:t> (</a:t>
            </a:r>
            <a:r>
              <a:rPr lang="en-US" u="sng">
                <a:solidFill>
                  <a:srgbClr val="2483C5"/>
                </a:solidFill>
                <a:hlinkClick r:id="rId5">
                  <a:extLst>
                    <a:ext uri="{A12FA001-AC4F-418D-AE19-62706E023703}">
                      <ahyp:hlinkClr val="tx"/>
                    </a:ext>
                  </a:extLst>
                </a:hlinkClick>
              </a:rPr>
              <a:t>10 USC §2371</a:t>
            </a:r>
            <a:r>
              <a:rPr lang="en-US"/>
              <a:t>)</a:t>
            </a:r>
            <a:endParaRPr/>
          </a:p>
          <a:p>
            <a:pPr indent="0" lvl="2" marL="14288" rtl="0" algn="l">
              <a:lnSpc>
                <a:spcPct val="107000"/>
              </a:lnSpc>
              <a:spcBef>
                <a:spcPts val="0"/>
              </a:spcBef>
              <a:spcAft>
                <a:spcPts val="0"/>
              </a:spcAft>
              <a:buClr>
                <a:schemeClr val="dk1"/>
              </a:buClr>
              <a:buSzPts val="700"/>
              <a:buNone/>
            </a:pPr>
            <a:r>
              <a:t/>
            </a:r>
            <a:endParaRPr sz="700">
              <a:solidFill>
                <a:srgbClr val="2483C5"/>
              </a:solidFill>
            </a:endParaRPr>
          </a:p>
          <a:p>
            <a:pPr indent="0" lvl="2" marL="14288" rtl="0" algn="l">
              <a:lnSpc>
                <a:spcPct val="107000"/>
              </a:lnSpc>
              <a:spcBef>
                <a:spcPts val="0"/>
              </a:spcBef>
              <a:spcAft>
                <a:spcPts val="0"/>
              </a:spcAft>
              <a:buClr>
                <a:srgbClr val="2483C5"/>
              </a:buClr>
              <a:buSzPts val="1400"/>
              <a:buNone/>
            </a:pPr>
            <a:r>
              <a:rPr lang="en-US">
                <a:solidFill>
                  <a:srgbClr val="2483C5"/>
                </a:solidFill>
              </a:rPr>
              <a:t>•   </a:t>
            </a:r>
            <a:r>
              <a:rPr b="1" lang="en-US"/>
              <a:t>Purchase for Experimental Purposes </a:t>
            </a:r>
            <a:r>
              <a:rPr lang="en-US"/>
              <a:t>(</a:t>
            </a:r>
            <a:r>
              <a:rPr lang="en-US" u="sng">
                <a:solidFill>
                  <a:srgbClr val="2483C5"/>
                </a:solidFill>
                <a:hlinkClick r:id="rId6">
                  <a:extLst>
                    <a:ext uri="{A12FA001-AC4F-418D-AE19-62706E023703}">
                      <ahyp:hlinkClr val="tx"/>
                    </a:ext>
                  </a:extLst>
                </a:hlinkClick>
              </a:rPr>
              <a:t>10 USC §2373</a:t>
            </a:r>
            <a:r>
              <a:rPr lang="en-US"/>
              <a:t>)</a:t>
            </a:r>
            <a:endParaRPr/>
          </a:p>
          <a:p>
            <a:pPr indent="0" lvl="2" marL="14288" rtl="0" algn="l">
              <a:lnSpc>
                <a:spcPct val="107000"/>
              </a:lnSpc>
              <a:spcBef>
                <a:spcPts val="0"/>
              </a:spcBef>
              <a:spcAft>
                <a:spcPts val="0"/>
              </a:spcAft>
              <a:buClr>
                <a:schemeClr val="dk1"/>
              </a:buClr>
              <a:buSzPts val="700"/>
              <a:buNone/>
            </a:pPr>
            <a:r>
              <a:t/>
            </a:r>
            <a:endParaRPr sz="700">
              <a:solidFill>
                <a:srgbClr val="2483C5"/>
              </a:solidFill>
            </a:endParaRPr>
          </a:p>
          <a:p>
            <a:pPr indent="0" lvl="2" marL="14288" rtl="0" algn="l">
              <a:lnSpc>
                <a:spcPct val="107000"/>
              </a:lnSpc>
              <a:spcBef>
                <a:spcPts val="0"/>
              </a:spcBef>
              <a:spcAft>
                <a:spcPts val="0"/>
              </a:spcAft>
              <a:buClr>
                <a:srgbClr val="2483C5"/>
              </a:buClr>
              <a:buSzPts val="1400"/>
              <a:buNone/>
            </a:pPr>
            <a:r>
              <a:rPr lang="en-US">
                <a:solidFill>
                  <a:srgbClr val="2483C5"/>
                </a:solidFill>
              </a:rPr>
              <a:t>•   </a:t>
            </a:r>
            <a:r>
              <a:rPr b="1" lang="en-US"/>
              <a:t>Prize Authority </a:t>
            </a:r>
            <a:r>
              <a:rPr lang="en-US"/>
              <a:t>(</a:t>
            </a:r>
            <a:r>
              <a:rPr lang="en-US" u="sng">
                <a:solidFill>
                  <a:srgbClr val="2483C5"/>
                </a:solidFill>
                <a:hlinkClick r:id="rId7">
                  <a:extLst>
                    <a:ext uri="{A12FA001-AC4F-418D-AE19-62706E023703}">
                      <ahyp:hlinkClr val="tx"/>
                    </a:ext>
                  </a:extLst>
                </a:hlinkClick>
              </a:rPr>
              <a:t>10 USC §2374a</a:t>
            </a:r>
            <a:r>
              <a:rPr lang="en-US"/>
              <a:t>)</a:t>
            </a:r>
            <a:endParaRPr/>
          </a:p>
          <a:p>
            <a:pPr indent="0" lvl="2" marL="14288" rtl="0" algn="l">
              <a:lnSpc>
                <a:spcPct val="107000"/>
              </a:lnSpc>
              <a:spcBef>
                <a:spcPts val="0"/>
              </a:spcBef>
              <a:spcAft>
                <a:spcPts val="0"/>
              </a:spcAft>
              <a:buClr>
                <a:schemeClr val="dk1"/>
              </a:buClr>
              <a:buSzPts val="700"/>
              <a:buNone/>
            </a:pPr>
            <a:r>
              <a:t/>
            </a:r>
            <a:endParaRPr sz="700">
              <a:solidFill>
                <a:srgbClr val="2483C5"/>
              </a:solidFill>
            </a:endParaRPr>
          </a:p>
          <a:p>
            <a:pPr indent="0" lvl="2" marL="14288" rtl="0" algn="l">
              <a:lnSpc>
                <a:spcPct val="107000"/>
              </a:lnSpc>
              <a:spcBef>
                <a:spcPts val="0"/>
              </a:spcBef>
              <a:spcAft>
                <a:spcPts val="0"/>
              </a:spcAft>
              <a:buClr>
                <a:srgbClr val="2483C5"/>
              </a:buClr>
              <a:buSzPts val="1400"/>
              <a:buNone/>
            </a:pPr>
            <a:r>
              <a:rPr lang="en-US">
                <a:solidFill>
                  <a:srgbClr val="2483C5"/>
                </a:solidFill>
              </a:rPr>
              <a:t>•   </a:t>
            </a:r>
            <a:r>
              <a:rPr b="1" lang="en-US" u="sng">
                <a:solidFill>
                  <a:srgbClr val="2483C5"/>
                </a:solidFill>
                <a:hlinkClick r:id="rId8">
                  <a:extLst>
                    <a:ext uri="{A12FA001-AC4F-418D-AE19-62706E023703}">
                      <ahyp:hlinkClr val="tx"/>
                    </a:ext>
                  </a:extLst>
                </a:hlinkClick>
              </a:rPr>
              <a:t>Grants, Cooperative Agreements</a:t>
            </a:r>
            <a:r>
              <a:rPr b="1" lang="en-US"/>
              <a:t>, or</a:t>
            </a:r>
            <a:br>
              <a:rPr b="1" lang="en-US"/>
            </a:br>
            <a:r>
              <a:rPr b="1" lang="en-US"/>
              <a:t>      </a:t>
            </a:r>
            <a:r>
              <a:rPr b="1" lang="en-US" u="sng">
                <a:solidFill>
                  <a:srgbClr val="2483C5"/>
                </a:solidFill>
                <a:hlinkClick r:id="rId9">
                  <a:extLst>
                    <a:ext uri="{A12FA001-AC4F-418D-AE19-62706E023703}">
                      <ahyp:hlinkClr val="tx"/>
                    </a:ext>
                  </a:extLst>
                </a:hlinkClick>
              </a:rPr>
              <a:t>Technology</a:t>
            </a:r>
            <a:r>
              <a:rPr b="1" lang="en-US" u="sng">
                <a:solidFill>
                  <a:srgbClr val="0563C1"/>
                </a:solidFill>
                <a:hlinkClick r:id="rId10">
                  <a:extLst>
                    <a:ext uri="{A12FA001-AC4F-418D-AE19-62706E023703}">
                      <ahyp:hlinkClr val="tx"/>
                    </a:ext>
                  </a:extLst>
                </a:hlinkClick>
              </a:rPr>
              <a:t> </a:t>
            </a:r>
            <a:r>
              <a:rPr b="1" lang="en-US" u="sng">
                <a:solidFill>
                  <a:srgbClr val="2483C5"/>
                </a:solidFill>
                <a:hlinkClick r:id="rId11">
                  <a:extLst>
                    <a:ext uri="{A12FA001-AC4F-418D-AE19-62706E023703}">
                      <ahyp:hlinkClr val="tx"/>
                    </a:ext>
                  </a:extLst>
                </a:hlinkClick>
              </a:rPr>
              <a:t>Investment Agreement </a:t>
            </a:r>
            <a:endParaRPr b="1">
              <a:solidFill>
                <a:srgbClr val="2483C5"/>
              </a:solidFill>
            </a:endParaRPr>
          </a:p>
          <a:p>
            <a:pPr indent="0" lvl="2" marL="14288" rtl="0" algn="l">
              <a:lnSpc>
                <a:spcPct val="107000"/>
              </a:lnSpc>
              <a:spcBef>
                <a:spcPts val="0"/>
              </a:spcBef>
              <a:spcAft>
                <a:spcPts val="0"/>
              </a:spcAft>
              <a:buClr>
                <a:schemeClr val="dk1"/>
              </a:buClr>
              <a:buSzPts val="700"/>
              <a:buNone/>
            </a:pPr>
            <a:r>
              <a:t/>
            </a:r>
            <a:endParaRPr sz="700">
              <a:solidFill>
                <a:srgbClr val="2483C5"/>
              </a:solidFill>
              <a:latin typeface="Lato Black"/>
              <a:ea typeface="Lato Black"/>
              <a:cs typeface="Lato Black"/>
              <a:sym typeface="Lato Black"/>
            </a:endParaRPr>
          </a:p>
          <a:p>
            <a:pPr indent="0" lvl="2" marL="14288" rtl="0" algn="l">
              <a:lnSpc>
                <a:spcPct val="107000"/>
              </a:lnSpc>
              <a:spcBef>
                <a:spcPts val="0"/>
              </a:spcBef>
              <a:spcAft>
                <a:spcPts val="0"/>
              </a:spcAft>
              <a:buClr>
                <a:srgbClr val="32BCAD"/>
              </a:buClr>
              <a:buSzPts val="1400"/>
              <a:buNone/>
            </a:pPr>
            <a:r>
              <a:rPr lang="en-US">
                <a:solidFill>
                  <a:srgbClr val="32BCAD"/>
                </a:solidFill>
              </a:rPr>
              <a:t>            •   </a:t>
            </a:r>
            <a:r>
              <a:rPr lang="en-US"/>
              <a:t>All three governed by the DoD Grants and     </a:t>
            </a:r>
            <a:br>
              <a:rPr lang="en-US"/>
            </a:br>
            <a:r>
              <a:rPr lang="en-US"/>
              <a:t>                  Agreements Regulations </a:t>
            </a:r>
            <a:r>
              <a:rPr lang="en-US" u="sng">
                <a:solidFill>
                  <a:srgbClr val="2483C5"/>
                </a:solidFill>
                <a:hlinkClick r:id="rId12">
                  <a:extLst>
                    <a:ext uri="{A12FA001-AC4F-418D-AE19-62706E023703}">
                      <ahyp:hlinkClr val="tx"/>
                    </a:ext>
                  </a:extLst>
                </a:hlinkClick>
              </a:rPr>
              <a:t>(DoDGARS)</a:t>
            </a:r>
            <a:endParaRPr>
              <a:solidFill>
                <a:srgbClr val="2483C5"/>
              </a:solidFill>
            </a:endParaRPr>
          </a:p>
          <a:p>
            <a:pPr indent="0" lvl="2" marL="14288" rtl="0" algn="l">
              <a:lnSpc>
                <a:spcPct val="107000"/>
              </a:lnSpc>
              <a:spcBef>
                <a:spcPts val="0"/>
              </a:spcBef>
              <a:spcAft>
                <a:spcPts val="0"/>
              </a:spcAft>
              <a:buClr>
                <a:schemeClr val="dk1"/>
              </a:buClr>
              <a:buSzPts val="700"/>
              <a:buNone/>
            </a:pPr>
            <a:r>
              <a:t/>
            </a:r>
            <a:endParaRPr sz="700">
              <a:solidFill>
                <a:srgbClr val="32BCAD"/>
              </a:solidFill>
            </a:endParaRPr>
          </a:p>
          <a:p>
            <a:pPr indent="0" lvl="2" marL="14288" rtl="0" algn="l">
              <a:lnSpc>
                <a:spcPct val="107000"/>
              </a:lnSpc>
              <a:spcBef>
                <a:spcPts val="0"/>
              </a:spcBef>
              <a:spcAft>
                <a:spcPts val="0"/>
              </a:spcAft>
              <a:buClr>
                <a:srgbClr val="32BCAD"/>
              </a:buClr>
              <a:buSzPts val="1400"/>
              <a:buNone/>
            </a:pPr>
            <a:r>
              <a:rPr lang="en-US">
                <a:solidFill>
                  <a:srgbClr val="32BCAD"/>
                </a:solidFill>
              </a:rPr>
              <a:t>            •   </a:t>
            </a:r>
            <a:r>
              <a:rPr lang="en-US"/>
              <a:t>Example, DPA Title III Funding Opportunity   </a:t>
            </a:r>
            <a:br>
              <a:rPr lang="en-US"/>
            </a:br>
            <a:r>
              <a:rPr lang="en-US"/>
              <a:t>                  Announcements (FOA): </a:t>
            </a:r>
            <a:br>
              <a:rPr lang="en-US"/>
            </a:br>
            <a:r>
              <a:rPr lang="en-US"/>
              <a:t>                  </a:t>
            </a:r>
            <a:r>
              <a:rPr lang="en-US" sz="1200" u="sng">
                <a:solidFill>
                  <a:srgbClr val="2483C5"/>
                </a:solidFill>
                <a:hlinkClick r:id="rId13">
                  <a:extLst>
                    <a:ext uri="{A12FA001-AC4F-418D-AE19-62706E023703}">
                      <ahyp:hlinkClr val="tx"/>
                    </a:ext>
                  </a:extLst>
                </a:hlinkClick>
              </a:rPr>
              <a:t>https://www.businessdefense.gov/DPA-Title-III/Opportunities/</a:t>
            </a:r>
            <a:r>
              <a:rPr lang="en-US" sz="1200">
                <a:solidFill>
                  <a:srgbClr val="2483C5"/>
                </a:solidFill>
              </a:rPr>
              <a:t> </a:t>
            </a:r>
            <a:endParaRPr/>
          </a:p>
          <a:p>
            <a:pPr indent="0" lvl="2" marL="14288" rtl="0" algn="l">
              <a:lnSpc>
                <a:spcPct val="107000"/>
              </a:lnSpc>
              <a:spcBef>
                <a:spcPts val="0"/>
              </a:spcBef>
              <a:spcAft>
                <a:spcPts val="0"/>
              </a:spcAft>
              <a:buClr>
                <a:schemeClr val="dk1"/>
              </a:buClr>
              <a:buSzPts val="700"/>
              <a:buNone/>
            </a:pPr>
            <a:r>
              <a:t/>
            </a:r>
            <a:endParaRPr b="0" sz="700">
              <a:solidFill>
                <a:srgbClr val="2483C5"/>
              </a:solidFill>
            </a:endParaRPr>
          </a:p>
          <a:p>
            <a:pPr indent="0" lvl="2" marL="14288" rtl="0" algn="l">
              <a:lnSpc>
                <a:spcPct val="107000"/>
              </a:lnSpc>
              <a:spcBef>
                <a:spcPts val="0"/>
              </a:spcBef>
              <a:spcAft>
                <a:spcPts val="0"/>
              </a:spcAft>
              <a:buClr>
                <a:srgbClr val="2483C5"/>
              </a:buClr>
              <a:buSzPts val="1400"/>
              <a:buNone/>
            </a:pPr>
            <a:r>
              <a:rPr b="0" lang="en-US" sz="1400">
                <a:solidFill>
                  <a:srgbClr val="2483C5"/>
                </a:solidFill>
              </a:rPr>
              <a:t>•  </a:t>
            </a:r>
            <a:r>
              <a:rPr b="0" lang="en-US">
                <a:solidFill>
                  <a:srgbClr val="2483C5"/>
                </a:solidFill>
              </a:rPr>
              <a:t> </a:t>
            </a:r>
            <a:r>
              <a:rPr b="1" lang="en-US" u="sng">
                <a:solidFill>
                  <a:srgbClr val="2483C5"/>
                </a:solidFill>
                <a:hlinkClick r:id="rId14">
                  <a:extLst>
                    <a:ext uri="{A12FA001-AC4F-418D-AE19-62706E023703}">
                      <ahyp:hlinkClr val="tx"/>
                    </a:ext>
                  </a:extLst>
                </a:hlinkClick>
              </a:rPr>
              <a:t>Commercial</a:t>
            </a:r>
            <a:r>
              <a:rPr b="1" lang="en-US" u="sng">
                <a:solidFill>
                  <a:srgbClr val="0563C1"/>
                </a:solidFill>
                <a:hlinkClick r:id="rId15">
                  <a:extLst>
                    <a:ext uri="{A12FA001-AC4F-418D-AE19-62706E023703}">
                      <ahyp:hlinkClr val="tx"/>
                    </a:ext>
                  </a:extLst>
                </a:hlinkClick>
              </a:rPr>
              <a:t> </a:t>
            </a:r>
            <a:r>
              <a:rPr b="1" lang="en-US" u="sng">
                <a:solidFill>
                  <a:srgbClr val="2483C5"/>
                </a:solidFill>
                <a:hlinkClick r:id="rId16">
                  <a:extLst>
                    <a:ext uri="{A12FA001-AC4F-418D-AE19-62706E023703}">
                      <ahyp:hlinkClr val="tx"/>
                    </a:ext>
                  </a:extLst>
                </a:hlinkClick>
              </a:rPr>
              <a:t>Solutions Opening</a:t>
            </a:r>
            <a:endParaRPr b="1">
              <a:solidFill>
                <a:srgbClr val="2483C5"/>
              </a:solidFill>
            </a:endParaRPr>
          </a:p>
          <a:p>
            <a:pPr indent="0" lvl="0" marL="0" rtl="0" algn="l">
              <a:lnSpc>
                <a:spcPct val="150000"/>
              </a:lnSpc>
              <a:spcBef>
                <a:spcPts val="1000"/>
              </a:spcBef>
              <a:spcAft>
                <a:spcPts val="0"/>
              </a:spcAft>
              <a:buClr>
                <a:schemeClr val="dk1"/>
              </a:buClr>
              <a:buSzPts val="1600"/>
              <a:buNone/>
            </a:pPr>
            <a:r>
              <a:t/>
            </a:r>
            <a:endParaRPr b="0">
              <a:latin typeface="Lato Black"/>
              <a:ea typeface="Lato Black"/>
              <a:cs typeface="Lato Black"/>
              <a:sym typeface="Lato Black"/>
            </a:endParaRPr>
          </a:p>
        </p:txBody>
      </p:sp>
      <p:sp>
        <p:nvSpPr>
          <p:cNvPr id="261" name="Google Shape;261;p11"/>
          <p:cNvSpPr txBox="1"/>
          <p:nvPr/>
        </p:nvSpPr>
        <p:spPr>
          <a:xfrm>
            <a:off x="605843" y="970574"/>
            <a:ext cx="1525918" cy="388257"/>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0" i="0" lang="en-US" sz="2400" u="none" cap="none" strike="noStrike">
                <a:solidFill>
                  <a:srgbClr val="1F3E6E"/>
                </a:solidFill>
                <a:latin typeface="Lato Black"/>
                <a:ea typeface="Lato Black"/>
                <a:cs typeface="Lato Black"/>
                <a:sym typeface="Lato Black"/>
              </a:rPr>
              <a:t>Non-FAR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1600"/>
              <a:buFont typeface="Arial"/>
              <a:buNone/>
            </a:pPr>
            <a:r>
              <a:t/>
            </a:r>
            <a:endParaRPr b="0" i="0" sz="1600" u="none" cap="none" strike="noStrike">
              <a:solidFill>
                <a:schemeClr val="dk1"/>
              </a:solidFill>
              <a:latin typeface="Lato Black"/>
              <a:ea typeface="Lato Black"/>
              <a:cs typeface="Lato Black"/>
              <a:sym typeface="Lato Black"/>
            </a:endParaRPr>
          </a:p>
        </p:txBody>
      </p:sp>
      <p:pic>
        <p:nvPicPr>
          <p:cNvPr descr="Background pattern&#10;&#10;Description automatically generated" id="262" name="Google Shape;262;p11"/>
          <p:cNvPicPr preferRelativeResize="0"/>
          <p:nvPr/>
        </p:nvPicPr>
        <p:blipFill rotWithShape="1">
          <a:blip r:embed="rId17">
            <a:alphaModFix/>
          </a:blip>
          <a:srcRect b="10938" l="1" r="82280" t="72531"/>
          <a:stretch/>
        </p:blipFill>
        <p:spPr>
          <a:xfrm rot="5400000">
            <a:off x="6962437" y="2836587"/>
            <a:ext cx="6858000" cy="1167484"/>
          </a:xfrm>
          <a:prstGeom prst="rect">
            <a:avLst/>
          </a:prstGeom>
          <a:noFill/>
          <a:ln>
            <a:noFill/>
          </a:ln>
        </p:spPr>
      </p:pic>
      <p:sp>
        <p:nvSpPr>
          <p:cNvPr id="263" name="Google Shape;263;p11"/>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64" name="Google Shape;264;p11"/>
          <p:cNvPicPr preferRelativeResize="0"/>
          <p:nvPr/>
        </p:nvPicPr>
        <p:blipFill rotWithShape="1">
          <a:blip r:embed="rId18">
            <a:alphaModFix/>
          </a:blip>
          <a:srcRect b="0" l="0" r="0" t="0"/>
          <a:stretch/>
        </p:blipFill>
        <p:spPr>
          <a:xfrm>
            <a:off x="11164377" y="5477251"/>
            <a:ext cx="844580" cy="1061661"/>
          </a:xfrm>
          <a:prstGeom prst="rect">
            <a:avLst/>
          </a:prstGeom>
          <a:noFill/>
          <a:ln>
            <a:noFill/>
          </a:ln>
        </p:spPr>
      </p:pic>
      <p:sp>
        <p:nvSpPr>
          <p:cNvPr id="265" name="Google Shape;265;p11"/>
          <p:cNvSpPr/>
          <p:nvPr/>
        </p:nvSpPr>
        <p:spPr>
          <a:xfrm>
            <a:off x="-7901" y="868911"/>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2"/>
          <p:cNvSpPr/>
          <p:nvPr/>
        </p:nvSpPr>
        <p:spPr>
          <a:xfrm>
            <a:off x="0" y="1499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1" name="Google Shape;271;p12"/>
          <p:cNvPicPr preferRelativeResize="0"/>
          <p:nvPr>
            <p:ph idx="3" type="pic"/>
          </p:nvPr>
        </p:nvPicPr>
        <p:blipFill rotWithShape="1">
          <a:blip r:embed="rId3">
            <a:alphaModFix/>
          </a:blip>
          <a:srcRect b="0" l="-2577" r="43198" t="0"/>
          <a:stretch/>
        </p:blipFill>
        <p:spPr>
          <a:xfrm>
            <a:off x="0" y="0"/>
            <a:ext cx="6108300" cy="6858000"/>
          </a:xfrm>
          <a:prstGeom prst="rect">
            <a:avLst/>
          </a:prstGeom>
          <a:noFill/>
          <a:ln>
            <a:noFill/>
          </a:ln>
        </p:spPr>
      </p:pic>
      <p:sp>
        <p:nvSpPr>
          <p:cNvPr id="272" name="Google Shape;272;p12"/>
          <p:cNvSpPr txBox="1"/>
          <p:nvPr>
            <p:ph idx="1" type="subTitle"/>
          </p:nvPr>
        </p:nvSpPr>
        <p:spPr>
          <a:xfrm>
            <a:off x="6545529" y="450007"/>
            <a:ext cx="5307630"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COMMON TYPES OF CONTRACTING APPROACHES</a:t>
            </a:r>
            <a:endParaRPr b="1" sz="1400">
              <a:latin typeface="Lato Black"/>
              <a:ea typeface="Lato Black"/>
              <a:cs typeface="Lato Black"/>
              <a:sym typeface="Lato Black"/>
            </a:endParaRPr>
          </a:p>
        </p:txBody>
      </p:sp>
      <p:sp>
        <p:nvSpPr>
          <p:cNvPr id="273" name="Google Shape;273;p12"/>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274" name="Google Shape;274;p12"/>
          <p:cNvSpPr txBox="1"/>
          <p:nvPr>
            <p:ph idx="2" type="body"/>
          </p:nvPr>
        </p:nvSpPr>
        <p:spPr>
          <a:xfrm>
            <a:off x="6545110" y="1443607"/>
            <a:ext cx="5580627" cy="5138860"/>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chemeClr val="dk1"/>
              </a:buClr>
              <a:buSzPts val="1600"/>
              <a:buNone/>
            </a:pPr>
            <a:r>
              <a:rPr b="1" lang="en-US">
                <a:latin typeface="Lato Black"/>
                <a:ea typeface="Lato Black"/>
                <a:cs typeface="Lato Black"/>
                <a:sym typeface="Lato Black"/>
              </a:rPr>
              <a:t>Look for existing contract vehicles</a:t>
            </a:r>
            <a:endParaRPr b="1">
              <a:latin typeface="Lato Black"/>
              <a:ea typeface="Lato Black"/>
              <a:cs typeface="Lato Black"/>
              <a:sym typeface="Lato Black"/>
            </a:endParaRPr>
          </a:p>
          <a:p>
            <a:pPr indent="0" lvl="1" marL="14288" rtl="0" algn="l">
              <a:lnSpc>
                <a:spcPct val="107000"/>
              </a:lnSpc>
              <a:spcBef>
                <a:spcPts val="0"/>
              </a:spcBef>
              <a:spcAft>
                <a:spcPts val="0"/>
              </a:spcAft>
              <a:buClr>
                <a:schemeClr val="dk1"/>
              </a:buClr>
              <a:buSzPts val="700"/>
              <a:buNone/>
            </a:pPr>
            <a:r>
              <a:t/>
            </a:r>
            <a:endParaRPr b="1" sz="700">
              <a:solidFill>
                <a:srgbClr val="32BCAD"/>
              </a:solidFill>
              <a:latin typeface="Lato Black"/>
              <a:ea typeface="Lato Black"/>
              <a:cs typeface="Lato Black"/>
              <a:sym typeface="Lato Black"/>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sz="1500"/>
              <a:t>Are there FAR based IDIQ’s available in your organization </a:t>
            </a:r>
            <a:br>
              <a:rPr lang="en-US" sz="1500"/>
            </a:br>
            <a:r>
              <a:rPr lang="en-US" sz="1500"/>
              <a:t>      or agency, for example </a:t>
            </a:r>
            <a:r>
              <a:rPr lang="en-US" sz="1500" u="sng">
                <a:solidFill>
                  <a:srgbClr val="2483C5"/>
                </a:solidFill>
                <a:hlinkClick r:id="rId4">
                  <a:extLst>
                    <a:ext uri="{A12FA001-AC4F-418D-AE19-62706E023703}">
                      <ahyp:hlinkClr val="tx"/>
                    </a:ext>
                  </a:extLst>
                </a:hlinkClick>
              </a:rPr>
              <a:t>GSA</a:t>
            </a:r>
            <a:r>
              <a:rPr lang="en-US" sz="1500"/>
              <a:t>,</a:t>
            </a:r>
            <a:r>
              <a:rPr lang="en-US" sz="1500">
                <a:solidFill>
                  <a:srgbClr val="2483C5"/>
                </a:solidFill>
              </a:rPr>
              <a:t> </a:t>
            </a:r>
            <a:r>
              <a:rPr lang="en-US" sz="1500" u="sng">
                <a:solidFill>
                  <a:srgbClr val="2483C5"/>
                </a:solidFill>
                <a:hlinkClick r:id="rId5">
                  <a:extLst>
                    <a:ext uri="{A12FA001-AC4F-418D-AE19-62706E023703}">
                      <ahyp:hlinkClr val="tx"/>
                    </a:ext>
                  </a:extLst>
                </a:hlinkClick>
              </a:rPr>
              <a:t>Army CHESS</a:t>
            </a:r>
            <a:r>
              <a:rPr lang="en-US" sz="1500"/>
              <a:t>, etc.</a:t>
            </a:r>
            <a:endParaRPr/>
          </a:p>
          <a:p>
            <a:pPr indent="0" lvl="1" marL="14288" rtl="0" algn="l">
              <a:lnSpc>
                <a:spcPct val="107000"/>
              </a:lnSpc>
              <a:spcBef>
                <a:spcPts val="0"/>
              </a:spcBef>
              <a:spcAft>
                <a:spcPts val="0"/>
              </a:spcAft>
              <a:buClr>
                <a:schemeClr val="dk1"/>
              </a:buClr>
              <a:buSzPts val="1000"/>
              <a:buNone/>
            </a:pPr>
            <a:r>
              <a:t/>
            </a:r>
            <a:endParaRPr b="1" sz="1000">
              <a:solidFill>
                <a:srgbClr val="32BCAD"/>
              </a:solidFill>
            </a:endParaRPr>
          </a:p>
          <a:p>
            <a:pPr indent="0" lvl="1" marL="14288" rtl="0" algn="l">
              <a:lnSpc>
                <a:spcPct val="107000"/>
              </a:lnSpc>
              <a:spcBef>
                <a:spcPts val="0"/>
              </a:spcBef>
              <a:spcAft>
                <a:spcPts val="0"/>
              </a:spcAft>
              <a:buClr>
                <a:srgbClr val="2483C5"/>
              </a:buClr>
              <a:buSzPts val="1500"/>
              <a:buNone/>
            </a:pPr>
            <a:r>
              <a:rPr lang="en-US" sz="1500">
                <a:solidFill>
                  <a:srgbClr val="2483C5"/>
                </a:solidFill>
              </a:rPr>
              <a:t>•   </a:t>
            </a:r>
            <a:r>
              <a:rPr lang="en-US" sz="1500"/>
              <a:t>If a prototype OTA is appropriate, does an OTA Consortium </a:t>
            </a:r>
            <a:br>
              <a:rPr lang="en-US" sz="1500"/>
            </a:br>
            <a:r>
              <a:rPr lang="en-US" sz="1500"/>
              <a:t>      already exist? </a:t>
            </a:r>
            <a:endParaRPr/>
          </a:p>
          <a:p>
            <a:pPr indent="0" lvl="1" marL="14288" rtl="0" algn="l">
              <a:lnSpc>
                <a:spcPct val="107000"/>
              </a:lnSpc>
              <a:spcBef>
                <a:spcPts val="0"/>
              </a:spcBef>
              <a:spcAft>
                <a:spcPts val="0"/>
              </a:spcAft>
              <a:buClr>
                <a:schemeClr val="dk1"/>
              </a:buClr>
              <a:buSzPts val="700"/>
              <a:buNone/>
            </a:pPr>
            <a:r>
              <a:t/>
            </a:r>
            <a:endParaRPr b="1" sz="700">
              <a:solidFill>
                <a:srgbClr val="32BCAD"/>
              </a:solidFill>
              <a:latin typeface="Lato Black"/>
              <a:ea typeface="Lato Black"/>
              <a:cs typeface="Lato Black"/>
              <a:sym typeface="Lato Black"/>
            </a:endParaRPr>
          </a:p>
          <a:p>
            <a:pPr indent="0" lvl="1" marL="14288" rtl="0" algn="l">
              <a:lnSpc>
                <a:spcPct val="107000"/>
              </a:lnSpc>
              <a:spcBef>
                <a:spcPts val="0"/>
              </a:spcBef>
              <a:spcAft>
                <a:spcPts val="0"/>
              </a:spcAft>
              <a:buClr>
                <a:srgbClr val="32BCAD"/>
              </a:buClr>
              <a:buSzPts val="1600"/>
              <a:buNone/>
            </a:pPr>
            <a:r>
              <a:rPr lang="en-US">
                <a:solidFill>
                  <a:srgbClr val="32BCAD"/>
                </a:solidFill>
                <a:latin typeface="Lato Light"/>
                <a:ea typeface="Lato Light"/>
                <a:cs typeface="Lato Light"/>
                <a:sym typeface="Lato Light"/>
              </a:rPr>
              <a:t>      •</a:t>
            </a:r>
            <a:r>
              <a:rPr lang="en-US">
                <a:solidFill>
                  <a:srgbClr val="2483C5"/>
                </a:solidFill>
                <a:latin typeface="Lato Light"/>
                <a:ea typeface="Lato Light"/>
                <a:cs typeface="Lato Light"/>
                <a:sym typeface="Lato Light"/>
              </a:rPr>
              <a:t> </a:t>
            </a:r>
            <a:r>
              <a:rPr lang="en-US" sz="1500">
                <a:latin typeface="Lato Light"/>
                <a:ea typeface="Lato Light"/>
                <a:cs typeface="Lato Light"/>
                <a:sym typeface="Lato Light"/>
              </a:rPr>
              <a:t>List of Existing Consortia: </a:t>
            </a:r>
            <a:br>
              <a:rPr lang="en-US" sz="1500">
                <a:latin typeface="Lato Light"/>
                <a:ea typeface="Lato Light"/>
                <a:cs typeface="Lato Light"/>
                <a:sym typeface="Lato Light"/>
              </a:rPr>
            </a:br>
            <a:r>
              <a:rPr lang="en-US" sz="1500">
                <a:latin typeface="Lato Light"/>
                <a:ea typeface="Lato Light"/>
                <a:cs typeface="Lato Light"/>
                <a:sym typeface="Lato Light"/>
              </a:rPr>
              <a:t>             (</a:t>
            </a:r>
            <a:r>
              <a:rPr lang="en-US" sz="1500" u="sng">
                <a:solidFill>
                  <a:srgbClr val="2483C5"/>
                </a:solidFill>
                <a:latin typeface="Lato Light"/>
                <a:ea typeface="Lato Light"/>
                <a:cs typeface="Lato Light"/>
                <a:sym typeface="Lato Light"/>
                <a:hlinkClick r:id="rId6">
                  <a:extLst>
                    <a:ext uri="{A12FA001-AC4F-418D-AE19-62706E023703}">
                      <ahyp:hlinkClr val="tx"/>
                    </a:ext>
                  </a:extLst>
                </a:hlinkClick>
              </a:rPr>
              <a:t>https://aida.mitre.org/ota/existing-ota-consortia/</a:t>
            </a:r>
            <a:r>
              <a:rPr lang="en-US" sz="1500">
                <a:latin typeface="Lato Light"/>
                <a:ea typeface="Lato Light"/>
                <a:cs typeface="Lato Light"/>
                <a:sym typeface="Lato Light"/>
              </a:rPr>
              <a:t>)</a:t>
            </a:r>
            <a:endParaRPr/>
          </a:p>
          <a:p>
            <a:pPr indent="0" lvl="1" marL="14288" rtl="0" algn="l">
              <a:lnSpc>
                <a:spcPct val="107000"/>
              </a:lnSpc>
              <a:spcBef>
                <a:spcPts val="0"/>
              </a:spcBef>
              <a:spcAft>
                <a:spcPts val="0"/>
              </a:spcAft>
              <a:buClr>
                <a:schemeClr val="dk1"/>
              </a:buClr>
              <a:buSzPts val="1000"/>
              <a:buNone/>
            </a:pPr>
            <a:r>
              <a:t/>
            </a:r>
            <a:endParaRPr b="1" sz="1000">
              <a:solidFill>
                <a:srgbClr val="32BCAD"/>
              </a:solidFill>
              <a:latin typeface="Lato Black"/>
              <a:ea typeface="Lato Black"/>
              <a:cs typeface="Lato Black"/>
              <a:sym typeface="Lato Black"/>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sz="1500"/>
              <a:t>Consider what the fees associated with using existing</a:t>
            </a:r>
            <a:br>
              <a:rPr lang="en-US" sz="1500"/>
            </a:br>
            <a:r>
              <a:rPr lang="en-US" sz="1500"/>
              <a:t>       vehicles are.</a:t>
            </a:r>
            <a:endParaRPr/>
          </a:p>
          <a:p>
            <a:pPr indent="0" lvl="1" marL="14288" rtl="0" algn="l">
              <a:lnSpc>
                <a:spcPct val="107000"/>
              </a:lnSpc>
              <a:spcBef>
                <a:spcPts val="0"/>
              </a:spcBef>
              <a:spcAft>
                <a:spcPts val="0"/>
              </a:spcAft>
              <a:buClr>
                <a:schemeClr val="dk1"/>
              </a:buClr>
              <a:buSzPts val="700"/>
              <a:buNone/>
            </a:pPr>
            <a:r>
              <a:t/>
            </a:r>
            <a:endParaRPr b="1" sz="700">
              <a:solidFill>
                <a:srgbClr val="32BCAD"/>
              </a:solidFill>
              <a:latin typeface="Lato Black"/>
              <a:ea typeface="Lato Black"/>
              <a:cs typeface="Lato Black"/>
              <a:sym typeface="Lato Black"/>
            </a:endParaRPr>
          </a:p>
          <a:p>
            <a:pPr indent="0" lvl="1" marL="14288" rtl="0" algn="l">
              <a:lnSpc>
                <a:spcPct val="107000"/>
              </a:lnSpc>
              <a:spcBef>
                <a:spcPts val="0"/>
              </a:spcBef>
              <a:spcAft>
                <a:spcPts val="0"/>
              </a:spcAft>
              <a:buClr>
                <a:srgbClr val="32BCAD"/>
              </a:buClr>
              <a:buSzPts val="1600"/>
              <a:buNone/>
            </a:pPr>
            <a:r>
              <a:rPr lang="en-US">
                <a:solidFill>
                  <a:srgbClr val="32BCAD"/>
                </a:solidFill>
                <a:latin typeface="Lato Light"/>
                <a:ea typeface="Lato Light"/>
                <a:cs typeface="Lato Light"/>
                <a:sym typeface="Lato Light"/>
              </a:rPr>
              <a:t>      </a:t>
            </a:r>
            <a:r>
              <a:rPr lang="en-US" sz="1500">
                <a:solidFill>
                  <a:srgbClr val="32BCAD"/>
                </a:solidFill>
                <a:latin typeface="Lato Light"/>
                <a:ea typeface="Lato Light"/>
                <a:cs typeface="Lato Light"/>
                <a:sym typeface="Lato Light"/>
              </a:rPr>
              <a:t>•</a:t>
            </a:r>
            <a:r>
              <a:rPr lang="en-US" sz="1500">
                <a:solidFill>
                  <a:srgbClr val="2483C5"/>
                </a:solidFill>
                <a:latin typeface="Lato Light"/>
                <a:ea typeface="Lato Light"/>
                <a:cs typeface="Lato Light"/>
                <a:sym typeface="Lato Light"/>
              </a:rPr>
              <a:t>   </a:t>
            </a:r>
            <a:r>
              <a:rPr lang="en-US" sz="1500">
                <a:latin typeface="Lato Light"/>
                <a:ea typeface="Lato Light"/>
                <a:cs typeface="Lato Light"/>
                <a:sym typeface="Lato Light"/>
              </a:rPr>
              <a:t>Some contracting offices, if you’re not part of their annual </a:t>
            </a:r>
            <a:br>
              <a:rPr lang="en-US" sz="1500">
                <a:latin typeface="Lato Light"/>
                <a:ea typeface="Lato Light"/>
                <a:cs typeface="Lato Light"/>
                <a:sym typeface="Lato Light"/>
              </a:rPr>
            </a:br>
            <a:r>
              <a:rPr lang="en-US" sz="1500">
                <a:latin typeface="Lato Light"/>
                <a:ea typeface="Lato Light"/>
                <a:cs typeface="Lato Light"/>
                <a:sym typeface="Lato Light"/>
              </a:rPr>
              <a:t>             support agreement (i.e. 7600A), will charge FTEs or some </a:t>
            </a:r>
            <a:br>
              <a:rPr lang="en-US" sz="1500">
                <a:latin typeface="Lato Light"/>
                <a:ea typeface="Lato Light"/>
                <a:cs typeface="Lato Light"/>
                <a:sym typeface="Lato Light"/>
              </a:rPr>
            </a:br>
            <a:r>
              <a:rPr lang="en-US" sz="1500">
                <a:latin typeface="Lato Light"/>
                <a:ea typeface="Lato Light"/>
                <a:cs typeface="Lato Light"/>
                <a:sym typeface="Lato Light"/>
              </a:rPr>
              <a:t>             sort of fee.</a:t>
            </a:r>
            <a:endParaRPr/>
          </a:p>
          <a:p>
            <a:pPr indent="0" lvl="1" marL="14288" rtl="0" algn="l">
              <a:lnSpc>
                <a:spcPct val="107000"/>
              </a:lnSpc>
              <a:spcBef>
                <a:spcPts val="0"/>
              </a:spcBef>
              <a:spcAft>
                <a:spcPts val="0"/>
              </a:spcAft>
              <a:buClr>
                <a:schemeClr val="dk1"/>
              </a:buClr>
              <a:buSzPts val="700"/>
              <a:buNone/>
            </a:pPr>
            <a:r>
              <a:t/>
            </a:r>
            <a:endParaRPr sz="700">
              <a:solidFill>
                <a:srgbClr val="32BCAD"/>
              </a:solidFill>
              <a:latin typeface="Lato Light"/>
              <a:ea typeface="Lato Light"/>
              <a:cs typeface="Lato Light"/>
              <a:sym typeface="Lato Light"/>
            </a:endParaRPr>
          </a:p>
          <a:p>
            <a:pPr indent="0" lvl="1" marL="14288" rtl="0" algn="l">
              <a:lnSpc>
                <a:spcPct val="107000"/>
              </a:lnSpc>
              <a:spcBef>
                <a:spcPts val="0"/>
              </a:spcBef>
              <a:spcAft>
                <a:spcPts val="0"/>
              </a:spcAft>
              <a:buClr>
                <a:srgbClr val="32BCAD"/>
              </a:buClr>
              <a:buSzPts val="1500"/>
              <a:buNone/>
            </a:pPr>
            <a:r>
              <a:rPr lang="en-US" sz="1500">
                <a:solidFill>
                  <a:srgbClr val="32BCAD"/>
                </a:solidFill>
                <a:latin typeface="Lato Light"/>
                <a:ea typeface="Lato Light"/>
                <a:cs typeface="Lato Light"/>
                <a:sym typeface="Lato Light"/>
              </a:rPr>
              <a:t>      •</a:t>
            </a:r>
            <a:r>
              <a:rPr lang="en-US" sz="1500">
                <a:solidFill>
                  <a:srgbClr val="2483C5"/>
                </a:solidFill>
                <a:latin typeface="Lato Light"/>
                <a:ea typeface="Lato Light"/>
                <a:cs typeface="Lato Light"/>
                <a:sym typeface="Lato Light"/>
              </a:rPr>
              <a:t>   </a:t>
            </a:r>
            <a:r>
              <a:rPr lang="en-US" sz="1500">
                <a:latin typeface="Lato Light"/>
                <a:ea typeface="Lato Light"/>
                <a:cs typeface="Lato Light"/>
                <a:sym typeface="Lato Light"/>
              </a:rPr>
              <a:t>Use of Consortiums may have a fee levied by the Government </a:t>
            </a:r>
            <a:br>
              <a:rPr lang="en-US" sz="1500">
                <a:latin typeface="Lato Light"/>
                <a:ea typeface="Lato Light"/>
                <a:cs typeface="Lato Light"/>
                <a:sym typeface="Lato Light"/>
              </a:rPr>
            </a:br>
            <a:r>
              <a:rPr lang="en-US" sz="1500">
                <a:latin typeface="Lato Light"/>
                <a:ea typeface="Lato Light"/>
                <a:cs typeface="Lato Light"/>
                <a:sym typeface="Lato Light"/>
              </a:rPr>
              <a:t>            office that manages the consortium. Additionally, most </a:t>
            </a:r>
            <a:br>
              <a:rPr lang="en-US" sz="1500">
                <a:latin typeface="Lato Light"/>
                <a:ea typeface="Lato Light"/>
                <a:cs typeface="Lato Light"/>
                <a:sym typeface="Lato Light"/>
              </a:rPr>
            </a:br>
            <a:r>
              <a:rPr lang="en-US" sz="1500">
                <a:latin typeface="Lato Light"/>
                <a:ea typeface="Lato Light"/>
                <a:cs typeface="Lato Light"/>
                <a:sym typeface="Lato Light"/>
              </a:rPr>
              <a:t>            Consortium Management Firms (CMFs) charge an </a:t>
            </a:r>
            <a:br>
              <a:rPr lang="en-US" sz="1500">
                <a:latin typeface="Lato Light"/>
                <a:ea typeface="Lato Light"/>
                <a:cs typeface="Lato Light"/>
                <a:sym typeface="Lato Light"/>
              </a:rPr>
            </a:br>
            <a:r>
              <a:rPr lang="en-US" sz="1500">
                <a:latin typeface="Lato Light"/>
                <a:ea typeface="Lato Light"/>
                <a:cs typeface="Lato Light"/>
                <a:sym typeface="Lato Light"/>
              </a:rPr>
              <a:t>            administration fee per project awarded.</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a:p>
            <a:pPr indent="0" lvl="1" marL="14288" rtl="0" algn="l">
              <a:lnSpc>
                <a:spcPct val="137500"/>
              </a:lnSpc>
              <a:spcBef>
                <a:spcPts val="500"/>
              </a:spcBef>
              <a:spcAft>
                <a:spcPts val="0"/>
              </a:spcAft>
              <a:buClr>
                <a:schemeClr val="dk1"/>
              </a:buClr>
              <a:buSzPts val="1600"/>
              <a:buNone/>
            </a:pPr>
            <a:r>
              <a:rPr b="1" lang="en-US">
                <a:latin typeface="Lato Black"/>
                <a:ea typeface="Lato Black"/>
                <a:cs typeface="Lato Black"/>
                <a:sym typeface="Lato Black"/>
              </a:rPr>
              <a:t> </a:t>
            </a:r>
            <a:endParaRPr/>
          </a:p>
        </p:txBody>
      </p:sp>
      <p:sp>
        <p:nvSpPr>
          <p:cNvPr id="275" name="Google Shape;275;p12"/>
          <p:cNvSpPr txBox="1"/>
          <p:nvPr/>
        </p:nvSpPr>
        <p:spPr>
          <a:xfrm>
            <a:off x="6543901" y="939769"/>
            <a:ext cx="4928925" cy="388257"/>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0" i="0" lang="en-US" sz="2400" u="none" cap="none" strike="noStrike">
                <a:solidFill>
                  <a:srgbClr val="1F3E6E"/>
                </a:solidFill>
                <a:latin typeface="Lato Black"/>
                <a:ea typeface="Lato Black"/>
                <a:cs typeface="Lato Black"/>
                <a:sym typeface="Lato Black"/>
              </a:rPr>
              <a:t>Don’t Reinvent the Wheel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1600"/>
              <a:buFont typeface="Arial"/>
              <a:buNone/>
            </a:pPr>
            <a:r>
              <a:t/>
            </a:r>
            <a:endParaRPr b="0" i="0" sz="1600" u="none" cap="none" strike="noStrike">
              <a:solidFill>
                <a:schemeClr val="dk1"/>
              </a:solidFill>
              <a:latin typeface="Lato Black"/>
              <a:ea typeface="Lato Black"/>
              <a:cs typeface="Lato Black"/>
              <a:sym typeface="Lato Black"/>
            </a:endParaRPr>
          </a:p>
        </p:txBody>
      </p:sp>
      <p:pic>
        <p:nvPicPr>
          <p:cNvPr descr="Background pattern&#10;&#10;Description automatically generated" id="276" name="Google Shape;276;p12"/>
          <p:cNvPicPr preferRelativeResize="0"/>
          <p:nvPr/>
        </p:nvPicPr>
        <p:blipFill rotWithShape="1">
          <a:blip r:embed="rId7">
            <a:alphaModFix/>
          </a:blip>
          <a:srcRect b="10938" l="1" r="82280" t="72531"/>
          <a:stretch/>
        </p:blipFill>
        <p:spPr>
          <a:xfrm rot="5400000">
            <a:off x="-2133230" y="2845258"/>
            <a:ext cx="6858000" cy="1167484"/>
          </a:xfrm>
          <a:prstGeom prst="rect">
            <a:avLst/>
          </a:prstGeom>
          <a:noFill/>
          <a:ln>
            <a:noFill/>
          </a:ln>
        </p:spPr>
      </p:pic>
      <p:sp>
        <p:nvSpPr>
          <p:cNvPr id="277" name="Google Shape;277;p12"/>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78" name="Google Shape;278;p12"/>
          <p:cNvPicPr preferRelativeResize="0"/>
          <p:nvPr/>
        </p:nvPicPr>
        <p:blipFill rotWithShape="1">
          <a:blip r:embed="rId8">
            <a:alphaModFix/>
          </a:blip>
          <a:srcRect b="0" l="0" r="0" t="0"/>
          <a:stretch/>
        </p:blipFill>
        <p:spPr>
          <a:xfrm>
            <a:off x="207172" y="5477252"/>
            <a:ext cx="844580" cy="1061661"/>
          </a:xfrm>
          <a:prstGeom prst="rect">
            <a:avLst/>
          </a:prstGeom>
          <a:noFill/>
          <a:ln>
            <a:noFill/>
          </a:ln>
        </p:spPr>
      </p:pic>
      <p:sp>
        <p:nvSpPr>
          <p:cNvPr id="279" name="Google Shape;279;p12"/>
          <p:cNvSpPr/>
          <p:nvPr/>
        </p:nvSpPr>
        <p:spPr>
          <a:xfrm>
            <a:off x="6113364" y="896857"/>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3"/>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5" name="Google Shape;285;p13"/>
          <p:cNvPicPr preferRelativeResize="0"/>
          <p:nvPr>
            <p:ph idx="3" type="pic"/>
          </p:nvPr>
        </p:nvPicPr>
        <p:blipFill rotWithShape="1">
          <a:blip r:embed="rId3">
            <a:alphaModFix/>
          </a:blip>
          <a:srcRect b="0" l="5158" r="31232" t="0"/>
          <a:stretch/>
        </p:blipFill>
        <p:spPr>
          <a:xfrm>
            <a:off x="0" y="0"/>
            <a:ext cx="6108300" cy="6858000"/>
          </a:xfrm>
          <a:prstGeom prst="rect">
            <a:avLst/>
          </a:prstGeom>
          <a:noFill/>
          <a:ln>
            <a:noFill/>
          </a:ln>
        </p:spPr>
      </p:pic>
      <p:sp>
        <p:nvSpPr>
          <p:cNvPr id="286" name="Google Shape;286;p13"/>
          <p:cNvSpPr txBox="1"/>
          <p:nvPr>
            <p:ph idx="1" type="subTitle"/>
          </p:nvPr>
        </p:nvSpPr>
        <p:spPr>
          <a:xfrm>
            <a:off x="673105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COMMON TYPES OF CONTRACTING APPROACHES</a:t>
            </a:r>
            <a:endParaRPr b="1" sz="1400">
              <a:latin typeface="Lato Black"/>
              <a:ea typeface="Lato Black"/>
              <a:cs typeface="Lato Black"/>
              <a:sym typeface="Lato Black"/>
            </a:endParaRPr>
          </a:p>
        </p:txBody>
      </p:sp>
      <p:sp>
        <p:nvSpPr>
          <p:cNvPr id="287" name="Google Shape;287;p13"/>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288" name="Google Shape;288;p13"/>
          <p:cNvSpPr txBox="1"/>
          <p:nvPr>
            <p:ph idx="2" type="body"/>
          </p:nvPr>
        </p:nvSpPr>
        <p:spPr>
          <a:xfrm>
            <a:off x="6730639" y="1618443"/>
            <a:ext cx="4959357" cy="4773735"/>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chemeClr val="dk1"/>
              </a:buClr>
              <a:buSzPts val="1600"/>
              <a:buNone/>
            </a:pPr>
            <a:r>
              <a:rPr b="1" lang="en-US">
                <a:latin typeface="Lato Black"/>
                <a:ea typeface="Lato Black"/>
                <a:cs typeface="Lato Black"/>
                <a:sym typeface="Lato Black"/>
              </a:rPr>
              <a:t>Know what contracting authorities the procurement office that supports you have</a:t>
            </a:r>
            <a:endParaRPr/>
          </a:p>
          <a:p>
            <a:pPr indent="0" lvl="1" marL="14288" rtl="0" algn="l">
              <a:lnSpc>
                <a:spcPct val="107000"/>
              </a:lnSpc>
              <a:spcBef>
                <a:spcPts val="0"/>
              </a:spcBef>
              <a:spcAft>
                <a:spcPts val="0"/>
              </a:spcAft>
              <a:buClr>
                <a:schemeClr val="dk1"/>
              </a:buClr>
              <a:buSzPts val="1000"/>
              <a:buNone/>
            </a:pPr>
            <a:r>
              <a:t/>
            </a:r>
            <a:endParaRPr b="1" sz="1000">
              <a:latin typeface="Lato Black"/>
              <a:ea typeface="Lato Black"/>
              <a:cs typeface="Lato Black"/>
              <a:sym typeface="Lato Black"/>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Each unique Government contracting method     </a:t>
            </a:r>
            <a:br>
              <a:rPr lang="en-US"/>
            </a:br>
            <a:r>
              <a:rPr lang="en-US"/>
              <a:t>      requires specific delegation of authority to use </a:t>
            </a:r>
            <a:br>
              <a:rPr lang="en-US"/>
            </a:br>
            <a:r>
              <a:rPr lang="en-US"/>
              <a:t>      it from the Agency’s Senior Procurement </a:t>
            </a:r>
            <a:br>
              <a:rPr lang="en-US"/>
            </a:br>
            <a:r>
              <a:rPr lang="en-US"/>
              <a:t>      Executive (SPE).</a:t>
            </a:r>
            <a:endParaRPr/>
          </a:p>
          <a:p>
            <a:pPr indent="0" lvl="1" marL="14288" rtl="0" algn="l">
              <a:lnSpc>
                <a:spcPct val="107000"/>
              </a:lnSpc>
              <a:spcBef>
                <a:spcPts val="0"/>
              </a:spcBef>
              <a:spcAft>
                <a:spcPts val="0"/>
              </a:spcAft>
              <a:buClr>
                <a:schemeClr val="dk1"/>
              </a:buClr>
              <a:buSzPts val="700"/>
              <a:buNone/>
            </a:pPr>
            <a:r>
              <a:t/>
            </a:r>
            <a:endParaRPr sz="700"/>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For example, has your contracting office been </a:t>
            </a:r>
            <a:br>
              <a:rPr lang="en-US"/>
            </a:br>
            <a:r>
              <a:rPr lang="en-US"/>
              <a:t>      delegated authority to award prototype OTAs, </a:t>
            </a:r>
            <a:br>
              <a:rPr lang="en-US"/>
            </a:br>
            <a:r>
              <a:rPr lang="en-US"/>
              <a:t>      Prize Authority awards or 2373s for Experiments? </a:t>
            </a:r>
            <a:endParaRPr/>
          </a:p>
          <a:p>
            <a:pPr indent="0" lvl="1" marL="14288" rtl="0" algn="l">
              <a:lnSpc>
                <a:spcPct val="107000"/>
              </a:lnSpc>
              <a:spcBef>
                <a:spcPts val="0"/>
              </a:spcBef>
              <a:spcAft>
                <a:spcPts val="0"/>
              </a:spcAft>
              <a:buClr>
                <a:schemeClr val="dk1"/>
              </a:buClr>
              <a:buSzPts val="700"/>
              <a:buNone/>
            </a:pPr>
            <a:r>
              <a:t/>
            </a:r>
            <a:endParaRPr b="1" sz="700">
              <a:solidFill>
                <a:srgbClr val="32BCAD"/>
              </a:solidFill>
              <a:latin typeface="Lato Black"/>
              <a:ea typeface="Lato Black"/>
              <a:cs typeface="Lato Black"/>
              <a:sym typeface="Lato Black"/>
            </a:endParaRPr>
          </a:p>
          <a:p>
            <a:pPr indent="0" lvl="1" marL="14288" rtl="0" algn="l">
              <a:lnSpc>
                <a:spcPct val="107000"/>
              </a:lnSpc>
              <a:spcBef>
                <a:spcPts val="0"/>
              </a:spcBef>
              <a:spcAft>
                <a:spcPts val="0"/>
              </a:spcAft>
              <a:buClr>
                <a:srgbClr val="32BCAD"/>
              </a:buClr>
              <a:buSzPts val="1600"/>
              <a:buNone/>
            </a:pPr>
            <a:r>
              <a:rPr lang="en-US">
                <a:solidFill>
                  <a:srgbClr val="32BCAD"/>
                </a:solidFill>
                <a:latin typeface="Lato Light"/>
                <a:ea typeface="Lato Light"/>
                <a:cs typeface="Lato Light"/>
                <a:sym typeface="Lato Light"/>
              </a:rPr>
              <a:t>           •  </a:t>
            </a:r>
            <a:r>
              <a:rPr lang="en-US">
                <a:latin typeface="Lato Light"/>
                <a:ea typeface="Lato Light"/>
                <a:cs typeface="Lato Light"/>
                <a:sym typeface="Lato Light"/>
              </a:rPr>
              <a:t>Most procurement offices have at a minimum </a:t>
            </a:r>
            <a:br>
              <a:rPr lang="en-US">
                <a:latin typeface="Lato Light"/>
                <a:ea typeface="Lato Light"/>
                <a:cs typeface="Lato Light"/>
                <a:sym typeface="Lato Light"/>
              </a:rPr>
            </a:br>
            <a:r>
              <a:rPr lang="en-US">
                <a:latin typeface="Lato Light"/>
                <a:ea typeface="Lato Light"/>
                <a:cs typeface="Lato Light"/>
                <a:sym typeface="Lato Light"/>
              </a:rPr>
              <a:t>                delegation of authority to execute contracts </a:t>
            </a:r>
            <a:br>
              <a:rPr lang="en-US">
                <a:latin typeface="Lato Light"/>
                <a:ea typeface="Lato Light"/>
                <a:cs typeface="Lato Light"/>
                <a:sym typeface="Lato Light"/>
              </a:rPr>
            </a:br>
            <a:r>
              <a:rPr lang="en-US">
                <a:latin typeface="Lato Light"/>
                <a:ea typeface="Lato Light"/>
                <a:cs typeface="Lato Light"/>
                <a:sym typeface="Lato Light"/>
              </a:rPr>
              <a:t>                under the FAR.</a:t>
            </a:r>
            <a:endParaRPr/>
          </a:p>
          <a:p>
            <a:pPr indent="0" lvl="1" marL="14288" rtl="0" algn="l">
              <a:lnSpc>
                <a:spcPct val="107000"/>
              </a:lnSpc>
              <a:spcBef>
                <a:spcPts val="0"/>
              </a:spcBef>
              <a:spcAft>
                <a:spcPts val="0"/>
              </a:spcAft>
              <a:buClr>
                <a:schemeClr val="dk1"/>
              </a:buClr>
              <a:buSzPts val="700"/>
              <a:buNone/>
            </a:pPr>
            <a:r>
              <a:t/>
            </a:r>
            <a:endParaRPr sz="700">
              <a:solidFill>
                <a:srgbClr val="32BCAD"/>
              </a:solidFill>
              <a:latin typeface="Lato Light"/>
              <a:ea typeface="Lato Light"/>
              <a:cs typeface="Lato Light"/>
              <a:sym typeface="Lato Light"/>
            </a:endParaRPr>
          </a:p>
          <a:p>
            <a:pPr indent="0" lvl="1" marL="14288" rtl="0" algn="l">
              <a:lnSpc>
                <a:spcPct val="107000"/>
              </a:lnSpc>
              <a:spcBef>
                <a:spcPts val="0"/>
              </a:spcBef>
              <a:spcAft>
                <a:spcPts val="0"/>
              </a:spcAft>
              <a:buClr>
                <a:srgbClr val="32BCAD"/>
              </a:buClr>
              <a:buSzPts val="1600"/>
              <a:buNone/>
            </a:pPr>
            <a:r>
              <a:rPr lang="en-US">
                <a:solidFill>
                  <a:srgbClr val="32BCAD"/>
                </a:solidFill>
                <a:latin typeface="Lato Light"/>
                <a:ea typeface="Lato Light"/>
                <a:cs typeface="Lato Light"/>
                <a:sym typeface="Lato Light"/>
              </a:rPr>
              <a:t>           • </a:t>
            </a:r>
            <a:r>
              <a:rPr lang="en-US">
                <a:latin typeface="Lato Light"/>
                <a:ea typeface="Lato Light"/>
                <a:cs typeface="Lato Light"/>
                <a:sym typeface="Lato Light"/>
              </a:rPr>
              <a:t>Some, but not all, have the additional authorities, </a:t>
            </a:r>
            <a:br>
              <a:rPr lang="en-US">
                <a:latin typeface="Lato Light"/>
                <a:ea typeface="Lato Light"/>
                <a:cs typeface="Lato Light"/>
                <a:sym typeface="Lato Light"/>
              </a:rPr>
            </a:br>
            <a:r>
              <a:rPr lang="en-US">
                <a:latin typeface="Lato Light"/>
                <a:ea typeface="Lato Light"/>
                <a:cs typeface="Lato Light"/>
                <a:sym typeface="Lato Light"/>
              </a:rPr>
              <a:t>               such as prototype OTA authority</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a:p>
            <a:pPr indent="0" lvl="1" marL="14288" rtl="0" algn="l">
              <a:lnSpc>
                <a:spcPct val="137500"/>
              </a:lnSpc>
              <a:spcBef>
                <a:spcPts val="500"/>
              </a:spcBef>
              <a:spcAft>
                <a:spcPts val="0"/>
              </a:spcAft>
              <a:buClr>
                <a:srgbClr val="32BCAD"/>
              </a:buClr>
              <a:buSzPts val="1600"/>
              <a:buNone/>
            </a:pPr>
            <a:r>
              <a:rPr lang="en-US">
                <a:solidFill>
                  <a:srgbClr val="32BCAD"/>
                </a:solidFill>
              </a:rPr>
              <a:t> </a:t>
            </a:r>
            <a:endParaRPr b="1">
              <a:latin typeface="Lato Black"/>
              <a:ea typeface="Lato Black"/>
              <a:cs typeface="Lato Black"/>
              <a:sym typeface="Lato Black"/>
            </a:endParaRPr>
          </a:p>
        </p:txBody>
      </p:sp>
      <p:sp>
        <p:nvSpPr>
          <p:cNvPr id="289" name="Google Shape;289;p13"/>
          <p:cNvSpPr txBox="1"/>
          <p:nvPr/>
        </p:nvSpPr>
        <p:spPr>
          <a:xfrm>
            <a:off x="6730639" y="1052968"/>
            <a:ext cx="4928925" cy="388257"/>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Know Your Contracting Office</a:t>
            </a:r>
            <a:endParaRPr b="1" i="0" sz="16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290" name="Google Shape;290;p13"/>
          <p:cNvPicPr preferRelativeResize="0"/>
          <p:nvPr/>
        </p:nvPicPr>
        <p:blipFill rotWithShape="1">
          <a:blip r:embed="rId4">
            <a:alphaModFix/>
          </a:blip>
          <a:srcRect b="10937" l="1" r="82280" t="73673"/>
          <a:stretch/>
        </p:blipFill>
        <p:spPr>
          <a:xfrm rot="5400000">
            <a:off x="-2053655" y="2885603"/>
            <a:ext cx="6858000" cy="1086793"/>
          </a:xfrm>
          <a:prstGeom prst="rect">
            <a:avLst/>
          </a:prstGeom>
          <a:noFill/>
          <a:ln>
            <a:noFill/>
          </a:ln>
        </p:spPr>
      </p:pic>
      <p:sp>
        <p:nvSpPr>
          <p:cNvPr id="291" name="Google Shape;291;p13"/>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92" name="Google Shape;292;p13"/>
          <p:cNvPicPr preferRelativeResize="0"/>
          <p:nvPr/>
        </p:nvPicPr>
        <p:blipFill rotWithShape="1">
          <a:blip r:embed="rId5">
            <a:alphaModFix/>
          </a:blip>
          <a:srcRect b="0" l="0" r="0" t="0"/>
          <a:stretch/>
        </p:blipFill>
        <p:spPr>
          <a:xfrm>
            <a:off x="207172" y="5477252"/>
            <a:ext cx="844580" cy="1061661"/>
          </a:xfrm>
          <a:prstGeom prst="rect">
            <a:avLst/>
          </a:prstGeom>
          <a:noFill/>
          <a:ln>
            <a:noFill/>
          </a:ln>
        </p:spPr>
      </p:pic>
      <p:sp>
        <p:nvSpPr>
          <p:cNvPr id="293" name="Google Shape;293;p13"/>
          <p:cNvSpPr/>
          <p:nvPr/>
        </p:nvSpPr>
        <p:spPr>
          <a:xfrm>
            <a:off x="6087012" y="896857"/>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4"/>
          <p:cNvSpPr txBox="1"/>
          <p:nvPr>
            <p:ph type="title"/>
          </p:nvPr>
        </p:nvSpPr>
        <p:spPr>
          <a:xfrm>
            <a:off x="839837" y="2260776"/>
            <a:ext cx="10536139" cy="19569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5200"/>
              <a:buFont typeface="Lato"/>
              <a:buNone/>
            </a:pPr>
            <a:r>
              <a:rPr lang="en-US"/>
              <a:t>Selecting the Appropriate </a:t>
            </a:r>
            <a:br>
              <a:rPr lang="en-US"/>
            </a:br>
            <a:r>
              <a:rPr lang="en-US"/>
              <a:t>Contact Vehicle</a:t>
            </a:r>
            <a:endParaRPr/>
          </a:p>
        </p:txBody>
      </p:sp>
      <p:sp>
        <p:nvSpPr>
          <p:cNvPr id="299" name="Google Shape;299;p14"/>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pic>
        <p:nvPicPr>
          <p:cNvPr descr="Background pattern&#10;&#10;Description automatically generated" id="300" name="Google Shape;300;p14"/>
          <p:cNvPicPr preferRelativeResize="0"/>
          <p:nvPr/>
        </p:nvPicPr>
        <p:blipFill rotWithShape="1">
          <a:blip r:embed="rId3">
            <a:alphaModFix/>
          </a:blip>
          <a:srcRect b="22222" l="2007" r="65418" t="66578"/>
          <a:stretch/>
        </p:blipFill>
        <p:spPr>
          <a:xfrm rot="10800000">
            <a:off x="0" y="0"/>
            <a:ext cx="12608156" cy="791016"/>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5"/>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6" name="Google Shape;306;p15"/>
          <p:cNvPicPr preferRelativeResize="0"/>
          <p:nvPr>
            <p:ph idx="3" type="pic"/>
          </p:nvPr>
        </p:nvPicPr>
        <p:blipFill rotWithShape="1">
          <a:blip r:embed="rId3">
            <a:alphaModFix/>
          </a:blip>
          <a:srcRect b="0" l="2660" r="42255" t="0"/>
          <a:stretch/>
        </p:blipFill>
        <p:spPr>
          <a:xfrm>
            <a:off x="6207922" y="0"/>
            <a:ext cx="5666400" cy="6858000"/>
          </a:xfrm>
          <a:prstGeom prst="rect">
            <a:avLst/>
          </a:prstGeom>
          <a:noFill/>
          <a:ln>
            <a:noFill/>
          </a:ln>
        </p:spPr>
      </p:pic>
      <p:sp>
        <p:nvSpPr>
          <p:cNvPr id="307" name="Google Shape;307;p15"/>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08" name="Google Shape;308;p15"/>
          <p:cNvSpPr txBox="1"/>
          <p:nvPr>
            <p:ph idx="1" type="subTitle"/>
          </p:nvPr>
        </p:nvSpPr>
        <p:spPr>
          <a:xfrm>
            <a:off x="605843"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SELECTING THE APPROPRIATE VEHICHLE</a:t>
            </a:r>
            <a:endParaRPr b="1" sz="1400">
              <a:latin typeface="Lato Black"/>
              <a:ea typeface="Lato Black"/>
              <a:cs typeface="Lato Black"/>
              <a:sym typeface="Lato Black"/>
            </a:endParaRPr>
          </a:p>
        </p:txBody>
      </p:sp>
      <p:sp>
        <p:nvSpPr>
          <p:cNvPr id="309" name="Google Shape;309;p15"/>
          <p:cNvSpPr txBox="1"/>
          <p:nvPr>
            <p:ph idx="2" type="body"/>
          </p:nvPr>
        </p:nvSpPr>
        <p:spPr>
          <a:xfrm>
            <a:off x="609534" y="1593517"/>
            <a:ext cx="4959357" cy="4773735"/>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chemeClr val="dk1"/>
              </a:buClr>
              <a:buSzPts val="1600"/>
              <a:buNone/>
            </a:pPr>
            <a:r>
              <a:rPr b="1" lang="en-US">
                <a:latin typeface="Lato Black"/>
                <a:ea typeface="Lato Black"/>
                <a:cs typeface="Lato Black"/>
                <a:sym typeface="Lato Black"/>
              </a:rPr>
              <a:t>If the solution/requirement is a recurring requirement that is readily used in the USG, likely you should be exploring a FAR based approach. </a:t>
            </a:r>
            <a:br>
              <a:rPr b="1" lang="en-US">
                <a:latin typeface="Lato Black"/>
                <a:ea typeface="Lato Black"/>
                <a:cs typeface="Lato Black"/>
                <a:sym typeface="Lato Black"/>
              </a:rPr>
            </a:br>
            <a:r>
              <a:rPr b="1" lang="en-US">
                <a:latin typeface="Lato Black"/>
                <a:ea typeface="Lato Black"/>
                <a:cs typeface="Lato Black"/>
                <a:sym typeface="Lato Black"/>
              </a:rPr>
              <a:t>The following link is an interactive tool to help with FAR actions:</a:t>
            </a:r>
            <a:endParaRPr/>
          </a:p>
          <a:p>
            <a:pPr indent="0" lvl="1" marL="14288" rtl="0" algn="l">
              <a:lnSpc>
                <a:spcPct val="107000"/>
              </a:lnSpc>
              <a:spcBef>
                <a:spcPts val="0"/>
              </a:spcBef>
              <a:spcAft>
                <a:spcPts val="0"/>
              </a:spcAft>
              <a:buClr>
                <a:schemeClr val="dk1"/>
              </a:buClr>
              <a:buSzPts val="700"/>
              <a:buNone/>
            </a:pPr>
            <a:r>
              <a:rPr b="1" lang="en-US" sz="700">
                <a:latin typeface="Lato Black"/>
                <a:ea typeface="Lato Black"/>
                <a:cs typeface="Lato Black"/>
                <a:sym typeface="Lato Black"/>
              </a:rPr>
              <a:t> </a:t>
            </a:r>
            <a:r>
              <a:rPr lang="en-US" u="sng">
                <a:solidFill>
                  <a:srgbClr val="2483C5"/>
                </a:solidFill>
                <a:hlinkClick r:id="rId4">
                  <a:extLst>
                    <a:ext uri="{A12FA001-AC4F-418D-AE19-62706E023703}">
                      <ahyp:hlinkClr val="tx"/>
                    </a:ext>
                  </a:extLst>
                </a:hlinkClick>
              </a:rPr>
              <a:t>https://www.dau.edu/tools/Documents/Contracting%20Subway%20Map/index.html</a:t>
            </a:r>
            <a:r>
              <a:rPr lang="en-US">
                <a:solidFill>
                  <a:srgbClr val="2483C5"/>
                </a:solidFill>
              </a:rPr>
              <a:t>  </a:t>
            </a:r>
            <a:endParaRPr/>
          </a:p>
          <a:p>
            <a:pPr indent="0" lvl="1" marL="14288" rtl="0" algn="l">
              <a:lnSpc>
                <a:spcPct val="107000"/>
              </a:lnSpc>
              <a:spcBef>
                <a:spcPts val="0"/>
              </a:spcBef>
              <a:spcAft>
                <a:spcPts val="0"/>
              </a:spcAft>
              <a:buClr>
                <a:schemeClr val="dk1"/>
              </a:buClr>
              <a:buSzPts val="700"/>
              <a:buNone/>
            </a:pPr>
            <a:r>
              <a:t/>
            </a:r>
            <a:endParaRPr sz="700">
              <a:solidFill>
                <a:srgbClr val="2483C5"/>
              </a:solidFill>
            </a:endParaRPr>
          </a:p>
          <a:p>
            <a:pPr indent="0" lvl="1" marL="14288" rtl="0" algn="l">
              <a:lnSpc>
                <a:spcPct val="107000"/>
              </a:lnSpc>
              <a:spcBef>
                <a:spcPts val="0"/>
              </a:spcBef>
              <a:spcAft>
                <a:spcPts val="0"/>
              </a:spcAft>
              <a:buClr>
                <a:schemeClr val="dk1"/>
              </a:buClr>
              <a:buSzPts val="1000"/>
              <a:buNone/>
            </a:pPr>
            <a:r>
              <a:t/>
            </a:r>
            <a:endParaRPr b="1" sz="1000">
              <a:latin typeface="Lato Black"/>
              <a:ea typeface="Lato Black"/>
              <a:cs typeface="Lato Black"/>
              <a:sym typeface="Lato Black"/>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Full and Open Competition (F&amp;OC) for a </a:t>
            </a:r>
            <a:br>
              <a:rPr lang="en-US"/>
            </a:br>
            <a:r>
              <a:rPr lang="en-US"/>
              <a:t>      C-type contract</a:t>
            </a:r>
            <a:endParaRPr/>
          </a:p>
          <a:p>
            <a:pPr indent="0" lvl="1" marL="14288" rtl="0" algn="l">
              <a:lnSpc>
                <a:spcPct val="107000"/>
              </a:lnSpc>
              <a:spcBef>
                <a:spcPts val="0"/>
              </a:spcBef>
              <a:spcAft>
                <a:spcPts val="0"/>
              </a:spcAft>
              <a:buClr>
                <a:schemeClr val="dk1"/>
              </a:buClr>
              <a:buSzPts val="700"/>
              <a:buNone/>
            </a:pPr>
            <a:r>
              <a:t/>
            </a:r>
            <a:endParaRPr sz="700"/>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F&amp;OC on a GWAC (ex: </a:t>
            </a:r>
            <a:r>
              <a:rPr lang="en-US" u="sng">
                <a:solidFill>
                  <a:srgbClr val="2483C5"/>
                </a:solidFill>
                <a:hlinkClick r:id="rId5">
                  <a:extLst>
                    <a:ext uri="{A12FA001-AC4F-418D-AE19-62706E023703}">
                      <ahyp:hlinkClr val="tx"/>
                    </a:ext>
                  </a:extLst>
                </a:hlinkClick>
              </a:rPr>
              <a:t>GSA OASIS</a:t>
            </a:r>
            <a:r>
              <a:rPr lang="en-US"/>
              <a:t>) </a:t>
            </a:r>
            <a:endParaRPr sz="700"/>
          </a:p>
          <a:p>
            <a:pPr indent="0" lvl="1" marL="14288" rtl="0" algn="l">
              <a:lnSpc>
                <a:spcPct val="107000"/>
              </a:lnSpc>
              <a:spcBef>
                <a:spcPts val="0"/>
              </a:spcBef>
              <a:spcAft>
                <a:spcPts val="0"/>
              </a:spcAft>
              <a:buClr>
                <a:schemeClr val="dk1"/>
              </a:buClr>
              <a:buSzPts val="700"/>
              <a:buNone/>
            </a:pPr>
            <a:r>
              <a:t/>
            </a:r>
            <a:endParaRPr sz="700"/>
          </a:p>
          <a:p>
            <a:pPr indent="0" lvl="2" marL="14288" rtl="0" algn="l">
              <a:lnSpc>
                <a:spcPct val="107000"/>
              </a:lnSpc>
              <a:spcBef>
                <a:spcPts val="0"/>
              </a:spcBef>
              <a:spcAft>
                <a:spcPts val="0"/>
              </a:spcAft>
              <a:buClr>
                <a:srgbClr val="2483C5"/>
              </a:buClr>
              <a:buSzPts val="1600"/>
              <a:buNone/>
            </a:pPr>
            <a:r>
              <a:rPr lang="en-US" sz="1600">
                <a:solidFill>
                  <a:srgbClr val="2483C5"/>
                </a:solidFill>
              </a:rPr>
              <a:t>•   </a:t>
            </a:r>
            <a:r>
              <a:rPr lang="en-US" sz="1600"/>
              <a:t>Use of an existing local IDIQ</a:t>
            </a:r>
            <a:endParaRPr/>
          </a:p>
          <a:p>
            <a:pPr indent="0" lvl="1" marL="14288" rtl="0" algn="l">
              <a:lnSpc>
                <a:spcPct val="107000"/>
              </a:lnSpc>
              <a:spcBef>
                <a:spcPts val="80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p:txBody>
      </p:sp>
      <p:pic>
        <p:nvPicPr>
          <p:cNvPr descr="Background pattern&#10;&#10;Description automatically generated" id="310" name="Google Shape;310;p15"/>
          <p:cNvPicPr preferRelativeResize="0"/>
          <p:nvPr/>
        </p:nvPicPr>
        <p:blipFill rotWithShape="1">
          <a:blip r:embed="rId6">
            <a:alphaModFix/>
          </a:blip>
          <a:srcRect b="10938" l="1" r="82280" t="72531"/>
          <a:stretch/>
        </p:blipFill>
        <p:spPr>
          <a:xfrm rot="5400000">
            <a:off x="6962437" y="2836587"/>
            <a:ext cx="6858000" cy="1167484"/>
          </a:xfrm>
          <a:prstGeom prst="rect">
            <a:avLst/>
          </a:prstGeom>
          <a:noFill/>
          <a:ln>
            <a:noFill/>
          </a:ln>
        </p:spPr>
      </p:pic>
      <p:sp>
        <p:nvSpPr>
          <p:cNvPr id="311" name="Google Shape;311;p15"/>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12" name="Google Shape;312;p15"/>
          <p:cNvPicPr preferRelativeResize="0"/>
          <p:nvPr/>
        </p:nvPicPr>
        <p:blipFill rotWithShape="1">
          <a:blip r:embed="rId7">
            <a:alphaModFix/>
          </a:blip>
          <a:srcRect b="0" l="0" r="0" t="0"/>
          <a:stretch/>
        </p:blipFill>
        <p:spPr>
          <a:xfrm>
            <a:off x="11164377" y="5477251"/>
            <a:ext cx="844580" cy="1061661"/>
          </a:xfrm>
          <a:prstGeom prst="rect">
            <a:avLst/>
          </a:prstGeom>
          <a:noFill/>
          <a:ln>
            <a:noFill/>
          </a:ln>
        </p:spPr>
      </p:pic>
      <p:sp>
        <p:nvSpPr>
          <p:cNvPr id="313" name="Google Shape;313;p15"/>
          <p:cNvSpPr txBox="1"/>
          <p:nvPr/>
        </p:nvSpPr>
        <p:spPr>
          <a:xfrm>
            <a:off x="605843" y="956286"/>
            <a:ext cx="5666370" cy="388257"/>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Federal Acquisition Regulations (FAR)</a:t>
            </a:r>
            <a:endParaRPr b="1" i="0" sz="2400" u="none" cap="none" strike="noStrike">
              <a:solidFill>
                <a:srgbClr val="1F3E6E"/>
              </a:solidFill>
              <a:latin typeface="Lato Black"/>
              <a:ea typeface="Lato Black"/>
              <a:cs typeface="Lato Black"/>
              <a:sym typeface="Lato Black"/>
            </a:endParaRPr>
          </a:p>
          <a:p>
            <a:pPr indent="0" lvl="0" marL="0" marR="0" rtl="0" algn="l">
              <a:lnSpc>
                <a:spcPct val="100000"/>
              </a:lnSpc>
              <a:spcBef>
                <a:spcPts val="1000"/>
              </a:spcBef>
              <a:spcAft>
                <a:spcPts val="0"/>
              </a:spcAft>
              <a:buClr>
                <a:schemeClr val="dk1"/>
              </a:buClr>
              <a:buSzPts val="2400"/>
              <a:buFont typeface="Arial"/>
              <a:buNone/>
            </a:pPr>
            <a:r>
              <a:t/>
            </a:r>
            <a:endParaRPr b="0" i="0" sz="2400" u="none" cap="none" strike="noStrike">
              <a:solidFill>
                <a:srgbClr val="1F3E6E"/>
              </a:solidFill>
              <a:latin typeface="Lato Black"/>
              <a:ea typeface="Lato Black"/>
              <a:cs typeface="Lato Black"/>
              <a:sym typeface="Lato Black"/>
            </a:endParaRPr>
          </a:p>
          <a:p>
            <a:pPr indent="0" lvl="0" marL="0" marR="0" rtl="0" algn="l">
              <a:lnSpc>
                <a:spcPct val="150000"/>
              </a:lnSpc>
              <a:spcBef>
                <a:spcPts val="1000"/>
              </a:spcBef>
              <a:spcAft>
                <a:spcPts val="0"/>
              </a:spcAft>
              <a:buClr>
                <a:schemeClr val="dk1"/>
              </a:buClr>
              <a:buSzPts val="1600"/>
              <a:buFont typeface="Arial"/>
              <a:buNone/>
            </a:pPr>
            <a:r>
              <a:t/>
            </a:r>
            <a:endParaRPr b="0" i="0" sz="1600" u="none" cap="none" strike="noStrike">
              <a:solidFill>
                <a:schemeClr val="dk1"/>
              </a:solidFill>
              <a:latin typeface="Lato Black"/>
              <a:ea typeface="Lato Black"/>
              <a:cs typeface="Lato Black"/>
              <a:sym typeface="Lato Black"/>
            </a:endParaRPr>
          </a:p>
        </p:txBody>
      </p:sp>
      <p:sp>
        <p:nvSpPr>
          <p:cNvPr id="314" name="Google Shape;314;p15"/>
          <p:cNvSpPr/>
          <p:nvPr/>
        </p:nvSpPr>
        <p:spPr>
          <a:xfrm>
            <a:off x="-7901" y="868911"/>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6"/>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16"/>
          <p:cNvPicPr preferRelativeResize="0"/>
          <p:nvPr>
            <p:ph idx="3" type="pic"/>
          </p:nvPr>
        </p:nvPicPr>
        <p:blipFill rotWithShape="1">
          <a:blip r:embed="rId3">
            <a:alphaModFix/>
          </a:blip>
          <a:srcRect b="12573" l="0" r="0" t="12574"/>
          <a:stretch/>
        </p:blipFill>
        <p:spPr>
          <a:xfrm>
            <a:off x="0" y="0"/>
            <a:ext cx="6108300" cy="6858000"/>
          </a:xfrm>
          <a:prstGeom prst="rect">
            <a:avLst/>
          </a:prstGeom>
          <a:noFill/>
          <a:ln>
            <a:noFill/>
          </a:ln>
        </p:spPr>
      </p:pic>
      <p:sp>
        <p:nvSpPr>
          <p:cNvPr id="321" name="Google Shape;321;p16"/>
          <p:cNvSpPr txBox="1"/>
          <p:nvPr>
            <p:ph idx="1" type="subTitle"/>
          </p:nvPr>
        </p:nvSpPr>
        <p:spPr>
          <a:xfrm>
            <a:off x="673105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SELECTING THE APPROPRIATE VEHICHLE</a:t>
            </a:r>
            <a:endParaRPr b="1" sz="1400">
              <a:latin typeface="Lato Black"/>
              <a:ea typeface="Lato Black"/>
              <a:cs typeface="Lato Black"/>
              <a:sym typeface="Lato Black"/>
            </a:endParaRPr>
          </a:p>
        </p:txBody>
      </p:sp>
      <p:sp>
        <p:nvSpPr>
          <p:cNvPr id="322" name="Google Shape;322;p16"/>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23" name="Google Shape;323;p16"/>
          <p:cNvSpPr txBox="1"/>
          <p:nvPr>
            <p:ph idx="2" type="body"/>
          </p:nvPr>
        </p:nvSpPr>
        <p:spPr>
          <a:xfrm>
            <a:off x="6730639" y="1551083"/>
            <a:ext cx="5118983" cy="4494335"/>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rgbClr val="2483C5"/>
              </a:buClr>
              <a:buSzPts val="1600"/>
              <a:buNone/>
            </a:pPr>
            <a:r>
              <a:rPr lang="en-US">
                <a:solidFill>
                  <a:srgbClr val="2483C5"/>
                </a:solidFill>
                <a:latin typeface="Lato Black"/>
                <a:ea typeface="Lato Black"/>
                <a:cs typeface="Lato Black"/>
                <a:sym typeface="Lato Black"/>
              </a:rPr>
              <a:t>•   </a:t>
            </a:r>
            <a:r>
              <a:rPr lang="en-US">
                <a:latin typeface="Lato Black"/>
                <a:ea typeface="Lato Black"/>
                <a:cs typeface="Lato Black"/>
                <a:sym typeface="Lato Black"/>
              </a:rPr>
              <a:t>If the solution/requirement is unique/new/novel, </a:t>
            </a:r>
            <a:br>
              <a:rPr lang="en-US">
                <a:latin typeface="Lato Black"/>
                <a:ea typeface="Lato Black"/>
                <a:cs typeface="Lato Black"/>
                <a:sym typeface="Lato Black"/>
              </a:rPr>
            </a:br>
            <a:r>
              <a:rPr lang="en-US">
                <a:latin typeface="Lato Black"/>
                <a:ea typeface="Lato Black"/>
                <a:cs typeface="Lato Black"/>
                <a:sym typeface="Lato Black"/>
              </a:rPr>
              <a:t>      you can consider an alternative approach.</a:t>
            </a:r>
            <a:endParaRPr/>
          </a:p>
          <a:p>
            <a:pPr indent="0" lvl="0" marL="0" rtl="0" algn="l">
              <a:lnSpc>
                <a:spcPct val="150000"/>
              </a:lnSpc>
              <a:spcBef>
                <a:spcPts val="1000"/>
              </a:spcBef>
              <a:spcAft>
                <a:spcPts val="0"/>
              </a:spcAft>
              <a:buClr>
                <a:srgbClr val="2483C5"/>
              </a:buClr>
              <a:buSzPts val="1600"/>
              <a:buNone/>
            </a:pPr>
            <a:r>
              <a:rPr lang="en-US">
                <a:solidFill>
                  <a:srgbClr val="2483C5"/>
                </a:solidFill>
                <a:latin typeface="Lato Black"/>
                <a:ea typeface="Lato Black"/>
                <a:cs typeface="Lato Black"/>
                <a:sym typeface="Lato Black"/>
              </a:rPr>
              <a:t>•   </a:t>
            </a:r>
            <a:r>
              <a:rPr lang="en-US">
                <a:latin typeface="Lato Black"/>
                <a:ea typeface="Lato Black"/>
                <a:cs typeface="Lato Black"/>
                <a:sym typeface="Lato Black"/>
              </a:rPr>
              <a:t>Three common Non-FAR vehicles</a:t>
            </a:r>
            <a:r>
              <a:rPr lang="en-US">
                <a:latin typeface="Calibri"/>
                <a:ea typeface="Calibri"/>
                <a:cs typeface="Calibri"/>
                <a:sym typeface="Calibri"/>
              </a:rPr>
              <a:t>:</a:t>
            </a:r>
            <a:endParaRPr>
              <a:latin typeface="Lato Black"/>
              <a:ea typeface="Lato Black"/>
              <a:cs typeface="Lato Black"/>
              <a:sym typeface="Lato Black"/>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latin typeface="Calibri"/>
                <a:ea typeface="Calibri"/>
                <a:cs typeface="Calibri"/>
                <a:sym typeface="Calibri"/>
              </a:rPr>
              <a:t>Prototype Other Transactions</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latin typeface="Calibri"/>
                <a:ea typeface="Calibri"/>
                <a:cs typeface="Calibri"/>
                <a:sym typeface="Calibri"/>
              </a:rPr>
              <a:t>2373 for Experimental Purpose</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latin typeface="Calibri"/>
                <a:ea typeface="Calibri"/>
                <a:cs typeface="Calibri"/>
                <a:sym typeface="Calibri"/>
              </a:rPr>
              <a:t>Prize Authority</a:t>
            </a:r>
            <a:endParaRPr/>
          </a:p>
          <a:p>
            <a:pPr indent="0" lvl="1" marL="14288" rtl="0" algn="l">
              <a:lnSpc>
                <a:spcPct val="137500"/>
              </a:lnSpc>
              <a:spcBef>
                <a:spcPts val="500"/>
              </a:spcBef>
              <a:spcAft>
                <a:spcPts val="0"/>
              </a:spcAft>
              <a:buClr>
                <a:schemeClr val="dk1"/>
              </a:buClr>
              <a:buSzPts val="1600"/>
              <a:buNone/>
            </a:pPr>
            <a:r>
              <a:t/>
            </a:r>
            <a:endParaRPr>
              <a:latin typeface="Calibri"/>
              <a:ea typeface="Calibri"/>
              <a:cs typeface="Calibri"/>
              <a:sym typeface="Calibri"/>
            </a:endParaRPr>
          </a:p>
          <a:p>
            <a:pPr indent="0" lvl="1" marL="14288" rtl="0" algn="l">
              <a:lnSpc>
                <a:spcPct val="137500"/>
              </a:lnSpc>
              <a:spcBef>
                <a:spcPts val="500"/>
              </a:spcBef>
              <a:spcAft>
                <a:spcPts val="0"/>
              </a:spcAft>
              <a:buClr>
                <a:srgbClr val="2483C5"/>
              </a:buClr>
              <a:buSzPts val="1600"/>
              <a:buNone/>
            </a:pPr>
            <a:r>
              <a:rPr lang="en-US">
                <a:solidFill>
                  <a:srgbClr val="2483C5"/>
                </a:solidFill>
                <a:latin typeface="Lato Black"/>
                <a:ea typeface="Lato Black"/>
                <a:cs typeface="Lato Black"/>
                <a:sym typeface="Lato Black"/>
              </a:rPr>
              <a:t>•  </a:t>
            </a:r>
            <a:r>
              <a:rPr b="1" lang="en-US">
                <a:latin typeface="Lato Black"/>
                <a:ea typeface="Lato Black"/>
                <a:cs typeface="Lato Black"/>
                <a:sym typeface="Lato Black"/>
              </a:rPr>
              <a:t>Visit this website for more information: </a:t>
            </a:r>
            <a:br>
              <a:rPr b="1" lang="en-US">
                <a:latin typeface="Lato Black"/>
                <a:ea typeface="Lato Black"/>
                <a:cs typeface="Lato Black"/>
                <a:sym typeface="Lato Black"/>
              </a:rPr>
            </a:br>
            <a:r>
              <a:rPr lang="en-US" u="sng">
                <a:solidFill>
                  <a:srgbClr val="0563C1"/>
                </a:solidFill>
                <a:hlinkClick r:id="rId4">
                  <a:extLst>
                    <a:ext uri="{A12FA001-AC4F-418D-AE19-62706E023703}">
                      <ahyp:hlinkClr val="tx"/>
                    </a:ext>
                  </a:extLst>
                </a:hlinkClick>
              </a:rPr>
              <a:t>https://www.dau.edu/tools/Documents/Contracting</a:t>
            </a:r>
            <a:br>
              <a:rPr lang="en-US" u="sng">
                <a:solidFill>
                  <a:srgbClr val="0563C1"/>
                </a:solidFill>
                <a:hlinkClick r:id="rId5">
                  <a:extLst>
                    <a:ext uri="{A12FA001-AC4F-418D-AE19-62706E023703}">
                      <ahyp:hlinkClr val="tx"/>
                    </a:ext>
                  </a:extLst>
                </a:hlinkClick>
              </a:rPr>
            </a:br>
            <a:r>
              <a:rPr lang="en-US" u="sng">
                <a:solidFill>
                  <a:srgbClr val="0563C1"/>
                </a:solidFill>
                <a:hlinkClick r:id="rId6">
                  <a:extLst>
                    <a:ext uri="{A12FA001-AC4F-418D-AE19-62706E023703}">
                      <ahyp:hlinkClr val="tx"/>
                    </a:ext>
                  </a:extLst>
                </a:hlinkClick>
              </a:rPr>
              <a:t>%20Subway%20Map/innovation-airport.html</a:t>
            </a:r>
            <a:r>
              <a:rPr lang="en-US"/>
              <a:t> </a:t>
            </a:r>
            <a:endParaRPr/>
          </a:p>
          <a:p>
            <a:pPr indent="0" lvl="1" marL="14288" rtl="0" algn="l">
              <a:lnSpc>
                <a:spcPct val="137500"/>
              </a:lnSpc>
              <a:spcBef>
                <a:spcPts val="500"/>
              </a:spcBef>
              <a:spcAft>
                <a:spcPts val="0"/>
              </a:spcAft>
              <a:buClr>
                <a:schemeClr val="dk1"/>
              </a:buClr>
              <a:buSzPts val="1600"/>
              <a:buNone/>
            </a:pPr>
            <a:r>
              <a:rPr i="1" lang="en-US">
                <a:latin typeface="Lato Light"/>
                <a:ea typeface="Lato Light"/>
                <a:cs typeface="Lato Light"/>
                <a:sym typeface="Lato Light"/>
              </a:rPr>
              <a:t>*Be sure to select the ‘Resources’ buttons under the </a:t>
            </a:r>
            <a:br>
              <a:rPr i="1" lang="en-US">
                <a:latin typeface="Lato Light"/>
                <a:ea typeface="Lato Light"/>
                <a:cs typeface="Lato Light"/>
                <a:sym typeface="Lato Light"/>
              </a:rPr>
            </a:br>
            <a:r>
              <a:rPr i="1" lang="en-US">
                <a:latin typeface="Lato Light"/>
                <a:ea typeface="Lato Light"/>
                <a:cs typeface="Lato Light"/>
                <a:sym typeface="Lato Light"/>
              </a:rPr>
              <a:t>individual method described.</a:t>
            </a:r>
            <a:endParaRPr/>
          </a:p>
          <a:p>
            <a:pPr indent="0" lvl="1" marL="14288" rtl="0" algn="l">
              <a:lnSpc>
                <a:spcPct val="137500"/>
              </a:lnSpc>
              <a:spcBef>
                <a:spcPts val="500"/>
              </a:spcBef>
              <a:spcAft>
                <a:spcPts val="0"/>
              </a:spcAft>
              <a:buClr>
                <a:schemeClr val="dk1"/>
              </a:buClr>
              <a:buSzPts val="1600"/>
              <a:buNone/>
            </a:pPr>
            <a:r>
              <a:rPr lang="en-US"/>
              <a:t> </a:t>
            </a:r>
            <a:br>
              <a:rPr lang="en-US">
                <a:latin typeface="Lato Black"/>
                <a:ea typeface="Lato Black"/>
                <a:cs typeface="Lato Black"/>
                <a:sym typeface="Lato Black"/>
              </a:rPr>
            </a:br>
            <a:endParaRPr/>
          </a:p>
        </p:txBody>
      </p:sp>
      <p:pic>
        <p:nvPicPr>
          <p:cNvPr descr="Background pattern&#10;&#10;Description automatically generated" id="324" name="Google Shape;324;p16"/>
          <p:cNvPicPr preferRelativeResize="0"/>
          <p:nvPr/>
        </p:nvPicPr>
        <p:blipFill rotWithShape="1">
          <a:blip r:embed="rId7">
            <a:alphaModFix/>
          </a:blip>
          <a:srcRect b="10938" l="1" r="82280" t="72531"/>
          <a:stretch/>
        </p:blipFill>
        <p:spPr>
          <a:xfrm rot="5400000">
            <a:off x="-2133230" y="2845258"/>
            <a:ext cx="6858000" cy="1167484"/>
          </a:xfrm>
          <a:prstGeom prst="rect">
            <a:avLst/>
          </a:prstGeom>
          <a:noFill/>
          <a:ln>
            <a:noFill/>
          </a:ln>
        </p:spPr>
      </p:pic>
      <p:sp>
        <p:nvSpPr>
          <p:cNvPr id="325" name="Google Shape;325;p16"/>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26" name="Google Shape;326;p16"/>
          <p:cNvPicPr preferRelativeResize="0"/>
          <p:nvPr/>
        </p:nvPicPr>
        <p:blipFill rotWithShape="1">
          <a:blip r:embed="rId8">
            <a:alphaModFix/>
          </a:blip>
          <a:srcRect b="0" l="0" r="0" t="0"/>
          <a:stretch/>
        </p:blipFill>
        <p:spPr>
          <a:xfrm>
            <a:off x="207172" y="5477252"/>
            <a:ext cx="844580" cy="1061661"/>
          </a:xfrm>
          <a:prstGeom prst="rect">
            <a:avLst/>
          </a:prstGeom>
          <a:noFill/>
          <a:ln>
            <a:noFill/>
          </a:ln>
        </p:spPr>
      </p:pic>
      <p:sp>
        <p:nvSpPr>
          <p:cNvPr id="327" name="Google Shape;327;p16"/>
          <p:cNvSpPr txBox="1"/>
          <p:nvPr/>
        </p:nvSpPr>
        <p:spPr>
          <a:xfrm>
            <a:off x="6716649" y="954642"/>
            <a:ext cx="1525918" cy="388257"/>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0" i="0" lang="en-US" sz="2400" u="none" cap="none" strike="noStrike">
                <a:solidFill>
                  <a:srgbClr val="1F3E6E"/>
                </a:solidFill>
                <a:latin typeface="Lato Black"/>
                <a:ea typeface="Lato Black"/>
                <a:cs typeface="Lato Black"/>
                <a:sym typeface="Lato Black"/>
              </a:rPr>
              <a:t>Non-FAR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1600"/>
              <a:buFont typeface="Arial"/>
              <a:buNone/>
            </a:pPr>
            <a:r>
              <a:t/>
            </a:r>
            <a:endParaRPr b="0" i="0" sz="1600" u="none" cap="none" strike="noStrike">
              <a:solidFill>
                <a:schemeClr val="dk1"/>
              </a:solidFill>
              <a:latin typeface="Lato Black"/>
              <a:ea typeface="Lato Black"/>
              <a:cs typeface="Lato Black"/>
              <a:sym typeface="Lato Black"/>
            </a:endParaRPr>
          </a:p>
        </p:txBody>
      </p:sp>
      <p:sp>
        <p:nvSpPr>
          <p:cNvPr id="328" name="Google Shape;328;p16"/>
          <p:cNvSpPr/>
          <p:nvPr/>
        </p:nvSpPr>
        <p:spPr>
          <a:xfrm>
            <a:off x="6087012" y="896857"/>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7"/>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4" name="Google Shape;334;p17"/>
          <p:cNvPicPr preferRelativeResize="0"/>
          <p:nvPr>
            <p:ph idx="3" type="pic"/>
          </p:nvPr>
        </p:nvPicPr>
        <p:blipFill rotWithShape="1">
          <a:blip r:embed="rId3">
            <a:alphaModFix/>
          </a:blip>
          <a:srcRect b="0" l="46561" r="3346" t="0"/>
          <a:stretch/>
        </p:blipFill>
        <p:spPr>
          <a:xfrm>
            <a:off x="6107906" y="0"/>
            <a:ext cx="6108300" cy="6858000"/>
          </a:xfrm>
          <a:prstGeom prst="rect">
            <a:avLst/>
          </a:prstGeom>
          <a:noFill/>
          <a:ln>
            <a:noFill/>
          </a:ln>
        </p:spPr>
      </p:pic>
      <p:sp>
        <p:nvSpPr>
          <p:cNvPr id="335" name="Google Shape;335;p17"/>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36" name="Google Shape;336;p17"/>
          <p:cNvSpPr txBox="1"/>
          <p:nvPr>
            <p:ph idx="1" type="subTitle"/>
          </p:nvPr>
        </p:nvSpPr>
        <p:spPr>
          <a:xfrm>
            <a:off x="605843"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SELECTING THE APPROPRIATE VEHICHLE</a:t>
            </a:r>
            <a:endParaRPr b="1" sz="1400">
              <a:latin typeface="Lato Black"/>
              <a:ea typeface="Lato Black"/>
              <a:cs typeface="Lato Black"/>
              <a:sym typeface="Lato Black"/>
            </a:endParaRPr>
          </a:p>
        </p:txBody>
      </p:sp>
      <p:sp>
        <p:nvSpPr>
          <p:cNvPr id="337" name="Google Shape;337;p17"/>
          <p:cNvSpPr txBox="1"/>
          <p:nvPr>
            <p:ph idx="2" type="body"/>
          </p:nvPr>
        </p:nvSpPr>
        <p:spPr>
          <a:xfrm>
            <a:off x="609534" y="1873379"/>
            <a:ext cx="4959357" cy="4773735"/>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A project that meets the statutory requirements </a:t>
            </a:r>
            <a:br>
              <a:rPr lang="en-US"/>
            </a:br>
            <a:r>
              <a:rPr lang="en-US"/>
              <a:t>      of </a:t>
            </a:r>
            <a:r>
              <a:rPr lang="en-US" u="sng">
                <a:solidFill>
                  <a:srgbClr val="2483C5"/>
                </a:solidFill>
                <a:hlinkClick r:id="rId4">
                  <a:extLst>
                    <a:ext uri="{A12FA001-AC4F-418D-AE19-62706E023703}">
                      <ahyp:hlinkClr val="tx"/>
                    </a:ext>
                  </a:extLst>
                </a:hlinkClick>
              </a:rPr>
              <a:t>10 USC 2371b(d)</a:t>
            </a:r>
            <a:r>
              <a:rPr lang="en-US"/>
              <a:t>: Can be </a:t>
            </a:r>
            <a:r>
              <a:rPr lang="en-US" u="sng"/>
              <a:t>defined as a prototype,</a:t>
            </a:r>
            <a:br>
              <a:rPr lang="en-US" u="sng"/>
            </a:br>
            <a:r>
              <a:rPr lang="en-US"/>
              <a:t>      </a:t>
            </a:r>
            <a:r>
              <a:rPr lang="en-US" u="sng"/>
              <a:t>Directly Enhances Mission Effectiveness and has </a:t>
            </a:r>
            <a:br>
              <a:rPr lang="en-US" u="sng"/>
            </a:br>
            <a:r>
              <a:rPr lang="en-US"/>
              <a:t>      </a:t>
            </a:r>
            <a:r>
              <a:rPr lang="en-US" u="sng"/>
              <a:t>Significant Nontraditional Defense Contractor </a:t>
            </a:r>
            <a:br>
              <a:rPr lang="en-US" u="sng"/>
            </a:br>
            <a:r>
              <a:rPr lang="en-US"/>
              <a:t>      </a:t>
            </a:r>
            <a:r>
              <a:rPr lang="en-US" u="sng"/>
              <a:t>participation, or resource-share by a Traditional </a:t>
            </a:r>
            <a:br>
              <a:rPr lang="en-US" u="sng"/>
            </a:br>
            <a:r>
              <a:rPr lang="en-US"/>
              <a:t>      </a:t>
            </a:r>
            <a:r>
              <a:rPr lang="en-US" u="sng"/>
              <a:t>Defense contractor</a:t>
            </a:r>
            <a:r>
              <a:rPr lang="en-US"/>
              <a:t>.</a:t>
            </a:r>
            <a:endParaRPr b="1">
              <a:latin typeface="Lato Black"/>
              <a:ea typeface="Lato Black"/>
              <a:cs typeface="Lato Black"/>
              <a:sym typeface="Lato Black"/>
            </a:endParaRPr>
          </a:p>
          <a:p>
            <a:pPr indent="0" lvl="1" marL="14288" rtl="0" algn="l">
              <a:lnSpc>
                <a:spcPct val="107000"/>
              </a:lnSpc>
              <a:spcBef>
                <a:spcPts val="0"/>
              </a:spcBef>
              <a:spcAft>
                <a:spcPts val="0"/>
              </a:spcAft>
              <a:buClr>
                <a:schemeClr val="dk1"/>
              </a:buClr>
              <a:buSzPts val="1600"/>
              <a:buNone/>
            </a:pPr>
            <a:r>
              <a:t/>
            </a:r>
            <a:endParaRPr b="1">
              <a:solidFill>
                <a:srgbClr val="2483C5"/>
              </a:solidFill>
              <a:latin typeface="Lato Black"/>
              <a:ea typeface="Lato Black"/>
              <a:cs typeface="Lato Black"/>
              <a:sym typeface="Lato Black"/>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Allows for a possibility of non-competitive following</a:t>
            </a:r>
            <a:br>
              <a:rPr lang="en-US"/>
            </a:br>
            <a:r>
              <a:rPr lang="en-US"/>
              <a:t>      production of successfully completed requirements</a:t>
            </a:r>
            <a:br>
              <a:rPr lang="en-US"/>
            </a:br>
            <a:r>
              <a:rPr lang="en-US"/>
              <a:t>      IAW 10 USC 2371b(f)</a:t>
            </a:r>
            <a:endParaRPr/>
          </a:p>
          <a:p>
            <a:pPr indent="0" lvl="1" marL="14288" rtl="0" algn="l">
              <a:lnSpc>
                <a:spcPct val="107000"/>
              </a:lnSpc>
              <a:spcBef>
                <a:spcPts val="0"/>
              </a:spcBef>
              <a:spcAft>
                <a:spcPts val="0"/>
              </a:spcAft>
              <a:buClr>
                <a:schemeClr val="dk1"/>
              </a:buClr>
              <a:buSzPts val="1600"/>
              <a:buNone/>
            </a:pPr>
            <a:r>
              <a:t/>
            </a:r>
            <a:endParaRPr>
              <a:solidFill>
                <a:srgbClr val="2483C5"/>
              </a:solidFill>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You can issue a standalone OTA (using F&amp;OC), or </a:t>
            </a:r>
            <a:br>
              <a:rPr lang="en-US"/>
            </a:br>
            <a:r>
              <a:rPr lang="en-US"/>
              <a:t>     go through a consortium.</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p:txBody>
      </p:sp>
      <p:sp>
        <p:nvSpPr>
          <p:cNvPr id="338" name="Google Shape;338;p17"/>
          <p:cNvSpPr txBox="1"/>
          <p:nvPr/>
        </p:nvSpPr>
        <p:spPr>
          <a:xfrm>
            <a:off x="605843" y="954783"/>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Prototype Other </a:t>
            </a:r>
            <a:br>
              <a:rPr b="1" i="0" lang="en-US" sz="2400" u="none" cap="none" strike="noStrike">
                <a:solidFill>
                  <a:srgbClr val="1F3E6E"/>
                </a:solidFill>
                <a:latin typeface="Lato Black"/>
                <a:ea typeface="Lato Black"/>
                <a:cs typeface="Lato Black"/>
                <a:sym typeface="Lato Black"/>
              </a:rPr>
            </a:br>
            <a:r>
              <a:rPr b="1" i="0" lang="en-US" sz="2400" u="none" cap="none" strike="noStrike">
                <a:solidFill>
                  <a:srgbClr val="1F3E6E"/>
                </a:solidFill>
                <a:latin typeface="Lato Black"/>
                <a:ea typeface="Lato Black"/>
                <a:cs typeface="Lato Black"/>
                <a:sym typeface="Lato Black"/>
              </a:rPr>
              <a:t>Transaction Agreements</a:t>
            </a:r>
            <a:endParaRPr b="1" i="0" sz="16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339" name="Google Shape;339;p17"/>
          <p:cNvPicPr preferRelativeResize="0"/>
          <p:nvPr/>
        </p:nvPicPr>
        <p:blipFill rotWithShape="1">
          <a:blip r:embed="rId5">
            <a:alphaModFix/>
          </a:blip>
          <a:srcRect b="10938" l="1" r="82280" t="72531"/>
          <a:stretch/>
        </p:blipFill>
        <p:spPr>
          <a:xfrm rot="5400000">
            <a:off x="6962437" y="2836587"/>
            <a:ext cx="6858000" cy="1167484"/>
          </a:xfrm>
          <a:prstGeom prst="rect">
            <a:avLst/>
          </a:prstGeom>
          <a:noFill/>
          <a:ln>
            <a:noFill/>
          </a:ln>
        </p:spPr>
      </p:pic>
      <p:sp>
        <p:nvSpPr>
          <p:cNvPr id="340" name="Google Shape;340;p17"/>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41" name="Google Shape;341;p17"/>
          <p:cNvPicPr preferRelativeResize="0"/>
          <p:nvPr/>
        </p:nvPicPr>
        <p:blipFill rotWithShape="1">
          <a:blip r:embed="rId6">
            <a:alphaModFix/>
          </a:blip>
          <a:srcRect b="0" l="0" r="0" t="0"/>
          <a:stretch/>
        </p:blipFill>
        <p:spPr>
          <a:xfrm>
            <a:off x="11164377" y="5477251"/>
            <a:ext cx="844580" cy="1061661"/>
          </a:xfrm>
          <a:prstGeom prst="rect">
            <a:avLst/>
          </a:prstGeom>
          <a:noFill/>
          <a:ln>
            <a:noFill/>
          </a:ln>
        </p:spPr>
      </p:pic>
      <p:sp>
        <p:nvSpPr>
          <p:cNvPr id="342" name="Google Shape;342;p17"/>
          <p:cNvSpPr/>
          <p:nvPr/>
        </p:nvSpPr>
        <p:spPr>
          <a:xfrm>
            <a:off x="-7901" y="878337"/>
            <a:ext cx="130449" cy="724219"/>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8"/>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18"/>
          <p:cNvSpPr txBox="1"/>
          <p:nvPr>
            <p:ph idx="1" type="subTitle"/>
          </p:nvPr>
        </p:nvSpPr>
        <p:spPr>
          <a:xfrm>
            <a:off x="648302"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SELECTING THE APPROPRIATE VEHICHLE</a:t>
            </a:r>
            <a:endParaRPr b="1" sz="1400">
              <a:latin typeface="Lato Black"/>
              <a:ea typeface="Lato Black"/>
              <a:cs typeface="Lato Black"/>
              <a:sym typeface="Lato Black"/>
            </a:endParaRPr>
          </a:p>
        </p:txBody>
      </p:sp>
      <p:sp>
        <p:nvSpPr>
          <p:cNvPr id="349" name="Google Shape;349;p18"/>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50" name="Google Shape;350;p18"/>
          <p:cNvSpPr txBox="1"/>
          <p:nvPr/>
        </p:nvSpPr>
        <p:spPr>
          <a:xfrm>
            <a:off x="598951" y="978291"/>
            <a:ext cx="6681521" cy="554336"/>
          </a:xfrm>
          <a:prstGeom prst="rect">
            <a:avLst/>
          </a:prstGeom>
          <a:noFill/>
          <a:ln>
            <a:noFill/>
          </a:ln>
        </p:spPr>
        <p:txBody>
          <a:bodyPr anchorCtr="0" anchor="t" bIns="45700" lIns="0" spcFirstLastPara="1" rIns="91425" wrap="square" tIns="0">
            <a:noAutofit/>
          </a:bodyPr>
          <a:lstStyle/>
          <a:p>
            <a:pPr indent="0" lvl="0" marL="0" marR="0" rtl="0" algn="l">
              <a:lnSpc>
                <a:spcPct val="82758"/>
              </a:lnSpc>
              <a:spcBef>
                <a:spcPts val="0"/>
              </a:spcBef>
              <a:spcAft>
                <a:spcPts val="0"/>
              </a:spcAft>
              <a:buClr>
                <a:srgbClr val="1F3E6E"/>
              </a:buClr>
              <a:buSzPts val="2900"/>
              <a:buFont typeface="Arial"/>
              <a:buNone/>
            </a:pPr>
            <a:r>
              <a:rPr b="1" i="0" lang="en-US" sz="2900" u="none" cap="none" strike="noStrike">
                <a:solidFill>
                  <a:srgbClr val="1F3E6E"/>
                </a:solidFill>
                <a:latin typeface="Lato Black"/>
                <a:ea typeface="Lato Black"/>
                <a:cs typeface="Lato Black"/>
                <a:sym typeface="Lato Black"/>
              </a:rPr>
              <a:t>2373 for Experimental Purposes</a:t>
            </a:r>
            <a:endParaRPr b="1" i="0" sz="2900" u="none" cap="none" strike="noStrike">
              <a:solidFill>
                <a:srgbClr val="1F3E6E"/>
              </a:solidFill>
              <a:latin typeface="Lato Black"/>
              <a:ea typeface="Lato Black"/>
              <a:cs typeface="Lato Black"/>
              <a:sym typeface="Lato Black"/>
            </a:endParaRPr>
          </a:p>
        </p:txBody>
      </p:sp>
      <p:sp>
        <p:nvSpPr>
          <p:cNvPr id="351" name="Google Shape;351;p18"/>
          <p:cNvSpPr txBox="1"/>
          <p:nvPr>
            <p:ph idx="2" type="body"/>
          </p:nvPr>
        </p:nvSpPr>
        <p:spPr>
          <a:xfrm>
            <a:off x="598952" y="1659263"/>
            <a:ext cx="4959357" cy="4773735"/>
          </a:xfrm>
          <a:prstGeom prst="rect">
            <a:avLst/>
          </a:prstGeom>
          <a:noFill/>
          <a:ln>
            <a:noFill/>
          </a:ln>
        </p:spPr>
        <p:txBody>
          <a:bodyPr anchorCtr="0" anchor="t" bIns="45700" lIns="0" spcFirstLastPara="1" rIns="91425" wrap="square" tIns="0">
            <a:noAutofit/>
          </a:bodyPr>
          <a:lstStyle/>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You can buy ordnance, signal, chemical activity, </a:t>
            </a:r>
            <a:br>
              <a:rPr lang="en-US"/>
            </a:br>
            <a:r>
              <a:rPr lang="en-US"/>
              <a:t>      transportation, energy, medical, space-flight, </a:t>
            </a:r>
            <a:br>
              <a:rPr lang="en-US"/>
            </a:br>
            <a:r>
              <a:rPr lang="en-US"/>
              <a:t>      telecommunications, and aeronautical </a:t>
            </a:r>
            <a:r>
              <a:rPr lang="en-US" u="sng"/>
              <a:t>supplies</a:t>
            </a:r>
            <a:r>
              <a:rPr lang="en-US"/>
              <a:t>, </a:t>
            </a:r>
            <a:br>
              <a:rPr lang="en-US"/>
            </a:br>
            <a:r>
              <a:rPr lang="en-US"/>
              <a:t>      </a:t>
            </a:r>
            <a:r>
              <a:rPr lang="en-US" u="sng"/>
              <a:t>including parts and accessories, and designs thereof</a:t>
            </a:r>
            <a:r>
              <a:rPr lang="en-US"/>
              <a:t>, </a:t>
            </a:r>
            <a:br>
              <a:rPr lang="en-US"/>
            </a:br>
            <a:r>
              <a:rPr lang="en-US"/>
              <a:t>      that the Secretary of Defense or the Secretary </a:t>
            </a:r>
            <a:br>
              <a:rPr lang="en-US"/>
            </a:br>
            <a:r>
              <a:rPr lang="en-US"/>
              <a:t>      concerned considers necessary for experimental or </a:t>
            </a:r>
            <a:br>
              <a:rPr lang="en-US"/>
            </a:br>
            <a:r>
              <a:rPr lang="en-US"/>
              <a:t>      test purposes in the development of the best </a:t>
            </a:r>
            <a:br>
              <a:rPr lang="en-US"/>
            </a:br>
            <a:r>
              <a:rPr lang="en-US"/>
              <a:t>      supplies that are needed for the national defense.</a:t>
            </a:r>
            <a:endParaRPr/>
          </a:p>
          <a:p>
            <a:pPr indent="0" lvl="1" marL="14288" rtl="0" algn="l">
              <a:lnSpc>
                <a:spcPct val="107000"/>
              </a:lnSpc>
              <a:spcBef>
                <a:spcPts val="0"/>
              </a:spcBef>
              <a:spcAft>
                <a:spcPts val="0"/>
              </a:spcAft>
              <a:buClr>
                <a:schemeClr val="dk1"/>
              </a:buClr>
              <a:buSzPts val="1000"/>
              <a:buNone/>
            </a:pPr>
            <a:r>
              <a:t/>
            </a:r>
            <a:endParaRPr sz="1000">
              <a:solidFill>
                <a:srgbClr val="2483C5"/>
              </a:solidFill>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You can go direct to a Vendor, non-competitively.</a:t>
            </a:r>
            <a:endParaRPr/>
          </a:p>
          <a:p>
            <a:pPr indent="0" lvl="1" marL="14288" rtl="0" algn="l">
              <a:lnSpc>
                <a:spcPct val="107000"/>
              </a:lnSpc>
              <a:spcBef>
                <a:spcPts val="0"/>
              </a:spcBef>
              <a:spcAft>
                <a:spcPts val="0"/>
              </a:spcAft>
              <a:buClr>
                <a:schemeClr val="dk1"/>
              </a:buClr>
              <a:buSzPts val="1000"/>
              <a:buNone/>
            </a:pPr>
            <a:r>
              <a:t/>
            </a:r>
            <a:endParaRPr sz="1000">
              <a:solidFill>
                <a:srgbClr val="2483C5"/>
              </a:solidFill>
            </a:endParaRPr>
          </a:p>
          <a:p>
            <a:pPr indent="0" lvl="1" marL="14288" rtl="0" algn="l">
              <a:lnSpc>
                <a:spcPct val="107000"/>
              </a:lnSpc>
              <a:spcBef>
                <a:spcPts val="0"/>
              </a:spcBef>
              <a:spcAft>
                <a:spcPts val="0"/>
              </a:spcAft>
              <a:buClr>
                <a:srgbClr val="2483C5"/>
              </a:buClr>
              <a:buSzPts val="1600"/>
              <a:buNone/>
            </a:pPr>
            <a:r>
              <a:rPr lang="en-US">
                <a:solidFill>
                  <a:srgbClr val="2483C5"/>
                </a:solidFill>
              </a:rPr>
              <a:t>•   </a:t>
            </a:r>
            <a:r>
              <a:rPr lang="en-US"/>
              <a:t>You can use this for a one-time buy that will not </a:t>
            </a:r>
            <a:br>
              <a:rPr lang="en-US"/>
            </a:br>
            <a:r>
              <a:rPr lang="en-US"/>
              <a:t>      result in residual capabilities for the Government. </a:t>
            </a:r>
            <a:br>
              <a:rPr lang="en-US"/>
            </a:br>
            <a:r>
              <a:rPr lang="en-US"/>
              <a:t>      Buy an item to test it out to see how it works.</a:t>
            </a:r>
            <a:endParaRPr/>
          </a:p>
          <a:p>
            <a:pPr indent="0" lvl="1" marL="14288" rtl="0" algn="l">
              <a:lnSpc>
                <a:spcPct val="107000"/>
              </a:lnSpc>
              <a:spcBef>
                <a:spcPts val="0"/>
              </a:spcBef>
              <a:spcAft>
                <a:spcPts val="0"/>
              </a:spcAft>
              <a:buClr>
                <a:schemeClr val="dk1"/>
              </a:buClr>
              <a:buSzPts val="1000"/>
              <a:buNone/>
            </a:pPr>
            <a:r>
              <a:t/>
            </a:r>
            <a:endParaRPr sz="1000"/>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p:txBody>
      </p:sp>
      <p:sp>
        <p:nvSpPr>
          <p:cNvPr id="352" name="Google Shape;352;p18"/>
          <p:cNvSpPr txBox="1"/>
          <p:nvPr/>
        </p:nvSpPr>
        <p:spPr>
          <a:xfrm>
            <a:off x="6091977" y="1659263"/>
            <a:ext cx="4959357" cy="4773735"/>
          </a:xfrm>
          <a:prstGeom prst="rect">
            <a:avLst/>
          </a:prstGeom>
          <a:noFill/>
          <a:ln>
            <a:noFill/>
          </a:ln>
        </p:spPr>
        <p:txBody>
          <a:bodyPr anchorCtr="0" anchor="t" bIns="45700" lIns="0" spcFirstLastPara="1" rIns="91425" wrap="square" tIns="0">
            <a:noAutofit/>
          </a:bodyPr>
          <a:lstStyle/>
          <a:p>
            <a:pPr indent="0" lvl="1" marL="14288" marR="0" rtl="0" algn="l">
              <a:lnSpc>
                <a:spcPct val="107000"/>
              </a:lnSpc>
              <a:spcBef>
                <a:spcPts val="0"/>
              </a:spcBef>
              <a:spcAft>
                <a:spcPts val="0"/>
              </a:spcAft>
              <a:buClr>
                <a:srgbClr val="2483C5"/>
              </a:buClr>
              <a:buSzPts val="1600"/>
              <a:buFont typeface="Arial"/>
              <a:buNone/>
            </a:pPr>
            <a:r>
              <a:rPr b="0" i="0" lang="en-US" sz="1600" u="none" cap="none" strike="noStrike">
                <a:solidFill>
                  <a:srgbClr val="2483C5"/>
                </a:solidFill>
                <a:latin typeface="Lato"/>
                <a:ea typeface="Lato"/>
                <a:cs typeface="Lato"/>
                <a:sym typeface="Lato"/>
              </a:rPr>
              <a:t>•   </a:t>
            </a:r>
            <a:r>
              <a:rPr b="0" i="0" lang="en-US" sz="1600" u="none" cap="none" strike="noStrike">
                <a:solidFill>
                  <a:schemeClr val="dk1"/>
                </a:solidFill>
                <a:latin typeface="Lato"/>
                <a:ea typeface="Lato"/>
                <a:cs typeface="Lato"/>
                <a:sym typeface="Lato"/>
              </a:rPr>
              <a:t>Vendor interaction should be low for these awards</a:t>
            </a:r>
            <a:endParaRPr b="0" i="0" sz="1400" u="none" cap="none" strike="noStrike">
              <a:solidFill>
                <a:srgbClr val="000000"/>
              </a:solidFill>
              <a:latin typeface="Arial"/>
              <a:ea typeface="Arial"/>
              <a:cs typeface="Arial"/>
              <a:sym typeface="Arial"/>
            </a:endParaRPr>
          </a:p>
          <a:p>
            <a:pPr indent="0" lvl="1" marL="14288" marR="0" rtl="0" algn="l">
              <a:lnSpc>
                <a:spcPct val="107000"/>
              </a:lnSpc>
              <a:spcBef>
                <a:spcPts val="0"/>
              </a:spcBef>
              <a:spcAft>
                <a:spcPts val="0"/>
              </a:spcAft>
              <a:buClr>
                <a:schemeClr val="dk1"/>
              </a:buClr>
              <a:buSzPts val="900"/>
              <a:buFont typeface="Arial"/>
              <a:buNone/>
            </a:pPr>
            <a:r>
              <a:t/>
            </a:r>
            <a:endParaRPr b="1" i="0" sz="900" u="none" cap="none" strike="noStrike">
              <a:solidFill>
                <a:srgbClr val="2483C5"/>
              </a:solidFill>
              <a:latin typeface="Lato"/>
              <a:ea typeface="Lato"/>
              <a:cs typeface="Lato"/>
              <a:sym typeface="Lato"/>
            </a:endParaRPr>
          </a:p>
          <a:p>
            <a:pPr indent="0" lvl="1" marL="14288" marR="0" rtl="0" algn="l">
              <a:lnSpc>
                <a:spcPct val="107000"/>
              </a:lnSpc>
              <a:spcBef>
                <a:spcPts val="0"/>
              </a:spcBef>
              <a:spcAft>
                <a:spcPts val="0"/>
              </a:spcAft>
              <a:buClr>
                <a:srgbClr val="2483C5"/>
              </a:buClr>
              <a:buSzPts val="1600"/>
              <a:buFont typeface="Arial"/>
              <a:buNone/>
            </a:pPr>
            <a:r>
              <a:rPr b="0" i="0" lang="en-US" sz="1600" u="none" cap="none" strike="noStrike">
                <a:solidFill>
                  <a:srgbClr val="2483C5"/>
                </a:solidFill>
                <a:latin typeface="Lato"/>
                <a:ea typeface="Lato"/>
                <a:cs typeface="Lato"/>
                <a:sym typeface="Lato"/>
              </a:rPr>
              <a:t>•   </a:t>
            </a:r>
            <a:r>
              <a:rPr b="0" i="0" lang="en-US" sz="1600" u="none" cap="none" strike="noStrike">
                <a:solidFill>
                  <a:schemeClr val="dk1"/>
                </a:solidFill>
                <a:latin typeface="Lato"/>
                <a:ea typeface="Lato"/>
                <a:cs typeface="Lato"/>
                <a:sym typeface="Lato"/>
              </a:rPr>
              <a:t>Little to no R&amp;D effort, since you should be buying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supplies or parts/accessories.</a:t>
            </a:r>
            <a:endParaRPr b="0" i="0" sz="1400" u="none" cap="none" strike="noStrike">
              <a:solidFill>
                <a:srgbClr val="000000"/>
              </a:solidFill>
              <a:latin typeface="Arial"/>
              <a:ea typeface="Arial"/>
              <a:cs typeface="Arial"/>
              <a:sym typeface="Arial"/>
            </a:endParaRPr>
          </a:p>
          <a:p>
            <a:pPr indent="0" lvl="1" marL="14288" marR="0" rtl="0" algn="l">
              <a:lnSpc>
                <a:spcPct val="107000"/>
              </a:lnSpc>
              <a:spcBef>
                <a:spcPts val="0"/>
              </a:spcBef>
              <a:spcAft>
                <a:spcPts val="0"/>
              </a:spcAft>
              <a:buClr>
                <a:schemeClr val="dk1"/>
              </a:buClr>
              <a:buSzPts val="1000"/>
              <a:buFont typeface="Arial"/>
              <a:buNone/>
            </a:pPr>
            <a:r>
              <a:t/>
            </a:r>
            <a:endParaRPr b="1" i="0" sz="1000" u="none" cap="none" strike="noStrike">
              <a:solidFill>
                <a:srgbClr val="2483C5"/>
              </a:solidFill>
              <a:latin typeface="Lato"/>
              <a:ea typeface="Lato"/>
              <a:cs typeface="Lato"/>
              <a:sym typeface="Lato"/>
            </a:endParaRPr>
          </a:p>
          <a:p>
            <a:pPr indent="0" lvl="1" marL="14288" marR="0" rtl="0" algn="l">
              <a:lnSpc>
                <a:spcPct val="107000"/>
              </a:lnSpc>
              <a:spcBef>
                <a:spcPts val="0"/>
              </a:spcBef>
              <a:spcAft>
                <a:spcPts val="0"/>
              </a:spcAft>
              <a:buClr>
                <a:srgbClr val="2483C5"/>
              </a:buClr>
              <a:buSzPts val="1600"/>
              <a:buFont typeface="Arial"/>
              <a:buNone/>
            </a:pPr>
            <a:r>
              <a:rPr b="0" i="0" lang="en-US" sz="1600" u="none" cap="none" strike="noStrike">
                <a:solidFill>
                  <a:srgbClr val="2483C5"/>
                </a:solidFill>
                <a:latin typeface="Lato"/>
                <a:ea typeface="Lato"/>
                <a:cs typeface="Lato"/>
                <a:sym typeface="Lato"/>
              </a:rPr>
              <a:t>•   </a:t>
            </a:r>
            <a:r>
              <a:rPr b="0" i="0" lang="en-US" sz="1600" u="none" cap="none" strike="noStrike">
                <a:solidFill>
                  <a:schemeClr val="dk1"/>
                </a:solidFill>
                <a:latin typeface="Lato"/>
                <a:ea typeface="Lato"/>
                <a:cs typeface="Lato"/>
                <a:sym typeface="Lato"/>
              </a:rPr>
              <a:t>The Government should be the party responsible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for conducting the experiment vs. the contractor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conducting the experiment on the Government’s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behalf.</a:t>
            </a:r>
            <a:endParaRPr b="0" i="0" sz="1400" u="none" cap="none" strike="noStrike">
              <a:solidFill>
                <a:srgbClr val="000000"/>
              </a:solidFill>
              <a:latin typeface="Arial"/>
              <a:ea typeface="Arial"/>
              <a:cs typeface="Arial"/>
              <a:sym typeface="Arial"/>
            </a:endParaRPr>
          </a:p>
          <a:p>
            <a:pPr indent="0" lvl="1" marL="14288" marR="0" rtl="0" algn="l">
              <a:lnSpc>
                <a:spcPct val="107000"/>
              </a:lnSpc>
              <a:spcBef>
                <a:spcPts val="0"/>
              </a:spcBef>
              <a:spcAft>
                <a:spcPts val="0"/>
              </a:spcAft>
              <a:buClr>
                <a:schemeClr val="dk1"/>
              </a:buClr>
              <a:buSzPts val="1000"/>
              <a:buFont typeface="Arial"/>
              <a:buNone/>
            </a:pPr>
            <a:r>
              <a:t/>
            </a:r>
            <a:endParaRPr b="0" i="0" sz="1000" u="none" cap="none" strike="noStrike">
              <a:solidFill>
                <a:srgbClr val="2483C5"/>
              </a:solidFill>
              <a:latin typeface="Lato"/>
              <a:ea typeface="Lato"/>
              <a:cs typeface="Lato"/>
              <a:sym typeface="Lato"/>
            </a:endParaRPr>
          </a:p>
          <a:p>
            <a:pPr indent="0" lvl="1" marL="14288" marR="0" rtl="0" algn="l">
              <a:lnSpc>
                <a:spcPct val="107000"/>
              </a:lnSpc>
              <a:spcBef>
                <a:spcPts val="0"/>
              </a:spcBef>
              <a:spcAft>
                <a:spcPts val="0"/>
              </a:spcAft>
              <a:buClr>
                <a:srgbClr val="2483C5"/>
              </a:buClr>
              <a:buSzPts val="1600"/>
              <a:buFont typeface="Arial"/>
              <a:buNone/>
            </a:pPr>
            <a:r>
              <a:rPr b="0" i="0" lang="en-US" sz="1600" u="none" cap="none" strike="noStrike">
                <a:solidFill>
                  <a:srgbClr val="2483C5"/>
                </a:solidFill>
                <a:latin typeface="Lato"/>
                <a:ea typeface="Lato"/>
                <a:cs typeface="Lato"/>
                <a:sym typeface="Lato"/>
              </a:rPr>
              <a:t>•   </a:t>
            </a:r>
            <a:r>
              <a:rPr b="0" i="0" lang="en-US" sz="1600" u="none" cap="none" strike="noStrike">
                <a:solidFill>
                  <a:schemeClr val="dk1"/>
                </a:solidFill>
                <a:latin typeface="Lato"/>
                <a:ea typeface="Lato"/>
                <a:cs typeface="Lato"/>
                <a:sym typeface="Lato"/>
              </a:rPr>
              <a:t>No known limitations on value</a:t>
            </a:r>
            <a:endParaRPr b="0" i="0" sz="1400" u="none" cap="none" strike="noStrike">
              <a:solidFill>
                <a:srgbClr val="000000"/>
              </a:solidFill>
              <a:latin typeface="Arial"/>
              <a:ea typeface="Arial"/>
              <a:cs typeface="Arial"/>
              <a:sym typeface="Arial"/>
            </a:endParaRPr>
          </a:p>
          <a:p>
            <a:pPr indent="0" lvl="1" marL="14288" marR="0" rtl="0" algn="l">
              <a:lnSpc>
                <a:spcPct val="107000"/>
              </a:lnSpc>
              <a:spcBef>
                <a:spcPts val="0"/>
              </a:spcBef>
              <a:spcAft>
                <a:spcPts val="0"/>
              </a:spcAft>
              <a:buClr>
                <a:schemeClr val="dk1"/>
              </a:buClr>
              <a:buSzPts val="1000"/>
              <a:buFont typeface="Arial"/>
              <a:buNone/>
            </a:pPr>
            <a:r>
              <a:t/>
            </a:r>
            <a:endParaRPr b="0" i="0" sz="10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rgbClr val="2483C5"/>
              </a:buClr>
              <a:buSzPts val="1600"/>
              <a:buFont typeface="Arial"/>
              <a:buNone/>
            </a:pPr>
            <a:r>
              <a:rPr b="0" i="0" lang="en-US" sz="1600" u="none" cap="none" strike="noStrike">
                <a:solidFill>
                  <a:srgbClr val="2483C5"/>
                </a:solidFill>
                <a:latin typeface="Lato"/>
                <a:ea typeface="Lato"/>
                <a:cs typeface="Lato"/>
                <a:sym typeface="Lato"/>
              </a:rPr>
              <a:t>•  </a:t>
            </a:r>
            <a:r>
              <a:rPr b="0" i="0" lang="en-US" sz="1600" u="none" cap="none" strike="noStrike">
                <a:solidFill>
                  <a:schemeClr val="dk1"/>
                </a:solidFill>
                <a:latin typeface="Lato"/>
                <a:ea typeface="Lato"/>
                <a:cs typeface="Lato"/>
                <a:sym typeface="Lato"/>
              </a:rPr>
              <a:t>No guaranteed non-competitive follow-on activities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without further justification (i.e. J&amp;A or sole-source </a:t>
            </a:r>
            <a:br>
              <a:rPr b="0" i="0" lang="en-US" sz="1600" u="none" cap="none" strike="noStrike">
                <a:solidFill>
                  <a:schemeClr val="dk1"/>
                </a:solidFill>
                <a:latin typeface="Lato"/>
                <a:ea typeface="Lato"/>
                <a:cs typeface="Lato"/>
                <a:sym typeface="Lato"/>
              </a:rPr>
            </a:br>
            <a:r>
              <a:rPr b="0" i="0" lang="en-US" sz="1600" u="none" cap="none" strike="noStrike">
                <a:solidFill>
                  <a:schemeClr val="dk1"/>
                </a:solidFill>
                <a:latin typeface="Lato"/>
                <a:ea typeface="Lato"/>
                <a:cs typeface="Lato"/>
                <a:sym typeface="Lato"/>
              </a:rPr>
              <a:t>     justification)</a:t>
            </a:r>
            <a:endParaRPr b="0" i="0" sz="1400" u="none" cap="none" strike="noStrike">
              <a:solidFill>
                <a:srgbClr val="000000"/>
              </a:solidFill>
              <a:latin typeface="Arial"/>
              <a:ea typeface="Arial"/>
              <a:cs typeface="Arial"/>
              <a:sym typeface="Arial"/>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cxnSp>
        <p:nvCxnSpPr>
          <p:cNvPr id="353" name="Google Shape;353;p18"/>
          <p:cNvCxnSpPr/>
          <p:nvPr/>
        </p:nvCxnSpPr>
        <p:spPr>
          <a:xfrm>
            <a:off x="5815798" y="1659263"/>
            <a:ext cx="0" cy="3504404"/>
          </a:xfrm>
          <a:prstGeom prst="straightConnector1">
            <a:avLst/>
          </a:prstGeom>
          <a:noFill/>
          <a:ln cap="flat" cmpd="sng" w="25400">
            <a:solidFill>
              <a:schemeClr val="lt2"/>
            </a:solidFill>
            <a:prstDash val="solid"/>
            <a:miter lim="800000"/>
            <a:headEnd len="sm" w="sm" type="none"/>
            <a:tailEnd len="sm" w="sm" type="none"/>
          </a:ln>
        </p:spPr>
      </p:cxnSp>
      <p:pic>
        <p:nvPicPr>
          <p:cNvPr descr="Background pattern&#10;&#10;Description automatically generated" id="354" name="Google Shape;354;p18"/>
          <p:cNvPicPr preferRelativeResize="0"/>
          <p:nvPr/>
        </p:nvPicPr>
        <p:blipFill rotWithShape="1">
          <a:blip r:embed="rId3">
            <a:alphaModFix/>
          </a:blip>
          <a:srcRect b="22884" l="1" r="67369" t="69398"/>
          <a:stretch/>
        </p:blipFill>
        <p:spPr>
          <a:xfrm>
            <a:off x="-66821" y="5810642"/>
            <a:ext cx="12317596" cy="531531"/>
          </a:xfrm>
          <a:prstGeom prst="rect">
            <a:avLst/>
          </a:prstGeom>
          <a:noFill/>
          <a:ln>
            <a:noFill/>
          </a:ln>
        </p:spPr>
      </p:pic>
      <p:sp>
        <p:nvSpPr>
          <p:cNvPr id="355" name="Google Shape;355;p18"/>
          <p:cNvSpPr/>
          <p:nvPr/>
        </p:nvSpPr>
        <p:spPr>
          <a:xfrm>
            <a:off x="0" y="6140261"/>
            <a:ext cx="12215813" cy="717739"/>
          </a:xfrm>
          <a:prstGeom prst="rect">
            <a:avLst/>
          </a:prstGeom>
          <a:solidFill>
            <a:srgbClr val="1F3E6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8"/>
          <p:cNvSpPr/>
          <p:nvPr/>
        </p:nvSpPr>
        <p:spPr>
          <a:xfrm>
            <a:off x="-7901" y="712635"/>
            <a:ext cx="130449" cy="724219"/>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9"/>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2" name="Google Shape;362;p19"/>
          <p:cNvPicPr preferRelativeResize="0"/>
          <p:nvPr>
            <p:ph idx="3" type="pic"/>
          </p:nvPr>
        </p:nvPicPr>
        <p:blipFill rotWithShape="1">
          <a:blip r:embed="rId3">
            <a:alphaModFix/>
          </a:blip>
          <a:srcRect b="0" l="32958" r="11442" t="0"/>
          <a:stretch/>
        </p:blipFill>
        <p:spPr>
          <a:xfrm>
            <a:off x="0" y="0"/>
            <a:ext cx="6083700" cy="6858000"/>
          </a:xfrm>
          <a:prstGeom prst="rect">
            <a:avLst/>
          </a:prstGeom>
          <a:noFill/>
          <a:ln>
            <a:noFill/>
          </a:ln>
        </p:spPr>
      </p:pic>
      <p:sp>
        <p:nvSpPr>
          <p:cNvPr id="363" name="Google Shape;363;p19"/>
          <p:cNvSpPr txBox="1"/>
          <p:nvPr>
            <p:ph idx="1" type="subTitle"/>
          </p:nvPr>
        </p:nvSpPr>
        <p:spPr>
          <a:xfrm>
            <a:off x="673105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SELECTING THE APPROPRIATE VEHICHLE </a:t>
            </a:r>
            <a:br>
              <a:rPr lang="en-US" sz="1400"/>
            </a:br>
            <a:endParaRPr b="1" sz="1400">
              <a:latin typeface="Lato Black"/>
              <a:ea typeface="Lato Black"/>
              <a:cs typeface="Lato Black"/>
              <a:sym typeface="Lato Black"/>
            </a:endParaRPr>
          </a:p>
        </p:txBody>
      </p:sp>
      <p:sp>
        <p:nvSpPr>
          <p:cNvPr id="364" name="Google Shape;364;p19"/>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65" name="Google Shape;365;p19"/>
          <p:cNvSpPr txBox="1"/>
          <p:nvPr>
            <p:ph idx="2" type="body"/>
          </p:nvPr>
        </p:nvSpPr>
        <p:spPr>
          <a:xfrm>
            <a:off x="6730639" y="1105539"/>
            <a:ext cx="5118900" cy="4825500"/>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rgbClr val="2483C5"/>
              </a:buClr>
              <a:buSzPts val="1600"/>
              <a:buNone/>
            </a:pPr>
            <a:r>
              <a:rPr b="0" lang="en-US">
                <a:solidFill>
                  <a:srgbClr val="2483C5"/>
                </a:solidFill>
              </a:rPr>
              <a:t>•   </a:t>
            </a:r>
            <a:r>
              <a:rPr b="0" lang="en-US"/>
              <a:t>A competitive process to award cash prizes and other</a:t>
            </a:r>
            <a:br>
              <a:rPr b="0" lang="en-US"/>
            </a:br>
            <a:r>
              <a:rPr b="0" lang="en-US"/>
              <a:t>      types of prizes that are appropriate to recognize</a:t>
            </a:r>
            <a:br>
              <a:rPr b="0" lang="en-US"/>
            </a:br>
            <a:r>
              <a:rPr b="0" lang="en-US"/>
              <a:t>      outstanding achievements in </a:t>
            </a:r>
            <a:r>
              <a:rPr b="0" lang="en-US" u="sng"/>
              <a:t>basic, advanced, and </a:t>
            </a:r>
            <a:br>
              <a:rPr b="0" lang="en-US" u="sng"/>
            </a:br>
            <a:r>
              <a:rPr b="0" lang="en-US"/>
              <a:t>      </a:t>
            </a:r>
            <a:r>
              <a:rPr b="0" lang="en-US" u="sng"/>
              <a:t>applied research, technology development, and </a:t>
            </a:r>
            <a:br>
              <a:rPr b="0" lang="en-US" u="sng"/>
            </a:br>
            <a:r>
              <a:rPr b="0" lang="en-US"/>
              <a:t>      </a:t>
            </a:r>
            <a:r>
              <a:rPr b="0" lang="en-US" u="sng"/>
              <a:t>prototype development</a:t>
            </a:r>
            <a:r>
              <a:rPr b="0" lang="en-US"/>
              <a:t> that have the potential for </a:t>
            </a:r>
            <a:br>
              <a:rPr b="0" lang="en-US"/>
            </a:br>
            <a:r>
              <a:rPr b="0" lang="en-US"/>
              <a:t>      application to the performance of the military </a:t>
            </a:r>
            <a:br>
              <a:rPr b="0" lang="en-US"/>
            </a:br>
            <a:r>
              <a:rPr b="0" lang="en-US"/>
              <a:t>      missions of the Department of Defense</a:t>
            </a:r>
            <a:endParaRPr/>
          </a:p>
          <a:p>
            <a:pPr indent="0" lvl="0" marL="0" rtl="0" algn="l">
              <a:lnSpc>
                <a:spcPct val="150000"/>
              </a:lnSpc>
              <a:spcBef>
                <a:spcPts val="1000"/>
              </a:spcBef>
              <a:spcAft>
                <a:spcPts val="0"/>
              </a:spcAft>
              <a:buClr>
                <a:srgbClr val="2483C5"/>
              </a:buClr>
              <a:buSzPts val="1600"/>
              <a:buNone/>
            </a:pPr>
            <a:r>
              <a:rPr b="0" lang="en-US">
                <a:solidFill>
                  <a:srgbClr val="2483C5"/>
                </a:solidFill>
              </a:rPr>
              <a:t>•   </a:t>
            </a:r>
            <a:r>
              <a:rPr b="0" lang="en-US"/>
              <a:t>Maximum prize value of $10M or less, but generally </a:t>
            </a:r>
            <a:br>
              <a:rPr b="0" lang="en-US"/>
            </a:br>
            <a:r>
              <a:rPr b="0" lang="en-US"/>
              <a:t>      less than or equal to $1M due to required approval </a:t>
            </a:r>
            <a:br>
              <a:rPr b="0" lang="en-US"/>
            </a:br>
            <a:r>
              <a:rPr b="0" lang="en-US"/>
              <a:t>      level. If a nonmonetary prize is contemplated, </a:t>
            </a:r>
            <a:br>
              <a:rPr b="0" lang="en-US"/>
            </a:br>
            <a:r>
              <a:rPr b="0" lang="en-US"/>
              <a:t>      approval is required for prizes greater than $10k.</a:t>
            </a:r>
            <a:endParaRPr/>
          </a:p>
          <a:p>
            <a:pPr indent="0" lvl="0" marL="0" rtl="0" algn="l">
              <a:lnSpc>
                <a:spcPct val="150000"/>
              </a:lnSpc>
              <a:spcBef>
                <a:spcPts val="1000"/>
              </a:spcBef>
              <a:spcAft>
                <a:spcPts val="0"/>
              </a:spcAft>
              <a:buClr>
                <a:srgbClr val="2483C5"/>
              </a:buClr>
              <a:buSzPts val="1600"/>
              <a:buNone/>
            </a:pPr>
            <a:r>
              <a:rPr b="0" lang="en-US">
                <a:solidFill>
                  <a:srgbClr val="2483C5"/>
                </a:solidFill>
              </a:rPr>
              <a:t>•   </a:t>
            </a:r>
            <a:r>
              <a:rPr b="0" lang="en-US"/>
              <a:t>A prize competition must be advertised as widely </a:t>
            </a:r>
            <a:br>
              <a:rPr b="0" lang="en-US"/>
            </a:br>
            <a:r>
              <a:rPr b="0" lang="en-US"/>
              <a:t>      as possible.</a:t>
            </a:r>
            <a:endParaRPr/>
          </a:p>
          <a:p>
            <a:pPr indent="0" lvl="0" marL="0" rtl="0" algn="l">
              <a:lnSpc>
                <a:spcPct val="150000"/>
              </a:lnSpc>
              <a:spcBef>
                <a:spcPts val="1000"/>
              </a:spcBef>
              <a:spcAft>
                <a:spcPts val="0"/>
              </a:spcAft>
              <a:buClr>
                <a:srgbClr val="32BCAD"/>
              </a:buClr>
              <a:buSzPts val="1600"/>
              <a:buNone/>
            </a:pPr>
            <a:r>
              <a:rPr lang="en-US">
                <a:solidFill>
                  <a:srgbClr val="32BCAD"/>
                </a:solidFill>
              </a:rPr>
              <a:t>             •  </a:t>
            </a:r>
            <a:r>
              <a:rPr b="0" lang="en-US">
                <a:latin typeface="Lato Light"/>
                <a:ea typeface="Lato Light"/>
                <a:cs typeface="Lato Light"/>
                <a:sym typeface="Lato Light"/>
              </a:rPr>
              <a:t>Examples include beta.SAM.gov, social media, </a:t>
            </a:r>
            <a:br>
              <a:rPr b="0" lang="en-US">
                <a:latin typeface="Lato Light"/>
                <a:ea typeface="Lato Light"/>
                <a:cs typeface="Lato Light"/>
                <a:sym typeface="Lato Light"/>
              </a:rPr>
            </a:br>
            <a:r>
              <a:rPr b="0" lang="en-US">
                <a:latin typeface="Lato Light"/>
                <a:ea typeface="Lato Light"/>
                <a:cs typeface="Lato Light"/>
                <a:sym typeface="Lato Light"/>
              </a:rPr>
              <a:t>                  PEO websites</a:t>
            </a:r>
            <a:endParaRPr/>
          </a:p>
          <a:p>
            <a:pPr indent="0" lvl="0" marL="0" rtl="0" algn="l">
              <a:lnSpc>
                <a:spcPct val="150000"/>
              </a:lnSpc>
              <a:spcBef>
                <a:spcPts val="1000"/>
              </a:spcBef>
              <a:spcAft>
                <a:spcPts val="0"/>
              </a:spcAft>
              <a:buClr>
                <a:schemeClr val="dk1"/>
              </a:buClr>
              <a:buSzPts val="1600"/>
              <a:buNone/>
            </a:pPr>
            <a:r>
              <a:t/>
            </a:r>
            <a:endParaRPr b="0"/>
          </a:p>
          <a:p>
            <a:pPr indent="0" lvl="0" marL="0" rtl="0" algn="l">
              <a:lnSpc>
                <a:spcPct val="150000"/>
              </a:lnSpc>
              <a:spcBef>
                <a:spcPts val="1000"/>
              </a:spcBef>
              <a:spcAft>
                <a:spcPts val="0"/>
              </a:spcAft>
              <a:buClr>
                <a:schemeClr val="dk1"/>
              </a:buClr>
              <a:buSzPts val="1600"/>
              <a:buNone/>
            </a:pPr>
            <a:r>
              <a:t/>
            </a:r>
            <a:endParaRPr b="0"/>
          </a:p>
          <a:p>
            <a:pPr indent="0" lvl="0" marL="0" rtl="0" algn="l">
              <a:lnSpc>
                <a:spcPct val="150000"/>
              </a:lnSpc>
              <a:spcBef>
                <a:spcPts val="1000"/>
              </a:spcBef>
              <a:spcAft>
                <a:spcPts val="0"/>
              </a:spcAft>
              <a:buClr>
                <a:schemeClr val="dk1"/>
              </a:buClr>
              <a:buSzPts val="1600"/>
              <a:buNone/>
            </a:pPr>
            <a:r>
              <a:t/>
            </a:r>
            <a:endParaRPr b="0"/>
          </a:p>
          <a:p>
            <a:pPr indent="0" lvl="0" marL="0" rtl="0" algn="l">
              <a:lnSpc>
                <a:spcPct val="150000"/>
              </a:lnSpc>
              <a:spcBef>
                <a:spcPts val="1000"/>
              </a:spcBef>
              <a:spcAft>
                <a:spcPts val="0"/>
              </a:spcAft>
              <a:buClr>
                <a:schemeClr val="dk1"/>
              </a:buClr>
              <a:buSzPts val="1600"/>
              <a:buNone/>
            </a:pPr>
            <a:br>
              <a:rPr lang="en-US">
                <a:latin typeface="Lato Black"/>
                <a:ea typeface="Lato Black"/>
                <a:cs typeface="Lato Black"/>
                <a:sym typeface="Lato Black"/>
              </a:rPr>
            </a:br>
            <a:endParaRPr/>
          </a:p>
        </p:txBody>
      </p:sp>
      <p:sp>
        <p:nvSpPr>
          <p:cNvPr id="366" name="Google Shape;366;p19"/>
          <p:cNvSpPr txBox="1"/>
          <p:nvPr/>
        </p:nvSpPr>
        <p:spPr>
          <a:xfrm>
            <a:off x="6731051" y="735377"/>
            <a:ext cx="5216700" cy="554400"/>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Prize Authority</a:t>
            </a:r>
            <a:endParaRPr b="1" i="0" sz="16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367" name="Google Shape;367;p19"/>
          <p:cNvPicPr preferRelativeResize="0"/>
          <p:nvPr/>
        </p:nvPicPr>
        <p:blipFill rotWithShape="1">
          <a:blip r:embed="rId4">
            <a:alphaModFix/>
          </a:blip>
          <a:srcRect b="10938" l="1" r="82280" t="72531"/>
          <a:stretch/>
        </p:blipFill>
        <p:spPr>
          <a:xfrm rot="5400000">
            <a:off x="-2133230" y="2845258"/>
            <a:ext cx="6858000" cy="1167484"/>
          </a:xfrm>
          <a:prstGeom prst="rect">
            <a:avLst/>
          </a:prstGeom>
          <a:noFill/>
          <a:ln>
            <a:noFill/>
          </a:ln>
        </p:spPr>
      </p:pic>
      <p:sp>
        <p:nvSpPr>
          <p:cNvPr id="368" name="Google Shape;368;p19"/>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69" name="Google Shape;369;p19"/>
          <p:cNvPicPr preferRelativeResize="0"/>
          <p:nvPr/>
        </p:nvPicPr>
        <p:blipFill rotWithShape="1">
          <a:blip r:embed="rId5">
            <a:alphaModFix/>
          </a:blip>
          <a:srcRect b="0" l="0" r="0" t="0"/>
          <a:stretch/>
        </p:blipFill>
        <p:spPr>
          <a:xfrm>
            <a:off x="207172" y="5477252"/>
            <a:ext cx="844580" cy="1061661"/>
          </a:xfrm>
          <a:prstGeom prst="rect">
            <a:avLst/>
          </a:prstGeom>
          <a:noFill/>
          <a:ln>
            <a:noFill/>
          </a:ln>
        </p:spPr>
      </p:pic>
      <p:sp>
        <p:nvSpPr>
          <p:cNvPr id="370" name="Google Shape;370;p19"/>
          <p:cNvSpPr/>
          <p:nvPr/>
        </p:nvSpPr>
        <p:spPr>
          <a:xfrm>
            <a:off x="6087012" y="831541"/>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type="title"/>
          </p:nvPr>
        </p:nvSpPr>
        <p:spPr>
          <a:xfrm>
            <a:off x="164590" y="953418"/>
            <a:ext cx="12215813" cy="19569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Lato"/>
              <a:buNone/>
            </a:pPr>
            <a:r>
              <a:rPr lang="en-US" sz="8000"/>
              <a:t>TOPICS</a:t>
            </a:r>
            <a:endParaRPr/>
          </a:p>
        </p:txBody>
      </p:sp>
      <p:sp>
        <p:nvSpPr>
          <p:cNvPr id="145" name="Google Shape;145;p2"/>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46" name="Google Shape;146;p2"/>
          <p:cNvSpPr/>
          <p:nvPr/>
        </p:nvSpPr>
        <p:spPr>
          <a:xfrm>
            <a:off x="4733627" y="4325645"/>
            <a:ext cx="2862927" cy="586153"/>
          </a:xfrm>
          <a:prstGeom prst="rect">
            <a:avLst/>
          </a:prstGeom>
          <a:solidFill>
            <a:srgbClr val="1F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7" name="Google Shape;147;p2"/>
          <p:cNvCxnSpPr/>
          <p:nvPr/>
        </p:nvCxnSpPr>
        <p:spPr>
          <a:xfrm>
            <a:off x="5140368" y="2142754"/>
            <a:ext cx="2264260" cy="0"/>
          </a:xfrm>
          <a:prstGeom prst="straightConnector1">
            <a:avLst/>
          </a:prstGeom>
          <a:noFill/>
          <a:ln cap="flat" cmpd="sng" w="44450">
            <a:solidFill>
              <a:srgbClr val="32BCAD"/>
            </a:solidFill>
            <a:prstDash val="solid"/>
            <a:miter lim="800000"/>
            <a:headEnd len="sm" w="sm" type="none"/>
            <a:tailEnd len="sm" w="sm" type="none"/>
          </a:ln>
        </p:spPr>
      </p:cxnSp>
      <p:sp>
        <p:nvSpPr>
          <p:cNvPr id="148" name="Google Shape;148;p2"/>
          <p:cNvSpPr txBox="1"/>
          <p:nvPr/>
        </p:nvSpPr>
        <p:spPr>
          <a:xfrm>
            <a:off x="2470731" y="2345194"/>
            <a:ext cx="8959269" cy="2451903"/>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rgbClr val="32BCAD"/>
              </a:buClr>
              <a:buSzPts val="3000"/>
              <a:buFont typeface="Lato"/>
              <a:buNone/>
            </a:pPr>
            <a:r>
              <a:rPr b="0" i="0" lang="en-US" sz="3000" u="none" cap="none" strike="noStrike">
                <a:solidFill>
                  <a:srgbClr val="32BCAD"/>
                </a:solidFill>
                <a:latin typeface="Lato"/>
                <a:ea typeface="Lato"/>
                <a:cs typeface="Lato"/>
                <a:sym typeface="Lato"/>
              </a:rPr>
              <a:t>•  </a:t>
            </a:r>
            <a:r>
              <a:rPr b="0" i="0" lang="en-US" sz="3000" u="none" cap="none" strike="noStrike">
                <a:solidFill>
                  <a:schemeClr val="lt1"/>
                </a:solidFill>
                <a:latin typeface="Lato"/>
                <a:ea typeface="Lato"/>
                <a:cs typeface="Lato"/>
                <a:sym typeface="Lato"/>
              </a:rPr>
              <a:t>Early Requirements Development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32BCAD"/>
              </a:buClr>
              <a:buSzPts val="3000"/>
              <a:buFont typeface="Lato"/>
              <a:buNone/>
            </a:pPr>
            <a:r>
              <a:rPr b="0" i="0" lang="en-US" sz="3000" u="none" cap="none" strike="noStrike">
                <a:solidFill>
                  <a:srgbClr val="32BCAD"/>
                </a:solidFill>
                <a:latin typeface="Lato"/>
                <a:ea typeface="Lato"/>
                <a:cs typeface="Lato"/>
                <a:sym typeface="Lato"/>
              </a:rPr>
              <a:t>• </a:t>
            </a:r>
            <a:r>
              <a:rPr b="0" i="0" lang="en-US" sz="3000" u="none" cap="none" strike="noStrike">
                <a:solidFill>
                  <a:schemeClr val="lt1"/>
                </a:solidFill>
                <a:latin typeface="Lato"/>
                <a:ea typeface="Lato"/>
                <a:cs typeface="Lato"/>
                <a:sym typeface="Lato"/>
              </a:rPr>
              <a:t> Common Types of Contracting Approaches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32BCAD"/>
              </a:buClr>
              <a:buSzPts val="3000"/>
              <a:buFont typeface="Lato"/>
              <a:buNone/>
            </a:pPr>
            <a:r>
              <a:rPr b="0" i="0" lang="en-US" sz="3000" u="none" cap="none" strike="noStrike">
                <a:solidFill>
                  <a:srgbClr val="32BCAD"/>
                </a:solidFill>
                <a:latin typeface="Lato"/>
                <a:ea typeface="Lato"/>
                <a:cs typeface="Lato"/>
                <a:sym typeface="Lato"/>
              </a:rPr>
              <a:t>• </a:t>
            </a:r>
            <a:r>
              <a:rPr b="0" i="0" lang="en-US" sz="3000" u="none" cap="none" strike="noStrike">
                <a:solidFill>
                  <a:schemeClr val="lt1"/>
                </a:solidFill>
                <a:latin typeface="Lato"/>
                <a:ea typeface="Lato"/>
                <a:cs typeface="Lato"/>
                <a:sym typeface="Lato"/>
              </a:rPr>
              <a:t> Selecting the Appropriate Contract Vehicle</a:t>
            </a:r>
            <a:endParaRPr b="0" i="0" sz="1400" u="none" cap="none" strike="noStrike">
              <a:solidFill>
                <a:srgbClr val="000000"/>
              </a:solidFill>
              <a:latin typeface="Arial"/>
              <a:ea typeface="Arial"/>
              <a:cs typeface="Arial"/>
              <a:sym typeface="Arial"/>
            </a:endParaRPr>
          </a:p>
        </p:txBody>
      </p:sp>
      <p:pic>
        <p:nvPicPr>
          <p:cNvPr descr="Background pattern&#10;&#10;Description automatically generated" id="149" name="Google Shape;149;p2"/>
          <p:cNvPicPr preferRelativeResize="0"/>
          <p:nvPr/>
        </p:nvPicPr>
        <p:blipFill rotWithShape="1">
          <a:blip r:embed="rId3">
            <a:alphaModFix/>
          </a:blip>
          <a:srcRect b="10938" l="1" r="82280" t="72531"/>
          <a:stretch/>
        </p:blipFill>
        <p:spPr>
          <a:xfrm rot="5400000">
            <a:off x="-2133230" y="2845258"/>
            <a:ext cx="6858000" cy="1167484"/>
          </a:xfrm>
          <a:prstGeom prst="rect">
            <a:avLst/>
          </a:prstGeom>
          <a:noFill/>
          <a:ln>
            <a:noFill/>
          </a:ln>
        </p:spPr>
      </p:pic>
      <p:sp>
        <p:nvSpPr>
          <p:cNvPr id="150" name="Google Shape;150;p2"/>
          <p:cNvSpPr/>
          <p:nvPr/>
        </p:nvSpPr>
        <p:spPr>
          <a:xfrm>
            <a:off x="1" y="0"/>
            <a:ext cx="1258922" cy="6857998"/>
          </a:xfrm>
          <a:prstGeom prst="rect">
            <a:avLst/>
          </a:prstGeom>
          <a:solidFill>
            <a:srgbClr val="32BC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51" name="Google Shape;151;p2"/>
          <p:cNvPicPr preferRelativeResize="0"/>
          <p:nvPr/>
        </p:nvPicPr>
        <p:blipFill rotWithShape="1">
          <a:blip r:embed="rId4">
            <a:alphaModFix/>
          </a:blip>
          <a:srcRect b="0" l="0" r="0" t="0"/>
          <a:stretch/>
        </p:blipFill>
        <p:spPr>
          <a:xfrm>
            <a:off x="207172" y="5477252"/>
            <a:ext cx="844580" cy="1061661"/>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dc7895f61b_1_1"/>
          <p:cNvSpPr/>
          <p:nvPr/>
        </p:nvSpPr>
        <p:spPr>
          <a:xfrm>
            <a:off x="0" y="0"/>
            <a:ext cx="12215700" cy="6858000"/>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gdc7895f61b_1_1"/>
          <p:cNvSpPr txBox="1"/>
          <p:nvPr>
            <p:ph idx="2" type="body"/>
          </p:nvPr>
        </p:nvSpPr>
        <p:spPr>
          <a:xfrm>
            <a:off x="598948" y="1659273"/>
            <a:ext cx="10595700" cy="3966900"/>
          </a:xfrm>
          <a:prstGeom prst="rect">
            <a:avLst/>
          </a:prstGeom>
          <a:noFill/>
          <a:ln>
            <a:noFill/>
          </a:ln>
        </p:spPr>
        <p:txBody>
          <a:bodyPr anchorCtr="0" anchor="t" bIns="45700" lIns="0" spcFirstLastPara="1" rIns="91425" wrap="square" tIns="0">
            <a:noAutofit/>
          </a:bodyPr>
          <a:lstStyle/>
          <a:p>
            <a:pPr indent="0" lvl="1" marL="14287" rtl="0" algn="l">
              <a:lnSpc>
                <a:spcPct val="107000"/>
              </a:lnSpc>
              <a:spcBef>
                <a:spcPts val="0"/>
              </a:spcBef>
              <a:spcAft>
                <a:spcPts val="0"/>
              </a:spcAft>
              <a:buClr>
                <a:srgbClr val="2483C5"/>
              </a:buClr>
              <a:buSzPts val="1600"/>
              <a:buNone/>
            </a:pPr>
            <a:r>
              <a:rPr lang="en-US"/>
              <a:t>•  </a:t>
            </a:r>
            <a:r>
              <a:rPr lang="en-US" sz="1800">
                <a:latin typeface="Calibri"/>
                <a:ea typeface="Calibri"/>
                <a:cs typeface="Calibri"/>
                <a:sym typeface="Calibri"/>
              </a:rPr>
              <a:t>What type of funding would they be using</a:t>
            </a:r>
            <a:endParaRPr sz="1800">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0" lang="en-US" sz="1800">
                <a:latin typeface="Arial"/>
                <a:ea typeface="Arial"/>
                <a:cs typeface="Arial"/>
                <a:sym typeface="Arial"/>
              </a:rPr>
              <a:t>● </a:t>
            </a:r>
            <a:r>
              <a:rPr b="0" lang="en-US" sz="1800">
                <a:latin typeface="Calibri"/>
                <a:ea typeface="Calibri"/>
                <a:cs typeface="Calibri"/>
                <a:sym typeface="Calibri"/>
              </a:rPr>
              <a:t>What is the overall project timeline (when do they need the contract to start and how long should it take before they have something delivered)</a:t>
            </a:r>
            <a:endParaRPr b="0" sz="1800">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0" lang="en-US" sz="1800">
                <a:latin typeface="Arial"/>
                <a:ea typeface="Arial"/>
                <a:cs typeface="Arial"/>
                <a:sym typeface="Arial"/>
              </a:rPr>
              <a:t>● </a:t>
            </a:r>
            <a:r>
              <a:rPr b="0" lang="en-US" sz="1800">
                <a:latin typeface="Calibri"/>
                <a:ea typeface="Calibri"/>
                <a:cs typeface="Calibri"/>
                <a:sym typeface="Calibri"/>
              </a:rPr>
              <a:t>Does the customer have an affiliated contracting office that they have an existing annual support agreement with; would that office be willing to write the contract/agreements. What authorities do they have.</a:t>
            </a:r>
            <a:endParaRPr b="0" sz="1400">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0" lang="en-US" sz="1400">
                <a:latin typeface="Arial"/>
                <a:ea typeface="Arial"/>
                <a:cs typeface="Arial"/>
                <a:sym typeface="Arial"/>
              </a:rPr>
              <a:t>●</a:t>
            </a:r>
            <a:r>
              <a:rPr b="0" lang="en-US" sz="1800">
                <a:latin typeface="Calibri"/>
                <a:ea typeface="Calibri"/>
                <a:cs typeface="Calibri"/>
                <a:sym typeface="Calibri"/>
              </a:rPr>
              <a:t> Is the customer opposed to any type of contracting approach (are they 'okay' if NSIN makes that decision, or do they need internal higher level/senior leader approval).  </a:t>
            </a:r>
            <a:endParaRPr b="0" sz="1800">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0" lang="en-US" sz="1800">
                <a:latin typeface="Arial"/>
                <a:ea typeface="Arial"/>
                <a:cs typeface="Arial"/>
                <a:sym typeface="Arial"/>
              </a:rPr>
              <a:t>● </a:t>
            </a:r>
            <a:r>
              <a:rPr b="0" lang="en-US" sz="1800">
                <a:latin typeface="Calibri"/>
                <a:ea typeface="Calibri"/>
                <a:cs typeface="Calibri"/>
                <a:sym typeface="Calibri"/>
              </a:rPr>
              <a:t>Can the customer dedicate resources (other than funding) to participants in the programs or pilots that might take place.  Will the right type of personnel be readily available and willing to participate  </a:t>
            </a:r>
            <a:endParaRPr b="0" sz="1800">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0" lang="en-US" sz="1800">
                <a:latin typeface="Arial"/>
                <a:ea typeface="Arial"/>
                <a:cs typeface="Arial"/>
                <a:sym typeface="Arial"/>
              </a:rPr>
              <a:t>● </a:t>
            </a:r>
            <a:r>
              <a:rPr b="0" lang="en-US" sz="1800">
                <a:latin typeface="Calibri"/>
                <a:ea typeface="Calibri"/>
                <a:cs typeface="Calibri"/>
                <a:sym typeface="Calibri"/>
              </a:rPr>
              <a:t>If things go well, what is the ideal end state.  What is the intended use. Does the customer want a solution that can be immediately utilized/fielded; is a smaller ‘prototype quantity’ acceptable, are they trying to advance the TRL. Do they just want to experiment with it.</a:t>
            </a:r>
            <a:endParaRPr b="0" sz="1800">
              <a:latin typeface="Calibri"/>
              <a:ea typeface="Calibri"/>
              <a:cs typeface="Calibri"/>
              <a:sym typeface="Calibri"/>
            </a:endParaRPr>
          </a:p>
          <a:p>
            <a:pPr indent="0" lvl="1" marL="14287" rtl="0" algn="l">
              <a:lnSpc>
                <a:spcPct val="107000"/>
              </a:lnSpc>
              <a:spcBef>
                <a:spcPts val="0"/>
              </a:spcBef>
              <a:spcAft>
                <a:spcPts val="0"/>
              </a:spcAft>
              <a:buClr>
                <a:srgbClr val="2483C5"/>
              </a:buClr>
              <a:buSzPts val="1600"/>
              <a:buNone/>
            </a:pPr>
            <a:r>
              <a:t/>
            </a:r>
            <a:endParaRPr/>
          </a:p>
          <a:p>
            <a:pPr indent="0" lvl="1" marL="14287" rtl="0" algn="l">
              <a:lnSpc>
                <a:spcPct val="107000"/>
              </a:lnSpc>
              <a:spcBef>
                <a:spcPts val="0"/>
              </a:spcBef>
              <a:spcAft>
                <a:spcPts val="0"/>
              </a:spcAft>
              <a:buClr>
                <a:schemeClr val="dk1"/>
              </a:buClr>
              <a:buSzPts val="1000"/>
              <a:buNone/>
            </a:pPr>
            <a:r>
              <a:t/>
            </a:r>
            <a:endParaRPr sz="1000"/>
          </a:p>
          <a:p>
            <a:pPr indent="0" lvl="1" marL="14287" rtl="0" algn="l">
              <a:lnSpc>
                <a:spcPct val="107000"/>
              </a:lnSpc>
              <a:spcBef>
                <a:spcPts val="0"/>
              </a:spcBef>
              <a:spcAft>
                <a:spcPts val="0"/>
              </a:spcAft>
              <a:buClr>
                <a:schemeClr val="dk1"/>
              </a:buClr>
              <a:buSzPts val="1600"/>
              <a:buNone/>
            </a:pPr>
            <a:r>
              <a:t/>
            </a:r>
            <a:endParaRPr/>
          </a:p>
          <a:p>
            <a:pPr indent="0" lvl="1" marL="14287" rtl="0" algn="l">
              <a:lnSpc>
                <a:spcPct val="107000"/>
              </a:lnSpc>
              <a:spcBef>
                <a:spcPts val="0"/>
              </a:spcBef>
              <a:spcAft>
                <a:spcPts val="0"/>
              </a:spcAft>
              <a:buClr>
                <a:schemeClr val="dk1"/>
              </a:buClr>
              <a:buSzPts val="1600"/>
              <a:buNone/>
            </a:pPr>
            <a:r>
              <a:t/>
            </a:r>
            <a:endParaRPr/>
          </a:p>
          <a:p>
            <a:pPr indent="0" lvl="1" marL="14287" rtl="0" algn="l">
              <a:lnSpc>
                <a:spcPct val="107000"/>
              </a:lnSpc>
              <a:spcBef>
                <a:spcPts val="0"/>
              </a:spcBef>
              <a:spcAft>
                <a:spcPts val="0"/>
              </a:spcAft>
              <a:buClr>
                <a:schemeClr val="dk1"/>
              </a:buClr>
              <a:buSzPts val="1600"/>
              <a:buNone/>
            </a:pPr>
            <a:r>
              <a:t/>
            </a:r>
            <a:endParaRPr/>
          </a:p>
          <a:p>
            <a:pPr indent="0" lvl="1" marL="14287" rtl="0" algn="l">
              <a:lnSpc>
                <a:spcPct val="107000"/>
              </a:lnSpc>
              <a:spcBef>
                <a:spcPts val="0"/>
              </a:spcBef>
              <a:spcAft>
                <a:spcPts val="0"/>
              </a:spcAft>
              <a:buClr>
                <a:schemeClr val="dk1"/>
              </a:buClr>
              <a:buSzPts val="1600"/>
              <a:buNone/>
            </a:pPr>
            <a:r>
              <a:t/>
            </a:r>
            <a:endParaRPr/>
          </a:p>
          <a:p>
            <a:pPr indent="0" lvl="1" marL="14287"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p:txBody>
      </p:sp>
      <p:sp>
        <p:nvSpPr>
          <p:cNvPr id="377" name="Google Shape;377;gdc7895f61b_1_1"/>
          <p:cNvSpPr txBox="1"/>
          <p:nvPr>
            <p:ph idx="12" type="sldNum"/>
          </p:nvPr>
        </p:nvSpPr>
        <p:spPr>
          <a:xfrm>
            <a:off x="6881367" y="6356350"/>
            <a:ext cx="2748000" cy="365100"/>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78" name="Google Shape;378;gdc7895f61b_1_1"/>
          <p:cNvSpPr txBox="1"/>
          <p:nvPr/>
        </p:nvSpPr>
        <p:spPr>
          <a:xfrm>
            <a:off x="598951" y="978291"/>
            <a:ext cx="6681600" cy="554400"/>
          </a:xfrm>
          <a:prstGeom prst="rect">
            <a:avLst/>
          </a:prstGeom>
          <a:noFill/>
          <a:ln>
            <a:noFill/>
          </a:ln>
        </p:spPr>
        <p:txBody>
          <a:bodyPr anchorCtr="0" anchor="t" bIns="45700" lIns="0" spcFirstLastPara="1" rIns="91425" wrap="square" tIns="0">
            <a:noAutofit/>
          </a:bodyPr>
          <a:lstStyle/>
          <a:p>
            <a:pPr indent="0" lvl="0" marL="0" marR="0" rtl="0" algn="l">
              <a:lnSpc>
                <a:spcPct val="82758"/>
              </a:lnSpc>
              <a:spcBef>
                <a:spcPts val="0"/>
              </a:spcBef>
              <a:spcAft>
                <a:spcPts val="0"/>
              </a:spcAft>
              <a:buClr>
                <a:srgbClr val="1F3E6E"/>
              </a:buClr>
              <a:buSzPts val="2900"/>
              <a:buFont typeface="Arial"/>
              <a:buNone/>
            </a:pPr>
            <a:r>
              <a:rPr b="1" i="0" lang="en-US" sz="2900" u="none" cap="none" strike="noStrike">
                <a:solidFill>
                  <a:srgbClr val="1F3E6E"/>
                </a:solidFill>
                <a:latin typeface="Lato Black"/>
                <a:ea typeface="Lato Black"/>
                <a:cs typeface="Lato Black"/>
                <a:sym typeface="Lato Black"/>
              </a:rPr>
              <a:t>Questions to Ask</a:t>
            </a:r>
            <a:endParaRPr b="1" i="0" sz="29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379" name="Google Shape;379;gdc7895f61b_1_1"/>
          <p:cNvPicPr preferRelativeResize="0"/>
          <p:nvPr/>
        </p:nvPicPr>
        <p:blipFill rotWithShape="1">
          <a:blip r:embed="rId3">
            <a:alphaModFix/>
          </a:blip>
          <a:srcRect b="22884" l="0" r="67370" t="69398"/>
          <a:stretch/>
        </p:blipFill>
        <p:spPr>
          <a:xfrm>
            <a:off x="-66821" y="5810642"/>
            <a:ext cx="12317592" cy="531531"/>
          </a:xfrm>
          <a:prstGeom prst="rect">
            <a:avLst/>
          </a:prstGeom>
          <a:noFill/>
          <a:ln>
            <a:noFill/>
          </a:ln>
        </p:spPr>
      </p:pic>
      <p:sp>
        <p:nvSpPr>
          <p:cNvPr id="380" name="Google Shape;380;gdc7895f61b_1_1"/>
          <p:cNvSpPr/>
          <p:nvPr/>
        </p:nvSpPr>
        <p:spPr>
          <a:xfrm>
            <a:off x="0" y="6140261"/>
            <a:ext cx="12215700" cy="717600"/>
          </a:xfrm>
          <a:prstGeom prst="rect">
            <a:avLst/>
          </a:prstGeom>
          <a:solidFill>
            <a:srgbClr val="1F3E6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gdc7895f61b_1_1"/>
          <p:cNvSpPr/>
          <p:nvPr/>
        </p:nvSpPr>
        <p:spPr>
          <a:xfrm>
            <a:off x="-7901" y="712635"/>
            <a:ext cx="130500" cy="724200"/>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
        <p:nvSpPr>
          <p:cNvPr id="382" name="Google Shape;382;gdc7895f61b_1_1"/>
          <p:cNvSpPr txBox="1"/>
          <p:nvPr>
            <p:ph idx="1" type="subTitle"/>
          </p:nvPr>
        </p:nvSpPr>
        <p:spPr>
          <a:xfrm>
            <a:off x="605843" y="450007"/>
            <a:ext cx="5216700" cy="554400"/>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IN SUMMARY ...</a:t>
            </a:r>
            <a:endParaRPr b="1" sz="1400">
              <a:latin typeface="Lato Black"/>
              <a:ea typeface="Lato Black"/>
              <a:cs typeface="Lato Black"/>
              <a:sym typeface="Lato Black"/>
            </a:endParaRPr>
          </a:p>
        </p:txBody>
      </p:sp>
    </p:spTree>
  </p:cSld>
  <p:clrMapOvr>
    <a:masterClrMapping/>
  </p:clrMapOvr>
  <mc:AlternateContent>
    <mc:Choice Requires="p14">
      <p:transition p14:dur="4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0"/>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8" name="Google Shape;388;p20"/>
          <p:cNvPicPr preferRelativeResize="0"/>
          <p:nvPr>
            <p:ph idx="3" type="pic"/>
          </p:nvPr>
        </p:nvPicPr>
        <p:blipFill rotWithShape="1">
          <a:blip r:embed="rId3">
            <a:alphaModFix/>
          </a:blip>
          <a:srcRect b="0" l="51344" r="8222" t="0"/>
          <a:stretch/>
        </p:blipFill>
        <p:spPr>
          <a:xfrm>
            <a:off x="7876676" y="-1"/>
            <a:ext cx="4205100" cy="6933900"/>
          </a:xfrm>
          <a:prstGeom prst="rect">
            <a:avLst/>
          </a:prstGeom>
          <a:noFill/>
          <a:ln>
            <a:noFill/>
          </a:ln>
        </p:spPr>
      </p:pic>
      <p:sp>
        <p:nvSpPr>
          <p:cNvPr id="389" name="Google Shape;389;p20"/>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390" name="Google Shape;390;p20"/>
          <p:cNvSpPr txBox="1"/>
          <p:nvPr/>
        </p:nvSpPr>
        <p:spPr>
          <a:xfrm>
            <a:off x="456077" y="525798"/>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82758"/>
              </a:lnSpc>
              <a:spcBef>
                <a:spcPts val="0"/>
              </a:spcBef>
              <a:spcAft>
                <a:spcPts val="0"/>
              </a:spcAft>
              <a:buClr>
                <a:srgbClr val="1F3E6E"/>
              </a:buClr>
              <a:buSzPts val="2900"/>
              <a:buFont typeface="Arial"/>
              <a:buNone/>
            </a:pPr>
            <a:r>
              <a:rPr b="1" i="0" lang="en-US" sz="2900" u="none" cap="none" strike="noStrike">
                <a:solidFill>
                  <a:srgbClr val="1F3E6E"/>
                </a:solidFill>
                <a:latin typeface="Lato Black"/>
                <a:ea typeface="Lato Black"/>
                <a:cs typeface="Lato Black"/>
                <a:sym typeface="Lato Black"/>
              </a:rPr>
              <a:t>Resources</a:t>
            </a:r>
            <a:endParaRPr b="1" i="0" sz="2900" u="none" cap="none" strike="noStrike">
              <a:solidFill>
                <a:srgbClr val="1F3E6E"/>
              </a:solidFill>
              <a:latin typeface="Lato Black"/>
              <a:ea typeface="Lato Black"/>
              <a:cs typeface="Lato Black"/>
              <a:sym typeface="Lato Black"/>
            </a:endParaRPr>
          </a:p>
        </p:txBody>
      </p:sp>
      <p:sp>
        <p:nvSpPr>
          <p:cNvPr id="391" name="Google Shape;391;p20"/>
          <p:cNvSpPr txBox="1"/>
          <p:nvPr>
            <p:ph idx="2" type="body"/>
          </p:nvPr>
        </p:nvSpPr>
        <p:spPr>
          <a:xfrm>
            <a:off x="456073" y="1025971"/>
            <a:ext cx="10387103" cy="3038147"/>
          </a:xfrm>
          <a:prstGeom prst="rect">
            <a:avLst/>
          </a:prstGeom>
          <a:noFill/>
          <a:ln>
            <a:noFill/>
          </a:ln>
        </p:spPr>
        <p:txBody>
          <a:bodyPr anchorCtr="0" anchor="t" bIns="45700" lIns="0" spcFirstLastPara="1" rIns="91425" wrap="square" tIns="0">
            <a:noAutofit/>
          </a:bodyPr>
          <a:lstStyle/>
          <a:p>
            <a:pPr indent="0" lvl="3" marL="166688" rtl="0" algn="l">
              <a:lnSpc>
                <a:spcPct val="107000"/>
              </a:lnSpc>
              <a:spcBef>
                <a:spcPts val="0"/>
              </a:spcBef>
              <a:spcAft>
                <a:spcPts val="0"/>
              </a:spcAft>
              <a:buSzPts val="960"/>
              <a:buNone/>
            </a:pPr>
            <a:r>
              <a:rPr lang="en-US" sz="1200">
                <a:solidFill>
                  <a:srgbClr val="2483C5"/>
                </a:solidFill>
              </a:rPr>
              <a:t>•   </a:t>
            </a:r>
            <a:r>
              <a:rPr lang="en-US" sz="1200"/>
              <a:t>Guidebooks: </a:t>
            </a:r>
            <a:br>
              <a:rPr lang="en-US" sz="1200"/>
            </a:br>
            <a:r>
              <a:rPr lang="en-US" sz="1200"/>
              <a:t>      </a:t>
            </a:r>
            <a:r>
              <a:rPr lang="en-US" sz="1200" u="sng">
                <a:solidFill>
                  <a:schemeClr val="hlink"/>
                </a:solidFill>
                <a:hlinkClick r:id="rId4"/>
              </a:rPr>
              <a:t>https://acqnotes.com/dod-guides-handbooks</a:t>
            </a:r>
            <a:endParaRPr sz="1200"/>
          </a:p>
          <a:p>
            <a:pPr indent="0" lvl="3" marL="166688" rtl="0" algn="l">
              <a:lnSpc>
                <a:spcPct val="107000"/>
              </a:lnSpc>
              <a:spcBef>
                <a:spcPts val="0"/>
              </a:spcBef>
              <a:spcAft>
                <a:spcPts val="0"/>
              </a:spcAft>
              <a:buSzPts val="480"/>
              <a:buNone/>
            </a:pPr>
            <a:r>
              <a:t/>
            </a:r>
            <a:endParaRPr sz="600">
              <a:solidFill>
                <a:srgbClr val="2483C5"/>
              </a:solidFill>
            </a:endParaRPr>
          </a:p>
          <a:p>
            <a:pPr indent="0" lvl="3" marL="166688" rtl="0" algn="l">
              <a:lnSpc>
                <a:spcPct val="107000"/>
              </a:lnSpc>
              <a:spcBef>
                <a:spcPts val="0"/>
              </a:spcBef>
              <a:spcAft>
                <a:spcPts val="0"/>
              </a:spcAft>
              <a:buSzPts val="960"/>
              <a:buNone/>
            </a:pPr>
            <a:r>
              <a:rPr lang="en-US" sz="1200">
                <a:solidFill>
                  <a:srgbClr val="2483C5"/>
                </a:solidFill>
              </a:rPr>
              <a:t>•   </a:t>
            </a:r>
            <a:r>
              <a:rPr lang="en-US" sz="1200"/>
              <a:t>Funding Type: </a:t>
            </a:r>
            <a:br>
              <a:rPr lang="en-US" sz="1200"/>
            </a:br>
            <a:r>
              <a:rPr lang="en-US" sz="1200"/>
              <a:t>      </a:t>
            </a:r>
            <a:r>
              <a:rPr lang="en-US" sz="1200" u="sng">
                <a:solidFill>
                  <a:schemeClr val="hlink"/>
                </a:solidFill>
                <a:hlinkClick r:id="rId5"/>
              </a:rPr>
              <a:t>https://acqnotes.com/acqnote/acquisitions/appropriation-categories</a:t>
            </a:r>
            <a:r>
              <a:rPr lang="en-US" sz="1200"/>
              <a:t> </a:t>
            </a:r>
            <a:endParaRPr/>
          </a:p>
          <a:p>
            <a:pPr indent="0" lvl="3" marL="166688" rtl="0" algn="l">
              <a:lnSpc>
                <a:spcPct val="107000"/>
              </a:lnSpc>
              <a:spcBef>
                <a:spcPts val="0"/>
              </a:spcBef>
              <a:spcAft>
                <a:spcPts val="0"/>
              </a:spcAft>
              <a:buSzPts val="480"/>
              <a:buNone/>
            </a:pPr>
            <a:r>
              <a:t/>
            </a:r>
            <a:endParaRPr sz="600"/>
          </a:p>
          <a:p>
            <a:pPr indent="0" lvl="3" marL="166688" rtl="0" algn="l">
              <a:lnSpc>
                <a:spcPct val="107000"/>
              </a:lnSpc>
              <a:spcBef>
                <a:spcPts val="0"/>
              </a:spcBef>
              <a:spcAft>
                <a:spcPts val="0"/>
              </a:spcAft>
              <a:buSzPts val="960"/>
              <a:buNone/>
            </a:pPr>
            <a:r>
              <a:rPr lang="en-US" sz="1200">
                <a:solidFill>
                  <a:srgbClr val="2483C5"/>
                </a:solidFill>
              </a:rPr>
              <a:t>•   </a:t>
            </a:r>
            <a:r>
              <a:rPr lang="en-US" sz="1200"/>
              <a:t>Accounting Symbols: </a:t>
            </a:r>
            <a:br>
              <a:rPr lang="en-US" sz="1200"/>
            </a:br>
            <a:r>
              <a:rPr lang="en-US" sz="1200"/>
              <a:t>      </a:t>
            </a:r>
            <a:r>
              <a:rPr lang="en-US" sz="1200" u="sng">
                <a:solidFill>
                  <a:schemeClr val="hlink"/>
                </a:solidFill>
                <a:hlinkClick r:id="rId6"/>
              </a:rPr>
              <a:t>https://www.fiscal.treasury.gov/files/fast-book/fastbook-march-2021.pdf</a:t>
            </a:r>
            <a:endParaRPr sz="1200"/>
          </a:p>
          <a:p>
            <a:pPr indent="0" lvl="3" marL="166688" rtl="0" algn="l">
              <a:lnSpc>
                <a:spcPct val="107000"/>
              </a:lnSpc>
              <a:spcBef>
                <a:spcPts val="0"/>
              </a:spcBef>
              <a:spcAft>
                <a:spcPts val="0"/>
              </a:spcAft>
              <a:buSzPts val="480"/>
              <a:buNone/>
            </a:pPr>
            <a:r>
              <a:t/>
            </a:r>
            <a:endParaRPr sz="600"/>
          </a:p>
          <a:p>
            <a:pPr indent="0" lvl="3" marL="166688" rtl="0" algn="l">
              <a:lnSpc>
                <a:spcPct val="107000"/>
              </a:lnSpc>
              <a:spcBef>
                <a:spcPts val="0"/>
              </a:spcBef>
              <a:spcAft>
                <a:spcPts val="0"/>
              </a:spcAft>
              <a:buSzPts val="960"/>
              <a:buNone/>
            </a:pPr>
            <a:r>
              <a:rPr lang="en-US" sz="1200">
                <a:solidFill>
                  <a:srgbClr val="2483C5"/>
                </a:solidFill>
              </a:rPr>
              <a:t>•   </a:t>
            </a:r>
            <a:r>
              <a:rPr lang="en-US" sz="1200"/>
              <a:t>Existing Consortia: </a:t>
            </a:r>
            <a:br>
              <a:rPr lang="en-US" sz="1200"/>
            </a:br>
            <a:r>
              <a:rPr lang="en-US" sz="1200"/>
              <a:t>      </a:t>
            </a:r>
            <a:r>
              <a:rPr lang="en-US" sz="1200" u="sng">
                <a:solidFill>
                  <a:srgbClr val="0563C1"/>
                </a:solidFill>
                <a:hlinkClick r:id="rId7">
                  <a:extLst>
                    <a:ext uri="{A12FA001-AC4F-418D-AE19-62706E023703}">
                      <ahyp:hlinkClr val="tx"/>
                    </a:ext>
                  </a:extLst>
                </a:hlinkClick>
              </a:rPr>
              <a:t>https://aida.mitre.org/ota/existing-ota-consortia/</a:t>
            </a:r>
            <a:endParaRPr sz="1200" u="sng">
              <a:solidFill>
                <a:srgbClr val="0563C1"/>
              </a:solidFill>
            </a:endParaRPr>
          </a:p>
          <a:p>
            <a:pPr indent="0" lvl="3" marL="166688" rtl="0" algn="l">
              <a:lnSpc>
                <a:spcPct val="107000"/>
              </a:lnSpc>
              <a:spcBef>
                <a:spcPts val="0"/>
              </a:spcBef>
              <a:spcAft>
                <a:spcPts val="0"/>
              </a:spcAft>
              <a:buSzPts val="480"/>
              <a:buNone/>
            </a:pPr>
            <a:r>
              <a:t/>
            </a:r>
            <a:endParaRPr sz="600" u="sng">
              <a:solidFill>
                <a:srgbClr val="0563C1"/>
              </a:solidFill>
            </a:endParaRPr>
          </a:p>
          <a:p>
            <a:pPr indent="0" lvl="3" marL="166688" rtl="0" algn="l">
              <a:lnSpc>
                <a:spcPct val="107000"/>
              </a:lnSpc>
              <a:spcBef>
                <a:spcPts val="0"/>
              </a:spcBef>
              <a:spcAft>
                <a:spcPts val="0"/>
              </a:spcAft>
              <a:buSzPts val="960"/>
              <a:buNone/>
            </a:pPr>
            <a:r>
              <a:rPr lang="en-US" sz="1200">
                <a:solidFill>
                  <a:srgbClr val="2483C5"/>
                </a:solidFill>
              </a:rPr>
              <a:t>•   </a:t>
            </a:r>
            <a:r>
              <a:rPr lang="en-US" sz="1200"/>
              <a:t>Non-FAR Options: </a:t>
            </a:r>
            <a:br>
              <a:rPr lang="en-US" sz="1200"/>
            </a:br>
            <a:r>
              <a:rPr lang="en-US" sz="1200"/>
              <a:t>      </a:t>
            </a:r>
            <a:r>
              <a:rPr lang="en-US" sz="1200" u="sng">
                <a:solidFill>
                  <a:srgbClr val="0563C1"/>
                </a:solidFill>
                <a:hlinkClick r:id="rId8">
                  <a:extLst>
                    <a:ext uri="{A12FA001-AC4F-418D-AE19-62706E023703}">
                      <ahyp:hlinkClr val="tx"/>
                    </a:ext>
                  </a:extLst>
                </a:hlinkClick>
              </a:rPr>
              <a:t>https://www.dau.edu/tools/Documents/Contracting%20Subway%20Map/innovation-airport.html</a:t>
            </a:r>
            <a:endParaRPr sz="1200" u="sng">
              <a:solidFill>
                <a:srgbClr val="0563C1"/>
              </a:solidFill>
            </a:endParaRPr>
          </a:p>
          <a:p>
            <a:pPr indent="0" lvl="3" marL="166688" rtl="0" algn="l">
              <a:lnSpc>
                <a:spcPct val="107000"/>
              </a:lnSpc>
              <a:spcBef>
                <a:spcPts val="0"/>
              </a:spcBef>
              <a:spcAft>
                <a:spcPts val="0"/>
              </a:spcAft>
              <a:buSzPts val="480"/>
              <a:buNone/>
            </a:pPr>
            <a:r>
              <a:t/>
            </a:r>
            <a:endParaRPr sz="600" u="sng">
              <a:solidFill>
                <a:srgbClr val="0563C1"/>
              </a:solidFill>
            </a:endParaRPr>
          </a:p>
          <a:p>
            <a:pPr indent="0" lvl="3" marL="166688" rtl="0" algn="l">
              <a:lnSpc>
                <a:spcPct val="107000"/>
              </a:lnSpc>
              <a:spcBef>
                <a:spcPts val="0"/>
              </a:spcBef>
              <a:spcAft>
                <a:spcPts val="0"/>
              </a:spcAft>
              <a:buSzPts val="960"/>
              <a:buNone/>
            </a:pPr>
            <a:r>
              <a:rPr lang="en-US" sz="1200">
                <a:solidFill>
                  <a:srgbClr val="2483C5"/>
                </a:solidFill>
              </a:rPr>
              <a:t>•   </a:t>
            </a:r>
            <a:r>
              <a:rPr lang="en-US" sz="1200"/>
              <a:t>FAR Pathway Overview: </a:t>
            </a:r>
            <a:br>
              <a:rPr lang="en-US" sz="1200"/>
            </a:br>
            <a:r>
              <a:rPr lang="en-US" sz="1200"/>
              <a:t>      </a:t>
            </a:r>
            <a:r>
              <a:rPr lang="en-US" sz="1200" u="sng">
                <a:solidFill>
                  <a:srgbClr val="0563C1"/>
                </a:solidFill>
                <a:hlinkClick r:id="rId9">
                  <a:extLst>
                    <a:ext uri="{A12FA001-AC4F-418D-AE19-62706E023703}">
                      <ahyp:hlinkClr val="tx"/>
                    </a:ext>
                  </a:extLst>
                </a:hlinkClick>
              </a:rPr>
              <a:t>https://www.dau.edu/tools/Documents/Contracting%20Subway%20Map/index.html</a:t>
            </a:r>
            <a:r>
              <a:rPr lang="en-US" sz="1200"/>
              <a:t> </a:t>
            </a:r>
            <a:endParaRPr/>
          </a:p>
          <a:p>
            <a:pPr indent="0" lvl="1" marL="14288" rtl="0" algn="l">
              <a:lnSpc>
                <a:spcPct val="107000"/>
              </a:lnSpc>
              <a:spcBef>
                <a:spcPts val="0"/>
              </a:spcBef>
              <a:spcAft>
                <a:spcPts val="0"/>
              </a:spcAft>
              <a:buClr>
                <a:schemeClr val="dk1"/>
              </a:buClr>
              <a:buSzPts val="1400"/>
              <a:buNone/>
            </a:pPr>
            <a:r>
              <a:t/>
            </a:r>
            <a:endParaRPr sz="1400"/>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p>
          <a:p>
            <a:pPr indent="0" lvl="1" marL="14288" rtl="0" algn="l">
              <a:lnSpc>
                <a:spcPct val="107000"/>
              </a:lnSpc>
              <a:spcBef>
                <a:spcPts val="0"/>
              </a:spcBef>
              <a:spcAft>
                <a:spcPts val="0"/>
              </a:spcAft>
              <a:buClr>
                <a:schemeClr val="dk1"/>
              </a:buClr>
              <a:buSzPts val="1600"/>
              <a:buNone/>
            </a:pPr>
            <a:r>
              <a:t/>
            </a:r>
            <a:endParaRPr>
              <a:latin typeface="Calibri"/>
              <a:ea typeface="Calibri"/>
              <a:cs typeface="Calibri"/>
              <a:sym typeface="Calibri"/>
            </a:endParaRPr>
          </a:p>
        </p:txBody>
      </p:sp>
      <p:cxnSp>
        <p:nvCxnSpPr>
          <p:cNvPr id="392" name="Google Shape;392;p20"/>
          <p:cNvCxnSpPr/>
          <p:nvPr/>
        </p:nvCxnSpPr>
        <p:spPr>
          <a:xfrm>
            <a:off x="642330" y="4027284"/>
            <a:ext cx="634665" cy="0"/>
          </a:xfrm>
          <a:prstGeom prst="straightConnector1">
            <a:avLst/>
          </a:prstGeom>
          <a:noFill/>
          <a:ln cap="flat" cmpd="sng" w="38100">
            <a:solidFill>
              <a:srgbClr val="32BCAD"/>
            </a:solidFill>
            <a:prstDash val="solid"/>
            <a:miter lim="800000"/>
            <a:headEnd len="sm" w="sm" type="none"/>
            <a:tailEnd len="sm" w="sm" type="none"/>
          </a:ln>
        </p:spPr>
      </p:cxnSp>
      <p:sp>
        <p:nvSpPr>
          <p:cNvPr id="393" name="Google Shape;393;p20"/>
          <p:cNvSpPr txBox="1"/>
          <p:nvPr/>
        </p:nvSpPr>
        <p:spPr>
          <a:xfrm>
            <a:off x="505426" y="4174806"/>
            <a:ext cx="6967841" cy="2224242"/>
          </a:xfrm>
          <a:prstGeom prst="rect">
            <a:avLst/>
          </a:prstGeom>
          <a:noFill/>
          <a:ln>
            <a:noFill/>
          </a:ln>
        </p:spPr>
        <p:txBody>
          <a:bodyPr anchorCtr="0" anchor="t" bIns="45700" lIns="0" spcFirstLastPara="1" rIns="91425" wrap="square" tIns="0">
            <a:noAutofit/>
          </a:bodyPr>
          <a:lstStyle/>
          <a:p>
            <a:pPr indent="0" lvl="3" marL="166688" marR="0" rtl="0" algn="l">
              <a:lnSpc>
                <a:spcPct val="107000"/>
              </a:lnSpc>
              <a:spcBef>
                <a:spcPts val="0"/>
              </a:spcBef>
              <a:spcAft>
                <a:spcPts val="0"/>
              </a:spcAft>
              <a:buClr>
                <a:srgbClr val="32BCAD"/>
              </a:buClr>
              <a:buSzPts val="1120"/>
              <a:buFont typeface="Arial"/>
              <a:buNone/>
            </a:pPr>
            <a:r>
              <a:rPr b="1" i="0" lang="en-US" sz="1400" u="none" cap="none" strike="noStrike">
                <a:solidFill>
                  <a:srgbClr val="1F3E6E"/>
                </a:solidFill>
                <a:latin typeface="Lato Black"/>
                <a:ea typeface="Lato Black"/>
                <a:cs typeface="Lato Black"/>
                <a:sym typeface="Lato Black"/>
              </a:rPr>
              <a:t>STATUTORY AUTHORITIES:</a:t>
            </a:r>
            <a:endParaRPr b="0" i="0" sz="1400" u="none" cap="none" strike="noStrike">
              <a:solidFill>
                <a:srgbClr val="000000"/>
              </a:solidFill>
              <a:latin typeface="Arial"/>
              <a:ea typeface="Arial"/>
              <a:cs typeface="Arial"/>
              <a:sym typeface="Arial"/>
            </a:endParaRPr>
          </a:p>
          <a:p>
            <a:pPr indent="0" lvl="3" marL="166688" marR="0" rtl="0" algn="l">
              <a:lnSpc>
                <a:spcPct val="107000"/>
              </a:lnSpc>
              <a:spcBef>
                <a:spcPts val="0"/>
              </a:spcBef>
              <a:spcAft>
                <a:spcPts val="0"/>
              </a:spcAft>
              <a:buClr>
                <a:srgbClr val="32BCAD"/>
              </a:buClr>
              <a:buSzPts val="960"/>
              <a:buFont typeface="Arial"/>
              <a:buNone/>
            </a:pPr>
            <a:r>
              <a:rPr b="0" i="0" lang="en-US" sz="1200" u="none" cap="none" strike="noStrike">
                <a:solidFill>
                  <a:srgbClr val="2483C5"/>
                </a:solidFill>
                <a:latin typeface="Lato"/>
                <a:ea typeface="Lato"/>
                <a:cs typeface="Lato"/>
                <a:sym typeface="Lato"/>
              </a:rPr>
              <a:t>•   </a:t>
            </a:r>
            <a:r>
              <a:rPr b="0" i="0" lang="en-US" sz="1200" u="none" cap="none" strike="noStrike">
                <a:solidFill>
                  <a:schemeClr val="dk1"/>
                </a:solidFill>
                <a:latin typeface="Lato"/>
                <a:ea typeface="Lato"/>
                <a:cs typeface="Lato"/>
                <a:sym typeface="Lato"/>
              </a:rPr>
              <a:t>Prototype OTAs: </a:t>
            </a:r>
            <a:br>
              <a:rPr b="0" i="0" lang="en-US" sz="1200" u="none" cap="none" strike="noStrike">
                <a:solidFill>
                  <a:schemeClr val="dk1"/>
                </a:solidFill>
                <a:latin typeface="Lato"/>
                <a:ea typeface="Lato"/>
                <a:cs typeface="Lato"/>
                <a:sym typeface="Lato"/>
              </a:rPr>
            </a:br>
            <a:r>
              <a:rPr b="0" i="0" lang="en-US" sz="1200" u="none" cap="none" strike="noStrike">
                <a:solidFill>
                  <a:schemeClr val="dk1"/>
                </a:solidFill>
                <a:latin typeface="Lato"/>
                <a:ea typeface="Lato"/>
                <a:cs typeface="Lato"/>
                <a:sym typeface="Lato"/>
              </a:rPr>
              <a:t>       </a:t>
            </a:r>
            <a:r>
              <a:rPr b="0" i="0" lang="en-US" sz="1200" u="sng" cap="none" strike="noStrike">
                <a:solidFill>
                  <a:schemeClr val="dk1"/>
                </a:solidFill>
                <a:latin typeface="Lato"/>
                <a:ea typeface="Lato"/>
                <a:cs typeface="Lato"/>
                <a:sym typeface="Lato"/>
                <a:hlinkClick r:id="rId10">
                  <a:extLst>
                    <a:ext uri="{A12FA001-AC4F-418D-AE19-62706E023703}">
                      <ahyp:hlinkClr val="tx"/>
                    </a:ext>
                  </a:extLst>
                </a:hlinkClick>
              </a:rPr>
              <a:t>https://www.law.cornell.edu/uscode/text/10/2371b</a:t>
            </a:r>
            <a:r>
              <a:rPr b="0" i="0" lang="en-US"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480"/>
              <a:buFont typeface="Arial"/>
              <a:buNone/>
            </a:pPr>
            <a:r>
              <a:t/>
            </a:r>
            <a:endParaRPr b="0" i="0" sz="600" u="none" cap="none" strike="noStrike">
              <a:solidFill>
                <a:srgbClr val="2483C5"/>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960"/>
              <a:buFont typeface="Arial"/>
              <a:buNone/>
            </a:pPr>
            <a:r>
              <a:rPr b="0" i="0" lang="en-US" sz="1200" u="none" cap="none" strike="noStrike">
                <a:solidFill>
                  <a:srgbClr val="2483C5"/>
                </a:solidFill>
                <a:latin typeface="Lato"/>
                <a:ea typeface="Lato"/>
                <a:cs typeface="Lato"/>
                <a:sym typeface="Lato"/>
              </a:rPr>
              <a:t>•   </a:t>
            </a:r>
            <a:r>
              <a:rPr b="0" i="0" lang="en-US" sz="1200" u="none" cap="none" strike="noStrike">
                <a:solidFill>
                  <a:schemeClr val="dk1"/>
                </a:solidFill>
                <a:latin typeface="Lato"/>
                <a:ea typeface="Lato"/>
                <a:cs typeface="Lato"/>
                <a:sym typeface="Lato"/>
              </a:rPr>
              <a:t>Prize Competitions: </a:t>
            </a:r>
            <a:br>
              <a:rPr b="0" i="0" lang="en-US" sz="1200" u="none" cap="none" strike="noStrike">
                <a:solidFill>
                  <a:schemeClr val="dk1"/>
                </a:solidFill>
                <a:latin typeface="Lato"/>
                <a:ea typeface="Lato"/>
                <a:cs typeface="Lato"/>
                <a:sym typeface="Lato"/>
              </a:rPr>
            </a:br>
            <a:r>
              <a:rPr b="0" i="0" lang="en-US" sz="1200" u="none" cap="none" strike="noStrike">
                <a:solidFill>
                  <a:schemeClr val="dk1"/>
                </a:solidFill>
                <a:latin typeface="Lato"/>
                <a:ea typeface="Lato"/>
                <a:cs typeface="Lato"/>
                <a:sym typeface="Lato"/>
              </a:rPr>
              <a:t>       </a:t>
            </a:r>
            <a:r>
              <a:rPr b="0" i="0" lang="en-US" sz="1200" u="sng" cap="none" strike="noStrike">
                <a:solidFill>
                  <a:schemeClr val="dk1"/>
                </a:solidFill>
                <a:latin typeface="Lato"/>
                <a:ea typeface="Lato"/>
                <a:cs typeface="Lato"/>
                <a:sym typeface="Lato"/>
                <a:hlinkClick r:id="rId11">
                  <a:extLst>
                    <a:ext uri="{A12FA001-AC4F-418D-AE19-62706E023703}">
                      <ahyp:hlinkClr val="tx"/>
                    </a:ext>
                  </a:extLst>
                </a:hlinkClick>
              </a:rPr>
              <a:t>https://www.law.cornell.edu/uscode/text/10/2374a</a:t>
            </a:r>
            <a:r>
              <a:rPr b="0" i="0" lang="en-US"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480"/>
              <a:buFont typeface="Arial"/>
              <a:buNone/>
            </a:pPr>
            <a:r>
              <a:t/>
            </a:r>
            <a:endParaRPr b="0" i="0" sz="600" u="none" cap="none" strike="noStrike">
              <a:solidFill>
                <a:schemeClr val="dk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960"/>
              <a:buFont typeface="Arial"/>
              <a:buNone/>
            </a:pPr>
            <a:r>
              <a:rPr b="0" i="0" lang="en-US" sz="1200" u="none" cap="none" strike="noStrike">
                <a:solidFill>
                  <a:srgbClr val="2483C5"/>
                </a:solidFill>
                <a:latin typeface="Lato"/>
                <a:ea typeface="Lato"/>
                <a:cs typeface="Lato"/>
                <a:sym typeface="Lato"/>
              </a:rPr>
              <a:t>•   </a:t>
            </a:r>
            <a:r>
              <a:rPr b="0" i="0" lang="en-US" sz="1200" u="none" cap="none" strike="noStrike">
                <a:solidFill>
                  <a:schemeClr val="dk1"/>
                </a:solidFill>
                <a:latin typeface="Lato"/>
                <a:ea typeface="Lato"/>
                <a:cs typeface="Lato"/>
                <a:sym typeface="Lato"/>
              </a:rPr>
              <a:t>2373:</a:t>
            </a:r>
            <a:br>
              <a:rPr b="0" i="0" lang="en-US" sz="1200" u="none" cap="none" strike="noStrike">
                <a:solidFill>
                  <a:schemeClr val="dk1"/>
                </a:solidFill>
                <a:latin typeface="Lato"/>
                <a:ea typeface="Lato"/>
                <a:cs typeface="Lato"/>
                <a:sym typeface="Lato"/>
              </a:rPr>
            </a:br>
            <a:r>
              <a:rPr b="0" i="0" lang="en-US" sz="1200" u="none" cap="none" strike="noStrike">
                <a:solidFill>
                  <a:schemeClr val="dk1"/>
                </a:solidFill>
                <a:latin typeface="Lato"/>
                <a:ea typeface="Lato"/>
                <a:cs typeface="Lato"/>
                <a:sym typeface="Lato"/>
              </a:rPr>
              <a:t>      </a:t>
            </a:r>
            <a:r>
              <a:rPr b="0" i="0" lang="en-US" sz="1200" u="sng" cap="none" strike="noStrike">
                <a:solidFill>
                  <a:schemeClr val="dk1"/>
                </a:solidFill>
                <a:latin typeface="Lato"/>
                <a:ea typeface="Lato"/>
                <a:cs typeface="Lato"/>
                <a:sym typeface="Lato"/>
                <a:hlinkClick r:id="rId12">
                  <a:extLst>
                    <a:ext uri="{A12FA001-AC4F-418D-AE19-62706E023703}">
                      <ahyp:hlinkClr val="tx"/>
                    </a:ext>
                  </a:extLst>
                </a:hlinkClick>
              </a:rPr>
              <a:t>https://www.law.cornell.edu/uscode/text/10/2373</a:t>
            </a:r>
            <a:r>
              <a:rPr b="0" i="0" lang="en-US"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480"/>
              <a:buFont typeface="Arial"/>
              <a:buNone/>
            </a:pPr>
            <a:r>
              <a:t/>
            </a:r>
            <a:endParaRPr b="0" i="0" sz="600" u="none" cap="none" strike="noStrike">
              <a:solidFill>
                <a:schemeClr val="dk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960"/>
              <a:buFont typeface="Arial"/>
              <a:buNone/>
            </a:pPr>
            <a:r>
              <a:rPr b="0" i="0" lang="en-US" sz="1200" u="none" cap="none" strike="noStrike">
                <a:solidFill>
                  <a:srgbClr val="2483C5"/>
                </a:solidFill>
                <a:latin typeface="Lato"/>
                <a:ea typeface="Lato"/>
                <a:cs typeface="Lato"/>
                <a:sym typeface="Lato"/>
              </a:rPr>
              <a:t>•   </a:t>
            </a:r>
            <a:r>
              <a:rPr b="0" i="0" lang="en-US" sz="1200" u="none" cap="none" strike="noStrike">
                <a:solidFill>
                  <a:schemeClr val="dk1"/>
                </a:solidFill>
                <a:latin typeface="Lato"/>
                <a:ea typeface="Lato"/>
                <a:cs typeface="Lato"/>
                <a:sym typeface="Lato"/>
              </a:rPr>
              <a:t>General Procurement: </a:t>
            </a:r>
            <a:br>
              <a:rPr b="0" i="0" lang="en-US" sz="1200" u="none" cap="none" strike="noStrike">
                <a:solidFill>
                  <a:schemeClr val="dk1"/>
                </a:solidFill>
                <a:latin typeface="Lato"/>
                <a:ea typeface="Lato"/>
                <a:cs typeface="Lato"/>
                <a:sym typeface="Lato"/>
              </a:rPr>
            </a:br>
            <a:r>
              <a:rPr b="0" i="0" lang="en-US" sz="1200" u="none" cap="none" strike="noStrike">
                <a:solidFill>
                  <a:schemeClr val="dk1"/>
                </a:solidFill>
                <a:latin typeface="Lato"/>
                <a:ea typeface="Lato"/>
                <a:cs typeface="Lato"/>
                <a:sym typeface="Lato"/>
              </a:rPr>
              <a:t>      </a:t>
            </a:r>
            <a:r>
              <a:rPr b="0" i="0" lang="en-US" sz="1200" u="sng" cap="none" strike="noStrike">
                <a:solidFill>
                  <a:schemeClr val="dk1"/>
                </a:solidFill>
                <a:latin typeface="Lato"/>
                <a:ea typeface="Lato"/>
                <a:cs typeface="Lato"/>
                <a:sym typeface="Lato"/>
                <a:hlinkClick r:id="rId13">
                  <a:extLst>
                    <a:ext uri="{A12FA001-AC4F-418D-AE19-62706E023703}">
                      <ahyp:hlinkClr val="tx"/>
                    </a:ext>
                  </a:extLst>
                </a:hlinkClick>
              </a:rPr>
              <a:t>https://www.law.cornell.edu/uscode/text/10/subtitle-A/part-IV/chapter-137</a:t>
            </a:r>
            <a:r>
              <a:rPr b="0" i="0" lang="en-US" sz="1200" u="none" cap="none" strike="noStrike">
                <a:solidFill>
                  <a:schemeClr val="dk1"/>
                </a:solidFill>
                <a:latin typeface="Lato"/>
                <a:ea typeface="Lato"/>
                <a:cs typeface="Lato"/>
                <a:sym typeface="Lato"/>
              </a:rPr>
              <a:t> </a:t>
            </a:r>
            <a:endParaRPr b="0" i="0" sz="1200" u="sng" cap="none" strike="noStrike">
              <a:solidFill>
                <a:srgbClr val="0563C1"/>
              </a:solidFill>
              <a:latin typeface="Lato"/>
              <a:ea typeface="Lato"/>
              <a:cs typeface="Lato"/>
              <a:sym typeface="Lato"/>
            </a:endParaRPr>
          </a:p>
          <a:p>
            <a:pPr indent="0" lvl="3" marL="166688" marR="0" rtl="0" algn="l">
              <a:lnSpc>
                <a:spcPct val="107000"/>
              </a:lnSpc>
              <a:spcBef>
                <a:spcPts val="0"/>
              </a:spcBef>
              <a:spcAft>
                <a:spcPts val="0"/>
              </a:spcAft>
              <a:buClr>
                <a:srgbClr val="32BCAD"/>
              </a:buClr>
              <a:buSzPts val="320"/>
              <a:buFont typeface="Arial"/>
              <a:buNone/>
            </a:pPr>
            <a:r>
              <a:t/>
            </a:r>
            <a:endParaRPr b="0" i="0" sz="400" u="none" cap="none" strike="noStrike">
              <a:solidFill>
                <a:schemeClr val="dk1"/>
              </a:solidFill>
              <a:latin typeface="Lato"/>
              <a:ea typeface="Lato"/>
              <a:cs typeface="Lato"/>
              <a:sym typeface="Lato"/>
            </a:endParaRPr>
          </a:p>
          <a:p>
            <a:pPr indent="0" lvl="1" marL="14288" marR="0" rtl="0" algn="l">
              <a:lnSpc>
                <a:spcPct val="107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Background pattern&#10;&#10;Description automatically generated" id="394" name="Google Shape;394;p20"/>
          <p:cNvPicPr preferRelativeResize="0"/>
          <p:nvPr/>
        </p:nvPicPr>
        <p:blipFill rotWithShape="1">
          <a:blip r:embed="rId14">
            <a:alphaModFix/>
          </a:blip>
          <a:srcRect b="10938" l="1" r="82280" t="72531"/>
          <a:stretch/>
        </p:blipFill>
        <p:spPr>
          <a:xfrm rot="5400000">
            <a:off x="6962437" y="2836587"/>
            <a:ext cx="6858000" cy="1167484"/>
          </a:xfrm>
          <a:prstGeom prst="rect">
            <a:avLst/>
          </a:prstGeom>
          <a:noFill/>
          <a:ln>
            <a:noFill/>
          </a:ln>
        </p:spPr>
      </p:pic>
      <p:sp>
        <p:nvSpPr>
          <p:cNvPr id="395" name="Google Shape;395;p20"/>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96" name="Google Shape;396;p20"/>
          <p:cNvPicPr preferRelativeResize="0"/>
          <p:nvPr/>
        </p:nvPicPr>
        <p:blipFill rotWithShape="1">
          <a:blip r:embed="rId15">
            <a:alphaModFix/>
          </a:blip>
          <a:srcRect b="0" l="0" r="0" t="0"/>
          <a:stretch/>
        </p:blipFill>
        <p:spPr>
          <a:xfrm>
            <a:off x="11164377" y="5477251"/>
            <a:ext cx="844580" cy="1061661"/>
          </a:xfrm>
          <a:prstGeom prst="rect">
            <a:avLst/>
          </a:prstGeom>
          <a:noFill/>
          <a:ln>
            <a:noFill/>
          </a:ln>
        </p:spPr>
      </p:pic>
      <p:sp>
        <p:nvSpPr>
          <p:cNvPr id="397" name="Google Shape;397;p20"/>
          <p:cNvSpPr/>
          <p:nvPr/>
        </p:nvSpPr>
        <p:spPr>
          <a:xfrm>
            <a:off x="-7901" y="390909"/>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839837" y="2260776"/>
            <a:ext cx="10536139" cy="19569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5200"/>
              <a:buFont typeface="Lato"/>
              <a:buNone/>
            </a:pPr>
            <a:r>
              <a:rPr lang="en-US"/>
              <a:t>Early Requirements</a:t>
            </a:r>
            <a:br>
              <a:rPr lang="en-US"/>
            </a:br>
            <a:r>
              <a:rPr lang="en-US"/>
              <a:t>Development</a:t>
            </a:r>
            <a:endParaRPr/>
          </a:p>
        </p:txBody>
      </p:sp>
      <p:sp>
        <p:nvSpPr>
          <p:cNvPr id="157" name="Google Shape;157;p3"/>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pic>
        <p:nvPicPr>
          <p:cNvPr descr="Background pattern&#10;&#10;Description automatically generated" id="158" name="Google Shape;158;p3"/>
          <p:cNvPicPr preferRelativeResize="0"/>
          <p:nvPr/>
        </p:nvPicPr>
        <p:blipFill rotWithShape="1">
          <a:blip r:embed="rId3">
            <a:alphaModFix/>
          </a:blip>
          <a:srcRect b="22222" l="2007" r="65418" t="66578"/>
          <a:stretch/>
        </p:blipFill>
        <p:spPr>
          <a:xfrm rot="10800000">
            <a:off x="0" y="0"/>
            <a:ext cx="12608156" cy="791016"/>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erson standing next to a fighter jet&#10;&#10;Description automatically generated with low confidence" id="164" name="Google Shape;164;p4"/>
          <p:cNvPicPr preferRelativeResize="0"/>
          <p:nvPr/>
        </p:nvPicPr>
        <p:blipFill rotWithShape="1">
          <a:blip r:embed="rId3">
            <a:alphaModFix/>
          </a:blip>
          <a:srcRect b="16750" l="38855" r="29302" t="16750"/>
          <a:stretch/>
        </p:blipFill>
        <p:spPr>
          <a:xfrm>
            <a:off x="1130489" y="0"/>
            <a:ext cx="4947639" cy="6858000"/>
          </a:xfrm>
          <a:prstGeom prst="rect">
            <a:avLst/>
          </a:prstGeom>
          <a:noFill/>
          <a:ln>
            <a:noFill/>
          </a:ln>
        </p:spPr>
      </p:pic>
      <p:sp>
        <p:nvSpPr>
          <p:cNvPr id="165" name="Google Shape;165;p4"/>
          <p:cNvSpPr txBox="1"/>
          <p:nvPr>
            <p:ph idx="1" type="subTitle"/>
          </p:nvPr>
        </p:nvSpPr>
        <p:spPr>
          <a:xfrm>
            <a:off x="673105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REQUIREMENTS DEVELOPMENT</a:t>
            </a:r>
            <a:endParaRPr b="1" sz="1400">
              <a:latin typeface="Lato Black"/>
              <a:ea typeface="Lato Black"/>
              <a:cs typeface="Lato Black"/>
              <a:sym typeface="Lato Black"/>
            </a:endParaRPr>
          </a:p>
        </p:txBody>
      </p:sp>
      <p:sp>
        <p:nvSpPr>
          <p:cNvPr id="166" name="Google Shape;166;p4"/>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167" name="Google Shape;167;p4"/>
          <p:cNvSpPr txBox="1"/>
          <p:nvPr>
            <p:ph idx="2" type="body"/>
          </p:nvPr>
        </p:nvSpPr>
        <p:spPr>
          <a:xfrm>
            <a:off x="6730639" y="1600903"/>
            <a:ext cx="5067661" cy="4494335"/>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chemeClr val="dk1"/>
              </a:buClr>
              <a:buSzPts val="1600"/>
              <a:buNone/>
            </a:pPr>
            <a:r>
              <a:rPr lang="en-US">
                <a:latin typeface="Lato Black"/>
                <a:ea typeface="Lato Black"/>
                <a:cs typeface="Lato Black"/>
                <a:sym typeface="Lato Black"/>
              </a:rPr>
              <a:t>Draft a Problem Statement</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Briefly explain the problem you’re trying to solve, </a:t>
            </a:r>
            <a:br>
              <a:rPr lang="en-US"/>
            </a:br>
            <a:r>
              <a:rPr lang="en-US"/>
              <a:t>     and what the desired end-state/solution looks like. </a:t>
            </a:r>
            <a:endParaRPr/>
          </a:p>
          <a:p>
            <a:pPr indent="0" lvl="0" marL="0" rtl="0" algn="l">
              <a:lnSpc>
                <a:spcPct val="150000"/>
              </a:lnSpc>
              <a:spcBef>
                <a:spcPts val="1000"/>
              </a:spcBef>
              <a:spcAft>
                <a:spcPts val="0"/>
              </a:spcAft>
              <a:buClr>
                <a:schemeClr val="dk1"/>
              </a:buClr>
              <a:buSzPts val="1600"/>
              <a:buNone/>
            </a:pPr>
            <a:br>
              <a:rPr lang="en-US">
                <a:latin typeface="Lato Black"/>
                <a:ea typeface="Lato Black"/>
                <a:cs typeface="Lato Black"/>
                <a:sym typeface="Lato Black"/>
              </a:rPr>
            </a:br>
            <a:r>
              <a:rPr lang="en-US">
                <a:latin typeface="Lato Black"/>
                <a:ea typeface="Lato Black"/>
                <a:cs typeface="Lato Black"/>
                <a:sym typeface="Lato Black"/>
              </a:rPr>
              <a:t>Considerations:</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Does the solution exist already</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Is it commercially available</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Is it regularly used in the Government already</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Is it a Research and Development Effort</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Do you want to end up with Hardware, Software, </a:t>
            </a:r>
            <a:br>
              <a:rPr lang="en-US"/>
            </a:br>
            <a:r>
              <a:rPr lang="en-US"/>
              <a:t>      Services or an as-a-Service platform</a:t>
            </a:r>
            <a:endParaRPr/>
          </a:p>
          <a:p>
            <a:pPr indent="0" lvl="1" marL="14288" rtl="0" algn="l">
              <a:lnSpc>
                <a:spcPct val="137500"/>
              </a:lnSpc>
              <a:spcBef>
                <a:spcPts val="500"/>
              </a:spcBef>
              <a:spcAft>
                <a:spcPts val="0"/>
              </a:spcAft>
              <a:buClr>
                <a:srgbClr val="2483C5"/>
              </a:buClr>
              <a:buSzPts val="1600"/>
              <a:buNone/>
            </a:pPr>
            <a:r>
              <a:rPr lang="en-US">
                <a:solidFill>
                  <a:srgbClr val="2483C5"/>
                </a:solidFill>
              </a:rPr>
              <a:t>•   </a:t>
            </a:r>
            <a:r>
              <a:rPr lang="en-US"/>
              <a:t>What is long term goal, i.e. fielding or to advance TRL</a:t>
            </a:r>
            <a:endParaRPr/>
          </a:p>
        </p:txBody>
      </p:sp>
      <p:cxnSp>
        <p:nvCxnSpPr>
          <p:cNvPr id="168" name="Google Shape;168;p4"/>
          <p:cNvCxnSpPr/>
          <p:nvPr/>
        </p:nvCxnSpPr>
        <p:spPr>
          <a:xfrm>
            <a:off x="6730639" y="2775165"/>
            <a:ext cx="634665" cy="0"/>
          </a:xfrm>
          <a:prstGeom prst="straightConnector1">
            <a:avLst/>
          </a:prstGeom>
          <a:noFill/>
          <a:ln cap="flat" cmpd="sng" w="44450">
            <a:solidFill>
              <a:srgbClr val="32BCAD"/>
            </a:solidFill>
            <a:prstDash val="solid"/>
            <a:miter lim="800000"/>
            <a:headEnd len="sm" w="sm" type="none"/>
            <a:tailEnd len="sm" w="sm" type="none"/>
          </a:ln>
        </p:spPr>
      </p:cxnSp>
      <p:sp>
        <p:nvSpPr>
          <p:cNvPr id="169" name="Google Shape;169;p4"/>
          <p:cNvSpPr txBox="1"/>
          <p:nvPr/>
        </p:nvSpPr>
        <p:spPr>
          <a:xfrm>
            <a:off x="6730639" y="1004343"/>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Understanding Your Solution</a:t>
            </a:r>
            <a:endParaRPr b="1" i="0" sz="16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170" name="Google Shape;170;p4"/>
          <p:cNvPicPr preferRelativeResize="0"/>
          <p:nvPr/>
        </p:nvPicPr>
        <p:blipFill rotWithShape="1">
          <a:blip r:embed="rId4">
            <a:alphaModFix/>
          </a:blip>
          <a:srcRect b="10938" l="1" r="82280" t="72531"/>
          <a:stretch/>
        </p:blipFill>
        <p:spPr>
          <a:xfrm rot="5400000">
            <a:off x="-2133230" y="2845258"/>
            <a:ext cx="6858000" cy="1167484"/>
          </a:xfrm>
          <a:prstGeom prst="rect">
            <a:avLst/>
          </a:prstGeom>
          <a:noFill/>
          <a:ln>
            <a:noFill/>
          </a:ln>
        </p:spPr>
      </p:pic>
      <p:sp>
        <p:nvSpPr>
          <p:cNvPr id="171" name="Google Shape;171;p4"/>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72" name="Google Shape;172;p4"/>
          <p:cNvPicPr preferRelativeResize="0"/>
          <p:nvPr/>
        </p:nvPicPr>
        <p:blipFill rotWithShape="1">
          <a:blip r:embed="rId5">
            <a:alphaModFix/>
          </a:blip>
          <a:srcRect b="0" l="0" r="0" t="0"/>
          <a:stretch/>
        </p:blipFill>
        <p:spPr>
          <a:xfrm>
            <a:off x="207172" y="5477252"/>
            <a:ext cx="844580" cy="1061661"/>
          </a:xfrm>
          <a:prstGeom prst="rect">
            <a:avLst/>
          </a:prstGeom>
          <a:noFill/>
          <a:ln>
            <a:noFill/>
          </a:ln>
        </p:spPr>
      </p:pic>
      <p:sp>
        <p:nvSpPr>
          <p:cNvPr id="173" name="Google Shape;173;p4"/>
          <p:cNvSpPr/>
          <p:nvPr/>
        </p:nvSpPr>
        <p:spPr>
          <a:xfrm>
            <a:off x="6087012" y="914493"/>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outdoor&#10;&#10;Description automatically generated" id="179" name="Google Shape;179;p5"/>
          <p:cNvPicPr preferRelativeResize="0"/>
          <p:nvPr/>
        </p:nvPicPr>
        <p:blipFill rotWithShape="1">
          <a:blip r:embed="rId3">
            <a:alphaModFix/>
          </a:blip>
          <a:srcRect b="20448" l="63208" r="1354" t="6075"/>
          <a:stretch/>
        </p:blipFill>
        <p:spPr>
          <a:xfrm>
            <a:off x="6173844" y="0"/>
            <a:ext cx="4947639" cy="6858000"/>
          </a:xfrm>
          <a:prstGeom prst="rect">
            <a:avLst/>
          </a:prstGeom>
          <a:noFill/>
          <a:ln>
            <a:noFill/>
          </a:ln>
        </p:spPr>
      </p:pic>
      <p:sp>
        <p:nvSpPr>
          <p:cNvPr id="180" name="Google Shape;180;p5"/>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181" name="Google Shape;181;p5"/>
          <p:cNvSpPr txBox="1"/>
          <p:nvPr>
            <p:ph idx="1" type="subTitle"/>
          </p:nvPr>
        </p:nvSpPr>
        <p:spPr>
          <a:xfrm>
            <a:off x="605843"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REQUIREMENTS DEVELOPMENT</a:t>
            </a:r>
            <a:endParaRPr b="1" sz="1400">
              <a:latin typeface="Lato Black"/>
              <a:ea typeface="Lato Black"/>
              <a:cs typeface="Lato Black"/>
              <a:sym typeface="Lato Black"/>
            </a:endParaRPr>
          </a:p>
        </p:txBody>
      </p:sp>
      <p:sp>
        <p:nvSpPr>
          <p:cNvPr id="182" name="Google Shape;182;p5"/>
          <p:cNvSpPr txBox="1"/>
          <p:nvPr>
            <p:ph idx="2" type="body"/>
          </p:nvPr>
        </p:nvSpPr>
        <p:spPr>
          <a:xfrm>
            <a:off x="630477" y="1655767"/>
            <a:ext cx="5192212" cy="4494335"/>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rgbClr val="2483C5"/>
              </a:buClr>
              <a:buSzPts val="1600"/>
              <a:buNone/>
            </a:pPr>
            <a:r>
              <a:rPr lang="en-US">
                <a:solidFill>
                  <a:srgbClr val="2483C5"/>
                </a:solidFill>
              </a:rPr>
              <a:t>•   </a:t>
            </a:r>
            <a:r>
              <a:rPr b="0" lang="en-US">
                <a:latin typeface="Lato Black"/>
                <a:ea typeface="Lato Black"/>
                <a:cs typeface="Lato Black"/>
                <a:sym typeface="Lato Black"/>
              </a:rPr>
              <a:t>Should be taking place concurrently with the      </a:t>
            </a:r>
            <a:br>
              <a:rPr b="0" lang="en-US">
                <a:latin typeface="Lato Black"/>
                <a:ea typeface="Lato Black"/>
                <a:cs typeface="Lato Black"/>
                <a:sym typeface="Lato Black"/>
              </a:rPr>
            </a:br>
            <a:r>
              <a:rPr b="0" lang="en-US">
                <a:latin typeface="Lato Black"/>
                <a:ea typeface="Lato Black"/>
                <a:cs typeface="Lato Black"/>
                <a:sym typeface="Lato Black"/>
              </a:rPr>
              <a:t>      Problem Statement development.</a:t>
            </a:r>
            <a:endParaRPr/>
          </a:p>
          <a:p>
            <a:pPr indent="0" lvl="0" marL="0" rtl="0" algn="l">
              <a:lnSpc>
                <a:spcPct val="150000"/>
              </a:lnSpc>
              <a:spcBef>
                <a:spcPts val="1000"/>
              </a:spcBef>
              <a:spcAft>
                <a:spcPts val="0"/>
              </a:spcAft>
              <a:buClr>
                <a:srgbClr val="2483C5"/>
              </a:buClr>
              <a:buSzPts val="1600"/>
              <a:buNone/>
            </a:pPr>
            <a:r>
              <a:rPr lang="en-US">
                <a:solidFill>
                  <a:srgbClr val="2483C5"/>
                </a:solidFill>
              </a:rPr>
              <a:t>•   </a:t>
            </a:r>
            <a:r>
              <a:rPr lang="en-US">
                <a:latin typeface="Lato Black"/>
                <a:ea typeface="Lato Black"/>
                <a:cs typeface="Lato Black"/>
                <a:sym typeface="Lato Black"/>
              </a:rPr>
              <a:t>In accordance with </a:t>
            </a:r>
            <a:r>
              <a:rPr lang="en-US" u="sng">
                <a:solidFill>
                  <a:srgbClr val="2483C5"/>
                </a:solidFill>
                <a:latin typeface="Lato Black"/>
                <a:ea typeface="Lato Black"/>
                <a:cs typeface="Lato Black"/>
                <a:sym typeface="Lato Black"/>
                <a:hlinkClick r:id="rId4">
                  <a:extLst>
                    <a:ext uri="{A12FA001-AC4F-418D-AE19-62706E023703}">
                      <ahyp:hlinkClr val="tx"/>
                    </a:ext>
                  </a:extLst>
                </a:hlinkClick>
              </a:rPr>
              <a:t>FAR 10.002</a:t>
            </a:r>
            <a:r>
              <a:rPr lang="en-US">
                <a:solidFill>
                  <a:srgbClr val="0563C1"/>
                </a:solidFill>
                <a:latin typeface="Lato Black"/>
                <a:ea typeface="Lato Black"/>
                <a:cs typeface="Lato Black"/>
                <a:sym typeface="Lato Black"/>
              </a:rPr>
              <a:t>, </a:t>
            </a:r>
            <a:r>
              <a:rPr lang="en-US">
                <a:latin typeface="Lato Black"/>
                <a:ea typeface="Lato Black"/>
                <a:cs typeface="Lato Black"/>
                <a:sym typeface="Lato Black"/>
              </a:rPr>
              <a:t>must be current </a:t>
            </a:r>
            <a:br>
              <a:rPr lang="en-US">
                <a:latin typeface="Lato Black"/>
                <a:ea typeface="Lato Black"/>
                <a:cs typeface="Lato Black"/>
                <a:sym typeface="Lato Black"/>
              </a:rPr>
            </a:br>
            <a:r>
              <a:rPr lang="en-US">
                <a:latin typeface="Lato Black"/>
                <a:ea typeface="Lato Black"/>
                <a:cs typeface="Lato Black"/>
                <a:sym typeface="Lato Black"/>
              </a:rPr>
              <a:t>      within the last 18 months </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Should be more recent than that if you’re </a:t>
            </a:r>
            <a:br>
              <a:rPr lang="en-US"/>
            </a:br>
            <a:r>
              <a:rPr lang="en-US"/>
              <a:t>                 looking at developmental projects, technology  </a:t>
            </a:r>
            <a:br>
              <a:rPr lang="en-US"/>
            </a:br>
            <a:r>
              <a:rPr lang="en-US"/>
              <a:t>                 rapidly changes.</a:t>
            </a:r>
            <a:endParaRPr/>
          </a:p>
          <a:p>
            <a:pPr indent="-171450" lvl="0" marL="228600" rtl="0" algn="l">
              <a:lnSpc>
                <a:spcPct val="150000"/>
              </a:lnSpc>
              <a:spcBef>
                <a:spcPts val="1000"/>
              </a:spcBef>
              <a:spcAft>
                <a:spcPts val="0"/>
              </a:spcAft>
              <a:buClr>
                <a:srgbClr val="2483C5"/>
              </a:buClr>
              <a:buSzPts val="1600"/>
              <a:buNone/>
            </a:pPr>
            <a:r>
              <a:rPr lang="en-US">
                <a:solidFill>
                  <a:srgbClr val="2483C5"/>
                </a:solidFill>
              </a:rPr>
              <a:t>•  </a:t>
            </a:r>
            <a:r>
              <a:rPr b="0" lang="en-US">
                <a:latin typeface="Lato Black"/>
                <a:ea typeface="Lato Black"/>
                <a:cs typeface="Lato Black"/>
                <a:sym typeface="Lato Black"/>
              </a:rPr>
              <a:t>Issue a Source Sought Notice on SAM.gov,    </a:t>
            </a:r>
            <a:br>
              <a:rPr b="0" lang="en-US">
                <a:latin typeface="Lato Black"/>
                <a:ea typeface="Lato Black"/>
                <a:cs typeface="Lato Black"/>
                <a:sym typeface="Lato Black"/>
              </a:rPr>
            </a:br>
            <a:r>
              <a:rPr b="0" lang="en-US">
                <a:latin typeface="Lato Black"/>
                <a:ea typeface="Lato Black"/>
                <a:cs typeface="Lato Black"/>
                <a:sym typeface="Lato Black"/>
              </a:rPr>
              <a:t>      also consider advertising the Notice through other electronic  platforms (social media, PEO websites) concurrently.</a:t>
            </a:r>
            <a:endParaRPr/>
          </a:p>
        </p:txBody>
      </p:sp>
      <p:sp>
        <p:nvSpPr>
          <p:cNvPr id="183" name="Google Shape;183;p5"/>
          <p:cNvSpPr txBox="1"/>
          <p:nvPr/>
        </p:nvSpPr>
        <p:spPr>
          <a:xfrm>
            <a:off x="593901" y="1019443"/>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Market Research</a:t>
            </a:r>
            <a:endParaRPr b="1" i="0" sz="1600" u="none" cap="none" strike="noStrike">
              <a:solidFill>
                <a:srgbClr val="1F3E6E"/>
              </a:solidFill>
              <a:latin typeface="Lato Black"/>
              <a:ea typeface="Lato Black"/>
              <a:cs typeface="Lato Black"/>
              <a:sym typeface="Lato Black"/>
            </a:endParaRPr>
          </a:p>
        </p:txBody>
      </p:sp>
      <p:pic>
        <p:nvPicPr>
          <p:cNvPr descr="Background pattern&#10;&#10;Description automatically generated" id="184" name="Google Shape;184;p5"/>
          <p:cNvPicPr preferRelativeResize="0"/>
          <p:nvPr/>
        </p:nvPicPr>
        <p:blipFill rotWithShape="1">
          <a:blip r:embed="rId5">
            <a:alphaModFix/>
          </a:blip>
          <a:srcRect b="10938" l="1" r="82280" t="72531"/>
          <a:stretch/>
        </p:blipFill>
        <p:spPr>
          <a:xfrm rot="5400000">
            <a:off x="6962437" y="2836587"/>
            <a:ext cx="6858000" cy="1167484"/>
          </a:xfrm>
          <a:prstGeom prst="rect">
            <a:avLst/>
          </a:prstGeom>
          <a:noFill/>
          <a:ln>
            <a:noFill/>
          </a:ln>
        </p:spPr>
      </p:pic>
      <p:sp>
        <p:nvSpPr>
          <p:cNvPr id="185" name="Google Shape;185;p5"/>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86" name="Google Shape;186;p5"/>
          <p:cNvPicPr preferRelativeResize="0"/>
          <p:nvPr/>
        </p:nvPicPr>
        <p:blipFill rotWithShape="1">
          <a:blip r:embed="rId6">
            <a:alphaModFix/>
          </a:blip>
          <a:srcRect b="0" l="0" r="0" t="0"/>
          <a:stretch/>
        </p:blipFill>
        <p:spPr>
          <a:xfrm>
            <a:off x="11164377" y="5477251"/>
            <a:ext cx="844580" cy="1061661"/>
          </a:xfrm>
          <a:prstGeom prst="rect">
            <a:avLst/>
          </a:prstGeom>
          <a:noFill/>
          <a:ln>
            <a:noFill/>
          </a:ln>
        </p:spPr>
      </p:pic>
      <p:sp>
        <p:nvSpPr>
          <p:cNvPr id="187" name="Google Shape;187;p5"/>
          <p:cNvSpPr/>
          <p:nvPr/>
        </p:nvSpPr>
        <p:spPr>
          <a:xfrm>
            <a:off x="-7901" y="926577"/>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p:nvPr/>
        </p:nvSpPr>
        <p:spPr>
          <a:xfrm>
            <a:off x="0" y="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erson in a military uniform walking toward a helicopter&#10;&#10;Description automatically generated with low confidence" id="193" name="Google Shape;193;p6"/>
          <p:cNvPicPr preferRelativeResize="0"/>
          <p:nvPr>
            <p:ph idx="3" type="pic"/>
          </p:nvPr>
        </p:nvPicPr>
        <p:blipFill rotWithShape="1">
          <a:blip r:embed="rId3">
            <a:alphaModFix/>
          </a:blip>
          <a:srcRect b="-274" l="-6123" r="46705" t="274"/>
          <a:stretch/>
        </p:blipFill>
        <p:spPr>
          <a:xfrm>
            <a:off x="0" y="0"/>
            <a:ext cx="6108192" cy="6858000"/>
          </a:xfrm>
          <a:prstGeom prst="rect">
            <a:avLst/>
          </a:prstGeom>
          <a:noFill/>
          <a:ln>
            <a:noFill/>
          </a:ln>
        </p:spPr>
      </p:pic>
      <p:sp>
        <p:nvSpPr>
          <p:cNvPr id="194" name="Google Shape;194;p6"/>
          <p:cNvSpPr txBox="1"/>
          <p:nvPr>
            <p:ph idx="12" type="sldNum"/>
          </p:nvPr>
        </p:nvSpPr>
        <p:spPr>
          <a:xfrm>
            <a:off x="6881367"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195" name="Google Shape;195;p6"/>
          <p:cNvSpPr txBox="1"/>
          <p:nvPr>
            <p:ph idx="2" type="body"/>
          </p:nvPr>
        </p:nvSpPr>
        <p:spPr>
          <a:xfrm>
            <a:off x="6625709" y="1728919"/>
            <a:ext cx="5118983" cy="4494335"/>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rgbClr val="2483C5"/>
              </a:buClr>
              <a:buSzPts val="1600"/>
              <a:buNone/>
            </a:pPr>
            <a:r>
              <a:rPr lang="en-US">
                <a:solidFill>
                  <a:srgbClr val="2483C5"/>
                </a:solidFill>
              </a:rPr>
              <a:t>•   </a:t>
            </a:r>
            <a:r>
              <a:rPr lang="en-US">
                <a:latin typeface="Lato Black"/>
                <a:ea typeface="Lato Black"/>
                <a:cs typeface="Lato Black"/>
                <a:sym typeface="Lato Black"/>
              </a:rPr>
              <a:t>Create an initial Independent Government Estimate</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Be realistic. Accurate projection on project </a:t>
            </a:r>
            <a:br>
              <a:rPr lang="en-US"/>
            </a:br>
            <a:r>
              <a:rPr lang="en-US"/>
              <a:t>              price/cost will inform scope of what the </a:t>
            </a:r>
            <a:br>
              <a:rPr lang="en-US"/>
            </a:br>
            <a:r>
              <a:rPr lang="en-US"/>
              <a:t>              Government can ask the Contractor’s to perform</a:t>
            </a:r>
            <a:endParaRPr/>
          </a:p>
          <a:p>
            <a:pPr indent="0" lvl="1" marL="14288" rtl="0" algn="l">
              <a:lnSpc>
                <a:spcPct val="137500"/>
              </a:lnSpc>
              <a:spcBef>
                <a:spcPts val="500"/>
              </a:spcBef>
              <a:spcAft>
                <a:spcPts val="0"/>
              </a:spcAft>
              <a:buClr>
                <a:srgbClr val="32BCAD"/>
              </a:buClr>
              <a:buSzPts val="1600"/>
              <a:buNone/>
            </a:pPr>
            <a:r>
              <a:rPr lang="en-US">
                <a:solidFill>
                  <a:srgbClr val="32BCAD"/>
                </a:solidFill>
              </a:rPr>
              <a:t>          • </a:t>
            </a:r>
            <a:r>
              <a:rPr lang="en-US"/>
              <a:t>Don’t just consider your available budget</a:t>
            </a:r>
            <a:endParaRPr/>
          </a:p>
          <a:p>
            <a:pPr indent="0" lvl="1" marL="14288" rtl="0" algn="l">
              <a:lnSpc>
                <a:spcPct val="137500"/>
              </a:lnSpc>
              <a:spcBef>
                <a:spcPts val="500"/>
              </a:spcBef>
              <a:spcAft>
                <a:spcPts val="0"/>
              </a:spcAft>
              <a:buClr>
                <a:schemeClr val="dk1"/>
              </a:buClr>
              <a:buSzPts val="1600"/>
              <a:buNone/>
            </a:pPr>
            <a:r>
              <a:rPr lang="en-US"/>
              <a:t> </a:t>
            </a:r>
            <a:endParaRPr/>
          </a:p>
          <a:p>
            <a:pPr indent="0" lvl="0" marL="0" rtl="0" algn="l">
              <a:lnSpc>
                <a:spcPct val="150000"/>
              </a:lnSpc>
              <a:spcBef>
                <a:spcPts val="1000"/>
              </a:spcBef>
              <a:spcAft>
                <a:spcPts val="0"/>
              </a:spcAft>
              <a:buClr>
                <a:schemeClr val="dk1"/>
              </a:buClr>
              <a:buSzPts val="1600"/>
              <a:buNone/>
            </a:pPr>
            <a:br>
              <a:rPr lang="en-US">
                <a:latin typeface="Lato Black"/>
                <a:ea typeface="Lato Black"/>
                <a:cs typeface="Lato Black"/>
                <a:sym typeface="Lato Black"/>
              </a:rPr>
            </a:br>
            <a:endParaRPr/>
          </a:p>
        </p:txBody>
      </p:sp>
      <p:pic>
        <p:nvPicPr>
          <p:cNvPr descr="Background pattern&#10;&#10;Description automatically generated" id="196" name="Google Shape;196;p6"/>
          <p:cNvPicPr preferRelativeResize="0"/>
          <p:nvPr/>
        </p:nvPicPr>
        <p:blipFill rotWithShape="1">
          <a:blip r:embed="rId4">
            <a:alphaModFix/>
          </a:blip>
          <a:srcRect b="10938" l="1" r="82280" t="72531"/>
          <a:stretch/>
        </p:blipFill>
        <p:spPr>
          <a:xfrm rot="5400000">
            <a:off x="-2133230" y="2845258"/>
            <a:ext cx="6858000" cy="1167484"/>
          </a:xfrm>
          <a:prstGeom prst="rect">
            <a:avLst/>
          </a:prstGeom>
          <a:noFill/>
          <a:ln>
            <a:noFill/>
          </a:ln>
        </p:spPr>
      </p:pic>
      <p:sp>
        <p:nvSpPr>
          <p:cNvPr id="197" name="Google Shape;197;p6"/>
          <p:cNvSpPr/>
          <p:nvPr/>
        </p:nvSpPr>
        <p:spPr>
          <a:xfrm>
            <a:off x="1" y="0"/>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98" name="Google Shape;198;p6"/>
          <p:cNvPicPr preferRelativeResize="0"/>
          <p:nvPr/>
        </p:nvPicPr>
        <p:blipFill rotWithShape="1">
          <a:blip r:embed="rId5">
            <a:alphaModFix/>
          </a:blip>
          <a:srcRect b="0" l="0" r="0" t="0"/>
          <a:stretch/>
        </p:blipFill>
        <p:spPr>
          <a:xfrm>
            <a:off x="207172" y="5477252"/>
            <a:ext cx="844580" cy="1061661"/>
          </a:xfrm>
          <a:prstGeom prst="rect">
            <a:avLst/>
          </a:prstGeom>
          <a:noFill/>
          <a:ln>
            <a:noFill/>
          </a:ln>
        </p:spPr>
      </p:pic>
      <p:sp>
        <p:nvSpPr>
          <p:cNvPr id="199" name="Google Shape;199;p6"/>
          <p:cNvSpPr txBox="1"/>
          <p:nvPr/>
        </p:nvSpPr>
        <p:spPr>
          <a:xfrm>
            <a:off x="6649929" y="1091098"/>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How Much Should It Cost</a:t>
            </a:r>
            <a:endParaRPr b="1" i="0" sz="1600" u="none" cap="none" strike="noStrike">
              <a:solidFill>
                <a:srgbClr val="1F3E6E"/>
              </a:solidFill>
              <a:latin typeface="Lato Black"/>
              <a:ea typeface="Lato Black"/>
              <a:cs typeface="Lato Black"/>
              <a:sym typeface="Lato Black"/>
            </a:endParaRPr>
          </a:p>
        </p:txBody>
      </p:sp>
      <p:sp>
        <p:nvSpPr>
          <p:cNvPr id="200" name="Google Shape;200;p6"/>
          <p:cNvSpPr txBox="1"/>
          <p:nvPr>
            <p:ph idx="1" type="subTitle"/>
          </p:nvPr>
        </p:nvSpPr>
        <p:spPr>
          <a:xfrm>
            <a:off x="6626127"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REQUIREMENTS DEVELOPMENT</a:t>
            </a:r>
            <a:endParaRPr b="1" sz="1400">
              <a:latin typeface="Lato Black"/>
              <a:ea typeface="Lato Black"/>
              <a:cs typeface="Lato Black"/>
              <a:sym typeface="Lato Black"/>
            </a:endParaRPr>
          </a:p>
        </p:txBody>
      </p:sp>
      <p:sp>
        <p:nvSpPr>
          <p:cNvPr id="201" name="Google Shape;201;p6"/>
          <p:cNvSpPr/>
          <p:nvPr/>
        </p:nvSpPr>
        <p:spPr>
          <a:xfrm>
            <a:off x="6087012" y="996873"/>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p:nvPr/>
        </p:nvSpPr>
        <p:spPr>
          <a:xfrm>
            <a:off x="0" y="14990"/>
            <a:ext cx="12215813" cy="6857998"/>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7"/>
          <p:cNvSpPr txBox="1"/>
          <p:nvPr>
            <p:ph idx="12" type="sldNum"/>
          </p:nvPr>
        </p:nvSpPr>
        <p:spPr>
          <a:xfrm>
            <a:off x="702298" y="6356350"/>
            <a:ext cx="2747962" cy="365125"/>
          </a:xfrm>
          <a:prstGeom prst="rect">
            <a:avLst/>
          </a:prstGeom>
          <a:noFill/>
          <a:ln>
            <a:noFill/>
          </a:ln>
        </p:spPr>
        <p:txBody>
          <a:bodyPr anchorCtr="0" anchor="t" bIns="45700" lIns="0" spcFirstLastPara="1" rIns="91425" wrap="square" tIns="0">
            <a:noAutofit/>
          </a:bodyPr>
          <a:lstStyle/>
          <a:p>
            <a:pPr indent="0" lvl="0" marL="0" rtl="0" algn="l">
              <a:lnSpc>
                <a:spcPct val="100000"/>
              </a:lnSpc>
              <a:spcBef>
                <a:spcPts val="0"/>
              </a:spcBef>
              <a:spcAft>
                <a:spcPts val="0"/>
              </a:spcAft>
              <a:buSzPts val="1100"/>
              <a:buNone/>
            </a:pPr>
            <a:fld id="{00000000-1234-1234-1234-123412341234}" type="slidenum">
              <a:rPr lang="en-US"/>
              <a:t>‹#›</a:t>
            </a:fld>
            <a:endParaRPr/>
          </a:p>
        </p:txBody>
      </p:sp>
      <p:sp>
        <p:nvSpPr>
          <p:cNvPr id="208" name="Google Shape;208;p7"/>
          <p:cNvSpPr txBox="1"/>
          <p:nvPr>
            <p:ph idx="2" type="body"/>
          </p:nvPr>
        </p:nvSpPr>
        <p:spPr>
          <a:xfrm>
            <a:off x="630477" y="1444829"/>
            <a:ext cx="5192212" cy="737265"/>
          </a:xfrm>
          <a:prstGeom prst="rect">
            <a:avLst/>
          </a:prstGeom>
          <a:noFill/>
          <a:ln>
            <a:noFill/>
          </a:ln>
        </p:spPr>
        <p:txBody>
          <a:bodyPr anchorCtr="0" anchor="t" bIns="45700" lIns="0" spcFirstLastPara="1" rIns="91425" wrap="square" tIns="0">
            <a:noAutofit/>
          </a:bodyPr>
          <a:lstStyle/>
          <a:p>
            <a:pPr indent="0" lvl="0" marL="0" rtl="0" algn="l">
              <a:lnSpc>
                <a:spcPct val="150000"/>
              </a:lnSpc>
              <a:spcBef>
                <a:spcPts val="0"/>
              </a:spcBef>
              <a:spcAft>
                <a:spcPts val="0"/>
              </a:spcAft>
              <a:buClr>
                <a:schemeClr val="dk1"/>
              </a:buClr>
              <a:buSzPts val="1600"/>
              <a:buNone/>
            </a:pPr>
            <a:r>
              <a:rPr b="0" lang="en-US">
                <a:latin typeface="Lato Black"/>
                <a:ea typeface="Lato Black"/>
                <a:cs typeface="Lato Black"/>
                <a:sym typeface="Lato Black"/>
              </a:rPr>
              <a:t>The type of available funding will limit the types of contract vehicles you are allowed to use. </a:t>
            </a:r>
            <a:endParaRPr/>
          </a:p>
          <a:p>
            <a:pPr indent="0" lvl="0" marL="0" rtl="0" algn="l">
              <a:lnSpc>
                <a:spcPct val="150000"/>
              </a:lnSpc>
              <a:spcBef>
                <a:spcPts val="1000"/>
              </a:spcBef>
              <a:spcAft>
                <a:spcPts val="0"/>
              </a:spcAft>
              <a:buClr>
                <a:schemeClr val="dk1"/>
              </a:buClr>
              <a:buSzPts val="1600"/>
              <a:buNone/>
            </a:pPr>
            <a:r>
              <a:t/>
            </a:r>
            <a:endParaRPr b="0">
              <a:latin typeface="Lato Black"/>
              <a:ea typeface="Lato Black"/>
              <a:cs typeface="Lato Black"/>
              <a:sym typeface="Lato Black"/>
            </a:endParaRPr>
          </a:p>
        </p:txBody>
      </p:sp>
      <p:graphicFrame>
        <p:nvGraphicFramePr>
          <p:cNvPr id="209" name="Google Shape;209;p7"/>
          <p:cNvGraphicFramePr/>
          <p:nvPr/>
        </p:nvGraphicFramePr>
        <p:xfrm>
          <a:off x="605843" y="2248130"/>
          <a:ext cx="3000000" cy="3000000"/>
        </p:xfrm>
        <a:graphic>
          <a:graphicData uri="http://schemas.openxmlformats.org/drawingml/2006/table">
            <a:tbl>
              <a:tblPr bandRow="1" firstRow="1">
                <a:noFill/>
                <a:tableStyleId>{EB7033D0-F6E5-489B-A1F5-5C7BC514600A}</a:tableStyleId>
              </a:tblPr>
              <a:tblGrid>
                <a:gridCol w="2926500"/>
                <a:gridCol w="2290350"/>
              </a:tblGrid>
              <a:tr h="4298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Lato Black"/>
                          <a:ea typeface="Lato Black"/>
                          <a:cs typeface="Lato Black"/>
                          <a:sym typeface="Lato Black"/>
                        </a:rPr>
                        <a:t>    Appropriations Accounts</a:t>
                      </a:r>
                      <a:endParaRPr sz="1400" u="none" cap="none" strike="noStrike"/>
                    </a:p>
                  </a:txBody>
                  <a:tcPr marT="9525" marB="0" marR="9525" marL="9525" anchor="ctr">
                    <a:solidFill>
                      <a:srgbClr val="2483C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Lato"/>
                          <a:ea typeface="Lato"/>
                          <a:cs typeface="Lato"/>
                          <a:sym typeface="Lato"/>
                        </a:rPr>
                        <a:t>   </a:t>
                      </a:r>
                      <a:r>
                        <a:rPr b="1" i="0" lang="en-US" sz="1400" u="none" cap="none" strike="noStrike">
                          <a:solidFill>
                            <a:schemeClr val="lt1"/>
                          </a:solidFill>
                          <a:latin typeface="Lato Black"/>
                          <a:ea typeface="Lato Black"/>
                          <a:cs typeface="Lato Black"/>
                          <a:sym typeface="Lato Black"/>
                        </a:rPr>
                        <a:t>Time to Obligate (Years)</a:t>
                      </a:r>
                      <a:endParaRPr sz="1400" u="none" cap="none" strike="noStrike"/>
                    </a:p>
                  </a:txBody>
                  <a:tcPr marT="9525" marB="0" marR="9525" marL="9525" anchor="ctr">
                    <a:solidFill>
                      <a:srgbClr val="2483C5"/>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Lato"/>
                          <a:ea typeface="Lato"/>
                          <a:cs typeface="Lato"/>
                          <a:sym typeface="Lato"/>
                        </a:rPr>
                        <a:t>    Operations and Maintenance (O&amp;M) </a:t>
                      </a:r>
                      <a:endParaRPr sz="1400" u="none" cap="none" strike="noStrike"/>
                    </a:p>
                  </a:txBody>
                  <a:tcPr marT="9525" marB="0" marR="9525" marL="9525" anchor="ctr">
                    <a:solidFill>
                      <a:schemeClr val="lt2">
                        <a:alpha val="77254"/>
                      </a:scheme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1</a:t>
                      </a:r>
                      <a:endParaRPr sz="1400" u="none" cap="none" strike="noStrike"/>
                    </a:p>
                  </a:txBody>
                  <a:tcPr marT="9525" marB="0" marR="9525" marL="9525" anchor="ctr">
                    <a:solidFill>
                      <a:schemeClr val="lt2">
                        <a:alpha val="77254"/>
                      </a:schemeClr>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MILPERS</a:t>
                      </a:r>
                      <a:endParaRPr sz="1400" u="none" cap="none" strike="noStrike"/>
                    </a:p>
                  </a:txBody>
                  <a:tcPr marT="9525" marB="0" marR="9525" marL="9525" anchor="ctr">
                    <a:solidFill>
                      <a:srgbClr val="D0CECE">
                        <a:alpha val="77254"/>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1</a:t>
                      </a:r>
                      <a:endParaRPr sz="1400" u="none" cap="none" strike="noStrike"/>
                    </a:p>
                  </a:txBody>
                  <a:tcPr marT="9525" marB="0" marR="9525" marL="9525" anchor="ctr">
                    <a:solidFill>
                      <a:srgbClr val="D0CECE">
                        <a:alpha val="77254"/>
                      </a:srgbClr>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Research and Development (R&amp;D) </a:t>
                      </a:r>
                      <a:endParaRPr sz="1400" u="none" cap="none" strike="noStrike"/>
                    </a:p>
                  </a:txBody>
                  <a:tcPr marT="9525" marB="0" marR="9525" marL="9525" anchor="ctr">
                    <a:solidFill>
                      <a:schemeClr val="lt2">
                        <a:alpha val="77254"/>
                      </a:scheme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2</a:t>
                      </a:r>
                      <a:endParaRPr sz="1400" u="none" cap="none" strike="noStrike"/>
                    </a:p>
                  </a:txBody>
                  <a:tcPr marT="9525" marB="0" marR="9525" marL="9525" anchor="ctr">
                    <a:solidFill>
                      <a:schemeClr val="lt2">
                        <a:alpha val="77254"/>
                      </a:schemeClr>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Procurement </a:t>
                      </a:r>
                      <a:endParaRPr sz="1400" u="none" cap="none" strike="noStrike"/>
                    </a:p>
                  </a:txBody>
                  <a:tcPr marT="9525" marB="0" marR="9525" marL="9525" anchor="ctr">
                    <a:solidFill>
                      <a:srgbClr val="D0CECE">
                        <a:alpha val="77254"/>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3</a:t>
                      </a:r>
                      <a:endParaRPr sz="1400" u="none" cap="none" strike="noStrike"/>
                    </a:p>
                  </a:txBody>
                  <a:tcPr marT="9525" marB="0" marR="9525" marL="9525" anchor="ctr">
                    <a:solidFill>
                      <a:srgbClr val="D0CECE">
                        <a:alpha val="77254"/>
                      </a:srgbClr>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SCN (Ships) </a:t>
                      </a:r>
                      <a:endParaRPr sz="1400" u="none" cap="none" strike="noStrike"/>
                    </a:p>
                  </a:txBody>
                  <a:tcPr marT="9525" marB="0" marR="9525" marL="9525" anchor="ctr">
                    <a:solidFill>
                      <a:schemeClr val="lt2">
                        <a:alpha val="77254"/>
                      </a:scheme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5</a:t>
                      </a:r>
                      <a:endParaRPr sz="1400" u="none" cap="none" strike="noStrike"/>
                    </a:p>
                  </a:txBody>
                  <a:tcPr marT="9525" marB="0" marR="9525" marL="9525" anchor="ctr">
                    <a:solidFill>
                      <a:schemeClr val="lt2">
                        <a:alpha val="77254"/>
                      </a:schemeClr>
                    </a:solidFill>
                  </a:tcPr>
                </a:tc>
              </a:tr>
              <a:tr h="370850">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Military Construction (MILCON) </a:t>
                      </a:r>
                      <a:endParaRPr sz="1400" u="none" cap="none" strike="noStrike"/>
                    </a:p>
                  </a:txBody>
                  <a:tcPr marT="9525" marB="0" marR="9525" marL="9525" anchor="ctr">
                    <a:solidFill>
                      <a:srgbClr val="D0CECE">
                        <a:alpha val="77254"/>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33333"/>
                          </a:solidFill>
                          <a:latin typeface="Lato"/>
                          <a:ea typeface="Lato"/>
                          <a:cs typeface="Lato"/>
                          <a:sym typeface="Lato"/>
                        </a:rPr>
                        <a:t>    5</a:t>
                      </a:r>
                      <a:endParaRPr sz="1400" u="none" cap="none" strike="noStrike"/>
                    </a:p>
                  </a:txBody>
                  <a:tcPr marT="9525" marB="0" marR="9525" marL="9525" anchor="ctr">
                    <a:solidFill>
                      <a:srgbClr val="D0CECE">
                        <a:alpha val="77254"/>
                      </a:srgbClr>
                    </a:solidFill>
                  </a:tcPr>
                </a:tc>
              </a:tr>
            </a:tbl>
          </a:graphicData>
        </a:graphic>
      </p:graphicFrame>
      <p:sp>
        <p:nvSpPr>
          <p:cNvPr id="210" name="Google Shape;210;p7"/>
          <p:cNvSpPr txBox="1"/>
          <p:nvPr/>
        </p:nvSpPr>
        <p:spPr>
          <a:xfrm>
            <a:off x="605843" y="5186060"/>
            <a:ext cx="5192212" cy="1189688"/>
          </a:xfrm>
          <a:prstGeom prst="rect">
            <a:avLst/>
          </a:prstGeom>
          <a:noFill/>
          <a:ln>
            <a:noFill/>
          </a:ln>
        </p:spPr>
        <p:txBody>
          <a:bodyPr anchorCtr="0" anchor="t" bIns="45700" lIns="0" spcFirstLastPara="1" rIns="91425" wrap="square" tIns="0">
            <a:noAutofit/>
          </a:bodyPr>
          <a:lstStyle/>
          <a:p>
            <a:pPr indent="0" lvl="0" marL="0" marR="0" rtl="0" algn="l">
              <a:lnSpc>
                <a:spcPct val="150000"/>
              </a:lnSpc>
              <a:spcBef>
                <a:spcPts val="0"/>
              </a:spcBef>
              <a:spcAft>
                <a:spcPts val="0"/>
              </a:spcAft>
              <a:buClr>
                <a:schemeClr val="dk1"/>
              </a:buClr>
              <a:buSzPts val="1600"/>
              <a:buFont typeface="Arial"/>
              <a:buNone/>
            </a:pPr>
            <a:r>
              <a:rPr b="1" i="0" lang="en-US" sz="1600" u="none" cap="none" strike="noStrike">
                <a:solidFill>
                  <a:schemeClr val="dk1"/>
                </a:solidFill>
                <a:latin typeface="Lato"/>
                <a:ea typeface="Lato"/>
                <a:cs typeface="Lato"/>
                <a:sym typeface="Lato"/>
              </a:rPr>
              <a:t>Useful Link: </a:t>
            </a:r>
            <a:r>
              <a:rPr b="1" i="0" lang="en-US" sz="1600" u="sng" cap="none" strike="noStrike">
                <a:solidFill>
                  <a:srgbClr val="2483C5"/>
                </a:solidFill>
                <a:latin typeface="Lato"/>
                <a:ea typeface="Lato"/>
                <a:cs typeface="Lato"/>
                <a:sym typeface="Lato"/>
                <a:hlinkClick r:id="rId3">
                  <a:extLst>
                    <a:ext uri="{A12FA001-AC4F-418D-AE19-62706E023703}">
                      <ahyp:hlinkClr val="tx"/>
                    </a:ext>
                  </a:extLst>
                </a:hlinkClick>
              </a:rPr>
              <a:t>https://acqnotes.com/acqnote/acquisitions/</a:t>
            </a:r>
            <a:br>
              <a:rPr b="1" i="0" lang="en-US" sz="1600" u="sng" cap="none" strike="noStrike">
                <a:solidFill>
                  <a:srgbClr val="2483C5"/>
                </a:solidFill>
                <a:latin typeface="Lato"/>
                <a:ea typeface="Lato"/>
                <a:cs typeface="Lato"/>
                <a:sym typeface="Lato"/>
                <a:hlinkClick r:id="rId4">
                  <a:extLst>
                    <a:ext uri="{A12FA001-AC4F-418D-AE19-62706E023703}">
                      <ahyp:hlinkClr val="tx"/>
                    </a:ext>
                  </a:extLst>
                </a:hlinkClick>
              </a:rPr>
            </a:br>
            <a:r>
              <a:rPr b="1" i="0" lang="en-US" sz="1600" u="sng" cap="none" strike="noStrike">
                <a:solidFill>
                  <a:srgbClr val="2483C5"/>
                </a:solidFill>
                <a:latin typeface="Lato"/>
                <a:ea typeface="Lato"/>
                <a:cs typeface="Lato"/>
                <a:sym typeface="Lato"/>
                <a:hlinkClick r:id="rId5">
                  <a:extLst>
                    <a:ext uri="{A12FA001-AC4F-418D-AE19-62706E023703}">
                      <ahyp:hlinkClr val="tx"/>
                    </a:ext>
                  </a:extLst>
                </a:hlinkClick>
              </a:rPr>
              <a:t>appropriation-categories</a:t>
            </a:r>
            <a:r>
              <a:rPr b="1" i="0" lang="en-US" sz="1600" u="none" cap="none" strike="noStrike">
                <a:solidFill>
                  <a:srgbClr val="2483C5"/>
                </a:solidFill>
                <a:latin typeface="Lato"/>
                <a:ea typeface="Lato"/>
                <a:cs typeface="Lato"/>
                <a:sym typeface="Lato"/>
              </a:rPr>
              <a:t> </a:t>
            </a:r>
            <a:endParaRPr b="1" i="0" sz="1600" u="none" cap="none" strike="noStrike">
              <a:solidFill>
                <a:srgbClr val="2483C5"/>
              </a:solidFill>
              <a:latin typeface="Calibri"/>
              <a:ea typeface="Calibri"/>
              <a:cs typeface="Calibri"/>
              <a:sym typeface="Calibri"/>
            </a:endParaRPr>
          </a:p>
          <a:p>
            <a:pPr indent="0" lvl="0" marL="0" marR="0" rtl="0" algn="l">
              <a:lnSpc>
                <a:spcPct val="150000"/>
              </a:lnSpc>
              <a:spcBef>
                <a:spcPts val="1000"/>
              </a:spcBef>
              <a:spcAft>
                <a:spcPts val="0"/>
              </a:spcAft>
              <a:buClr>
                <a:schemeClr val="dk1"/>
              </a:buClr>
              <a:buSzPts val="1600"/>
              <a:buFont typeface="Arial"/>
              <a:buNone/>
            </a:pPr>
            <a:r>
              <a:t/>
            </a:r>
            <a:endParaRPr b="0" i="0" sz="1600" u="none" cap="none" strike="noStrike">
              <a:solidFill>
                <a:schemeClr val="dk1"/>
              </a:solidFill>
              <a:latin typeface="Lato Black"/>
              <a:ea typeface="Lato Black"/>
              <a:cs typeface="Lato Black"/>
              <a:sym typeface="Lato Black"/>
            </a:endParaRPr>
          </a:p>
        </p:txBody>
      </p:sp>
      <p:sp>
        <p:nvSpPr>
          <p:cNvPr id="211" name="Google Shape;211;p7"/>
          <p:cNvSpPr txBox="1"/>
          <p:nvPr/>
        </p:nvSpPr>
        <p:spPr>
          <a:xfrm>
            <a:off x="647434" y="967767"/>
            <a:ext cx="5216846" cy="554336"/>
          </a:xfrm>
          <a:prstGeom prst="rect">
            <a:avLst/>
          </a:prstGeom>
          <a:noFill/>
          <a:ln>
            <a:noFill/>
          </a:ln>
        </p:spPr>
        <p:txBody>
          <a:bodyPr anchorCtr="0" anchor="t" bIns="45700" lIns="0" spcFirstLastPara="1" rIns="91425" wrap="square" tIns="0">
            <a:noAutofit/>
          </a:bodyPr>
          <a:lstStyle/>
          <a:p>
            <a:pPr indent="0" lvl="0" marL="0" marR="0" rtl="0" algn="l">
              <a:lnSpc>
                <a:spcPct val="100000"/>
              </a:lnSpc>
              <a:spcBef>
                <a:spcPts val="0"/>
              </a:spcBef>
              <a:spcAft>
                <a:spcPts val="0"/>
              </a:spcAft>
              <a:buClr>
                <a:srgbClr val="1F3E6E"/>
              </a:buClr>
              <a:buSzPts val="2400"/>
              <a:buFont typeface="Arial"/>
              <a:buNone/>
            </a:pPr>
            <a:r>
              <a:rPr b="1" i="0" lang="en-US" sz="2400" u="none" cap="none" strike="noStrike">
                <a:solidFill>
                  <a:srgbClr val="1F3E6E"/>
                </a:solidFill>
                <a:latin typeface="Lato Black"/>
                <a:ea typeface="Lato Black"/>
                <a:cs typeface="Lato Black"/>
                <a:sym typeface="Lato Black"/>
              </a:rPr>
              <a:t>Identify Available Funding</a:t>
            </a:r>
            <a:endParaRPr b="1" i="0" sz="1600" u="none" cap="none" strike="noStrike">
              <a:solidFill>
                <a:srgbClr val="1F3E6E"/>
              </a:solidFill>
              <a:latin typeface="Lato Black"/>
              <a:ea typeface="Lato Black"/>
              <a:cs typeface="Lato Black"/>
              <a:sym typeface="Lato Black"/>
            </a:endParaRPr>
          </a:p>
        </p:txBody>
      </p:sp>
      <p:sp>
        <p:nvSpPr>
          <p:cNvPr id="212" name="Google Shape;212;p7"/>
          <p:cNvSpPr txBox="1"/>
          <p:nvPr>
            <p:ph idx="1" type="subTitle"/>
          </p:nvPr>
        </p:nvSpPr>
        <p:spPr>
          <a:xfrm>
            <a:off x="605843" y="450007"/>
            <a:ext cx="5216846" cy="554336"/>
          </a:xfrm>
          <a:prstGeom prst="rect">
            <a:avLst/>
          </a:prstGeom>
          <a:noFill/>
          <a:ln>
            <a:noFill/>
          </a:ln>
        </p:spPr>
        <p:txBody>
          <a:bodyPr anchorCtr="0" anchor="t" bIns="45700" lIns="0" spcFirstLastPara="1" rIns="91425" wrap="square" tIns="0">
            <a:noAutofit/>
          </a:bodyPr>
          <a:lstStyle/>
          <a:p>
            <a:pPr indent="0" lvl="0" marL="0" rtl="0" algn="l">
              <a:lnSpc>
                <a:spcPct val="90000"/>
              </a:lnSpc>
              <a:spcBef>
                <a:spcPts val="0"/>
              </a:spcBef>
              <a:spcAft>
                <a:spcPts val="0"/>
              </a:spcAft>
              <a:buClr>
                <a:srgbClr val="2483C5"/>
              </a:buClr>
              <a:buSzPts val="1400"/>
              <a:buNone/>
            </a:pPr>
            <a:r>
              <a:rPr lang="en-US" sz="1400"/>
              <a:t>REQUIREMENTS DEVELOPMENT</a:t>
            </a:r>
            <a:endParaRPr b="1" sz="1400">
              <a:latin typeface="Lato Black"/>
              <a:ea typeface="Lato Black"/>
              <a:cs typeface="Lato Black"/>
              <a:sym typeface="Lato Black"/>
            </a:endParaRPr>
          </a:p>
        </p:txBody>
      </p:sp>
      <p:pic>
        <p:nvPicPr>
          <p:cNvPr id="213" name="Google Shape;213;p7"/>
          <p:cNvPicPr preferRelativeResize="0"/>
          <p:nvPr>
            <p:ph idx="3" type="pic"/>
          </p:nvPr>
        </p:nvPicPr>
        <p:blipFill rotWithShape="1">
          <a:blip r:embed="rId6">
            <a:alphaModFix/>
          </a:blip>
          <a:srcRect b="0" l="11732" r="31862" t="0"/>
          <a:stretch/>
        </p:blipFill>
        <p:spPr>
          <a:xfrm>
            <a:off x="6181058" y="0"/>
            <a:ext cx="5827800" cy="6858000"/>
          </a:xfrm>
          <a:prstGeom prst="rect">
            <a:avLst/>
          </a:prstGeom>
          <a:noFill/>
          <a:ln>
            <a:noFill/>
          </a:ln>
        </p:spPr>
      </p:pic>
      <p:pic>
        <p:nvPicPr>
          <p:cNvPr descr="Background pattern&#10;&#10;Description automatically generated" id="214" name="Google Shape;214;p7"/>
          <p:cNvPicPr preferRelativeResize="0"/>
          <p:nvPr/>
        </p:nvPicPr>
        <p:blipFill rotWithShape="1">
          <a:blip r:embed="rId7">
            <a:alphaModFix/>
          </a:blip>
          <a:srcRect b="11941" l="1" r="82280" t="72531"/>
          <a:stretch/>
        </p:blipFill>
        <p:spPr>
          <a:xfrm rot="5400000">
            <a:off x="6997848" y="2871998"/>
            <a:ext cx="6858000" cy="1096661"/>
          </a:xfrm>
          <a:prstGeom prst="rect">
            <a:avLst/>
          </a:prstGeom>
          <a:noFill/>
          <a:ln>
            <a:noFill/>
          </a:ln>
        </p:spPr>
      </p:pic>
      <p:sp>
        <p:nvSpPr>
          <p:cNvPr id="215" name="Google Shape;215;p7"/>
          <p:cNvSpPr/>
          <p:nvPr/>
        </p:nvSpPr>
        <p:spPr>
          <a:xfrm>
            <a:off x="10975179" y="2"/>
            <a:ext cx="1258922" cy="6857998"/>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16" name="Google Shape;216;p7"/>
          <p:cNvPicPr preferRelativeResize="0"/>
          <p:nvPr/>
        </p:nvPicPr>
        <p:blipFill rotWithShape="1">
          <a:blip r:embed="rId8">
            <a:alphaModFix/>
          </a:blip>
          <a:srcRect b="0" l="0" r="0" t="0"/>
          <a:stretch/>
        </p:blipFill>
        <p:spPr>
          <a:xfrm>
            <a:off x="11164377" y="5477251"/>
            <a:ext cx="844580" cy="1061661"/>
          </a:xfrm>
          <a:prstGeom prst="rect">
            <a:avLst/>
          </a:prstGeom>
          <a:noFill/>
          <a:ln>
            <a:noFill/>
          </a:ln>
        </p:spPr>
      </p:pic>
      <p:sp>
        <p:nvSpPr>
          <p:cNvPr id="217" name="Google Shape;217;p7"/>
          <p:cNvSpPr/>
          <p:nvPr/>
        </p:nvSpPr>
        <p:spPr>
          <a:xfrm>
            <a:off x="-7901" y="868911"/>
            <a:ext cx="139706" cy="44048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ph type="title"/>
          </p:nvPr>
        </p:nvSpPr>
        <p:spPr>
          <a:xfrm>
            <a:off x="839837" y="2260776"/>
            <a:ext cx="10536139" cy="19569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5200"/>
              <a:buFont typeface="Lato"/>
              <a:buNone/>
            </a:pPr>
            <a:r>
              <a:rPr lang="en-US"/>
              <a:t>Common Types of </a:t>
            </a:r>
            <a:br>
              <a:rPr lang="en-US"/>
            </a:br>
            <a:r>
              <a:rPr lang="en-US"/>
              <a:t>Contracting Approaches</a:t>
            </a:r>
            <a:endParaRPr/>
          </a:p>
        </p:txBody>
      </p:sp>
      <p:sp>
        <p:nvSpPr>
          <p:cNvPr id="223" name="Google Shape;223;p8"/>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pic>
        <p:nvPicPr>
          <p:cNvPr descr="Background pattern&#10;&#10;Description automatically generated" id="224" name="Google Shape;224;p8"/>
          <p:cNvPicPr preferRelativeResize="0"/>
          <p:nvPr/>
        </p:nvPicPr>
        <p:blipFill rotWithShape="1">
          <a:blip r:embed="rId3">
            <a:alphaModFix/>
          </a:blip>
          <a:srcRect b="22222" l="2007" r="65418" t="66578"/>
          <a:stretch/>
        </p:blipFill>
        <p:spPr>
          <a:xfrm rot="10800000">
            <a:off x="0" y="0"/>
            <a:ext cx="12608156" cy="791016"/>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9"/>
          <p:cNvSpPr txBox="1"/>
          <p:nvPr>
            <p:ph idx="12" type="sldNum"/>
          </p:nvPr>
        </p:nvSpPr>
        <p:spPr>
          <a:xfrm>
            <a:off x="4733627" y="6356351"/>
            <a:ext cx="2748558" cy="365125"/>
          </a:xfrm>
          <a:prstGeom prst="rect">
            <a:avLst/>
          </a:prstGeom>
          <a:noFill/>
          <a:ln>
            <a:noFill/>
          </a:ln>
        </p:spPr>
        <p:txBody>
          <a:bodyPr anchorCtr="0" anchor="t" bIns="45700" lIns="91425" spcFirstLastPara="1" rIns="91425"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30" name="Google Shape;230;p9"/>
          <p:cNvSpPr/>
          <p:nvPr/>
        </p:nvSpPr>
        <p:spPr>
          <a:xfrm>
            <a:off x="4733627" y="4325645"/>
            <a:ext cx="2862927" cy="586153"/>
          </a:xfrm>
          <a:prstGeom prst="rect">
            <a:avLst/>
          </a:prstGeom>
          <a:solidFill>
            <a:srgbClr val="1F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9"/>
          <p:cNvSpPr/>
          <p:nvPr/>
        </p:nvSpPr>
        <p:spPr>
          <a:xfrm>
            <a:off x="0" y="0"/>
            <a:ext cx="12215813" cy="6125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9"/>
          <p:cNvSpPr txBox="1"/>
          <p:nvPr/>
        </p:nvSpPr>
        <p:spPr>
          <a:xfrm>
            <a:off x="1" y="432151"/>
            <a:ext cx="12215813" cy="5543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483C5"/>
              </a:buClr>
              <a:buSzPts val="3200"/>
              <a:buFont typeface="Arial"/>
              <a:buNone/>
            </a:pPr>
            <a:r>
              <a:rPr b="1" i="0" lang="en-US" sz="3200" u="none" cap="none" strike="noStrike">
                <a:solidFill>
                  <a:srgbClr val="2483C5"/>
                </a:solidFill>
                <a:latin typeface="Lato"/>
                <a:ea typeface="Lato"/>
                <a:cs typeface="Lato"/>
                <a:sym typeface="Lato"/>
              </a:rPr>
              <a:t>COMMON TYPES OF CONTRACTING APPROACHES</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0" y="325677"/>
            <a:ext cx="230659" cy="653246"/>
          </a:xfrm>
          <a:prstGeom prst="rect">
            <a:avLst/>
          </a:prstGeom>
          <a:solidFill>
            <a:srgbClr val="2483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2BCAD"/>
              </a:solidFill>
              <a:latin typeface="Calibri"/>
              <a:ea typeface="Calibri"/>
              <a:cs typeface="Calibri"/>
              <a:sym typeface="Calibri"/>
            </a:endParaRPr>
          </a:p>
        </p:txBody>
      </p:sp>
      <p:pic>
        <p:nvPicPr>
          <p:cNvPr descr="See the source image" id="234" name="Google Shape;234;p9"/>
          <p:cNvPicPr preferRelativeResize="0"/>
          <p:nvPr/>
        </p:nvPicPr>
        <p:blipFill rotWithShape="1">
          <a:blip r:embed="rId3">
            <a:alphaModFix/>
          </a:blip>
          <a:srcRect b="0" l="0" r="0" t="0"/>
          <a:stretch/>
        </p:blipFill>
        <p:spPr>
          <a:xfrm>
            <a:off x="1406407" y="1094485"/>
            <a:ext cx="9402997" cy="4861900"/>
          </a:xfrm>
          <a:prstGeom prst="rect">
            <a:avLst/>
          </a:prstGeom>
          <a:noFill/>
          <a:ln>
            <a:noFill/>
          </a:ln>
        </p:spPr>
      </p:pic>
      <p:pic>
        <p:nvPicPr>
          <p:cNvPr descr="Background pattern&#10;&#10;Description automatically generated" id="235" name="Google Shape;235;p9"/>
          <p:cNvPicPr preferRelativeResize="0"/>
          <p:nvPr/>
        </p:nvPicPr>
        <p:blipFill rotWithShape="1">
          <a:blip r:embed="rId4">
            <a:alphaModFix/>
          </a:blip>
          <a:srcRect b="22884" l="1" r="67369" t="69398"/>
          <a:stretch/>
        </p:blipFill>
        <p:spPr>
          <a:xfrm>
            <a:off x="-101782" y="5608730"/>
            <a:ext cx="12317596" cy="531531"/>
          </a:xfrm>
          <a:prstGeom prst="rect">
            <a:avLst/>
          </a:prstGeom>
          <a:noFill/>
          <a:ln>
            <a:noFill/>
          </a:ln>
        </p:spPr>
      </p:pic>
      <p:sp>
        <p:nvSpPr>
          <p:cNvPr id="236" name="Google Shape;236;p9"/>
          <p:cNvSpPr txBox="1"/>
          <p:nvPr/>
        </p:nvSpPr>
        <p:spPr>
          <a:xfrm>
            <a:off x="1042490" y="4718748"/>
            <a:ext cx="2956777" cy="9021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Traditional, Federal Acquisition Regulations based approaches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br>
              <a:rPr b="0" i="0" lang="en-US" sz="2800" u="none" cap="none" strike="noStrike">
                <a:solidFill>
                  <a:schemeClr val="dk1"/>
                </a:solidFill>
                <a:latin typeface="Lato Black"/>
                <a:ea typeface="Lato Black"/>
                <a:cs typeface="Lato Black"/>
                <a:sym typeface="Lato Black"/>
              </a:rPr>
            </a:br>
            <a:endParaRPr b="0" i="0" sz="2800" u="none" cap="none" strike="noStrike">
              <a:solidFill>
                <a:schemeClr val="dk1"/>
              </a:solidFill>
              <a:latin typeface="Calibri"/>
              <a:ea typeface="Calibri"/>
              <a:cs typeface="Calibri"/>
              <a:sym typeface="Calibri"/>
            </a:endParaRPr>
          </a:p>
        </p:txBody>
      </p:sp>
      <p:sp>
        <p:nvSpPr>
          <p:cNvPr id="237" name="Google Shape;237;p9"/>
          <p:cNvSpPr txBox="1"/>
          <p:nvPr/>
        </p:nvSpPr>
        <p:spPr>
          <a:xfrm>
            <a:off x="8768773" y="4577760"/>
            <a:ext cx="2956777" cy="9021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Non-traditional,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unique/flexible approaches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br>
              <a:rPr b="0" i="0" lang="en-US" sz="2800" u="none" cap="none" strike="noStrike">
                <a:solidFill>
                  <a:schemeClr val="dk1"/>
                </a:solidFill>
                <a:latin typeface="Lato Black"/>
                <a:ea typeface="Lato Black"/>
                <a:cs typeface="Lato Black"/>
                <a:sym typeface="Lato Black"/>
              </a:rPr>
            </a:br>
            <a:endParaRPr b="0" i="0" sz="2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p14:dur="40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2021-05-20T12:48:26Z</dcterms:created>
  <dc:creator>Michelle Furman</dc:creator>
</cp:coreProperties>
</file>