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Lst>
  <p:sldSz cy="6858000" cx="12192000"/>
  <p:notesSz cx="7010400" cy="9296400"/>
  <p:embeddedFontLst>
    <p:embeddedFont>
      <p:font typeface="Poppins"/>
      <p:regular r:id="rId146"/>
      <p:bold r:id="rId147"/>
      <p:italic r:id="rId148"/>
      <p:boldItalic r:id="rId149"/>
    </p:embeddedFont>
    <p:embeddedFont>
      <p:font typeface="Tahoma"/>
      <p:regular r:id="rId150"/>
      <p:bold r:id="rId151"/>
    </p:embeddedFont>
    <p:embeddedFont>
      <p:font typeface="Poppins Light"/>
      <p:regular r:id="rId152"/>
      <p:bold r:id="rId153"/>
      <p:italic r:id="rId154"/>
      <p:boldItalic r:id="rId155"/>
    </p:embeddedFont>
    <p:embeddedFont>
      <p:font typeface="Poppins Medium"/>
      <p:regular r:id="rId156"/>
      <p:bold r:id="rId157"/>
      <p:italic r:id="rId158"/>
      <p:boldItalic r:id="rId1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2">
          <p15:clr>
            <a:srgbClr val="A4A3A4"/>
          </p15:clr>
        </p15:guide>
        <p15:guide id="2" pos="3841">
          <p15:clr>
            <a:srgbClr val="A4A3A4"/>
          </p15:clr>
        </p15:guide>
      </p15:sldGuideLst>
    </p:ext>
    <p:ext uri="{2D200454-40CA-4A62-9FC3-DE9A4176ACB9}">
      <p15:notesGuideLst>
        <p15:guide id="1" orient="horz" pos="2928">
          <p15:clr>
            <a:srgbClr val="A4A3A4"/>
          </p15:clr>
        </p15:guide>
        <p15:guide id="2" pos="2208">
          <p15:clr>
            <a:srgbClr val="A4A3A4"/>
          </p15:clr>
        </p15:guide>
      </p15:notesGuideLst>
    </p:ext>
    <p:ext uri="GoogleSlidesCustomDataVersion2">
      <go:slidesCustomData xmlns:go="http://customooxmlschemas.google.com/" r:id="rId160" roundtripDataSignature="AMtx7mj3+WeDlicWkQZG2s2LUjBNLTqp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19F233-F8B9-4FE4-BE30-A4D6C2B0B958}">
  <a:tblStyle styleId="{B519F233-F8B9-4FE4-BE30-A4D6C2B0B958}" styleName="Table_0">
    <a:wholeTbl>
      <a:tcTxStyle b="off" i="off">
        <a:font>
          <a:latin typeface="Tahoma"/>
          <a:ea typeface="Tahoma"/>
          <a:cs typeface="Tahom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Tahoma"/>
          <a:ea typeface="Tahoma"/>
          <a:cs typeface="Tahoma"/>
        </a:font>
        <a:schemeClr val="lt1"/>
      </a:tcTxStyle>
      <a:tcStyle>
        <a:fill>
          <a:solidFill>
            <a:schemeClr val="accent1"/>
          </a:solidFill>
        </a:fill>
      </a:tcStyle>
    </a:lastCol>
    <a:firstCol>
      <a:tcTxStyle b="on" i="off">
        <a:font>
          <a:latin typeface="Tahoma"/>
          <a:ea typeface="Tahoma"/>
          <a:cs typeface="Tahoma"/>
        </a:font>
        <a:schemeClr val="lt1"/>
      </a:tcTxStyle>
      <a:tcStyle>
        <a:fill>
          <a:solidFill>
            <a:schemeClr val="accent1"/>
          </a:solidFill>
        </a:fill>
      </a:tcStyle>
    </a:firstCol>
    <a:lastRow>
      <a:tcTxStyle b="on" i="off">
        <a:font>
          <a:latin typeface="Tahoma"/>
          <a:ea typeface="Tahoma"/>
          <a:cs typeface="Tahom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ahoma"/>
          <a:ea typeface="Tahoma"/>
          <a:cs typeface="Tahom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2" orient="horz"/>
        <p:guide pos="3841"/>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font" Target="fonts/Tahoma-regular.fntdata"/><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font" Target="fonts/Poppins-boldItalic.fntdata"/><Relationship Id="rId4" Type="http://schemas.openxmlformats.org/officeDocument/2006/relationships/tableStyles" Target="tableStyles.xml"/><Relationship Id="rId148" Type="http://schemas.openxmlformats.org/officeDocument/2006/relationships/font" Target="fonts/Poppins-italic.fntdata"/><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font" Target="fonts/Poppins-bold.fntdata"/><Relationship Id="rId6" Type="http://schemas.openxmlformats.org/officeDocument/2006/relationships/notesMaster" Target="notesMasters/notesMaster1.xml"/><Relationship Id="rId146" Type="http://schemas.openxmlformats.org/officeDocument/2006/relationships/font" Target="fonts/Poppins-regular.fntdata"/><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160" Type="http://customschemas.google.com/relationships/presentationmetadata" Target="metadata"/><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font" Target="fonts/PoppinsMedium-boldItalic.fntdata"/><Relationship Id="rId59" Type="http://schemas.openxmlformats.org/officeDocument/2006/relationships/slide" Target="slides/slide53.xml"/><Relationship Id="rId154" Type="http://schemas.openxmlformats.org/officeDocument/2006/relationships/font" Target="fonts/PoppinsLight-italic.fntdata"/><Relationship Id="rId58" Type="http://schemas.openxmlformats.org/officeDocument/2006/relationships/slide" Target="slides/slide52.xml"/><Relationship Id="rId153" Type="http://schemas.openxmlformats.org/officeDocument/2006/relationships/font" Target="fonts/PoppinsLight-bold.fntdata"/><Relationship Id="rId152" Type="http://schemas.openxmlformats.org/officeDocument/2006/relationships/font" Target="fonts/PoppinsLight-regular.fntdata"/><Relationship Id="rId151" Type="http://schemas.openxmlformats.org/officeDocument/2006/relationships/font" Target="fonts/Tahoma-bold.fntdata"/><Relationship Id="rId158" Type="http://schemas.openxmlformats.org/officeDocument/2006/relationships/font" Target="fonts/PoppinsMedium-italic.fntdata"/><Relationship Id="rId157" Type="http://schemas.openxmlformats.org/officeDocument/2006/relationships/font" Target="fonts/PoppinsMedium-bold.fntdata"/><Relationship Id="rId156" Type="http://schemas.openxmlformats.org/officeDocument/2006/relationships/font" Target="fonts/PoppinsMedium-regular.fntdata"/><Relationship Id="rId155" Type="http://schemas.openxmlformats.org/officeDocument/2006/relationships/font" Target="fonts/PoppinsLight-boldItalic.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rgbClr val="A5A5A5"/>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 name="Google Shape;5;n"/>
          <p:cNvSpPr txBox="1"/>
          <p:nvPr>
            <p:ph idx="1" type="body"/>
          </p:nvPr>
        </p:nvSpPr>
        <p:spPr>
          <a:xfrm>
            <a:off x="701040" y="4648200"/>
            <a:ext cx="5608320" cy="3950970"/>
          </a:xfrm>
          <a:prstGeom prst="rect">
            <a:avLst/>
          </a:prstGeom>
          <a:noFill/>
          <a:ln>
            <a:noFill/>
          </a:ln>
        </p:spPr>
        <p:txBody>
          <a:bodyPr anchorCtr="0" anchor="t" bIns="46575" lIns="93175" spcFirstLastPara="1" rIns="93175" wrap="square" tIns="46575">
            <a:normAutofit/>
          </a:bodyPr>
          <a:lstStyle>
            <a:lvl1pPr indent="-228600" lvl="0" marL="457200" marR="0" rtl="0" algn="l">
              <a:spcBef>
                <a:spcPts val="0"/>
              </a:spcBef>
              <a:spcAft>
                <a:spcPts val="0"/>
              </a:spcAft>
              <a:buSzPts val="1400"/>
              <a:buNone/>
              <a:defRPr b="0" i="0" sz="1200" u="none" cap="none" strike="noStrike">
                <a:solidFill>
                  <a:schemeClr val="dk1"/>
                </a:solidFill>
                <a:latin typeface="Tahoma"/>
                <a:ea typeface="Tahoma"/>
                <a:cs typeface="Tahoma"/>
                <a:sym typeface="Tahoma"/>
              </a:defRPr>
            </a:lvl1pPr>
            <a:lvl2pPr indent="-228600" lvl="1" marL="914400" marR="0" rtl="0" algn="l">
              <a:spcBef>
                <a:spcPts val="0"/>
              </a:spcBef>
              <a:spcAft>
                <a:spcPts val="0"/>
              </a:spcAft>
              <a:buSzPts val="1400"/>
              <a:buNone/>
              <a:defRPr b="0" i="0" sz="1200" u="none" cap="none" strike="noStrike">
                <a:solidFill>
                  <a:schemeClr val="dk1"/>
                </a:solidFill>
                <a:latin typeface="Tahoma"/>
                <a:ea typeface="Tahoma"/>
                <a:cs typeface="Tahoma"/>
                <a:sym typeface="Tahoma"/>
              </a:defRPr>
            </a:lvl2pPr>
            <a:lvl3pPr indent="-228600" lvl="2" marL="1371600" marR="0" rtl="0" algn="l">
              <a:spcBef>
                <a:spcPts val="0"/>
              </a:spcBef>
              <a:spcAft>
                <a:spcPts val="0"/>
              </a:spcAft>
              <a:buSzPts val="1400"/>
              <a:buNone/>
              <a:defRPr b="0" i="0" sz="1200" u="none" cap="none" strike="noStrike">
                <a:solidFill>
                  <a:schemeClr val="dk1"/>
                </a:solidFill>
                <a:latin typeface="Tahoma"/>
                <a:ea typeface="Tahoma"/>
                <a:cs typeface="Tahoma"/>
                <a:sym typeface="Tahoma"/>
              </a:defRPr>
            </a:lvl3pPr>
            <a:lvl4pPr indent="-228600" lvl="3" marL="1828800" marR="0" rtl="0" algn="l">
              <a:spcBef>
                <a:spcPts val="0"/>
              </a:spcBef>
              <a:spcAft>
                <a:spcPts val="0"/>
              </a:spcAft>
              <a:buSzPts val="1400"/>
              <a:buNone/>
              <a:defRPr b="0" i="0" sz="1200" u="none" cap="none" strike="noStrike">
                <a:solidFill>
                  <a:schemeClr val="dk1"/>
                </a:solidFill>
                <a:latin typeface="Tahoma"/>
                <a:ea typeface="Tahoma"/>
                <a:cs typeface="Tahoma"/>
                <a:sym typeface="Tahoma"/>
              </a:defRPr>
            </a:lvl4pPr>
            <a:lvl5pPr indent="-228600" lvl="4" marL="2286000" marR="0" rtl="0" algn="l">
              <a:spcBef>
                <a:spcPts val="0"/>
              </a:spcBef>
              <a:spcAft>
                <a:spcPts val="0"/>
              </a:spcAft>
              <a:buSzPts val="1400"/>
              <a:buNone/>
              <a:defRPr b="0" i="0" sz="1200" u="none" cap="none" strike="noStrike">
                <a:solidFill>
                  <a:schemeClr val="dk1"/>
                </a:solidFill>
                <a:latin typeface="Tahoma"/>
                <a:ea typeface="Tahoma"/>
                <a:cs typeface="Tahoma"/>
                <a:sym typeface="Tahoma"/>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6" name="Google Shape;6;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rgbClr val="A5A5A5"/>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 name="Google Shape;7;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rgbClr val="A5A5A5"/>
                </a:solidFill>
                <a:latin typeface="Tahoma"/>
                <a:ea typeface="Tahoma"/>
                <a:cs typeface="Tahoma"/>
                <a:sym typeface="Tahoma"/>
              </a:rPr>
              <a:t>‹#›</a:t>
            </a:fld>
            <a:endParaRPr b="0" i="0" sz="1200" u="none" cap="none" strike="noStrike">
              <a:solidFill>
                <a:srgbClr val="A5A5A5"/>
              </a:solidFill>
              <a:latin typeface="Tahoma"/>
              <a:ea typeface="Tahoma"/>
              <a:cs typeface="Tahoma"/>
              <a:sym typeface="Tahoma"/>
            </a:endParaRPr>
          </a:p>
        </p:txBody>
      </p:sp>
      <p:pic>
        <p:nvPicPr>
          <p:cNvPr descr="TITLE-HEADER LOGO.png" id="8" name="Google Shape;8;n"/>
          <p:cNvPicPr preferRelativeResize="0"/>
          <p:nvPr/>
        </p:nvPicPr>
        <p:blipFill rotWithShape="1">
          <a:blip r:embed="rId2">
            <a:alphaModFix/>
          </a:blip>
          <a:srcRect b="0" l="0" r="0" t="0"/>
          <a:stretch/>
        </p:blipFill>
        <p:spPr>
          <a:xfrm>
            <a:off x="155787" y="-77470"/>
            <a:ext cx="1582209" cy="1084580"/>
          </a:xfrm>
          <a:prstGeom prst="rect">
            <a:avLst/>
          </a:prstGeom>
          <a:noFill/>
          <a:ln>
            <a:noFill/>
          </a:ln>
        </p:spPr>
      </p:pic>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8" name="Google Shape;268;p1: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0: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14" name="Google Shape;414;p10: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p100: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29" name="Google Shape;1429;p100: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p101: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38" name="Google Shape;1438;p101: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5" name="Shape 1445"/>
        <p:cNvGrpSpPr/>
        <p:nvPr/>
      </p:nvGrpSpPr>
      <p:grpSpPr>
        <a:xfrm>
          <a:off x="0" y="0"/>
          <a:ext cx="0" cy="0"/>
          <a:chOff x="0" y="0"/>
          <a:chExt cx="0" cy="0"/>
        </a:xfrm>
      </p:grpSpPr>
      <p:sp>
        <p:nvSpPr>
          <p:cNvPr id="1446" name="Google Shape;1446;p102: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47" name="Google Shape;1447;p102: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p103: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55" name="Google Shape;1455;p103: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1" name="Shape 1461"/>
        <p:cNvGrpSpPr/>
        <p:nvPr/>
      </p:nvGrpSpPr>
      <p:grpSpPr>
        <a:xfrm>
          <a:off x="0" y="0"/>
          <a:ext cx="0" cy="0"/>
          <a:chOff x="0" y="0"/>
          <a:chExt cx="0" cy="0"/>
        </a:xfrm>
      </p:grpSpPr>
      <p:sp>
        <p:nvSpPr>
          <p:cNvPr id="1462" name="Google Shape;1462;p104: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63" name="Google Shape;1463;p104: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p105: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70" name="Google Shape;1470;p105: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p106: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78" name="Google Shape;1478;p106: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p107: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86" name="Google Shape;1486;p107: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p108: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95" name="Google Shape;1495;p108: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p109: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03" name="Google Shape;1503;p109: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1: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24" name="Google Shape;424;p11: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110: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11" name="Google Shape;1511;p110: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p111: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19" name="Google Shape;1519;p111: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p112: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27" name="Google Shape;1527;p112: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p113: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35" name="Google Shape;1535;p113: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p114: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43" name="Google Shape;1543;p114: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8" name="Shape 1558"/>
        <p:cNvGrpSpPr/>
        <p:nvPr/>
      </p:nvGrpSpPr>
      <p:grpSpPr>
        <a:xfrm>
          <a:off x="0" y="0"/>
          <a:ext cx="0" cy="0"/>
          <a:chOff x="0" y="0"/>
          <a:chExt cx="0" cy="0"/>
        </a:xfrm>
      </p:grpSpPr>
      <p:sp>
        <p:nvSpPr>
          <p:cNvPr id="1559" name="Google Shape;1559;p115: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60" name="Google Shape;1560;p115: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p116: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68" name="Google Shape;1568;p116: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p117: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76" name="Google Shape;1576;p117: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p118: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83" name="Google Shape;1583;p118: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9" name="Shape 1589"/>
        <p:cNvGrpSpPr/>
        <p:nvPr/>
      </p:nvGrpSpPr>
      <p:grpSpPr>
        <a:xfrm>
          <a:off x="0" y="0"/>
          <a:ext cx="0" cy="0"/>
          <a:chOff x="0" y="0"/>
          <a:chExt cx="0" cy="0"/>
        </a:xfrm>
      </p:grpSpPr>
      <p:sp>
        <p:nvSpPr>
          <p:cNvPr id="1590" name="Google Shape;1590;p119: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91" name="Google Shape;1591;p119: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2: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50" name="Google Shape;450;p12: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p120: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99" name="Google Shape;1599;p120: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5" name="Shape 1605"/>
        <p:cNvGrpSpPr/>
        <p:nvPr/>
      </p:nvGrpSpPr>
      <p:grpSpPr>
        <a:xfrm>
          <a:off x="0" y="0"/>
          <a:ext cx="0" cy="0"/>
          <a:chOff x="0" y="0"/>
          <a:chExt cx="0" cy="0"/>
        </a:xfrm>
      </p:grpSpPr>
      <p:sp>
        <p:nvSpPr>
          <p:cNvPr id="1606" name="Google Shape;1606;p121: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07" name="Google Shape;1607;p121: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p122: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15" name="Google Shape;1615;p122: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p123: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24" name="Google Shape;1624;p123: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0" name="Shape 1630"/>
        <p:cNvGrpSpPr/>
        <p:nvPr/>
      </p:nvGrpSpPr>
      <p:grpSpPr>
        <a:xfrm>
          <a:off x="0" y="0"/>
          <a:ext cx="0" cy="0"/>
          <a:chOff x="0" y="0"/>
          <a:chExt cx="0" cy="0"/>
        </a:xfrm>
      </p:grpSpPr>
      <p:sp>
        <p:nvSpPr>
          <p:cNvPr id="1631" name="Google Shape;1631;p124: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32" name="Google Shape;1632;p124: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p125: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40" name="Google Shape;1640;p125: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6" name="Shape 1646"/>
        <p:cNvGrpSpPr/>
        <p:nvPr/>
      </p:nvGrpSpPr>
      <p:grpSpPr>
        <a:xfrm>
          <a:off x="0" y="0"/>
          <a:ext cx="0" cy="0"/>
          <a:chOff x="0" y="0"/>
          <a:chExt cx="0" cy="0"/>
        </a:xfrm>
      </p:grpSpPr>
      <p:sp>
        <p:nvSpPr>
          <p:cNvPr id="1647" name="Google Shape;1647;p126: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48" name="Google Shape;1648;p126: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p127: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56" name="Google Shape;1656;p127: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p128: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63" name="Google Shape;1663;p128: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9" name="Shape 1669"/>
        <p:cNvGrpSpPr/>
        <p:nvPr/>
      </p:nvGrpSpPr>
      <p:grpSpPr>
        <a:xfrm>
          <a:off x="0" y="0"/>
          <a:ext cx="0" cy="0"/>
          <a:chOff x="0" y="0"/>
          <a:chExt cx="0" cy="0"/>
        </a:xfrm>
      </p:grpSpPr>
      <p:sp>
        <p:nvSpPr>
          <p:cNvPr id="1670" name="Google Shape;1670;p129: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71" name="Google Shape;1671;p129: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3: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58" name="Google Shape;458;p13: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p130: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79" name="Google Shape;1679;p130: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5" name="Shape 1685"/>
        <p:cNvGrpSpPr/>
        <p:nvPr/>
      </p:nvGrpSpPr>
      <p:grpSpPr>
        <a:xfrm>
          <a:off x="0" y="0"/>
          <a:ext cx="0" cy="0"/>
          <a:chOff x="0" y="0"/>
          <a:chExt cx="0" cy="0"/>
        </a:xfrm>
      </p:grpSpPr>
      <p:sp>
        <p:nvSpPr>
          <p:cNvPr id="1686" name="Google Shape;1686;p131: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87" name="Google Shape;1687;p131: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3" name="Shape 1693"/>
        <p:cNvGrpSpPr/>
        <p:nvPr/>
      </p:nvGrpSpPr>
      <p:grpSpPr>
        <a:xfrm>
          <a:off x="0" y="0"/>
          <a:ext cx="0" cy="0"/>
          <a:chOff x="0" y="0"/>
          <a:chExt cx="0" cy="0"/>
        </a:xfrm>
      </p:grpSpPr>
      <p:sp>
        <p:nvSpPr>
          <p:cNvPr id="1694" name="Google Shape;1694;p132: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95" name="Google Shape;1695;p132: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1" name="Shape 1701"/>
        <p:cNvGrpSpPr/>
        <p:nvPr/>
      </p:nvGrpSpPr>
      <p:grpSpPr>
        <a:xfrm>
          <a:off x="0" y="0"/>
          <a:ext cx="0" cy="0"/>
          <a:chOff x="0" y="0"/>
          <a:chExt cx="0" cy="0"/>
        </a:xfrm>
      </p:grpSpPr>
      <p:sp>
        <p:nvSpPr>
          <p:cNvPr id="1702" name="Google Shape;1702;p133: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03" name="Google Shape;1703;p133: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8" name="Shape 1708"/>
        <p:cNvGrpSpPr/>
        <p:nvPr/>
      </p:nvGrpSpPr>
      <p:grpSpPr>
        <a:xfrm>
          <a:off x="0" y="0"/>
          <a:ext cx="0" cy="0"/>
          <a:chOff x="0" y="0"/>
          <a:chExt cx="0" cy="0"/>
        </a:xfrm>
      </p:grpSpPr>
      <p:sp>
        <p:nvSpPr>
          <p:cNvPr id="1709" name="Google Shape;1709;p134: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10" name="Google Shape;1710;p134: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5" name="Shape 1715"/>
        <p:cNvGrpSpPr/>
        <p:nvPr/>
      </p:nvGrpSpPr>
      <p:grpSpPr>
        <a:xfrm>
          <a:off x="0" y="0"/>
          <a:ext cx="0" cy="0"/>
          <a:chOff x="0" y="0"/>
          <a:chExt cx="0" cy="0"/>
        </a:xfrm>
      </p:grpSpPr>
      <p:sp>
        <p:nvSpPr>
          <p:cNvPr id="1716" name="Google Shape;1716;p135: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17" name="Google Shape;1717;p135: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3" name="Shape 1723"/>
        <p:cNvGrpSpPr/>
        <p:nvPr/>
      </p:nvGrpSpPr>
      <p:grpSpPr>
        <a:xfrm>
          <a:off x="0" y="0"/>
          <a:ext cx="0" cy="0"/>
          <a:chOff x="0" y="0"/>
          <a:chExt cx="0" cy="0"/>
        </a:xfrm>
      </p:grpSpPr>
      <p:sp>
        <p:nvSpPr>
          <p:cNvPr id="1724" name="Google Shape;1724;p136: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25" name="Google Shape;1725;p136: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p137: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33" name="Google Shape;1733;p137: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9" name="Shape 1739"/>
        <p:cNvGrpSpPr/>
        <p:nvPr/>
      </p:nvGrpSpPr>
      <p:grpSpPr>
        <a:xfrm>
          <a:off x="0" y="0"/>
          <a:ext cx="0" cy="0"/>
          <a:chOff x="0" y="0"/>
          <a:chExt cx="0" cy="0"/>
        </a:xfrm>
      </p:grpSpPr>
      <p:sp>
        <p:nvSpPr>
          <p:cNvPr id="1740" name="Google Shape;1740;p138: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41" name="Google Shape;1741;p138: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7" name="Shape 1747"/>
        <p:cNvGrpSpPr/>
        <p:nvPr/>
      </p:nvGrpSpPr>
      <p:grpSpPr>
        <a:xfrm>
          <a:off x="0" y="0"/>
          <a:ext cx="0" cy="0"/>
          <a:chOff x="0" y="0"/>
          <a:chExt cx="0" cy="0"/>
        </a:xfrm>
      </p:grpSpPr>
      <p:sp>
        <p:nvSpPr>
          <p:cNvPr id="1748" name="Google Shape;1748;p139: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49" name="Google Shape;1749;p139: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4: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66" name="Google Shape;466;p14: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5: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74" name="Google Shape;474;p15: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6: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82" name="Google Shape;482;p16: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7: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92" name="Google Shape;492;p17: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18: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01" name="Google Shape;501;p18: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9: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09" name="Google Shape;509;p19: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7" name="Google Shape;277;p2: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0: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17" name="Google Shape;517;p20: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21: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25" name="Google Shape;525;p21: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22: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33" name="Google Shape;533;p22: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3: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41" name="Google Shape;541;p23: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4: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48" name="Google Shape;548;p24: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25: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58" name="Google Shape;558;p25: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6: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66" name="Google Shape;566;p26: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27: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74" name="Google Shape;574;p27: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28: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82" name="Google Shape;582;p28: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9: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90" name="Google Shape;590;p29: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3:notes"/>
          <p:cNvSpPr txBox="1"/>
          <p:nvPr>
            <p:ph idx="1" type="body"/>
          </p:nvPr>
        </p:nvSpPr>
        <p:spPr>
          <a:xfrm>
            <a:off x="701040" y="4648200"/>
            <a:ext cx="5608320" cy="3950970"/>
          </a:xfrm>
          <a:prstGeom prst="rect">
            <a:avLst/>
          </a:prstGeom>
          <a:noFill/>
          <a:ln>
            <a:noFill/>
          </a:ln>
        </p:spPr>
        <p:txBody>
          <a:bodyPr anchorCtr="0" anchor="t" bIns="46575" lIns="93175" spcFirstLastPara="1" rIns="93175" wrap="square" tIns="46575">
            <a:normAutofit/>
          </a:bodyPr>
          <a:lstStyle/>
          <a:p>
            <a:pPr indent="0" lvl="0" marL="0" rtl="0" algn="l">
              <a:spcBef>
                <a:spcPts val="0"/>
              </a:spcBef>
              <a:spcAft>
                <a:spcPts val="0"/>
              </a:spcAft>
              <a:buNone/>
            </a:pPr>
            <a:r>
              <a:t/>
            </a:r>
            <a:endParaRPr/>
          </a:p>
        </p:txBody>
      </p:sp>
      <p:sp>
        <p:nvSpPr>
          <p:cNvPr id="286" name="Google Shape;286;p3:notes"/>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p>
            <a:pPr indent="0" lvl="0" marL="0" rtl="0" algn="l">
              <a:spcBef>
                <a:spcPts val="0"/>
              </a:spcBef>
              <a:spcAft>
                <a:spcPts val="0"/>
              </a:spcAft>
              <a:buNone/>
            </a:pPr>
            <a:r>
              <a:t/>
            </a:r>
            <a:endParaRPr/>
          </a:p>
        </p:txBody>
      </p:sp>
      <p:sp>
        <p:nvSpPr>
          <p:cNvPr id="287" name="Google Shape;287;p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30: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98" name="Google Shape;598;p30: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31: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06" name="Google Shape;606;p31: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32: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14" name="Google Shape;614;p32: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33: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21" name="Google Shape;621;p33: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34: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29" name="Google Shape;629;p34: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35: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37" name="Google Shape;637;p35: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36: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47" name="Google Shape;647;p36: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37: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55" name="Google Shape;655;p37: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38: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64" name="Google Shape;664;p38: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39: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72" name="Google Shape;672;p39: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4: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4" name="Google Shape;294;p4: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40: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80" name="Google Shape;680;p40: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41: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88" name="Google Shape;688;p41: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42: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97" name="Google Shape;697;p42: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43: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13" name="Google Shape;713;p43: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44: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p44:notes"/>
          <p:cNvSpPr txBox="1"/>
          <p:nvPr>
            <p:ph idx="1" type="body"/>
          </p:nvPr>
        </p:nvSpPr>
        <p:spPr>
          <a:xfrm>
            <a:off x="701040" y="4648200"/>
            <a:ext cx="5608320" cy="3950970"/>
          </a:xfrm>
          <a:prstGeom prst="rect">
            <a:avLst/>
          </a:prstGeom>
          <a:noFill/>
          <a:ln>
            <a:noFill/>
          </a:ln>
        </p:spPr>
        <p:txBody>
          <a:bodyPr anchorCtr="0" anchor="t" bIns="46575" lIns="93175" spcFirstLastPara="1" rIns="93175" wrap="square" tIns="46575">
            <a:normAutofit/>
          </a:bodyPr>
          <a:lstStyle/>
          <a:p>
            <a:pPr indent="0" lvl="0" marL="0" rtl="0" algn="l">
              <a:spcBef>
                <a:spcPts val="0"/>
              </a:spcBef>
              <a:spcAft>
                <a:spcPts val="0"/>
              </a:spcAft>
              <a:buNone/>
            </a:pPr>
            <a:r>
              <a:t/>
            </a:r>
            <a:endParaRPr/>
          </a:p>
        </p:txBody>
      </p:sp>
      <p:sp>
        <p:nvSpPr>
          <p:cNvPr id="722" name="Google Shape;722;p4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45: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30" name="Google Shape;730;p45: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46: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49" name="Google Shape;749;p46: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47: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57" name="Google Shape;757;p47: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48: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65" name="Google Shape;765;p48: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49: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73" name="Google Shape;773;p49: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5: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2" name="Google Shape;302;p5: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50: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81" name="Google Shape;781;p50: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51: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93" name="Google Shape;793;p51: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52: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00" name="Google Shape;800;p52: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53: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08" name="Google Shape;808;p53: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54: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16" name="Google Shape;816;p54: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55: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24" name="Google Shape;824;p55: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56: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32" name="Google Shape;832;p56: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57: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40" name="Google Shape;840;p57: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58: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48" name="Google Shape;848;p58: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59: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56" name="Google Shape;856;p59: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6: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4" name="Google Shape;324;p6: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60: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64" name="Google Shape;864;p60: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p61: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4" name="Google Shape;874;p61: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62: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84" name="Google Shape;884;p62: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63: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94" name="Google Shape;894;p63: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64: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04" name="Google Shape;904;p64: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65: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17" name="Google Shape;917;p65: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66: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25" name="Google Shape;925;p66: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67: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33" name="Google Shape;933;p67: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68: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40" name="Google Shape;940;p68: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69: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48" name="Google Shape;948;p69: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7: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46" name="Google Shape;346;p7: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70: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67" name="Google Shape;967;p70: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71: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82" name="Google Shape;982;p71: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72: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90" name="Google Shape;990;p72: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73: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98" name="Google Shape;998;p73: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74: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20" name="Google Shape;1020;p74: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p75: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28" name="Google Shape;1028;p75: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76: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51" name="Google Shape;1051;p76: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77: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59" name="Google Shape;1059;p77: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p78: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99" name="Google Shape;1099;p78: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p79: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07" name="Google Shape;1107;p79: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8: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5" name="Google Shape;365;p8: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p80: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15" name="Google Shape;1115;p80: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81: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23" name="Google Shape;1123;p81: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p82: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72" name="Google Shape;1172;p82: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p83: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23" name="Google Shape;1223;p83: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p84: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72" name="Google Shape;1272;p84: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p85: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79" name="Google Shape;1279;p85: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p86: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87" name="Google Shape;1287;p86: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p87: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95" name="Google Shape;1295;p87: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p88: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03" name="Google Shape;1303;p88: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p89: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13" name="Google Shape;1313;p89: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9: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06" name="Google Shape;406;p9: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p90: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23" name="Google Shape;1323;p90: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p91: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36" name="Google Shape;1336;p91: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p92: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63" name="Google Shape;1363;p92: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p93: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71" name="Google Shape;1371;p93: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p94: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80" name="Google Shape;1380;p94: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p95: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89" name="Google Shape;1389;p95: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p96: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97" name="Google Shape;1397;p96: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p97: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04" name="Google Shape;1404;p97: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p98: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13" name="Google Shape;1413;p98: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p99:notes"/>
          <p:cNvSpPr txBox="1"/>
          <p:nvPr>
            <p:ph idx="1" type="body"/>
          </p:nvPr>
        </p:nvSpPr>
        <p:spPr>
          <a:xfrm>
            <a:off x="701040" y="4648200"/>
            <a:ext cx="5608320" cy="395097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21" name="Google Shape;1421;p99:notes"/>
          <p:cNvSpPr/>
          <p:nvPr>
            <p:ph idx="2" type="sldImg"/>
          </p:nvPr>
        </p:nvSpPr>
        <p:spPr>
          <a:xfrm>
            <a:off x="406400" y="895350"/>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2.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5.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4.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3.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
  <p:cSld name="Title_Slide">
    <p:spTree>
      <p:nvGrpSpPr>
        <p:cNvPr id="15" name="Shape 15"/>
        <p:cNvGrpSpPr/>
        <p:nvPr/>
      </p:nvGrpSpPr>
      <p:grpSpPr>
        <a:xfrm>
          <a:off x="0" y="0"/>
          <a:ext cx="0" cy="0"/>
          <a:chOff x="0" y="0"/>
          <a:chExt cx="0" cy="0"/>
        </a:xfrm>
      </p:grpSpPr>
      <p:pic>
        <p:nvPicPr>
          <p:cNvPr id="16" name="Google Shape;16;p141"/>
          <p:cNvPicPr preferRelativeResize="0"/>
          <p:nvPr/>
        </p:nvPicPr>
        <p:blipFill rotWithShape="1">
          <a:blip r:embed="rId2">
            <a:alphaModFix/>
          </a:blip>
          <a:srcRect b="0" l="0" r="0" t="0"/>
          <a:stretch/>
        </p:blipFill>
        <p:spPr>
          <a:xfrm>
            <a:off x="0" y="17060"/>
            <a:ext cx="12192000" cy="6823880"/>
          </a:xfrm>
          <a:prstGeom prst="rect">
            <a:avLst/>
          </a:prstGeom>
          <a:noFill/>
          <a:ln>
            <a:noFill/>
          </a:ln>
        </p:spPr>
      </p:pic>
      <p:sp>
        <p:nvSpPr>
          <p:cNvPr id="17" name="Google Shape;17;p141"/>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41"/>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41"/>
          <p:cNvSpPr txBox="1"/>
          <p:nvPr>
            <p:ph type="ctrTitle"/>
          </p:nvPr>
        </p:nvSpPr>
        <p:spPr>
          <a:xfrm>
            <a:off x="910167" y="1648424"/>
            <a:ext cx="103632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2400"/>
              <a:buFont typeface="Poppins"/>
              <a:buNone/>
              <a:defRPr b="1" sz="2400">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41"/>
          <p:cNvSpPr txBox="1"/>
          <p:nvPr>
            <p:ph idx="1" type="subTitle"/>
          </p:nvPr>
        </p:nvSpPr>
        <p:spPr>
          <a:xfrm>
            <a:off x="1828800" y="2249313"/>
            <a:ext cx="8534400" cy="1752600"/>
          </a:xfrm>
          <a:prstGeom prst="rect">
            <a:avLst/>
          </a:prstGeom>
          <a:noFill/>
          <a:ln>
            <a:noFill/>
          </a:ln>
        </p:spPr>
        <p:txBody>
          <a:bodyPr anchorCtr="0" anchor="t" bIns="45700" lIns="91425" spcFirstLastPara="1" rIns="91425" wrap="square" tIns="45700">
            <a:noAutofit/>
          </a:bodyPr>
          <a:lstStyle>
            <a:lvl1pPr lvl="0" algn="ctr">
              <a:spcBef>
                <a:spcPts val="360"/>
              </a:spcBef>
              <a:spcAft>
                <a:spcPts val="0"/>
              </a:spcAft>
              <a:buClr>
                <a:schemeClr val="dk1"/>
              </a:buClr>
              <a:buSzPts val="1800"/>
              <a:buNone/>
              <a:defRPr sz="1800">
                <a:latin typeface="Poppins"/>
                <a:ea typeface="Poppins"/>
                <a:cs typeface="Poppins"/>
                <a:sym typeface="Poppins"/>
              </a:defRPr>
            </a:lvl1pPr>
            <a:lvl2pPr lvl="1" algn="ctr">
              <a:spcBef>
                <a:spcPts val="360"/>
              </a:spcBef>
              <a:spcAft>
                <a:spcPts val="0"/>
              </a:spcAft>
              <a:buClr>
                <a:schemeClr val="dk1"/>
              </a:buClr>
              <a:buSzPts val="1800"/>
              <a:buNone/>
              <a:defRPr/>
            </a:lvl2pPr>
            <a:lvl3pPr lvl="2" algn="ctr">
              <a:spcBef>
                <a:spcPts val="320"/>
              </a:spcBef>
              <a:spcAft>
                <a:spcPts val="0"/>
              </a:spcAft>
              <a:buClr>
                <a:schemeClr val="dk1"/>
              </a:buClr>
              <a:buSzPts val="1600"/>
              <a:buNone/>
              <a:defRPr/>
            </a:lvl3pPr>
            <a:lvl4pPr lvl="3" algn="ctr">
              <a:spcBef>
                <a:spcPts val="280"/>
              </a:spcBef>
              <a:spcAft>
                <a:spcPts val="0"/>
              </a:spcAft>
              <a:buClr>
                <a:schemeClr val="dk1"/>
              </a:buClr>
              <a:buSzPts val="1400"/>
              <a:buNone/>
              <a:defRPr/>
            </a:lvl4pPr>
            <a:lvl5pPr lvl="4" algn="ctr">
              <a:spcBef>
                <a:spcPts val="280"/>
              </a:spcBef>
              <a:spcAft>
                <a:spcPts val="0"/>
              </a:spcAft>
              <a:buClr>
                <a:schemeClr val="dk1"/>
              </a:buClr>
              <a:buSzPts val="1400"/>
              <a:buNone/>
              <a:defRPr/>
            </a:lvl5pPr>
            <a:lvl6pPr lvl="5" algn="ctr">
              <a:spcBef>
                <a:spcPts val="400"/>
              </a:spcBef>
              <a:spcAft>
                <a:spcPts val="0"/>
              </a:spcAft>
              <a:buClr>
                <a:schemeClr val="dk1"/>
              </a:buClr>
              <a:buSzPts val="2000"/>
              <a:buNone/>
              <a:defRPr/>
            </a:lvl6pPr>
            <a:lvl7pPr lvl="6" algn="ctr">
              <a:spcBef>
                <a:spcPts val="400"/>
              </a:spcBef>
              <a:spcAft>
                <a:spcPts val="0"/>
              </a:spcAft>
              <a:buClr>
                <a:schemeClr val="dk1"/>
              </a:buClr>
              <a:buSzPts val="2000"/>
              <a:buNone/>
              <a:defRPr/>
            </a:lvl7pPr>
            <a:lvl8pPr lvl="7" algn="ctr">
              <a:spcBef>
                <a:spcPts val="400"/>
              </a:spcBef>
              <a:spcAft>
                <a:spcPts val="0"/>
              </a:spcAft>
              <a:buClr>
                <a:schemeClr val="dk1"/>
              </a:buClr>
              <a:buSzPts val="2000"/>
              <a:buNone/>
              <a:defRPr/>
            </a:lvl8pPr>
            <a:lvl9pPr lvl="8" algn="ctr">
              <a:spcBef>
                <a:spcPts val="400"/>
              </a:spcBef>
              <a:spcAft>
                <a:spcPts val="0"/>
              </a:spcAft>
              <a:buClr>
                <a:schemeClr val="dk1"/>
              </a:buClr>
              <a:buSzPts val="2000"/>
              <a:buNone/>
              <a:defRPr/>
            </a:lvl9pPr>
          </a:lstStyle>
          <a:p/>
        </p:txBody>
      </p:sp>
      <p:cxnSp>
        <p:nvCxnSpPr>
          <p:cNvPr id="21" name="Google Shape;21;p141"/>
          <p:cNvCxnSpPr/>
          <p:nvPr/>
        </p:nvCxnSpPr>
        <p:spPr>
          <a:xfrm>
            <a:off x="508000" y="2171529"/>
            <a:ext cx="11176000" cy="1587"/>
          </a:xfrm>
          <a:prstGeom prst="straightConnector1">
            <a:avLst/>
          </a:prstGeom>
          <a:noFill/>
          <a:ln cap="flat" cmpd="sng" w="22225">
            <a:solidFill>
              <a:srgbClr val="0F5E90"/>
            </a:solidFill>
            <a:prstDash val="solid"/>
            <a:round/>
            <a:headEnd len="med" w="med" type="none"/>
            <a:tailEnd len="med" w="med" type="none"/>
          </a:ln>
        </p:spPr>
      </p:cxnSp>
      <p:sp>
        <p:nvSpPr>
          <p:cNvPr id="22" name="Google Shape;22;p141"/>
          <p:cNvSpPr txBox="1"/>
          <p:nvPr>
            <p:ph idx="2" type="body"/>
          </p:nvPr>
        </p:nvSpPr>
        <p:spPr>
          <a:xfrm>
            <a:off x="508000" y="4241400"/>
            <a:ext cx="11175999" cy="720221"/>
          </a:xfrm>
          <a:prstGeom prst="rect">
            <a:avLst/>
          </a:prstGeom>
          <a:noFill/>
          <a:ln>
            <a:noFill/>
          </a:ln>
        </p:spPr>
        <p:txBody>
          <a:bodyPr anchorCtr="0" anchor="t" bIns="45700" lIns="91425" spcFirstLastPara="1" rIns="91425" wrap="square" tIns="45700">
            <a:noAutofit/>
          </a:bodyPr>
          <a:lstStyle>
            <a:lvl1pPr indent="-228600" lvl="0" marL="457200" algn="ctr">
              <a:spcBef>
                <a:spcPts val="320"/>
              </a:spcBef>
              <a:spcAft>
                <a:spcPts val="0"/>
              </a:spcAft>
              <a:buClr>
                <a:srgbClr val="A5A5A5"/>
              </a:buClr>
              <a:buSzPts val="1600"/>
              <a:buNone/>
              <a:defRPr sz="1600">
                <a:solidFill>
                  <a:srgbClr val="A5A5A5"/>
                </a:solidFill>
                <a:latin typeface="Poppins"/>
                <a:ea typeface="Poppins"/>
                <a:cs typeface="Poppins"/>
                <a:sym typeface="Poppins"/>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 name="Google Shape;23;p141"/>
          <p:cNvSpPr txBox="1"/>
          <p:nvPr>
            <p:ph idx="3" type="body"/>
          </p:nvPr>
        </p:nvSpPr>
        <p:spPr>
          <a:xfrm>
            <a:off x="3653367" y="4981962"/>
            <a:ext cx="4876799" cy="322825"/>
          </a:xfrm>
          <a:prstGeom prst="rect">
            <a:avLst/>
          </a:prstGeom>
          <a:noFill/>
          <a:ln>
            <a:noFill/>
          </a:ln>
        </p:spPr>
        <p:txBody>
          <a:bodyPr anchorCtr="0" anchor="t" bIns="45700" lIns="91425" spcFirstLastPara="1" rIns="91425" wrap="square" tIns="45700">
            <a:noAutofit/>
          </a:bodyPr>
          <a:lstStyle>
            <a:lvl1pPr indent="-228600" lvl="0" marL="457200" algn="ctr">
              <a:spcBef>
                <a:spcPts val="320"/>
              </a:spcBef>
              <a:spcAft>
                <a:spcPts val="0"/>
              </a:spcAft>
              <a:buClr>
                <a:srgbClr val="A5A5A5"/>
              </a:buClr>
              <a:buSzPts val="1600"/>
              <a:buNone/>
              <a:defRPr sz="1600">
                <a:solidFill>
                  <a:srgbClr val="A5A5A5"/>
                </a:solidFill>
                <a:latin typeface="Poppins"/>
                <a:ea typeface="Poppins"/>
                <a:cs typeface="Poppins"/>
                <a:sym typeface="Poppins"/>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24" name="Google Shape;24;p141"/>
          <p:cNvPicPr preferRelativeResize="0"/>
          <p:nvPr/>
        </p:nvPicPr>
        <p:blipFill rotWithShape="1">
          <a:blip r:embed="rId3">
            <a:alphaModFix/>
          </a:blip>
          <a:srcRect b="0" l="0" r="0" t="0"/>
          <a:stretch/>
        </p:blipFill>
        <p:spPr>
          <a:xfrm>
            <a:off x="5762364" y="3913655"/>
            <a:ext cx="2298608" cy="1585344"/>
          </a:xfrm>
          <a:prstGeom prst="rect">
            <a:avLst/>
          </a:prstGeom>
          <a:noFill/>
          <a:ln>
            <a:noFill/>
          </a:ln>
        </p:spPr>
      </p:pic>
      <p:pic>
        <p:nvPicPr>
          <p:cNvPr id="25" name="Google Shape;25;p141"/>
          <p:cNvPicPr preferRelativeResize="0"/>
          <p:nvPr/>
        </p:nvPicPr>
        <p:blipFill rotWithShape="1">
          <a:blip r:embed="rId4">
            <a:alphaModFix/>
          </a:blip>
          <a:srcRect b="0" l="0" r="0" t="0"/>
          <a:stretch/>
        </p:blipFill>
        <p:spPr>
          <a:xfrm>
            <a:off x="4315975" y="4366498"/>
            <a:ext cx="1446389" cy="71966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Three_Columns">
  <p:cSld name="Custom_Three_Columns">
    <p:spTree>
      <p:nvGrpSpPr>
        <p:cNvPr id="86" name="Shape 86"/>
        <p:cNvGrpSpPr/>
        <p:nvPr/>
      </p:nvGrpSpPr>
      <p:grpSpPr>
        <a:xfrm>
          <a:off x="0" y="0"/>
          <a:ext cx="0" cy="0"/>
          <a:chOff x="0" y="0"/>
          <a:chExt cx="0" cy="0"/>
        </a:xfrm>
      </p:grpSpPr>
      <p:sp>
        <p:nvSpPr>
          <p:cNvPr id="87" name="Google Shape;87;p150"/>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50"/>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150"/>
          <p:cNvSpPr txBox="1"/>
          <p:nvPr>
            <p:ph idx="1" type="body"/>
          </p:nvPr>
        </p:nvSpPr>
        <p:spPr>
          <a:xfrm>
            <a:off x="609600" y="1066800"/>
            <a:ext cx="3556000" cy="4953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Poppins Medium"/>
                <a:ea typeface="Poppins Medium"/>
                <a:cs typeface="Poppins Medium"/>
                <a:sym typeface="Poppins Medium"/>
              </a:defRPr>
            </a:lvl1pPr>
            <a:lvl2pPr indent="-330200" lvl="1" marL="9144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2pPr>
            <a:lvl3pPr indent="-330200" lvl="2" marL="13716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3pPr>
            <a:lvl4pPr indent="-330200" lvl="3" marL="18288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4pPr>
            <a:lvl5pPr indent="-330200" lvl="4" marL="22860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0" name="Google Shape;90;p150"/>
          <p:cNvSpPr txBox="1"/>
          <p:nvPr>
            <p:ph idx="2" type="body"/>
          </p:nvPr>
        </p:nvSpPr>
        <p:spPr>
          <a:xfrm>
            <a:off x="4368800" y="1066800"/>
            <a:ext cx="3556000" cy="4953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Poppins Medium"/>
                <a:ea typeface="Poppins Medium"/>
                <a:cs typeface="Poppins Medium"/>
                <a:sym typeface="Poppins Medium"/>
              </a:defRPr>
            </a:lvl1pPr>
            <a:lvl2pPr indent="-330200" lvl="1" marL="9144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2pPr>
            <a:lvl3pPr indent="-330200" lvl="2" marL="13716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3pPr>
            <a:lvl4pPr indent="-330200" lvl="3" marL="18288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4pPr>
            <a:lvl5pPr indent="-330200" lvl="4" marL="22860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 name="Google Shape;91;p150"/>
          <p:cNvSpPr txBox="1"/>
          <p:nvPr>
            <p:ph idx="3" type="body"/>
          </p:nvPr>
        </p:nvSpPr>
        <p:spPr>
          <a:xfrm>
            <a:off x="8128000" y="1066800"/>
            <a:ext cx="3556000" cy="4953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Poppins Medium"/>
                <a:ea typeface="Poppins Medium"/>
                <a:cs typeface="Poppins Medium"/>
                <a:sym typeface="Poppins Medium"/>
              </a:defRPr>
            </a:lvl1pPr>
            <a:lvl2pPr indent="-330200" lvl="1" marL="9144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2pPr>
            <a:lvl3pPr indent="-330200" lvl="2" marL="13716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3pPr>
            <a:lvl4pPr indent="-330200" lvl="3" marL="18288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4pPr>
            <a:lvl5pPr indent="-330200" lvl="4" marL="22860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92" name="Google Shape;92;p150"/>
          <p:cNvCxnSpPr/>
          <p:nvPr/>
        </p:nvCxnSpPr>
        <p:spPr>
          <a:xfrm>
            <a:off x="508000" y="840102"/>
            <a:ext cx="11176000" cy="1587"/>
          </a:xfrm>
          <a:prstGeom prst="straightConnector1">
            <a:avLst/>
          </a:prstGeom>
          <a:noFill/>
          <a:ln cap="flat" cmpd="sng" w="22225">
            <a:solidFill>
              <a:srgbClr val="0F5E90"/>
            </a:solidFill>
            <a:prstDash val="solid"/>
            <a:round/>
            <a:headEnd len="med" w="med" type="none"/>
            <a:tailEnd len="med" w="med" type="none"/>
          </a:ln>
        </p:spPr>
      </p:cxnSp>
      <p:pic>
        <p:nvPicPr>
          <p:cNvPr id="93" name="Google Shape;93;p150"/>
          <p:cNvPicPr preferRelativeResize="0"/>
          <p:nvPr/>
        </p:nvPicPr>
        <p:blipFill rotWithShape="1">
          <a:blip r:embed="rId2">
            <a:alphaModFix/>
          </a:blip>
          <a:srcRect b="0" l="0" r="0" t="0"/>
          <a:stretch/>
        </p:blipFill>
        <p:spPr>
          <a:xfrm>
            <a:off x="0" y="-31710"/>
            <a:ext cx="1372924" cy="946902"/>
          </a:xfrm>
          <a:prstGeom prst="rect">
            <a:avLst/>
          </a:prstGeom>
          <a:noFill/>
          <a:ln>
            <a:noFill/>
          </a:ln>
        </p:spPr>
      </p:pic>
      <p:sp>
        <p:nvSpPr>
          <p:cNvPr id="94" name="Google Shape;94;p150"/>
          <p:cNvSpPr txBox="1"/>
          <p:nvPr>
            <p:ph type="ctrTitle"/>
          </p:nvPr>
        </p:nvSpPr>
        <p:spPr>
          <a:xfrm>
            <a:off x="1467294" y="151418"/>
            <a:ext cx="10216708" cy="6126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2400"/>
              <a:buFont typeface="Poppins"/>
              <a:buNone/>
              <a:defRPr b="0" sz="2400">
                <a:solidFill>
                  <a:schemeClr val="dk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Four_Boxes">
  <p:cSld name="Custom_Four_Boxes">
    <p:spTree>
      <p:nvGrpSpPr>
        <p:cNvPr id="95" name="Shape 95"/>
        <p:cNvGrpSpPr/>
        <p:nvPr/>
      </p:nvGrpSpPr>
      <p:grpSpPr>
        <a:xfrm>
          <a:off x="0" y="0"/>
          <a:ext cx="0" cy="0"/>
          <a:chOff x="0" y="0"/>
          <a:chExt cx="0" cy="0"/>
        </a:xfrm>
      </p:grpSpPr>
      <p:sp>
        <p:nvSpPr>
          <p:cNvPr id="96" name="Google Shape;96;p151"/>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51"/>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151"/>
          <p:cNvSpPr txBox="1"/>
          <p:nvPr>
            <p:ph idx="1" type="body"/>
          </p:nvPr>
        </p:nvSpPr>
        <p:spPr>
          <a:xfrm>
            <a:off x="609604" y="1066800"/>
            <a:ext cx="5377545" cy="2362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Tahoma"/>
                <a:ea typeface="Tahoma"/>
                <a:cs typeface="Tahoma"/>
                <a:sym typeface="Tahoma"/>
              </a:defRPr>
            </a:lvl1pPr>
            <a:lvl2pPr indent="-330200" lvl="1" marL="914400" algn="l">
              <a:spcBef>
                <a:spcPts val="320"/>
              </a:spcBef>
              <a:spcAft>
                <a:spcPts val="0"/>
              </a:spcAft>
              <a:buClr>
                <a:schemeClr val="dk1"/>
              </a:buClr>
              <a:buSzPts val="1600"/>
              <a:buFont typeface="Arial"/>
              <a:buChar char="•"/>
              <a:defRPr sz="1600">
                <a:latin typeface="Tahoma"/>
                <a:ea typeface="Tahoma"/>
                <a:cs typeface="Tahoma"/>
                <a:sym typeface="Tahoma"/>
              </a:defRPr>
            </a:lvl2pPr>
            <a:lvl3pPr indent="-317500" lvl="2" marL="1371600" algn="l">
              <a:spcBef>
                <a:spcPts val="280"/>
              </a:spcBef>
              <a:spcAft>
                <a:spcPts val="0"/>
              </a:spcAft>
              <a:buClr>
                <a:schemeClr val="dk1"/>
              </a:buClr>
              <a:buSzPts val="1400"/>
              <a:buFont typeface="Arial"/>
              <a:buChar char="•"/>
              <a:defRPr sz="1400">
                <a:latin typeface="Tahoma"/>
                <a:ea typeface="Tahoma"/>
                <a:cs typeface="Tahoma"/>
                <a:sym typeface="Tahoma"/>
              </a:defRPr>
            </a:lvl3pPr>
            <a:lvl4pPr indent="-311150" lvl="3" marL="1828800" algn="l">
              <a:spcBef>
                <a:spcPts val="260"/>
              </a:spcBef>
              <a:spcAft>
                <a:spcPts val="0"/>
              </a:spcAft>
              <a:buClr>
                <a:schemeClr val="dk1"/>
              </a:buClr>
              <a:buSzPts val="1300"/>
              <a:buFont typeface="Arial"/>
              <a:buChar char="•"/>
              <a:defRPr sz="1300">
                <a:latin typeface="Tahoma"/>
                <a:ea typeface="Tahoma"/>
                <a:cs typeface="Tahoma"/>
                <a:sym typeface="Tahoma"/>
              </a:defRPr>
            </a:lvl4pPr>
            <a:lvl5pPr indent="-311150" lvl="4" marL="2286000" algn="l">
              <a:spcBef>
                <a:spcPts val="260"/>
              </a:spcBef>
              <a:spcAft>
                <a:spcPts val="0"/>
              </a:spcAft>
              <a:buClr>
                <a:schemeClr val="dk1"/>
              </a:buClr>
              <a:buSzPts val="1300"/>
              <a:buFont typeface="Arial"/>
              <a:buChar char="•"/>
              <a:defRPr sz="1300">
                <a:latin typeface="Tahoma"/>
                <a:ea typeface="Tahoma"/>
                <a:cs typeface="Tahoma"/>
                <a:sym typeface="Tahom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151"/>
          <p:cNvSpPr txBox="1"/>
          <p:nvPr>
            <p:ph idx="2" type="body"/>
          </p:nvPr>
        </p:nvSpPr>
        <p:spPr>
          <a:xfrm>
            <a:off x="6193975" y="1066800"/>
            <a:ext cx="5490031" cy="2362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Tahoma"/>
                <a:ea typeface="Tahoma"/>
                <a:cs typeface="Tahoma"/>
                <a:sym typeface="Tahoma"/>
              </a:defRPr>
            </a:lvl1pPr>
            <a:lvl2pPr indent="-330200" lvl="1" marL="914400" algn="l">
              <a:spcBef>
                <a:spcPts val="320"/>
              </a:spcBef>
              <a:spcAft>
                <a:spcPts val="0"/>
              </a:spcAft>
              <a:buClr>
                <a:schemeClr val="dk1"/>
              </a:buClr>
              <a:buSzPts val="1600"/>
              <a:buFont typeface="Arial"/>
              <a:buChar char="•"/>
              <a:defRPr sz="1600">
                <a:latin typeface="Tahoma"/>
                <a:ea typeface="Tahoma"/>
                <a:cs typeface="Tahoma"/>
                <a:sym typeface="Tahoma"/>
              </a:defRPr>
            </a:lvl2pPr>
            <a:lvl3pPr indent="-317500" lvl="2" marL="1371600" algn="l">
              <a:spcBef>
                <a:spcPts val="280"/>
              </a:spcBef>
              <a:spcAft>
                <a:spcPts val="0"/>
              </a:spcAft>
              <a:buClr>
                <a:schemeClr val="dk1"/>
              </a:buClr>
              <a:buSzPts val="1400"/>
              <a:buFont typeface="Arial"/>
              <a:buChar char="•"/>
              <a:defRPr sz="1400">
                <a:latin typeface="Tahoma"/>
                <a:ea typeface="Tahoma"/>
                <a:cs typeface="Tahoma"/>
                <a:sym typeface="Tahoma"/>
              </a:defRPr>
            </a:lvl3pPr>
            <a:lvl4pPr indent="-311150" lvl="3" marL="1828800" algn="l">
              <a:spcBef>
                <a:spcPts val="260"/>
              </a:spcBef>
              <a:spcAft>
                <a:spcPts val="0"/>
              </a:spcAft>
              <a:buClr>
                <a:schemeClr val="dk1"/>
              </a:buClr>
              <a:buSzPts val="1300"/>
              <a:buFont typeface="Arial"/>
              <a:buChar char="•"/>
              <a:defRPr sz="1300">
                <a:latin typeface="Tahoma"/>
                <a:ea typeface="Tahoma"/>
                <a:cs typeface="Tahoma"/>
                <a:sym typeface="Tahoma"/>
              </a:defRPr>
            </a:lvl4pPr>
            <a:lvl5pPr indent="-311150" lvl="4" marL="2286000" algn="l">
              <a:spcBef>
                <a:spcPts val="260"/>
              </a:spcBef>
              <a:spcAft>
                <a:spcPts val="0"/>
              </a:spcAft>
              <a:buClr>
                <a:schemeClr val="dk1"/>
              </a:buClr>
              <a:buSzPts val="1300"/>
              <a:buFont typeface="Arial"/>
              <a:buChar char="•"/>
              <a:defRPr sz="1300">
                <a:latin typeface="Tahoma"/>
                <a:ea typeface="Tahoma"/>
                <a:cs typeface="Tahoma"/>
                <a:sym typeface="Tahom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0" name="Google Shape;100;p151"/>
          <p:cNvSpPr txBox="1"/>
          <p:nvPr>
            <p:ph idx="3" type="body"/>
          </p:nvPr>
        </p:nvSpPr>
        <p:spPr>
          <a:xfrm>
            <a:off x="6193970" y="3521528"/>
            <a:ext cx="5490031" cy="2362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Tahoma"/>
                <a:ea typeface="Tahoma"/>
                <a:cs typeface="Tahoma"/>
                <a:sym typeface="Tahoma"/>
              </a:defRPr>
            </a:lvl1pPr>
            <a:lvl2pPr indent="-330200" lvl="1" marL="914400" algn="l">
              <a:spcBef>
                <a:spcPts val="320"/>
              </a:spcBef>
              <a:spcAft>
                <a:spcPts val="0"/>
              </a:spcAft>
              <a:buClr>
                <a:schemeClr val="dk1"/>
              </a:buClr>
              <a:buSzPts val="1600"/>
              <a:buFont typeface="Arial"/>
              <a:buChar char="•"/>
              <a:defRPr sz="1600">
                <a:latin typeface="Tahoma"/>
                <a:ea typeface="Tahoma"/>
                <a:cs typeface="Tahoma"/>
                <a:sym typeface="Tahoma"/>
              </a:defRPr>
            </a:lvl2pPr>
            <a:lvl3pPr indent="-317500" lvl="2" marL="1371600" algn="l">
              <a:spcBef>
                <a:spcPts val="280"/>
              </a:spcBef>
              <a:spcAft>
                <a:spcPts val="0"/>
              </a:spcAft>
              <a:buClr>
                <a:schemeClr val="dk1"/>
              </a:buClr>
              <a:buSzPts val="1400"/>
              <a:buFont typeface="Arial"/>
              <a:buChar char="•"/>
              <a:defRPr sz="1400">
                <a:latin typeface="Tahoma"/>
                <a:ea typeface="Tahoma"/>
                <a:cs typeface="Tahoma"/>
                <a:sym typeface="Tahoma"/>
              </a:defRPr>
            </a:lvl3pPr>
            <a:lvl4pPr indent="-311150" lvl="3" marL="1828800" algn="l">
              <a:spcBef>
                <a:spcPts val="260"/>
              </a:spcBef>
              <a:spcAft>
                <a:spcPts val="0"/>
              </a:spcAft>
              <a:buClr>
                <a:schemeClr val="dk1"/>
              </a:buClr>
              <a:buSzPts val="1300"/>
              <a:buFont typeface="Arial"/>
              <a:buChar char="•"/>
              <a:defRPr sz="1300">
                <a:latin typeface="Tahoma"/>
                <a:ea typeface="Tahoma"/>
                <a:cs typeface="Tahoma"/>
                <a:sym typeface="Tahoma"/>
              </a:defRPr>
            </a:lvl4pPr>
            <a:lvl5pPr indent="-311150" lvl="4" marL="2286000" algn="l">
              <a:spcBef>
                <a:spcPts val="260"/>
              </a:spcBef>
              <a:spcAft>
                <a:spcPts val="0"/>
              </a:spcAft>
              <a:buClr>
                <a:schemeClr val="dk1"/>
              </a:buClr>
              <a:buSzPts val="1300"/>
              <a:buFont typeface="Arial"/>
              <a:buChar char="•"/>
              <a:defRPr sz="1300">
                <a:latin typeface="Tahoma"/>
                <a:ea typeface="Tahoma"/>
                <a:cs typeface="Tahoma"/>
                <a:sym typeface="Tahom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1" name="Google Shape;101;p151"/>
          <p:cNvSpPr txBox="1"/>
          <p:nvPr>
            <p:ph idx="4" type="body"/>
          </p:nvPr>
        </p:nvSpPr>
        <p:spPr>
          <a:xfrm>
            <a:off x="605976" y="3529693"/>
            <a:ext cx="5377545" cy="2362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Tahoma"/>
                <a:ea typeface="Tahoma"/>
                <a:cs typeface="Tahoma"/>
                <a:sym typeface="Tahoma"/>
              </a:defRPr>
            </a:lvl1pPr>
            <a:lvl2pPr indent="-330200" lvl="1" marL="914400" algn="l">
              <a:spcBef>
                <a:spcPts val="320"/>
              </a:spcBef>
              <a:spcAft>
                <a:spcPts val="0"/>
              </a:spcAft>
              <a:buClr>
                <a:schemeClr val="dk1"/>
              </a:buClr>
              <a:buSzPts val="1600"/>
              <a:buFont typeface="Arial"/>
              <a:buChar char="•"/>
              <a:defRPr sz="1600">
                <a:latin typeface="Tahoma"/>
                <a:ea typeface="Tahoma"/>
                <a:cs typeface="Tahoma"/>
                <a:sym typeface="Tahoma"/>
              </a:defRPr>
            </a:lvl2pPr>
            <a:lvl3pPr indent="-317500" lvl="2" marL="1371600" algn="l">
              <a:spcBef>
                <a:spcPts val="280"/>
              </a:spcBef>
              <a:spcAft>
                <a:spcPts val="0"/>
              </a:spcAft>
              <a:buClr>
                <a:schemeClr val="dk1"/>
              </a:buClr>
              <a:buSzPts val="1400"/>
              <a:buFont typeface="Arial"/>
              <a:buChar char="•"/>
              <a:defRPr sz="1400">
                <a:latin typeface="Tahoma"/>
                <a:ea typeface="Tahoma"/>
                <a:cs typeface="Tahoma"/>
                <a:sym typeface="Tahoma"/>
              </a:defRPr>
            </a:lvl3pPr>
            <a:lvl4pPr indent="-311150" lvl="3" marL="1828800" algn="l">
              <a:spcBef>
                <a:spcPts val="260"/>
              </a:spcBef>
              <a:spcAft>
                <a:spcPts val="0"/>
              </a:spcAft>
              <a:buClr>
                <a:schemeClr val="dk1"/>
              </a:buClr>
              <a:buSzPts val="1300"/>
              <a:buFont typeface="Arial"/>
              <a:buChar char="•"/>
              <a:defRPr sz="1300">
                <a:latin typeface="Tahoma"/>
                <a:ea typeface="Tahoma"/>
                <a:cs typeface="Tahoma"/>
                <a:sym typeface="Tahoma"/>
              </a:defRPr>
            </a:lvl4pPr>
            <a:lvl5pPr indent="-311150" lvl="4" marL="2286000" algn="l">
              <a:spcBef>
                <a:spcPts val="260"/>
              </a:spcBef>
              <a:spcAft>
                <a:spcPts val="0"/>
              </a:spcAft>
              <a:buClr>
                <a:schemeClr val="dk1"/>
              </a:buClr>
              <a:buSzPts val="1300"/>
              <a:buFont typeface="Arial"/>
              <a:buChar char="•"/>
              <a:defRPr sz="1300">
                <a:latin typeface="Tahoma"/>
                <a:ea typeface="Tahoma"/>
                <a:cs typeface="Tahoma"/>
                <a:sym typeface="Tahom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02" name="Google Shape;102;p151"/>
          <p:cNvCxnSpPr/>
          <p:nvPr/>
        </p:nvCxnSpPr>
        <p:spPr>
          <a:xfrm>
            <a:off x="508000" y="840102"/>
            <a:ext cx="11176000" cy="1587"/>
          </a:xfrm>
          <a:prstGeom prst="straightConnector1">
            <a:avLst/>
          </a:prstGeom>
          <a:noFill/>
          <a:ln cap="flat" cmpd="sng" w="22225">
            <a:solidFill>
              <a:srgbClr val="0F5E90"/>
            </a:solidFill>
            <a:prstDash val="solid"/>
            <a:round/>
            <a:headEnd len="med" w="med" type="none"/>
            <a:tailEnd len="med" w="med" type="none"/>
          </a:ln>
        </p:spPr>
      </p:cxnSp>
      <p:pic>
        <p:nvPicPr>
          <p:cNvPr id="103" name="Google Shape;103;p151"/>
          <p:cNvPicPr preferRelativeResize="0"/>
          <p:nvPr/>
        </p:nvPicPr>
        <p:blipFill rotWithShape="1">
          <a:blip r:embed="rId2">
            <a:alphaModFix/>
          </a:blip>
          <a:srcRect b="0" l="0" r="0" t="0"/>
          <a:stretch/>
        </p:blipFill>
        <p:spPr>
          <a:xfrm>
            <a:off x="0" y="-31710"/>
            <a:ext cx="1372924" cy="946902"/>
          </a:xfrm>
          <a:prstGeom prst="rect">
            <a:avLst/>
          </a:prstGeom>
          <a:noFill/>
          <a:ln>
            <a:noFill/>
          </a:ln>
        </p:spPr>
      </p:pic>
      <p:sp>
        <p:nvSpPr>
          <p:cNvPr id="104" name="Google Shape;104;p151"/>
          <p:cNvSpPr txBox="1"/>
          <p:nvPr>
            <p:ph type="ctrTitle"/>
          </p:nvPr>
        </p:nvSpPr>
        <p:spPr>
          <a:xfrm>
            <a:off x="1467294" y="151418"/>
            <a:ext cx="10216708" cy="6126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2400"/>
              <a:buFont typeface="Poppins"/>
              <a:buNone/>
              <a:defRPr b="0" sz="2400">
                <a:solidFill>
                  <a:schemeClr val="dk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Six_Boxes">
  <p:cSld name="Custom_Six_Boxes">
    <p:spTree>
      <p:nvGrpSpPr>
        <p:cNvPr id="105" name="Shape 105"/>
        <p:cNvGrpSpPr/>
        <p:nvPr/>
      </p:nvGrpSpPr>
      <p:grpSpPr>
        <a:xfrm>
          <a:off x="0" y="0"/>
          <a:ext cx="0" cy="0"/>
          <a:chOff x="0" y="0"/>
          <a:chExt cx="0" cy="0"/>
        </a:xfrm>
      </p:grpSpPr>
      <p:sp>
        <p:nvSpPr>
          <p:cNvPr id="106" name="Google Shape;106;p152"/>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52"/>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152"/>
          <p:cNvSpPr txBox="1"/>
          <p:nvPr>
            <p:ph idx="1" type="body"/>
          </p:nvPr>
        </p:nvSpPr>
        <p:spPr>
          <a:xfrm>
            <a:off x="609600" y="1066800"/>
            <a:ext cx="3556000" cy="2362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Tahoma"/>
                <a:ea typeface="Tahoma"/>
                <a:cs typeface="Tahoma"/>
                <a:sym typeface="Tahoma"/>
              </a:defRPr>
            </a:lvl1pPr>
            <a:lvl2pPr indent="-330200" lvl="1" marL="914400" algn="l">
              <a:spcBef>
                <a:spcPts val="320"/>
              </a:spcBef>
              <a:spcAft>
                <a:spcPts val="0"/>
              </a:spcAft>
              <a:buClr>
                <a:schemeClr val="dk1"/>
              </a:buClr>
              <a:buSzPts val="1600"/>
              <a:buFont typeface="Arial"/>
              <a:buChar char="•"/>
              <a:defRPr sz="1600">
                <a:latin typeface="Tahoma"/>
                <a:ea typeface="Tahoma"/>
                <a:cs typeface="Tahoma"/>
                <a:sym typeface="Tahoma"/>
              </a:defRPr>
            </a:lvl2pPr>
            <a:lvl3pPr indent="-317500" lvl="2" marL="1371600" algn="l">
              <a:spcBef>
                <a:spcPts val="280"/>
              </a:spcBef>
              <a:spcAft>
                <a:spcPts val="0"/>
              </a:spcAft>
              <a:buClr>
                <a:schemeClr val="dk1"/>
              </a:buClr>
              <a:buSzPts val="1400"/>
              <a:buFont typeface="Arial"/>
              <a:buChar char="•"/>
              <a:defRPr sz="1400">
                <a:latin typeface="Tahoma"/>
                <a:ea typeface="Tahoma"/>
                <a:cs typeface="Tahoma"/>
                <a:sym typeface="Tahoma"/>
              </a:defRPr>
            </a:lvl3pPr>
            <a:lvl4pPr indent="-311150" lvl="3" marL="1828800" algn="l">
              <a:spcBef>
                <a:spcPts val="260"/>
              </a:spcBef>
              <a:spcAft>
                <a:spcPts val="0"/>
              </a:spcAft>
              <a:buClr>
                <a:schemeClr val="dk1"/>
              </a:buClr>
              <a:buSzPts val="1300"/>
              <a:buFont typeface="Arial"/>
              <a:buChar char="•"/>
              <a:defRPr sz="1300">
                <a:latin typeface="Tahoma"/>
                <a:ea typeface="Tahoma"/>
                <a:cs typeface="Tahoma"/>
                <a:sym typeface="Tahoma"/>
              </a:defRPr>
            </a:lvl4pPr>
            <a:lvl5pPr indent="-311150" lvl="4" marL="2286000" algn="l">
              <a:spcBef>
                <a:spcPts val="260"/>
              </a:spcBef>
              <a:spcAft>
                <a:spcPts val="0"/>
              </a:spcAft>
              <a:buClr>
                <a:schemeClr val="dk1"/>
              </a:buClr>
              <a:buSzPts val="1300"/>
              <a:buFont typeface="Arial"/>
              <a:buChar char="•"/>
              <a:defRPr sz="1300">
                <a:latin typeface="Tahoma"/>
                <a:ea typeface="Tahoma"/>
                <a:cs typeface="Tahoma"/>
                <a:sym typeface="Tahom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9" name="Google Shape;109;p152"/>
          <p:cNvSpPr txBox="1"/>
          <p:nvPr>
            <p:ph idx="2" type="body"/>
          </p:nvPr>
        </p:nvSpPr>
        <p:spPr>
          <a:xfrm>
            <a:off x="4368800" y="1066800"/>
            <a:ext cx="3556000" cy="2362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Tahoma"/>
                <a:ea typeface="Tahoma"/>
                <a:cs typeface="Tahoma"/>
                <a:sym typeface="Tahoma"/>
              </a:defRPr>
            </a:lvl1pPr>
            <a:lvl2pPr indent="-330200" lvl="1" marL="914400" algn="l">
              <a:spcBef>
                <a:spcPts val="320"/>
              </a:spcBef>
              <a:spcAft>
                <a:spcPts val="0"/>
              </a:spcAft>
              <a:buClr>
                <a:schemeClr val="dk1"/>
              </a:buClr>
              <a:buSzPts val="1600"/>
              <a:buFont typeface="Arial"/>
              <a:buChar char="•"/>
              <a:defRPr sz="1600">
                <a:latin typeface="Tahoma"/>
                <a:ea typeface="Tahoma"/>
                <a:cs typeface="Tahoma"/>
                <a:sym typeface="Tahoma"/>
              </a:defRPr>
            </a:lvl2pPr>
            <a:lvl3pPr indent="-317500" lvl="2" marL="1371600" algn="l">
              <a:spcBef>
                <a:spcPts val="280"/>
              </a:spcBef>
              <a:spcAft>
                <a:spcPts val="0"/>
              </a:spcAft>
              <a:buClr>
                <a:schemeClr val="dk1"/>
              </a:buClr>
              <a:buSzPts val="1400"/>
              <a:buFont typeface="Arial"/>
              <a:buChar char="•"/>
              <a:defRPr sz="1400">
                <a:latin typeface="Tahoma"/>
                <a:ea typeface="Tahoma"/>
                <a:cs typeface="Tahoma"/>
                <a:sym typeface="Tahoma"/>
              </a:defRPr>
            </a:lvl3pPr>
            <a:lvl4pPr indent="-311150" lvl="3" marL="1828800" algn="l">
              <a:spcBef>
                <a:spcPts val="260"/>
              </a:spcBef>
              <a:spcAft>
                <a:spcPts val="0"/>
              </a:spcAft>
              <a:buClr>
                <a:schemeClr val="dk1"/>
              </a:buClr>
              <a:buSzPts val="1300"/>
              <a:buFont typeface="Arial"/>
              <a:buChar char="•"/>
              <a:defRPr sz="1300">
                <a:latin typeface="Tahoma"/>
                <a:ea typeface="Tahoma"/>
                <a:cs typeface="Tahoma"/>
                <a:sym typeface="Tahoma"/>
              </a:defRPr>
            </a:lvl4pPr>
            <a:lvl5pPr indent="-311150" lvl="4" marL="2286000" algn="l">
              <a:spcBef>
                <a:spcPts val="260"/>
              </a:spcBef>
              <a:spcAft>
                <a:spcPts val="0"/>
              </a:spcAft>
              <a:buClr>
                <a:schemeClr val="dk1"/>
              </a:buClr>
              <a:buSzPts val="1300"/>
              <a:buFont typeface="Arial"/>
              <a:buChar char="•"/>
              <a:defRPr sz="1300">
                <a:latin typeface="Tahoma"/>
                <a:ea typeface="Tahoma"/>
                <a:cs typeface="Tahoma"/>
                <a:sym typeface="Tahom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0" name="Google Shape;110;p152"/>
          <p:cNvSpPr txBox="1"/>
          <p:nvPr>
            <p:ph idx="3" type="body"/>
          </p:nvPr>
        </p:nvSpPr>
        <p:spPr>
          <a:xfrm>
            <a:off x="616857" y="3535137"/>
            <a:ext cx="3556000" cy="2359479"/>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Tahoma"/>
                <a:ea typeface="Tahoma"/>
                <a:cs typeface="Tahoma"/>
                <a:sym typeface="Tahoma"/>
              </a:defRPr>
            </a:lvl1pPr>
            <a:lvl2pPr indent="-330200" lvl="1" marL="914400" algn="l">
              <a:spcBef>
                <a:spcPts val="320"/>
              </a:spcBef>
              <a:spcAft>
                <a:spcPts val="0"/>
              </a:spcAft>
              <a:buClr>
                <a:schemeClr val="dk1"/>
              </a:buClr>
              <a:buSzPts val="1600"/>
              <a:buFont typeface="Arial"/>
              <a:buChar char="•"/>
              <a:defRPr sz="1600">
                <a:latin typeface="Tahoma"/>
                <a:ea typeface="Tahoma"/>
                <a:cs typeface="Tahoma"/>
                <a:sym typeface="Tahoma"/>
              </a:defRPr>
            </a:lvl2pPr>
            <a:lvl3pPr indent="-317500" lvl="2" marL="1371600" algn="l">
              <a:spcBef>
                <a:spcPts val="280"/>
              </a:spcBef>
              <a:spcAft>
                <a:spcPts val="0"/>
              </a:spcAft>
              <a:buClr>
                <a:schemeClr val="dk1"/>
              </a:buClr>
              <a:buSzPts val="1400"/>
              <a:buFont typeface="Arial"/>
              <a:buChar char="•"/>
              <a:defRPr sz="1400">
                <a:latin typeface="Tahoma"/>
                <a:ea typeface="Tahoma"/>
                <a:cs typeface="Tahoma"/>
                <a:sym typeface="Tahoma"/>
              </a:defRPr>
            </a:lvl3pPr>
            <a:lvl4pPr indent="-311150" lvl="3" marL="1828800" algn="l">
              <a:spcBef>
                <a:spcPts val="260"/>
              </a:spcBef>
              <a:spcAft>
                <a:spcPts val="0"/>
              </a:spcAft>
              <a:buClr>
                <a:schemeClr val="dk1"/>
              </a:buClr>
              <a:buSzPts val="1300"/>
              <a:buFont typeface="Arial"/>
              <a:buChar char="•"/>
              <a:defRPr sz="1300">
                <a:latin typeface="Tahoma"/>
                <a:ea typeface="Tahoma"/>
                <a:cs typeface="Tahoma"/>
                <a:sym typeface="Tahoma"/>
              </a:defRPr>
            </a:lvl4pPr>
            <a:lvl5pPr indent="-311150" lvl="4" marL="2286000" algn="l">
              <a:spcBef>
                <a:spcPts val="260"/>
              </a:spcBef>
              <a:spcAft>
                <a:spcPts val="0"/>
              </a:spcAft>
              <a:buClr>
                <a:schemeClr val="dk1"/>
              </a:buClr>
              <a:buSzPts val="1300"/>
              <a:buFont typeface="Arial"/>
              <a:buChar char="•"/>
              <a:defRPr sz="1300">
                <a:latin typeface="Tahoma"/>
                <a:ea typeface="Tahoma"/>
                <a:cs typeface="Tahoma"/>
                <a:sym typeface="Tahom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1" name="Google Shape;111;p152"/>
          <p:cNvSpPr txBox="1"/>
          <p:nvPr>
            <p:ph idx="4" type="body"/>
          </p:nvPr>
        </p:nvSpPr>
        <p:spPr>
          <a:xfrm>
            <a:off x="8120743" y="1066800"/>
            <a:ext cx="3556000" cy="2362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Tahoma"/>
                <a:ea typeface="Tahoma"/>
                <a:cs typeface="Tahoma"/>
                <a:sym typeface="Tahoma"/>
              </a:defRPr>
            </a:lvl1pPr>
            <a:lvl2pPr indent="-330200" lvl="1" marL="914400" algn="l">
              <a:spcBef>
                <a:spcPts val="320"/>
              </a:spcBef>
              <a:spcAft>
                <a:spcPts val="0"/>
              </a:spcAft>
              <a:buClr>
                <a:schemeClr val="dk1"/>
              </a:buClr>
              <a:buSzPts val="1600"/>
              <a:buFont typeface="Arial"/>
              <a:buChar char="•"/>
              <a:defRPr sz="1600">
                <a:latin typeface="Tahoma"/>
                <a:ea typeface="Tahoma"/>
                <a:cs typeface="Tahoma"/>
                <a:sym typeface="Tahoma"/>
              </a:defRPr>
            </a:lvl2pPr>
            <a:lvl3pPr indent="-317500" lvl="2" marL="1371600" algn="l">
              <a:spcBef>
                <a:spcPts val="280"/>
              </a:spcBef>
              <a:spcAft>
                <a:spcPts val="0"/>
              </a:spcAft>
              <a:buClr>
                <a:schemeClr val="dk1"/>
              </a:buClr>
              <a:buSzPts val="1400"/>
              <a:buFont typeface="Arial"/>
              <a:buChar char="•"/>
              <a:defRPr sz="1400">
                <a:latin typeface="Tahoma"/>
                <a:ea typeface="Tahoma"/>
                <a:cs typeface="Tahoma"/>
                <a:sym typeface="Tahoma"/>
              </a:defRPr>
            </a:lvl3pPr>
            <a:lvl4pPr indent="-311150" lvl="3" marL="1828800" algn="l">
              <a:spcBef>
                <a:spcPts val="260"/>
              </a:spcBef>
              <a:spcAft>
                <a:spcPts val="0"/>
              </a:spcAft>
              <a:buClr>
                <a:schemeClr val="dk1"/>
              </a:buClr>
              <a:buSzPts val="1300"/>
              <a:buFont typeface="Arial"/>
              <a:buChar char="•"/>
              <a:defRPr sz="1300">
                <a:latin typeface="Tahoma"/>
                <a:ea typeface="Tahoma"/>
                <a:cs typeface="Tahoma"/>
                <a:sym typeface="Tahoma"/>
              </a:defRPr>
            </a:lvl4pPr>
            <a:lvl5pPr indent="-311150" lvl="4" marL="2286000" algn="l">
              <a:spcBef>
                <a:spcPts val="260"/>
              </a:spcBef>
              <a:spcAft>
                <a:spcPts val="0"/>
              </a:spcAft>
              <a:buClr>
                <a:schemeClr val="dk1"/>
              </a:buClr>
              <a:buSzPts val="1300"/>
              <a:buFont typeface="Arial"/>
              <a:buChar char="•"/>
              <a:defRPr sz="1300">
                <a:latin typeface="Tahoma"/>
                <a:ea typeface="Tahoma"/>
                <a:cs typeface="Tahoma"/>
                <a:sym typeface="Tahom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2" name="Google Shape;112;p152"/>
          <p:cNvSpPr txBox="1"/>
          <p:nvPr>
            <p:ph idx="5" type="body"/>
          </p:nvPr>
        </p:nvSpPr>
        <p:spPr>
          <a:xfrm>
            <a:off x="8128000" y="3535137"/>
            <a:ext cx="3556000" cy="2359479"/>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Tahoma"/>
                <a:ea typeface="Tahoma"/>
                <a:cs typeface="Tahoma"/>
                <a:sym typeface="Tahoma"/>
              </a:defRPr>
            </a:lvl1pPr>
            <a:lvl2pPr indent="-330200" lvl="1" marL="914400" algn="l">
              <a:spcBef>
                <a:spcPts val="320"/>
              </a:spcBef>
              <a:spcAft>
                <a:spcPts val="0"/>
              </a:spcAft>
              <a:buClr>
                <a:schemeClr val="dk1"/>
              </a:buClr>
              <a:buSzPts val="1600"/>
              <a:buFont typeface="Arial"/>
              <a:buChar char="•"/>
              <a:defRPr sz="1600">
                <a:latin typeface="Tahoma"/>
                <a:ea typeface="Tahoma"/>
                <a:cs typeface="Tahoma"/>
                <a:sym typeface="Tahoma"/>
              </a:defRPr>
            </a:lvl2pPr>
            <a:lvl3pPr indent="-317500" lvl="2" marL="1371600" algn="l">
              <a:spcBef>
                <a:spcPts val="280"/>
              </a:spcBef>
              <a:spcAft>
                <a:spcPts val="0"/>
              </a:spcAft>
              <a:buClr>
                <a:schemeClr val="dk1"/>
              </a:buClr>
              <a:buSzPts val="1400"/>
              <a:buFont typeface="Arial"/>
              <a:buChar char="•"/>
              <a:defRPr sz="1400">
                <a:latin typeface="Tahoma"/>
                <a:ea typeface="Tahoma"/>
                <a:cs typeface="Tahoma"/>
                <a:sym typeface="Tahoma"/>
              </a:defRPr>
            </a:lvl3pPr>
            <a:lvl4pPr indent="-311150" lvl="3" marL="1828800" algn="l">
              <a:spcBef>
                <a:spcPts val="260"/>
              </a:spcBef>
              <a:spcAft>
                <a:spcPts val="0"/>
              </a:spcAft>
              <a:buClr>
                <a:schemeClr val="dk1"/>
              </a:buClr>
              <a:buSzPts val="1300"/>
              <a:buFont typeface="Arial"/>
              <a:buChar char="•"/>
              <a:defRPr sz="1300">
                <a:latin typeface="Tahoma"/>
                <a:ea typeface="Tahoma"/>
                <a:cs typeface="Tahoma"/>
                <a:sym typeface="Tahoma"/>
              </a:defRPr>
            </a:lvl4pPr>
            <a:lvl5pPr indent="-311150" lvl="4" marL="2286000" algn="l">
              <a:spcBef>
                <a:spcPts val="260"/>
              </a:spcBef>
              <a:spcAft>
                <a:spcPts val="0"/>
              </a:spcAft>
              <a:buClr>
                <a:schemeClr val="dk1"/>
              </a:buClr>
              <a:buSzPts val="1300"/>
              <a:buFont typeface="Arial"/>
              <a:buChar char="•"/>
              <a:defRPr sz="1300">
                <a:latin typeface="Tahoma"/>
                <a:ea typeface="Tahoma"/>
                <a:cs typeface="Tahoma"/>
                <a:sym typeface="Tahom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3" name="Google Shape;113;p152"/>
          <p:cNvSpPr txBox="1"/>
          <p:nvPr>
            <p:ph idx="6" type="body"/>
          </p:nvPr>
        </p:nvSpPr>
        <p:spPr>
          <a:xfrm>
            <a:off x="4376059" y="3537858"/>
            <a:ext cx="3556000" cy="2362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Tahoma"/>
                <a:ea typeface="Tahoma"/>
                <a:cs typeface="Tahoma"/>
                <a:sym typeface="Tahoma"/>
              </a:defRPr>
            </a:lvl1pPr>
            <a:lvl2pPr indent="-330200" lvl="1" marL="914400" algn="l">
              <a:spcBef>
                <a:spcPts val="320"/>
              </a:spcBef>
              <a:spcAft>
                <a:spcPts val="0"/>
              </a:spcAft>
              <a:buClr>
                <a:schemeClr val="dk1"/>
              </a:buClr>
              <a:buSzPts val="1600"/>
              <a:buFont typeface="Arial"/>
              <a:buChar char="•"/>
              <a:defRPr sz="1600">
                <a:latin typeface="Tahoma"/>
                <a:ea typeface="Tahoma"/>
                <a:cs typeface="Tahoma"/>
                <a:sym typeface="Tahoma"/>
              </a:defRPr>
            </a:lvl2pPr>
            <a:lvl3pPr indent="-317500" lvl="2" marL="1371600" algn="l">
              <a:spcBef>
                <a:spcPts val="280"/>
              </a:spcBef>
              <a:spcAft>
                <a:spcPts val="0"/>
              </a:spcAft>
              <a:buClr>
                <a:schemeClr val="dk1"/>
              </a:buClr>
              <a:buSzPts val="1400"/>
              <a:buFont typeface="Arial"/>
              <a:buChar char="•"/>
              <a:defRPr sz="1400">
                <a:latin typeface="Tahoma"/>
                <a:ea typeface="Tahoma"/>
                <a:cs typeface="Tahoma"/>
                <a:sym typeface="Tahoma"/>
              </a:defRPr>
            </a:lvl3pPr>
            <a:lvl4pPr indent="-311150" lvl="3" marL="1828800" algn="l">
              <a:spcBef>
                <a:spcPts val="260"/>
              </a:spcBef>
              <a:spcAft>
                <a:spcPts val="0"/>
              </a:spcAft>
              <a:buClr>
                <a:schemeClr val="dk1"/>
              </a:buClr>
              <a:buSzPts val="1300"/>
              <a:buFont typeface="Arial"/>
              <a:buChar char="•"/>
              <a:defRPr sz="1300">
                <a:latin typeface="Tahoma"/>
                <a:ea typeface="Tahoma"/>
                <a:cs typeface="Tahoma"/>
                <a:sym typeface="Tahoma"/>
              </a:defRPr>
            </a:lvl4pPr>
            <a:lvl5pPr indent="-311150" lvl="4" marL="2286000" algn="l">
              <a:spcBef>
                <a:spcPts val="260"/>
              </a:spcBef>
              <a:spcAft>
                <a:spcPts val="0"/>
              </a:spcAft>
              <a:buClr>
                <a:schemeClr val="dk1"/>
              </a:buClr>
              <a:buSzPts val="1300"/>
              <a:buFont typeface="Arial"/>
              <a:buChar char="•"/>
              <a:defRPr sz="1300">
                <a:latin typeface="Tahoma"/>
                <a:ea typeface="Tahoma"/>
                <a:cs typeface="Tahoma"/>
                <a:sym typeface="Tahom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14" name="Google Shape;114;p152"/>
          <p:cNvCxnSpPr/>
          <p:nvPr/>
        </p:nvCxnSpPr>
        <p:spPr>
          <a:xfrm>
            <a:off x="508000" y="840102"/>
            <a:ext cx="11176000" cy="1587"/>
          </a:xfrm>
          <a:prstGeom prst="straightConnector1">
            <a:avLst/>
          </a:prstGeom>
          <a:noFill/>
          <a:ln cap="flat" cmpd="sng" w="22225">
            <a:solidFill>
              <a:srgbClr val="0F5E90"/>
            </a:solidFill>
            <a:prstDash val="solid"/>
            <a:round/>
            <a:headEnd len="med" w="med" type="none"/>
            <a:tailEnd len="med" w="med" type="none"/>
          </a:ln>
        </p:spPr>
      </p:cxnSp>
      <p:pic>
        <p:nvPicPr>
          <p:cNvPr id="115" name="Google Shape;115;p152"/>
          <p:cNvPicPr preferRelativeResize="0"/>
          <p:nvPr/>
        </p:nvPicPr>
        <p:blipFill rotWithShape="1">
          <a:blip r:embed="rId2">
            <a:alphaModFix/>
          </a:blip>
          <a:srcRect b="0" l="0" r="0" t="0"/>
          <a:stretch/>
        </p:blipFill>
        <p:spPr>
          <a:xfrm>
            <a:off x="0" y="-31710"/>
            <a:ext cx="1372924" cy="946902"/>
          </a:xfrm>
          <a:prstGeom prst="rect">
            <a:avLst/>
          </a:prstGeom>
          <a:noFill/>
          <a:ln>
            <a:noFill/>
          </a:ln>
        </p:spPr>
      </p:pic>
      <p:sp>
        <p:nvSpPr>
          <p:cNvPr id="116" name="Google Shape;116;p152"/>
          <p:cNvSpPr txBox="1"/>
          <p:nvPr>
            <p:ph type="ctrTitle"/>
          </p:nvPr>
        </p:nvSpPr>
        <p:spPr>
          <a:xfrm>
            <a:off x="1467294" y="151418"/>
            <a:ext cx="10216708" cy="6126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2400"/>
              <a:buFont typeface="Poppins"/>
              <a:buNone/>
              <a:defRPr b="0" sz="2400">
                <a:solidFill>
                  <a:schemeClr val="dk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Caption">
  <p:cSld name="Custom_Caption">
    <p:spTree>
      <p:nvGrpSpPr>
        <p:cNvPr id="117" name="Shape 117"/>
        <p:cNvGrpSpPr/>
        <p:nvPr/>
      </p:nvGrpSpPr>
      <p:grpSpPr>
        <a:xfrm>
          <a:off x="0" y="0"/>
          <a:ext cx="0" cy="0"/>
          <a:chOff x="0" y="0"/>
          <a:chExt cx="0" cy="0"/>
        </a:xfrm>
      </p:grpSpPr>
      <p:sp>
        <p:nvSpPr>
          <p:cNvPr id="118" name="Google Shape;118;p153"/>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53"/>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153"/>
          <p:cNvSpPr txBox="1"/>
          <p:nvPr>
            <p:ph idx="1" type="body"/>
          </p:nvPr>
        </p:nvSpPr>
        <p:spPr>
          <a:xfrm>
            <a:off x="4713516" y="1066801"/>
            <a:ext cx="6970485" cy="4811486"/>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Tahoma"/>
                <a:ea typeface="Tahoma"/>
                <a:cs typeface="Tahoma"/>
                <a:sym typeface="Tahoma"/>
              </a:defRPr>
            </a:lvl1pPr>
            <a:lvl2pPr indent="-330200" lvl="1" marL="914400" algn="l">
              <a:spcBef>
                <a:spcPts val="320"/>
              </a:spcBef>
              <a:spcAft>
                <a:spcPts val="0"/>
              </a:spcAft>
              <a:buClr>
                <a:schemeClr val="dk1"/>
              </a:buClr>
              <a:buSzPts val="1600"/>
              <a:buFont typeface="Arial"/>
              <a:buChar char="•"/>
              <a:defRPr sz="1600">
                <a:latin typeface="Tahoma"/>
                <a:ea typeface="Tahoma"/>
                <a:cs typeface="Tahoma"/>
                <a:sym typeface="Tahoma"/>
              </a:defRPr>
            </a:lvl2pPr>
            <a:lvl3pPr indent="-317500" lvl="2" marL="1371600" algn="l">
              <a:spcBef>
                <a:spcPts val="280"/>
              </a:spcBef>
              <a:spcAft>
                <a:spcPts val="0"/>
              </a:spcAft>
              <a:buClr>
                <a:schemeClr val="dk1"/>
              </a:buClr>
              <a:buSzPts val="1400"/>
              <a:buFont typeface="Arial"/>
              <a:buChar char="•"/>
              <a:defRPr sz="1400">
                <a:latin typeface="Tahoma"/>
                <a:ea typeface="Tahoma"/>
                <a:cs typeface="Tahoma"/>
                <a:sym typeface="Tahoma"/>
              </a:defRPr>
            </a:lvl3pPr>
            <a:lvl4pPr indent="-311150" lvl="3" marL="1828800" algn="l">
              <a:spcBef>
                <a:spcPts val="260"/>
              </a:spcBef>
              <a:spcAft>
                <a:spcPts val="0"/>
              </a:spcAft>
              <a:buClr>
                <a:schemeClr val="dk1"/>
              </a:buClr>
              <a:buSzPts val="1300"/>
              <a:buFont typeface="Arial"/>
              <a:buChar char="•"/>
              <a:defRPr sz="1300">
                <a:latin typeface="Tahoma"/>
                <a:ea typeface="Tahoma"/>
                <a:cs typeface="Tahoma"/>
                <a:sym typeface="Tahoma"/>
              </a:defRPr>
            </a:lvl4pPr>
            <a:lvl5pPr indent="-311150" lvl="4" marL="2286000" algn="l">
              <a:spcBef>
                <a:spcPts val="260"/>
              </a:spcBef>
              <a:spcAft>
                <a:spcPts val="0"/>
              </a:spcAft>
              <a:buClr>
                <a:schemeClr val="dk1"/>
              </a:buClr>
              <a:buSzPts val="1300"/>
              <a:buFont typeface="Arial"/>
              <a:buChar char="•"/>
              <a:defRPr sz="1300">
                <a:latin typeface="Tahoma"/>
                <a:ea typeface="Tahoma"/>
                <a:cs typeface="Tahoma"/>
                <a:sym typeface="Tahom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1" name="Google Shape;121;p153"/>
          <p:cNvSpPr txBox="1"/>
          <p:nvPr>
            <p:ph idx="2" type="body"/>
          </p:nvPr>
        </p:nvSpPr>
        <p:spPr>
          <a:xfrm>
            <a:off x="751422" y="1763489"/>
            <a:ext cx="3831468" cy="411502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2" name="Google Shape;122;p153"/>
          <p:cNvSpPr txBox="1"/>
          <p:nvPr>
            <p:ph idx="3" type="body"/>
          </p:nvPr>
        </p:nvSpPr>
        <p:spPr>
          <a:xfrm>
            <a:off x="762002" y="1066800"/>
            <a:ext cx="3828143" cy="6966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None/>
              <a:defRPr b="1" sz="20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23" name="Google Shape;123;p153"/>
          <p:cNvCxnSpPr/>
          <p:nvPr/>
        </p:nvCxnSpPr>
        <p:spPr>
          <a:xfrm>
            <a:off x="508000" y="840102"/>
            <a:ext cx="11176000" cy="1587"/>
          </a:xfrm>
          <a:prstGeom prst="straightConnector1">
            <a:avLst/>
          </a:prstGeom>
          <a:noFill/>
          <a:ln cap="flat" cmpd="sng" w="22225">
            <a:solidFill>
              <a:srgbClr val="0F5E90"/>
            </a:solidFill>
            <a:prstDash val="solid"/>
            <a:round/>
            <a:headEnd len="med" w="med" type="none"/>
            <a:tailEnd len="med" w="med" type="none"/>
          </a:ln>
        </p:spPr>
      </p:cxnSp>
      <p:pic>
        <p:nvPicPr>
          <p:cNvPr id="124" name="Google Shape;124;p153"/>
          <p:cNvPicPr preferRelativeResize="0"/>
          <p:nvPr/>
        </p:nvPicPr>
        <p:blipFill rotWithShape="1">
          <a:blip r:embed="rId2">
            <a:alphaModFix/>
          </a:blip>
          <a:srcRect b="0" l="0" r="0" t="0"/>
          <a:stretch/>
        </p:blipFill>
        <p:spPr>
          <a:xfrm>
            <a:off x="0" y="-31710"/>
            <a:ext cx="1372924" cy="946902"/>
          </a:xfrm>
          <a:prstGeom prst="rect">
            <a:avLst/>
          </a:prstGeom>
          <a:noFill/>
          <a:ln>
            <a:noFill/>
          </a:ln>
        </p:spPr>
      </p:pic>
      <p:sp>
        <p:nvSpPr>
          <p:cNvPr id="125" name="Google Shape;125;p153"/>
          <p:cNvSpPr txBox="1"/>
          <p:nvPr>
            <p:ph type="ctrTitle"/>
          </p:nvPr>
        </p:nvSpPr>
        <p:spPr>
          <a:xfrm>
            <a:off x="1467294" y="151418"/>
            <a:ext cx="10216708" cy="6126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2400"/>
              <a:buFont typeface="Poppins"/>
              <a:buNone/>
              <a:defRPr b="0" sz="2400">
                <a:solidFill>
                  <a:schemeClr val="dk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ding_Slide">
  <p:cSld name="Concluding_Slide">
    <p:spTree>
      <p:nvGrpSpPr>
        <p:cNvPr id="126" name="Shape 126"/>
        <p:cNvGrpSpPr/>
        <p:nvPr/>
      </p:nvGrpSpPr>
      <p:grpSpPr>
        <a:xfrm>
          <a:off x="0" y="0"/>
          <a:ext cx="0" cy="0"/>
          <a:chOff x="0" y="0"/>
          <a:chExt cx="0" cy="0"/>
        </a:xfrm>
      </p:grpSpPr>
      <p:sp>
        <p:nvSpPr>
          <p:cNvPr id="127" name="Google Shape;127;p154"/>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54"/>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9" name="Google Shape;129;p154"/>
          <p:cNvSpPr txBox="1"/>
          <p:nvPr/>
        </p:nvSpPr>
        <p:spPr>
          <a:xfrm>
            <a:off x="4855576" y="4045548"/>
            <a:ext cx="248084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Poppins"/>
                <a:ea typeface="Poppins"/>
                <a:cs typeface="Poppins"/>
                <a:sym typeface="Poppins"/>
              </a:rPr>
              <a:t>www.darpa.mil</a:t>
            </a:r>
            <a:endParaRPr/>
          </a:p>
        </p:txBody>
      </p:sp>
      <p:pic>
        <p:nvPicPr>
          <p:cNvPr id="130" name="Google Shape;130;p154"/>
          <p:cNvPicPr preferRelativeResize="0"/>
          <p:nvPr/>
        </p:nvPicPr>
        <p:blipFill rotWithShape="1">
          <a:blip r:embed="rId2">
            <a:alphaModFix/>
          </a:blip>
          <a:srcRect b="0" l="0" r="0" t="0"/>
          <a:stretch/>
        </p:blipFill>
        <p:spPr>
          <a:xfrm>
            <a:off x="4378930" y="2029230"/>
            <a:ext cx="3434140" cy="236851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Y18_Staffer_Quad_1">
  <p:cSld name="FY18_Staffer_Quad_1">
    <p:spTree>
      <p:nvGrpSpPr>
        <p:cNvPr id="131" name="Shape 131"/>
        <p:cNvGrpSpPr/>
        <p:nvPr/>
      </p:nvGrpSpPr>
      <p:grpSpPr>
        <a:xfrm>
          <a:off x="0" y="0"/>
          <a:ext cx="0" cy="0"/>
          <a:chOff x="0" y="0"/>
          <a:chExt cx="0" cy="0"/>
        </a:xfrm>
      </p:grpSpPr>
      <p:sp>
        <p:nvSpPr>
          <p:cNvPr id="132" name="Google Shape;132;p155"/>
          <p:cNvSpPr txBox="1"/>
          <p:nvPr>
            <p:ph idx="1" type="body"/>
          </p:nvPr>
        </p:nvSpPr>
        <p:spPr>
          <a:xfrm>
            <a:off x="262875" y="4077691"/>
            <a:ext cx="5718048" cy="2157984"/>
          </a:xfrm>
          <a:prstGeom prst="rect">
            <a:avLst/>
          </a:prstGeom>
          <a:noFill/>
          <a:ln>
            <a:noFill/>
          </a:ln>
        </p:spPr>
        <p:txBody>
          <a:bodyPr anchorCtr="0" anchor="t" bIns="45700" lIns="91425" spcFirstLastPara="1" rIns="91425" wrap="square" tIns="45700">
            <a:noAutofit/>
          </a:bodyPr>
          <a:lstStyle>
            <a:lvl1pPr indent="-228600" lvl="0" marL="457200" algn="l">
              <a:spcBef>
                <a:spcPts val="240"/>
              </a:spcBef>
              <a:spcAft>
                <a:spcPts val="0"/>
              </a:spcAft>
              <a:buClr>
                <a:schemeClr val="dk1"/>
              </a:buClr>
              <a:buSzPts val="1200"/>
              <a:buNone/>
              <a:defRPr sz="12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3" name="Google Shape;133;p155"/>
          <p:cNvSpPr txBox="1"/>
          <p:nvPr>
            <p:ph idx="2" type="body"/>
          </p:nvPr>
        </p:nvSpPr>
        <p:spPr>
          <a:xfrm>
            <a:off x="262875" y="1592626"/>
            <a:ext cx="5718048" cy="2157984"/>
          </a:xfrm>
          <a:prstGeom prst="rect">
            <a:avLst/>
          </a:prstGeom>
          <a:noFill/>
          <a:ln>
            <a:noFill/>
          </a:ln>
        </p:spPr>
        <p:txBody>
          <a:bodyPr anchorCtr="0" anchor="t" bIns="45700" lIns="91425" spcFirstLastPara="1" rIns="91425" wrap="square" tIns="45700">
            <a:noAutofit/>
          </a:bodyPr>
          <a:lstStyle>
            <a:lvl1pPr indent="-228600" lvl="0" marL="457200" algn="l">
              <a:spcBef>
                <a:spcPts val="240"/>
              </a:spcBef>
              <a:spcAft>
                <a:spcPts val="0"/>
              </a:spcAft>
              <a:buClr>
                <a:schemeClr val="dk1"/>
              </a:buClr>
              <a:buSzPts val="1200"/>
              <a:buNone/>
              <a:defRPr sz="12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34" name="Google Shape;134;p155"/>
          <p:cNvCxnSpPr/>
          <p:nvPr/>
        </p:nvCxnSpPr>
        <p:spPr>
          <a:xfrm>
            <a:off x="0" y="3825875"/>
            <a:ext cx="12192000" cy="0"/>
          </a:xfrm>
          <a:prstGeom prst="straightConnector1">
            <a:avLst/>
          </a:prstGeom>
          <a:noFill/>
          <a:ln cap="flat" cmpd="sng" w="22225">
            <a:solidFill>
              <a:schemeClr val="dk1"/>
            </a:solidFill>
            <a:prstDash val="solid"/>
            <a:round/>
            <a:headEnd len="med" w="med" type="none"/>
            <a:tailEnd len="med" w="med" type="none"/>
          </a:ln>
        </p:spPr>
      </p:cxnSp>
      <p:cxnSp>
        <p:nvCxnSpPr>
          <p:cNvPr id="135" name="Google Shape;135;p155"/>
          <p:cNvCxnSpPr/>
          <p:nvPr/>
        </p:nvCxnSpPr>
        <p:spPr>
          <a:xfrm>
            <a:off x="6096000" y="1355726"/>
            <a:ext cx="0" cy="5070474"/>
          </a:xfrm>
          <a:prstGeom prst="straightConnector1">
            <a:avLst/>
          </a:prstGeom>
          <a:noFill/>
          <a:ln cap="flat" cmpd="sng" w="22225">
            <a:solidFill>
              <a:schemeClr val="dk1"/>
            </a:solidFill>
            <a:prstDash val="solid"/>
            <a:round/>
            <a:headEnd len="med" w="med" type="none"/>
            <a:tailEnd len="med" w="med" type="none"/>
          </a:ln>
        </p:spPr>
      </p:cxnSp>
      <p:sp>
        <p:nvSpPr>
          <p:cNvPr id="136" name="Google Shape;136;p155"/>
          <p:cNvSpPr txBox="1"/>
          <p:nvPr>
            <p:ph idx="3" type="body"/>
          </p:nvPr>
        </p:nvSpPr>
        <p:spPr>
          <a:xfrm>
            <a:off x="6273660" y="1592626"/>
            <a:ext cx="5718048" cy="2157984"/>
          </a:xfrm>
          <a:prstGeom prst="rect">
            <a:avLst/>
          </a:prstGeom>
          <a:noFill/>
          <a:ln>
            <a:noFill/>
          </a:ln>
        </p:spPr>
        <p:txBody>
          <a:bodyPr anchorCtr="0" anchor="t" bIns="45700" lIns="91425" spcFirstLastPara="1" rIns="91425" wrap="square" tIns="45700">
            <a:noAutofit/>
          </a:bodyPr>
          <a:lstStyle>
            <a:lvl1pPr indent="-228600" lvl="0" marL="457200" algn="l">
              <a:spcBef>
                <a:spcPts val="240"/>
              </a:spcBef>
              <a:spcAft>
                <a:spcPts val="0"/>
              </a:spcAft>
              <a:buClr>
                <a:schemeClr val="dk1"/>
              </a:buClr>
              <a:buSzPts val="1200"/>
              <a:buNone/>
              <a:defRPr sz="12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7" name="Google Shape;137;p155"/>
          <p:cNvSpPr txBox="1"/>
          <p:nvPr/>
        </p:nvSpPr>
        <p:spPr>
          <a:xfrm>
            <a:off x="1200151" y="1363190"/>
            <a:ext cx="361950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0000"/>
                </a:solidFill>
                <a:latin typeface="Tahoma"/>
                <a:ea typeface="Tahoma"/>
                <a:cs typeface="Tahoma"/>
                <a:sym typeface="Tahoma"/>
              </a:rPr>
              <a:t>PROGRAM OVERVIEW</a:t>
            </a:r>
            <a:endParaRPr/>
          </a:p>
        </p:txBody>
      </p:sp>
      <p:sp>
        <p:nvSpPr>
          <p:cNvPr id="138" name="Google Shape;138;p155"/>
          <p:cNvSpPr txBox="1"/>
          <p:nvPr/>
        </p:nvSpPr>
        <p:spPr>
          <a:xfrm>
            <a:off x="7454898" y="1365363"/>
            <a:ext cx="361950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0000"/>
                </a:solidFill>
                <a:latin typeface="Tahoma"/>
                <a:ea typeface="Tahoma"/>
                <a:cs typeface="Tahoma"/>
                <a:sym typeface="Tahoma"/>
              </a:rPr>
              <a:t>PROGRAM STATUS</a:t>
            </a:r>
            <a:endParaRPr/>
          </a:p>
        </p:txBody>
      </p:sp>
      <p:sp>
        <p:nvSpPr>
          <p:cNvPr id="139" name="Google Shape;139;p155"/>
          <p:cNvSpPr txBox="1"/>
          <p:nvPr/>
        </p:nvSpPr>
        <p:spPr>
          <a:xfrm>
            <a:off x="341314" y="3843864"/>
            <a:ext cx="533717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0000"/>
                </a:solidFill>
                <a:latin typeface="Tahoma"/>
                <a:ea typeface="Tahoma"/>
                <a:cs typeface="Tahoma"/>
                <a:sym typeface="Tahoma"/>
              </a:rPr>
              <a:t>CAPABILITY OBJECTIVE/GOAL</a:t>
            </a:r>
            <a:endParaRPr/>
          </a:p>
        </p:txBody>
      </p:sp>
      <p:sp>
        <p:nvSpPr>
          <p:cNvPr id="140" name="Google Shape;140;p155"/>
          <p:cNvSpPr txBox="1"/>
          <p:nvPr/>
        </p:nvSpPr>
        <p:spPr>
          <a:xfrm>
            <a:off x="8188123" y="3843864"/>
            <a:ext cx="215305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0000"/>
                </a:solidFill>
                <a:latin typeface="Tahoma"/>
                <a:ea typeface="Tahoma"/>
                <a:cs typeface="Tahoma"/>
                <a:sym typeface="Tahoma"/>
              </a:rPr>
              <a:t>PERFORMERS</a:t>
            </a:r>
            <a:endParaRPr/>
          </a:p>
        </p:txBody>
      </p:sp>
      <p:sp>
        <p:nvSpPr>
          <p:cNvPr id="141" name="Google Shape;141;p155"/>
          <p:cNvSpPr txBox="1"/>
          <p:nvPr>
            <p:ph idx="4" type="body"/>
          </p:nvPr>
        </p:nvSpPr>
        <p:spPr>
          <a:xfrm>
            <a:off x="6253087" y="4329799"/>
            <a:ext cx="3252157" cy="2221992"/>
          </a:xfrm>
          <a:prstGeom prst="rect">
            <a:avLst/>
          </a:prstGeom>
          <a:noFill/>
          <a:ln>
            <a:noFill/>
          </a:ln>
        </p:spPr>
        <p:txBody>
          <a:bodyPr anchorCtr="0" anchor="t" bIns="45700" lIns="91425" spcFirstLastPara="1" rIns="91425" wrap="square" tIns="45700">
            <a:noAutofit/>
          </a:bodyPr>
          <a:lstStyle>
            <a:lvl1pPr indent="-228600" lvl="0" marL="457200" algn="l">
              <a:spcBef>
                <a:spcPts val="200"/>
              </a:spcBef>
              <a:spcAft>
                <a:spcPts val="0"/>
              </a:spcAft>
              <a:buClr>
                <a:schemeClr val="dk1"/>
              </a:buClr>
              <a:buSzPts val="1000"/>
              <a:buNone/>
              <a:defRPr sz="10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2" name="Google Shape;142;p155"/>
          <p:cNvSpPr txBox="1"/>
          <p:nvPr>
            <p:ph idx="5" type="body"/>
          </p:nvPr>
        </p:nvSpPr>
        <p:spPr>
          <a:xfrm>
            <a:off x="9514448" y="4329585"/>
            <a:ext cx="2621280" cy="2221992"/>
          </a:xfrm>
          <a:prstGeom prst="rect">
            <a:avLst/>
          </a:prstGeom>
          <a:noFill/>
          <a:ln>
            <a:noFill/>
          </a:ln>
        </p:spPr>
        <p:txBody>
          <a:bodyPr anchorCtr="0" anchor="t" bIns="45700" lIns="91425" spcFirstLastPara="1" rIns="91425" wrap="square" tIns="45700">
            <a:noAutofit/>
          </a:bodyPr>
          <a:lstStyle>
            <a:lvl1pPr indent="-228600" lvl="0" marL="457200" algn="l">
              <a:spcBef>
                <a:spcPts val="200"/>
              </a:spcBef>
              <a:spcAft>
                <a:spcPts val="0"/>
              </a:spcAft>
              <a:buClr>
                <a:schemeClr val="dk1"/>
              </a:buClr>
              <a:buSzPts val="1000"/>
              <a:buNone/>
              <a:defRPr sz="10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43" name="Google Shape;143;p155"/>
          <p:cNvCxnSpPr/>
          <p:nvPr/>
        </p:nvCxnSpPr>
        <p:spPr>
          <a:xfrm>
            <a:off x="0" y="1355726"/>
            <a:ext cx="12192000" cy="0"/>
          </a:xfrm>
          <a:prstGeom prst="straightConnector1">
            <a:avLst/>
          </a:prstGeom>
          <a:noFill/>
          <a:ln cap="flat" cmpd="sng" w="22225">
            <a:solidFill>
              <a:schemeClr val="dk1"/>
            </a:solidFill>
            <a:prstDash val="solid"/>
            <a:round/>
            <a:headEnd len="med" w="med" type="none"/>
            <a:tailEnd len="med" w="med" type="none"/>
          </a:ln>
        </p:spPr>
      </p:cxnSp>
      <p:sp>
        <p:nvSpPr>
          <p:cNvPr id="144" name="Google Shape;144;p155"/>
          <p:cNvSpPr txBox="1"/>
          <p:nvPr/>
        </p:nvSpPr>
        <p:spPr>
          <a:xfrm>
            <a:off x="38105" y="1100946"/>
            <a:ext cx="83184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Tahoma"/>
                <a:ea typeface="Tahoma"/>
                <a:cs typeface="Tahoma"/>
                <a:sym typeface="Tahoma"/>
              </a:rPr>
              <a:t>PE:</a:t>
            </a:r>
            <a:endParaRPr/>
          </a:p>
        </p:txBody>
      </p:sp>
      <p:sp>
        <p:nvSpPr>
          <p:cNvPr id="145" name="Google Shape;145;p155"/>
          <p:cNvSpPr txBox="1"/>
          <p:nvPr/>
        </p:nvSpPr>
        <p:spPr>
          <a:xfrm>
            <a:off x="1392061" y="1100946"/>
            <a:ext cx="160655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Tahoma"/>
                <a:ea typeface="Tahoma"/>
                <a:cs typeface="Tahoma"/>
                <a:sym typeface="Tahoma"/>
              </a:rPr>
              <a:t>PROJECT:</a:t>
            </a:r>
            <a:endParaRPr/>
          </a:p>
        </p:txBody>
      </p:sp>
      <p:sp>
        <p:nvSpPr>
          <p:cNvPr id="146" name="Google Shape;146;p155"/>
          <p:cNvSpPr txBox="1"/>
          <p:nvPr/>
        </p:nvSpPr>
        <p:spPr>
          <a:xfrm>
            <a:off x="3009902" y="1100946"/>
            <a:ext cx="160655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Tahoma"/>
                <a:ea typeface="Tahoma"/>
                <a:cs typeface="Tahoma"/>
                <a:sym typeface="Tahoma"/>
              </a:rPr>
              <a:t>RDDS PG #:</a:t>
            </a:r>
            <a:endParaRPr/>
          </a:p>
        </p:txBody>
      </p:sp>
      <p:sp>
        <p:nvSpPr>
          <p:cNvPr id="147" name="Google Shape;147;p155"/>
          <p:cNvSpPr txBox="1"/>
          <p:nvPr>
            <p:ph idx="6" type="body"/>
          </p:nvPr>
        </p:nvSpPr>
        <p:spPr>
          <a:xfrm>
            <a:off x="373943" y="1100945"/>
            <a:ext cx="992009" cy="246888"/>
          </a:xfrm>
          <a:prstGeom prst="rect">
            <a:avLst/>
          </a:prstGeom>
          <a:noFill/>
          <a:ln>
            <a:noFill/>
          </a:ln>
        </p:spPr>
        <p:txBody>
          <a:bodyPr anchorCtr="0" anchor="t" bIns="45700" lIns="45700" spcFirstLastPara="1" rIns="91425" wrap="square" tIns="45700">
            <a:spAutoFit/>
          </a:bodyPr>
          <a:lstStyle>
            <a:lvl1pPr indent="-228600" lvl="0" marL="457200" algn="l">
              <a:spcBef>
                <a:spcPts val="200"/>
              </a:spcBef>
              <a:spcAft>
                <a:spcPts val="0"/>
              </a:spcAft>
              <a:buClr>
                <a:schemeClr val="dk1"/>
              </a:buClr>
              <a:buSzPts val="1000"/>
              <a:buNone/>
              <a:defRPr sz="10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8" name="Google Shape;148;p155"/>
          <p:cNvSpPr txBox="1"/>
          <p:nvPr>
            <p:ph idx="7" type="body"/>
          </p:nvPr>
        </p:nvSpPr>
        <p:spPr>
          <a:xfrm>
            <a:off x="2238766" y="1100946"/>
            <a:ext cx="669532" cy="246221"/>
          </a:xfrm>
          <a:prstGeom prst="rect">
            <a:avLst/>
          </a:prstGeom>
          <a:noFill/>
          <a:ln>
            <a:noFill/>
          </a:ln>
        </p:spPr>
        <p:txBody>
          <a:bodyPr anchorCtr="0" anchor="t" bIns="45700" lIns="45700" spcFirstLastPara="1" rIns="91425" wrap="square" tIns="45700">
            <a:spAutoFit/>
          </a:bodyPr>
          <a:lstStyle>
            <a:lvl1pPr indent="-228600" lvl="0" marL="457200" algn="l">
              <a:spcBef>
                <a:spcPts val="200"/>
              </a:spcBef>
              <a:spcAft>
                <a:spcPts val="0"/>
              </a:spcAft>
              <a:buClr>
                <a:schemeClr val="dk1"/>
              </a:buClr>
              <a:buSzPts val="1000"/>
              <a:buNone/>
              <a:defRPr sz="10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9" name="Google Shape;149;p155"/>
          <p:cNvSpPr txBox="1"/>
          <p:nvPr>
            <p:ph idx="8" type="body"/>
          </p:nvPr>
        </p:nvSpPr>
        <p:spPr>
          <a:xfrm>
            <a:off x="4030131" y="1100946"/>
            <a:ext cx="1387124" cy="246221"/>
          </a:xfrm>
          <a:prstGeom prst="rect">
            <a:avLst/>
          </a:prstGeom>
          <a:noFill/>
          <a:ln>
            <a:noFill/>
          </a:ln>
        </p:spPr>
        <p:txBody>
          <a:bodyPr anchorCtr="0" anchor="t" bIns="45700" lIns="45700" spcFirstLastPara="1" rIns="91425" wrap="square" tIns="45700">
            <a:spAutoFit/>
          </a:bodyPr>
          <a:lstStyle>
            <a:lvl1pPr indent="-228600" lvl="0" marL="457200" algn="l">
              <a:spcBef>
                <a:spcPts val="200"/>
              </a:spcBef>
              <a:spcAft>
                <a:spcPts val="0"/>
              </a:spcAft>
              <a:buClr>
                <a:schemeClr val="dk1"/>
              </a:buClr>
              <a:buSzPts val="1000"/>
              <a:buNone/>
              <a:defRPr sz="10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0" name="Google Shape;150;p155"/>
          <p:cNvSpPr txBox="1"/>
          <p:nvPr>
            <p:ph idx="9" type="body"/>
          </p:nvPr>
        </p:nvSpPr>
        <p:spPr>
          <a:xfrm>
            <a:off x="9119973" y="1100945"/>
            <a:ext cx="975360" cy="246888"/>
          </a:xfrm>
          <a:prstGeom prst="rect">
            <a:avLst/>
          </a:prstGeom>
          <a:noFill/>
          <a:ln>
            <a:noFill/>
          </a:ln>
        </p:spPr>
        <p:txBody>
          <a:bodyPr anchorCtr="0" anchor="t" bIns="45700" lIns="91425" spcFirstLastPara="1" rIns="91425" wrap="square" tIns="45700">
            <a:spAutoFit/>
          </a:bodyPr>
          <a:lstStyle>
            <a:lvl1pPr indent="-228600" lvl="0" marL="457200" algn="ctr">
              <a:spcBef>
                <a:spcPts val="200"/>
              </a:spcBef>
              <a:spcAft>
                <a:spcPts val="0"/>
              </a:spcAft>
              <a:buClr>
                <a:schemeClr val="dk1"/>
              </a:buClr>
              <a:buSzPts val="1000"/>
              <a:buNone/>
              <a:defRPr sz="10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1" name="Google Shape;151;p155"/>
          <p:cNvSpPr txBox="1"/>
          <p:nvPr>
            <p:ph idx="13" type="body"/>
          </p:nvPr>
        </p:nvSpPr>
        <p:spPr>
          <a:xfrm>
            <a:off x="10096341" y="1100945"/>
            <a:ext cx="975360" cy="246888"/>
          </a:xfrm>
          <a:prstGeom prst="rect">
            <a:avLst/>
          </a:prstGeom>
          <a:noFill/>
          <a:ln>
            <a:noFill/>
          </a:ln>
        </p:spPr>
        <p:txBody>
          <a:bodyPr anchorCtr="0" anchor="t" bIns="45700" lIns="91425" spcFirstLastPara="1" rIns="91425" wrap="square" tIns="45700">
            <a:spAutoFit/>
          </a:bodyPr>
          <a:lstStyle>
            <a:lvl1pPr indent="-228600" lvl="0" marL="457200" algn="ctr">
              <a:spcBef>
                <a:spcPts val="200"/>
              </a:spcBef>
              <a:spcAft>
                <a:spcPts val="0"/>
              </a:spcAft>
              <a:buClr>
                <a:schemeClr val="dk1"/>
              </a:buClr>
              <a:buSzPts val="1000"/>
              <a:buNone/>
              <a:defRPr sz="10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2" name="Google Shape;152;p155"/>
          <p:cNvSpPr txBox="1"/>
          <p:nvPr>
            <p:ph idx="14" type="body"/>
          </p:nvPr>
        </p:nvSpPr>
        <p:spPr>
          <a:xfrm>
            <a:off x="11079800" y="1100945"/>
            <a:ext cx="975360" cy="246888"/>
          </a:xfrm>
          <a:prstGeom prst="rect">
            <a:avLst/>
          </a:prstGeom>
          <a:noFill/>
          <a:ln>
            <a:noFill/>
          </a:ln>
        </p:spPr>
        <p:txBody>
          <a:bodyPr anchorCtr="0" anchor="t" bIns="45700" lIns="91425" spcFirstLastPara="1" rIns="91425" wrap="square" tIns="45700">
            <a:spAutoFit/>
          </a:bodyPr>
          <a:lstStyle>
            <a:lvl1pPr indent="-228600" lvl="0" marL="457200" algn="ctr">
              <a:spcBef>
                <a:spcPts val="200"/>
              </a:spcBef>
              <a:spcAft>
                <a:spcPts val="0"/>
              </a:spcAft>
              <a:buClr>
                <a:schemeClr val="dk1"/>
              </a:buClr>
              <a:buSzPts val="1000"/>
              <a:buNone/>
              <a:defRPr sz="10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3" name="Google Shape;153;p155"/>
          <p:cNvSpPr txBox="1"/>
          <p:nvPr/>
        </p:nvSpPr>
        <p:spPr>
          <a:xfrm>
            <a:off x="11079800" y="880703"/>
            <a:ext cx="97536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Tahoma"/>
                <a:ea typeface="Tahoma"/>
                <a:cs typeface="Tahoma"/>
                <a:sym typeface="Tahoma"/>
              </a:rPr>
              <a:t>FY18</a:t>
            </a:r>
            <a:endParaRPr/>
          </a:p>
        </p:txBody>
      </p:sp>
      <p:sp>
        <p:nvSpPr>
          <p:cNvPr id="154" name="Google Shape;154;p155"/>
          <p:cNvSpPr txBox="1"/>
          <p:nvPr/>
        </p:nvSpPr>
        <p:spPr>
          <a:xfrm>
            <a:off x="10101659" y="880703"/>
            <a:ext cx="97536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Tahoma"/>
                <a:ea typeface="Tahoma"/>
                <a:cs typeface="Tahoma"/>
                <a:sym typeface="Tahoma"/>
              </a:rPr>
              <a:t>FY17</a:t>
            </a:r>
            <a:endParaRPr/>
          </a:p>
        </p:txBody>
      </p:sp>
      <p:sp>
        <p:nvSpPr>
          <p:cNvPr id="155" name="Google Shape;155;p155"/>
          <p:cNvSpPr txBox="1"/>
          <p:nvPr/>
        </p:nvSpPr>
        <p:spPr>
          <a:xfrm>
            <a:off x="9123517" y="880703"/>
            <a:ext cx="97536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000000"/>
                </a:solidFill>
                <a:latin typeface="Tahoma"/>
                <a:ea typeface="Tahoma"/>
                <a:cs typeface="Tahoma"/>
                <a:sym typeface="Tahoma"/>
              </a:rPr>
              <a:t>FY16</a:t>
            </a:r>
            <a:endParaRPr/>
          </a:p>
        </p:txBody>
      </p:sp>
      <p:sp>
        <p:nvSpPr>
          <p:cNvPr id="156" name="Google Shape;156;p155"/>
          <p:cNvSpPr/>
          <p:nvPr/>
        </p:nvSpPr>
        <p:spPr>
          <a:xfrm>
            <a:off x="6245883" y="4103929"/>
            <a:ext cx="5876544" cy="2286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000">
                <a:solidFill>
                  <a:srgbClr val="FFFFFF"/>
                </a:solidFill>
                <a:latin typeface="Tahoma"/>
                <a:ea typeface="Tahoma"/>
                <a:cs typeface="Tahoma"/>
                <a:sym typeface="Tahoma"/>
              </a:rPr>
              <a:t>PERFORMER:	</a:t>
            </a:r>
            <a:endParaRPr/>
          </a:p>
        </p:txBody>
      </p:sp>
      <p:sp>
        <p:nvSpPr>
          <p:cNvPr id="157" name="Google Shape;157;p155"/>
          <p:cNvSpPr/>
          <p:nvPr/>
        </p:nvSpPr>
        <p:spPr>
          <a:xfrm>
            <a:off x="9505245" y="4095463"/>
            <a:ext cx="83869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FFFFFF"/>
                </a:solidFill>
                <a:latin typeface="Tahoma"/>
                <a:ea typeface="Tahoma"/>
                <a:cs typeface="Tahoma"/>
                <a:sym typeface="Tahoma"/>
              </a:rPr>
              <a:t>LOCATION:</a:t>
            </a:r>
            <a:endParaRPr/>
          </a:p>
        </p:txBody>
      </p:sp>
      <p:sp>
        <p:nvSpPr>
          <p:cNvPr id="158" name="Google Shape;158;p155"/>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9" name="Google Shape;159;p155"/>
          <p:cNvSpPr txBox="1"/>
          <p:nvPr/>
        </p:nvSpPr>
        <p:spPr>
          <a:xfrm>
            <a:off x="1347693" y="6583835"/>
            <a:ext cx="715772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7F7F7F"/>
                </a:solidFill>
                <a:latin typeface="Tahoma"/>
                <a:ea typeface="Tahoma"/>
                <a:cs typeface="Tahoma"/>
                <a:sym typeface="Tahoma"/>
              </a:rPr>
              <a:t>Distribution authorized to U.S. Government Agencies only. Other requests for this document shall be referred to DARPA Director’s Office.</a:t>
            </a:r>
            <a:endParaRPr/>
          </a:p>
        </p:txBody>
      </p:sp>
      <p:pic>
        <p:nvPicPr>
          <p:cNvPr id="160" name="Google Shape;160;p155"/>
          <p:cNvPicPr preferRelativeResize="0"/>
          <p:nvPr/>
        </p:nvPicPr>
        <p:blipFill rotWithShape="1">
          <a:blip r:embed="rId2">
            <a:alphaModFix/>
          </a:blip>
          <a:srcRect b="0" l="0" r="0" t="0"/>
          <a:stretch/>
        </p:blipFill>
        <p:spPr>
          <a:xfrm>
            <a:off x="0" y="-31710"/>
            <a:ext cx="1372924" cy="946902"/>
          </a:xfrm>
          <a:prstGeom prst="rect">
            <a:avLst/>
          </a:prstGeom>
          <a:noFill/>
          <a:ln>
            <a:noFill/>
          </a:ln>
        </p:spPr>
      </p:pic>
      <p:sp>
        <p:nvSpPr>
          <p:cNvPr id="161" name="Google Shape;161;p155"/>
          <p:cNvSpPr txBox="1"/>
          <p:nvPr>
            <p:ph type="ctrTitle"/>
          </p:nvPr>
        </p:nvSpPr>
        <p:spPr>
          <a:xfrm>
            <a:off x="1467294" y="151418"/>
            <a:ext cx="10216708" cy="6126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2400"/>
              <a:buFont typeface="Poppins"/>
              <a:buNone/>
              <a:defRPr b="0" sz="2400">
                <a:solidFill>
                  <a:schemeClr val="dk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Y18_Staffer_Quad_2">
  <p:cSld name="FY18_Staffer_Quad_2">
    <p:spTree>
      <p:nvGrpSpPr>
        <p:cNvPr id="162" name="Shape 162"/>
        <p:cNvGrpSpPr/>
        <p:nvPr/>
      </p:nvGrpSpPr>
      <p:grpSpPr>
        <a:xfrm>
          <a:off x="0" y="0"/>
          <a:ext cx="0" cy="0"/>
          <a:chOff x="0" y="0"/>
          <a:chExt cx="0" cy="0"/>
        </a:xfrm>
      </p:grpSpPr>
      <p:sp>
        <p:nvSpPr>
          <p:cNvPr id="163" name="Google Shape;163;p156"/>
          <p:cNvSpPr txBox="1"/>
          <p:nvPr>
            <p:ph idx="1" type="body"/>
          </p:nvPr>
        </p:nvSpPr>
        <p:spPr>
          <a:xfrm>
            <a:off x="262875" y="4077691"/>
            <a:ext cx="5718048" cy="2157984"/>
          </a:xfrm>
          <a:prstGeom prst="rect">
            <a:avLst/>
          </a:prstGeom>
          <a:noFill/>
          <a:ln>
            <a:noFill/>
          </a:ln>
        </p:spPr>
        <p:txBody>
          <a:bodyPr anchorCtr="0" anchor="t" bIns="45700" lIns="91425" spcFirstLastPara="1" rIns="91425" wrap="square" tIns="45700">
            <a:noAutofit/>
          </a:bodyPr>
          <a:lstStyle>
            <a:lvl1pPr indent="-228600" lvl="0" marL="457200" algn="l">
              <a:spcBef>
                <a:spcPts val="240"/>
              </a:spcBef>
              <a:spcAft>
                <a:spcPts val="0"/>
              </a:spcAft>
              <a:buClr>
                <a:schemeClr val="dk1"/>
              </a:buClr>
              <a:buSzPts val="1200"/>
              <a:buNone/>
              <a:defRPr sz="12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4" name="Google Shape;164;p156"/>
          <p:cNvSpPr txBox="1"/>
          <p:nvPr>
            <p:ph idx="2" type="body"/>
          </p:nvPr>
        </p:nvSpPr>
        <p:spPr>
          <a:xfrm>
            <a:off x="262875" y="1592626"/>
            <a:ext cx="5718048" cy="2157984"/>
          </a:xfrm>
          <a:prstGeom prst="rect">
            <a:avLst/>
          </a:prstGeom>
          <a:noFill/>
          <a:ln>
            <a:noFill/>
          </a:ln>
        </p:spPr>
        <p:txBody>
          <a:bodyPr anchorCtr="0" anchor="t" bIns="45700" lIns="91425" spcFirstLastPara="1" rIns="91425" wrap="square" tIns="45700">
            <a:noAutofit/>
          </a:bodyPr>
          <a:lstStyle>
            <a:lvl1pPr indent="-228600" lvl="0" marL="457200" algn="l">
              <a:spcBef>
                <a:spcPts val="240"/>
              </a:spcBef>
              <a:spcAft>
                <a:spcPts val="0"/>
              </a:spcAft>
              <a:buClr>
                <a:schemeClr val="dk1"/>
              </a:buClr>
              <a:buSzPts val="1200"/>
              <a:buNone/>
              <a:defRPr sz="12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65" name="Google Shape;165;p156"/>
          <p:cNvCxnSpPr/>
          <p:nvPr/>
        </p:nvCxnSpPr>
        <p:spPr>
          <a:xfrm>
            <a:off x="0" y="3825875"/>
            <a:ext cx="12192000" cy="0"/>
          </a:xfrm>
          <a:prstGeom prst="straightConnector1">
            <a:avLst/>
          </a:prstGeom>
          <a:noFill/>
          <a:ln cap="flat" cmpd="sng" w="22225">
            <a:solidFill>
              <a:schemeClr val="dk1"/>
            </a:solidFill>
            <a:prstDash val="solid"/>
            <a:round/>
            <a:headEnd len="med" w="med" type="none"/>
            <a:tailEnd len="med" w="med" type="none"/>
          </a:ln>
        </p:spPr>
      </p:cxnSp>
      <p:cxnSp>
        <p:nvCxnSpPr>
          <p:cNvPr id="166" name="Google Shape;166;p156"/>
          <p:cNvCxnSpPr/>
          <p:nvPr/>
        </p:nvCxnSpPr>
        <p:spPr>
          <a:xfrm>
            <a:off x="6096000" y="1355726"/>
            <a:ext cx="0" cy="5070474"/>
          </a:xfrm>
          <a:prstGeom prst="straightConnector1">
            <a:avLst/>
          </a:prstGeom>
          <a:noFill/>
          <a:ln cap="flat" cmpd="sng" w="22225">
            <a:solidFill>
              <a:schemeClr val="dk1"/>
            </a:solidFill>
            <a:prstDash val="solid"/>
            <a:round/>
            <a:headEnd len="med" w="med" type="none"/>
            <a:tailEnd len="med" w="med" type="none"/>
          </a:ln>
        </p:spPr>
      </p:cxnSp>
      <p:sp>
        <p:nvSpPr>
          <p:cNvPr id="167" name="Google Shape;167;p156"/>
          <p:cNvSpPr txBox="1"/>
          <p:nvPr>
            <p:ph idx="3" type="body"/>
          </p:nvPr>
        </p:nvSpPr>
        <p:spPr>
          <a:xfrm>
            <a:off x="6273660" y="1592626"/>
            <a:ext cx="5718048" cy="2157984"/>
          </a:xfrm>
          <a:prstGeom prst="rect">
            <a:avLst/>
          </a:prstGeom>
          <a:noFill/>
          <a:ln>
            <a:noFill/>
          </a:ln>
        </p:spPr>
        <p:txBody>
          <a:bodyPr anchorCtr="0" anchor="t" bIns="45700" lIns="91425" spcFirstLastPara="1" rIns="91425" wrap="square" tIns="45700">
            <a:noAutofit/>
          </a:bodyPr>
          <a:lstStyle>
            <a:lvl1pPr indent="-228600" lvl="0" marL="457200" algn="l">
              <a:spcBef>
                <a:spcPts val="240"/>
              </a:spcBef>
              <a:spcAft>
                <a:spcPts val="0"/>
              </a:spcAft>
              <a:buClr>
                <a:schemeClr val="dk1"/>
              </a:buClr>
              <a:buSzPts val="1200"/>
              <a:buNone/>
              <a:defRPr sz="12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8" name="Google Shape;168;p156"/>
          <p:cNvSpPr txBox="1"/>
          <p:nvPr/>
        </p:nvSpPr>
        <p:spPr>
          <a:xfrm>
            <a:off x="1200151" y="1363190"/>
            <a:ext cx="361950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Tahoma"/>
                <a:ea typeface="Tahoma"/>
                <a:cs typeface="Tahoma"/>
                <a:sym typeface="Tahoma"/>
              </a:rPr>
              <a:t>PROGRAM OVERVIEW</a:t>
            </a:r>
            <a:endParaRPr/>
          </a:p>
        </p:txBody>
      </p:sp>
      <p:sp>
        <p:nvSpPr>
          <p:cNvPr id="169" name="Google Shape;169;p156"/>
          <p:cNvSpPr txBox="1"/>
          <p:nvPr/>
        </p:nvSpPr>
        <p:spPr>
          <a:xfrm>
            <a:off x="7454898" y="1365363"/>
            <a:ext cx="361950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Tahoma"/>
                <a:ea typeface="Tahoma"/>
                <a:cs typeface="Tahoma"/>
                <a:sym typeface="Tahoma"/>
              </a:rPr>
              <a:t>PROGRAM STATUS</a:t>
            </a:r>
            <a:endParaRPr/>
          </a:p>
        </p:txBody>
      </p:sp>
      <p:sp>
        <p:nvSpPr>
          <p:cNvPr id="170" name="Google Shape;170;p156"/>
          <p:cNvSpPr txBox="1"/>
          <p:nvPr/>
        </p:nvSpPr>
        <p:spPr>
          <a:xfrm>
            <a:off x="341314" y="3843864"/>
            <a:ext cx="533717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Tahoma"/>
                <a:ea typeface="Tahoma"/>
                <a:cs typeface="Tahoma"/>
                <a:sym typeface="Tahoma"/>
              </a:rPr>
              <a:t>CAPABILITY OBJECTIVE/GOAL</a:t>
            </a:r>
            <a:endParaRPr/>
          </a:p>
        </p:txBody>
      </p:sp>
      <p:sp>
        <p:nvSpPr>
          <p:cNvPr id="171" name="Google Shape;171;p156"/>
          <p:cNvSpPr txBox="1"/>
          <p:nvPr/>
        </p:nvSpPr>
        <p:spPr>
          <a:xfrm>
            <a:off x="8188123" y="3843864"/>
            <a:ext cx="215305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Tahoma"/>
                <a:ea typeface="Tahoma"/>
                <a:cs typeface="Tahoma"/>
                <a:sym typeface="Tahoma"/>
              </a:rPr>
              <a:t>PERFORMERS</a:t>
            </a:r>
            <a:endParaRPr/>
          </a:p>
        </p:txBody>
      </p:sp>
      <p:sp>
        <p:nvSpPr>
          <p:cNvPr id="172" name="Google Shape;172;p156"/>
          <p:cNvSpPr txBox="1"/>
          <p:nvPr>
            <p:ph idx="4" type="body"/>
          </p:nvPr>
        </p:nvSpPr>
        <p:spPr>
          <a:xfrm>
            <a:off x="6253087" y="4329799"/>
            <a:ext cx="3252157" cy="2221992"/>
          </a:xfrm>
          <a:prstGeom prst="rect">
            <a:avLst/>
          </a:prstGeom>
          <a:noFill/>
          <a:ln>
            <a:noFill/>
          </a:ln>
        </p:spPr>
        <p:txBody>
          <a:bodyPr anchorCtr="0" anchor="t" bIns="45700" lIns="91425" spcFirstLastPara="1" rIns="91425" wrap="square" tIns="45700">
            <a:noAutofit/>
          </a:bodyPr>
          <a:lstStyle>
            <a:lvl1pPr indent="-228600" lvl="0" marL="457200" algn="l">
              <a:spcBef>
                <a:spcPts val="200"/>
              </a:spcBef>
              <a:spcAft>
                <a:spcPts val="0"/>
              </a:spcAft>
              <a:buClr>
                <a:schemeClr val="dk1"/>
              </a:buClr>
              <a:buSzPts val="1000"/>
              <a:buNone/>
              <a:defRPr sz="10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3" name="Google Shape;173;p156"/>
          <p:cNvSpPr txBox="1"/>
          <p:nvPr>
            <p:ph idx="5" type="body"/>
          </p:nvPr>
        </p:nvSpPr>
        <p:spPr>
          <a:xfrm>
            <a:off x="9514448" y="4329585"/>
            <a:ext cx="2621280" cy="2221992"/>
          </a:xfrm>
          <a:prstGeom prst="rect">
            <a:avLst/>
          </a:prstGeom>
          <a:noFill/>
          <a:ln>
            <a:noFill/>
          </a:ln>
        </p:spPr>
        <p:txBody>
          <a:bodyPr anchorCtr="0" anchor="t" bIns="45700" lIns="91425" spcFirstLastPara="1" rIns="91425" wrap="square" tIns="45700">
            <a:noAutofit/>
          </a:bodyPr>
          <a:lstStyle>
            <a:lvl1pPr indent="-228600" lvl="0" marL="457200" algn="l">
              <a:spcBef>
                <a:spcPts val="200"/>
              </a:spcBef>
              <a:spcAft>
                <a:spcPts val="0"/>
              </a:spcAft>
              <a:buClr>
                <a:schemeClr val="dk1"/>
              </a:buClr>
              <a:buSzPts val="1000"/>
              <a:buNone/>
              <a:defRPr sz="10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74" name="Google Shape;174;p156"/>
          <p:cNvCxnSpPr/>
          <p:nvPr/>
        </p:nvCxnSpPr>
        <p:spPr>
          <a:xfrm>
            <a:off x="0" y="1355726"/>
            <a:ext cx="12192000" cy="0"/>
          </a:xfrm>
          <a:prstGeom prst="straightConnector1">
            <a:avLst/>
          </a:prstGeom>
          <a:noFill/>
          <a:ln cap="flat" cmpd="sng" w="22225">
            <a:solidFill>
              <a:schemeClr val="dk1"/>
            </a:solidFill>
            <a:prstDash val="solid"/>
            <a:round/>
            <a:headEnd len="med" w="med" type="none"/>
            <a:tailEnd len="med" w="med" type="none"/>
          </a:ln>
        </p:spPr>
      </p:cxnSp>
      <p:sp>
        <p:nvSpPr>
          <p:cNvPr id="175" name="Google Shape;175;p156"/>
          <p:cNvSpPr txBox="1"/>
          <p:nvPr>
            <p:ph idx="6" type="body"/>
          </p:nvPr>
        </p:nvSpPr>
        <p:spPr>
          <a:xfrm>
            <a:off x="373941" y="1100945"/>
            <a:ext cx="1987296" cy="246888"/>
          </a:xfrm>
          <a:prstGeom prst="rect">
            <a:avLst/>
          </a:prstGeom>
          <a:noFill/>
          <a:ln>
            <a:noFill/>
          </a:ln>
        </p:spPr>
        <p:txBody>
          <a:bodyPr anchorCtr="0" anchor="t" bIns="45700" lIns="45700" spcFirstLastPara="1" rIns="91425" wrap="square" tIns="45700">
            <a:spAutoFit/>
          </a:bodyPr>
          <a:lstStyle>
            <a:lvl1pPr indent="-228600" lvl="0" marL="457200" algn="l">
              <a:spcBef>
                <a:spcPts val="200"/>
              </a:spcBef>
              <a:spcAft>
                <a:spcPts val="0"/>
              </a:spcAft>
              <a:buClr>
                <a:schemeClr val="dk1"/>
              </a:buClr>
              <a:buSzPts val="1000"/>
              <a:buNone/>
              <a:defRPr sz="10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6" name="Google Shape;176;p156"/>
          <p:cNvSpPr txBox="1"/>
          <p:nvPr>
            <p:ph idx="7" type="body"/>
          </p:nvPr>
        </p:nvSpPr>
        <p:spPr>
          <a:xfrm>
            <a:off x="3203771" y="1100946"/>
            <a:ext cx="1658112" cy="246221"/>
          </a:xfrm>
          <a:prstGeom prst="rect">
            <a:avLst/>
          </a:prstGeom>
          <a:noFill/>
          <a:ln>
            <a:noFill/>
          </a:ln>
        </p:spPr>
        <p:txBody>
          <a:bodyPr anchorCtr="0" anchor="t" bIns="45700" lIns="45700" spcFirstLastPara="1" rIns="91425" wrap="square" tIns="45700">
            <a:spAutoFit/>
          </a:bodyPr>
          <a:lstStyle>
            <a:lvl1pPr indent="-228600" lvl="0" marL="457200" algn="l">
              <a:spcBef>
                <a:spcPts val="200"/>
              </a:spcBef>
              <a:spcAft>
                <a:spcPts val="0"/>
              </a:spcAft>
              <a:buClr>
                <a:schemeClr val="dk1"/>
              </a:buClr>
              <a:buSzPts val="1000"/>
              <a:buNone/>
              <a:defRPr sz="10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7" name="Google Shape;177;p156"/>
          <p:cNvSpPr txBox="1"/>
          <p:nvPr>
            <p:ph idx="8" type="body"/>
          </p:nvPr>
        </p:nvSpPr>
        <p:spPr>
          <a:xfrm>
            <a:off x="5851173" y="1100946"/>
            <a:ext cx="1387124" cy="246221"/>
          </a:xfrm>
          <a:prstGeom prst="rect">
            <a:avLst/>
          </a:prstGeom>
          <a:noFill/>
          <a:ln>
            <a:noFill/>
          </a:ln>
        </p:spPr>
        <p:txBody>
          <a:bodyPr anchorCtr="0" anchor="t" bIns="45700" lIns="45700" spcFirstLastPara="1" rIns="91425" wrap="square" tIns="45700">
            <a:spAutoFit/>
          </a:bodyPr>
          <a:lstStyle>
            <a:lvl1pPr indent="-228600" lvl="0" marL="457200" algn="l">
              <a:spcBef>
                <a:spcPts val="200"/>
              </a:spcBef>
              <a:spcAft>
                <a:spcPts val="0"/>
              </a:spcAft>
              <a:buClr>
                <a:schemeClr val="dk1"/>
              </a:buClr>
              <a:buSzPts val="1000"/>
              <a:buNone/>
              <a:defRPr sz="10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8" name="Google Shape;178;p156"/>
          <p:cNvSpPr txBox="1"/>
          <p:nvPr>
            <p:ph idx="9" type="body"/>
          </p:nvPr>
        </p:nvSpPr>
        <p:spPr>
          <a:xfrm>
            <a:off x="9122068" y="1120609"/>
            <a:ext cx="975360" cy="230832"/>
          </a:xfrm>
          <a:prstGeom prst="rect">
            <a:avLst/>
          </a:prstGeom>
          <a:noFill/>
          <a:ln>
            <a:noFill/>
          </a:ln>
        </p:spPr>
        <p:txBody>
          <a:bodyPr anchorCtr="0" anchor="t" bIns="45700" lIns="91425" spcFirstLastPara="1" rIns="91425" wrap="square" tIns="45700">
            <a:spAutoFit/>
          </a:bodyPr>
          <a:lstStyle>
            <a:lvl1pPr indent="-228600" lvl="0" marL="457200" algn="ctr">
              <a:spcBef>
                <a:spcPts val="180"/>
              </a:spcBef>
              <a:spcAft>
                <a:spcPts val="0"/>
              </a:spcAft>
              <a:buClr>
                <a:schemeClr val="dk1"/>
              </a:buClr>
              <a:buSzPts val="900"/>
              <a:buNone/>
              <a:defRPr sz="9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9" name="Google Shape;179;p156"/>
          <p:cNvSpPr txBox="1"/>
          <p:nvPr>
            <p:ph idx="13" type="body"/>
          </p:nvPr>
        </p:nvSpPr>
        <p:spPr>
          <a:xfrm>
            <a:off x="10111545" y="1120609"/>
            <a:ext cx="975360" cy="230832"/>
          </a:xfrm>
          <a:prstGeom prst="rect">
            <a:avLst/>
          </a:prstGeom>
          <a:noFill/>
          <a:ln>
            <a:noFill/>
          </a:ln>
        </p:spPr>
        <p:txBody>
          <a:bodyPr anchorCtr="0" anchor="t" bIns="45700" lIns="91425" spcFirstLastPara="1" rIns="91425" wrap="square" tIns="45700">
            <a:spAutoFit/>
          </a:bodyPr>
          <a:lstStyle>
            <a:lvl1pPr indent="-228600" lvl="0" marL="457200" algn="ctr">
              <a:spcBef>
                <a:spcPts val="180"/>
              </a:spcBef>
              <a:spcAft>
                <a:spcPts val="0"/>
              </a:spcAft>
              <a:buClr>
                <a:schemeClr val="dk1"/>
              </a:buClr>
              <a:buSzPts val="900"/>
              <a:buNone/>
              <a:defRPr sz="9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0" name="Google Shape;180;p156"/>
          <p:cNvSpPr txBox="1"/>
          <p:nvPr>
            <p:ph idx="14" type="body"/>
          </p:nvPr>
        </p:nvSpPr>
        <p:spPr>
          <a:xfrm>
            <a:off x="11095004" y="1120609"/>
            <a:ext cx="975360" cy="230832"/>
          </a:xfrm>
          <a:prstGeom prst="rect">
            <a:avLst/>
          </a:prstGeom>
          <a:noFill/>
          <a:ln>
            <a:noFill/>
          </a:ln>
        </p:spPr>
        <p:txBody>
          <a:bodyPr anchorCtr="0" anchor="t" bIns="45700" lIns="91425" spcFirstLastPara="1" rIns="91425" wrap="square" tIns="45700">
            <a:spAutoFit/>
          </a:bodyPr>
          <a:lstStyle>
            <a:lvl1pPr indent="-228600" lvl="0" marL="457200" algn="ctr">
              <a:spcBef>
                <a:spcPts val="180"/>
              </a:spcBef>
              <a:spcAft>
                <a:spcPts val="0"/>
              </a:spcAft>
              <a:buClr>
                <a:schemeClr val="dk1"/>
              </a:buClr>
              <a:buSzPts val="900"/>
              <a:buNone/>
              <a:defRPr sz="9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1" name="Google Shape;181;p156"/>
          <p:cNvSpPr txBox="1"/>
          <p:nvPr/>
        </p:nvSpPr>
        <p:spPr>
          <a:xfrm>
            <a:off x="2376359" y="1109506"/>
            <a:ext cx="105674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ahoma"/>
                <a:ea typeface="Tahoma"/>
                <a:cs typeface="Tahoma"/>
                <a:sym typeface="Tahoma"/>
              </a:rPr>
              <a:t>PROJECT:</a:t>
            </a:r>
            <a:endParaRPr/>
          </a:p>
        </p:txBody>
      </p:sp>
      <p:sp>
        <p:nvSpPr>
          <p:cNvPr id="182" name="Google Shape;182;p156"/>
          <p:cNvSpPr txBox="1"/>
          <p:nvPr/>
        </p:nvSpPr>
        <p:spPr>
          <a:xfrm>
            <a:off x="4819654" y="1109506"/>
            <a:ext cx="160655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ahoma"/>
                <a:ea typeface="Tahoma"/>
                <a:cs typeface="Tahoma"/>
                <a:sym typeface="Tahoma"/>
              </a:rPr>
              <a:t>RDDS</a:t>
            </a:r>
            <a:r>
              <a:rPr lang="en-US" sz="1000">
                <a:solidFill>
                  <a:schemeClr val="dk1"/>
                </a:solidFill>
                <a:latin typeface="Tahoma"/>
                <a:ea typeface="Tahoma"/>
                <a:cs typeface="Tahoma"/>
                <a:sym typeface="Tahoma"/>
              </a:rPr>
              <a:t> PG #</a:t>
            </a:r>
            <a:r>
              <a:rPr lang="en-US" sz="1000">
                <a:solidFill>
                  <a:schemeClr val="dk1"/>
                </a:solidFill>
                <a:latin typeface="Tahoma"/>
                <a:ea typeface="Tahoma"/>
                <a:cs typeface="Tahoma"/>
                <a:sym typeface="Tahoma"/>
              </a:rPr>
              <a:t>:</a:t>
            </a:r>
            <a:endParaRPr/>
          </a:p>
        </p:txBody>
      </p:sp>
      <p:sp>
        <p:nvSpPr>
          <p:cNvPr id="183" name="Google Shape;183;p156"/>
          <p:cNvSpPr txBox="1"/>
          <p:nvPr/>
        </p:nvSpPr>
        <p:spPr>
          <a:xfrm>
            <a:off x="11085197" y="663878"/>
            <a:ext cx="97536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chemeClr val="dk1"/>
                </a:solidFill>
                <a:latin typeface="Tahoma"/>
                <a:ea typeface="Tahoma"/>
                <a:cs typeface="Tahoma"/>
                <a:sym typeface="Tahoma"/>
              </a:rPr>
              <a:t>FY18</a:t>
            </a:r>
            <a:endParaRPr/>
          </a:p>
        </p:txBody>
      </p:sp>
      <p:sp>
        <p:nvSpPr>
          <p:cNvPr id="184" name="Google Shape;184;p156"/>
          <p:cNvSpPr txBox="1"/>
          <p:nvPr/>
        </p:nvSpPr>
        <p:spPr>
          <a:xfrm>
            <a:off x="10106128" y="663878"/>
            <a:ext cx="97536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chemeClr val="dk1"/>
                </a:solidFill>
                <a:latin typeface="Tahoma"/>
                <a:ea typeface="Tahoma"/>
                <a:cs typeface="Tahoma"/>
                <a:sym typeface="Tahoma"/>
              </a:rPr>
              <a:t>FY17</a:t>
            </a:r>
            <a:endParaRPr/>
          </a:p>
        </p:txBody>
      </p:sp>
      <p:sp>
        <p:nvSpPr>
          <p:cNvPr id="185" name="Google Shape;185;p156"/>
          <p:cNvSpPr txBox="1"/>
          <p:nvPr/>
        </p:nvSpPr>
        <p:spPr>
          <a:xfrm>
            <a:off x="9130605" y="663878"/>
            <a:ext cx="97536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chemeClr val="dk1"/>
                </a:solidFill>
                <a:latin typeface="Tahoma"/>
                <a:ea typeface="Tahoma"/>
                <a:cs typeface="Tahoma"/>
                <a:sym typeface="Tahoma"/>
              </a:rPr>
              <a:t>FY16</a:t>
            </a:r>
            <a:endParaRPr/>
          </a:p>
        </p:txBody>
      </p:sp>
      <p:sp>
        <p:nvSpPr>
          <p:cNvPr id="186" name="Google Shape;186;p156"/>
          <p:cNvSpPr txBox="1"/>
          <p:nvPr/>
        </p:nvSpPr>
        <p:spPr>
          <a:xfrm>
            <a:off x="8155245" y="663878"/>
            <a:ext cx="97536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chemeClr val="dk1"/>
                </a:solidFill>
                <a:latin typeface="Tahoma"/>
                <a:ea typeface="Tahoma"/>
                <a:cs typeface="Tahoma"/>
                <a:sym typeface="Tahoma"/>
              </a:rPr>
              <a:t>PROJECT</a:t>
            </a:r>
            <a:endParaRPr/>
          </a:p>
        </p:txBody>
      </p:sp>
      <p:sp>
        <p:nvSpPr>
          <p:cNvPr id="187" name="Google Shape;187;p156"/>
          <p:cNvSpPr txBox="1"/>
          <p:nvPr/>
        </p:nvSpPr>
        <p:spPr>
          <a:xfrm>
            <a:off x="38105" y="1100946"/>
            <a:ext cx="83184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ahoma"/>
                <a:ea typeface="Tahoma"/>
                <a:cs typeface="Tahoma"/>
                <a:sym typeface="Tahoma"/>
              </a:rPr>
              <a:t>PE:</a:t>
            </a:r>
            <a:endParaRPr/>
          </a:p>
        </p:txBody>
      </p:sp>
      <p:sp>
        <p:nvSpPr>
          <p:cNvPr id="188" name="Google Shape;188;p156"/>
          <p:cNvSpPr txBox="1"/>
          <p:nvPr>
            <p:ph idx="15" type="body"/>
          </p:nvPr>
        </p:nvSpPr>
        <p:spPr>
          <a:xfrm>
            <a:off x="9115229" y="874914"/>
            <a:ext cx="975360" cy="228600"/>
          </a:xfrm>
          <a:prstGeom prst="rect">
            <a:avLst/>
          </a:prstGeom>
          <a:noFill/>
          <a:ln>
            <a:noFill/>
          </a:ln>
        </p:spPr>
        <p:txBody>
          <a:bodyPr anchorCtr="0" anchor="t" bIns="45700" lIns="91425" spcFirstLastPara="1" rIns="91425" wrap="square" tIns="45700">
            <a:noAutofit/>
          </a:bodyPr>
          <a:lstStyle>
            <a:lvl1pPr indent="-228600" lvl="0" marL="457200" algn="ctr">
              <a:spcBef>
                <a:spcPts val="180"/>
              </a:spcBef>
              <a:spcAft>
                <a:spcPts val="0"/>
              </a:spcAft>
              <a:buClr>
                <a:schemeClr val="dk1"/>
              </a:buClr>
              <a:buSzPts val="900"/>
              <a:buNone/>
              <a:defRPr sz="9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9" name="Google Shape;189;p156"/>
          <p:cNvSpPr txBox="1"/>
          <p:nvPr>
            <p:ph idx="16" type="body"/>
          </p:nvPr>
        </p:nvSpPr>
        <p:spPr>
          <a:xfrm>
            <a:off x="10111545" y="874688"/>
            <a:ext cx="975360" cy="228600"/>
          </a:xfrm>
          <a:prstGeom prst="rect">
            <a:avLst/>
          </a:prstGeom>
          <a:noFill/>
          <a:ln>
            <a:noFill/>
          </a:ln>
        </p:spPr>
        <p:txBody>
          <a:bodyPr anchorCtr="0" anchor="t" bIns="45700" lIns="91425" spcFirstLastPara="1" rIns="91425" wrap="square" tIns="45700">
            <a:noAutofit/>
          </a:bodyPr>
          <a:lstStyle>
            <a:lvl1pPr indent="-228600" lvl="0" marL="457200" algn="ctr">
              <a:spcBef>
                <a:spcPts val="180"/>
              </a:spcBef>
              <a:spcAft>
                <a:spcPts val="0"/>
              </a:spcAft>
              <a:buClr>
                <a:schemeClr val="dk1"/>
              </a:buClr>
              <a:buSzPts val="900"/>
              <a:buNone/>
              <a:defRPr sz="9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0" name="Google Shape;190;p156"/>
          <p:cNvSpPr txBox="1"/>
          <p:nvPr>
            <p:ph idx="17" type="body"/>
          </p:nvPr>
        </p:nvSpPr>
        <p:spPr>
          <a:xfrm>
            <a:off x="11095004" y="874688"/>
            <a:ext cx="975360" cy="228600"/>
          </a:xfrm>
          <a:prstGeom prst="rect">
            <a:avLst/>
          </a:prstGeom>
          <a:noFill/>
          <a:ln>
            <a:noFill/>
          </a:ln>
        </p:spPr>
        <p:txBody>
          <a:bodyPr anchorCtr="0" anchor="t" bIns="45700" lIns="91425" spcFirstLastPara="1" rIns="91425" wrap="square" tIns="45700">
            <a:noAutofit/>
          </a:bodyPr>
          <a:lstStyle>
            <a:lvl1pPr indent="-228600" lvl="0" marL="457200" algn="ctr">
              <a:spcBef>
                <a:spcPts val="180"/>
              </a:spcBef>
              <a:spcAft>
                <a:spcPts val="0"/>
              </a:spcAft>
              <a:buClr>
                <a:schemeClr val="dk1"/>
              </a:buClr>
              <a:buSzPts val="900"/>
              <a:buNone/>
              <a:defRPr sz="9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1" name="Google Shape;191;p156"/>
          <p:cNvSpPr txBox="1"/>
          <p:nvPr>
            <p:ph idx="18" type="body"/>
          </p:nvPr>
        </p:nvSpPr>
        <p:spPr>
          <a:xfrm>
            <a:off x="8124905" y="1121948"/>
            <a:ext cx="975360" cy="228600"/>
          </a:xfrm>
          <a:prstGeom prst="rect">
            <a:avLst/>
          </a:prstGeom>
          <a:noFill/>
          <a:ln>
            <a:noFill/>
          </a:ln>
        </p:spPr>
        <p:txBody>
          <a:bodyPr anchorCtr="0" anchor="t" bIns="45700" lIns="91425" spcFirstLastPara="1" rIns="91425" wrap="square" tIns="45700">
            <a:noAutofit/>
          </a:bodyPr>
          <a:lstStyle>
            <a:lvl1pPr indent="-228600" lvl="0" marL="457200" algn="ctr">
              <a:spcBef>
                <a:spcPts val="180"/>
              </a:spcBef>
              <a:spcAft>
                <a:spcPts val="0"/>
              </a:spcAft>
              <a:buClr>
                <a:schemeClr val="dk1"/>
              </a:buClr>
              <a:buSzPts val="900"/>
              <a:buNone/>
              <a:defRPr sz="9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2" name="Google Shape;192;p156"/>
          <p:cNvSpPr txBox="1"/>
          <p:nvPr>
            <p:ph idx="19" type="body"/>
          </p:nvPr>
        </p:nvSpPr>
        <p:spPr>
          <a:xfrm>
            <a:off x="8124905" y="874688"/>
            <a:ext cx="975360" cy="228600"/>
          </a:xfrm>
          <a:prstGeom prst="rect">
            <a:avLst/>
          </a:prstGeom>
          <a:noFill/>
          <a:ln>
            <a:noFill/>
          </a:ln>
        </p:spPr>
        <p:txBody>
          <a:bodyPr anchorCtr="0" anchor="t" bIns="45700" lIns="91425" spcFirstLastPara="1" rIns="91425" wrap="square" tIns="45700">
            <a:noAutofit/>
          </a:bodyPr>
          <a:lstStyle>
            <a:lvl1pPr indent="-228600" lvl="0" marL="457200" algn="ctr">
              <a:spcBef>
                <a:spcPts val="180"/>
              </a:spcBef>
              <a:spcAft>
                <a:spcPts val="0"/>
              </a:spcAft>
              <a:buClr>
                <a:schemeClr val="dk1"/>
              </a:buClr>
              <a:buSzPts val="900"/>
              <a:buNone/>
              <a:defRPr sz="900"/>
            </a:lvl1pPr>
            <a:lvl2pPr indent="-285750" lvl="1" marL="914400" algn="l">
              <a:spcBef>
                <a:spcPts val="180"/>
              </a:spcBef>
              <a:spcAft>
                <a:spcPts val="0"/>
              </a:spcAft>
              <a:buClr>
                <a:schemeClr val="dk1"/>
              </a:buClr>
              <a:buSzPts val="900"/>
              <a:buChar char="•"/>
              <a:defRPr sz="900"/>
            </a:lvl2pPr>
            <a:lvl3pPr indent="-285750" lvl="2" marL="1371600" algn="l">
              <a:spcBef>
                <a:spcPts val="180"/>
              </a:spcBef>
              <a:spcAft>
                <a:spcPts val="0"/>
              </a:spcAft>
              <a:buClr>
                <a:schemeClr val="dk1"/>
              </a:buClr>
              <a:buSzPts val="900"/>
              <a:buChar char="•"/>
              <a:defRPr sz="900"/>
            </a:lvl3pPr>
            <a:lvl4pPr indent="-285750" lvl="3" marL="1828800" algn="l">
              <a:spcBef>
                <a:spcPts val="180"/>
              </a:spcBef>
              <a:spcAft>
                <a:spcPts val="0"/>
              </a:spcAft>
              <a:buClr>
                <a:schemeClr val="dk1"/>
              </a:buClr>
              <a:buSzPts val="900"/>
              <a:buChar char="•"/>
              <a:defRPr sz="900"/>
            </a:lvl4pPr>
            <a:lvl5pPr indent="-285750" lvl="4" marL="2286000" algn="l">
              <a:spcBef>
                <a:spcPts val="180"/>
              </a:spcBef>
              <a:spcAft>
                <a:spcPts val="0"/>
              </a:spcAft>
              <a:buClr>
                <a:schemeClr val="dk1"/>
              </a:buClr>
              <a:buSzPts val="900"/>
              <a:buChar char="•"/>
              <a:defRPr sz="9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3" name="Google Shape;193;p156"/>
          <p:cNvSpPr/>
          <p:nvPr/>
        </p:nvSpPr>
        <p:spPr>
          <a:xfrm>
            <a:off x="6245883" y="4103929"/>
            <a:ext cx="5876544" cy="2286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000">
                <a:solidFill>
                  <a:schemeClr val="lt1"/>
                </a:solidFill>
                <a:latin typeface="Tahoma"/>
                <a:ea typeface="Tahoma"/>
                <a:cs typeface="Tahoma"/>
                <a:sym typeface="Tahoma"/>
              </a:rPr>
              <a:t>PERFORMER:	</a:t>
            </a:r>
            <a:endParaRPr/>
          </a:p>
        </p:txBody>
      </p:sp>
      <p:sp>
        <p:nvSpPr>
          <p:cNvPr id="194" name="Google Shape;194;p156"/>
          <p:cNvSpPr/>
          <p:nvPr/>
        </p:nvSpPr>
        <p:spPr>
          <a:xfrm>
            <a:off x="9505245" y="4095463"/>
            <a:ext cx="838691"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Tahoma"/>
              <a:buNone/>
            </a:pPr>
            <a:r>
              <a:rPr b="0" i="0" lang="en-US" sz="1000" u="none" cap="none" strike="noStrike">
                <a:solidFill>
                  <a:srgbClr val="FFFFFF"/>
                </a:solidFill>
                <a:latin typeface="Tahoma"/>
                <a:ea typeface="Tahoma"/>
                <a:cs typeface="Tahoma"/>
                <a:sym typeface="Tahoma"/>
              </a:rPr>
              <a:t>LOCATION:</a:t>
            </a:r>
            <a:endParaRPr/>
          </a:p>
        </p:txBody>
      </p:sp>
      <p:sp>
        <p:nvSpPr>
          <p:cNvPr id="195" name="Google Shape;195;p156"/>
          <p:cNvSpPr txBox="1"/>
          <p:nvPr/>
        </p:nvSpPr>
        <p:spPr>
          <a:xfrm>
            <a:off x="1347693" y="6583835"/>
            <a:ext cx="715772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7F7F7F"/>
                </a:solidFill>
                <a:latin typeface="Tahoma"/>
                <a:ea typeface="Tahoma"/>
                <a:cs typeface="Tahoma"/>
                <a:sym typeface="Tahoma"/>
              </a:rPr>
              <a:t>Distribution authorized to U.S. Government Agencies only. Other requests</a:t>
            </a:r>
            <a:r>
              <a:rPr lang="en-US" sz="900">
                <a:solidFill>
                  <a:srgbClr val="7F7F7F"/>
                </a:solidFill>
                <a:latin typeface="Tahoma"/>
                <a:ea typeface="Tahoma"/>
                <a:cs typeface="Tahoma"/>
                <a:sym typeface="Tahoma"/>
              </a:rPr>
              <a:t> for this document shall be referred to DARPA Director’s Office.</a:t>
            </a:r>
            <a:endParaRPr sz="900">
              <a:solidFill>
                <a:srgbClr val="7F7F7F"/>
              </a:solidFill>
              <a:latin typeface="Tahoma"/>
              <a:ea typeface="Tahoma"/>
              <a:cs typeface="Tahoma"/>
              <a:sym typeface="Tahoma"/>
            </a:endParaRPr>
          </a:p>
        </p:txBody>
      </p:sp>
      <p:sp>
        <p:nvSpPr>
          <p:cNvPr id="196" name="Google Shape;196;p156"/>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97" name="Google Shape;197;p156"/>
          <p:cNvPicPr preferRelativeResize="0"/>
          <p:nvPr/>
        </p:nvPicPr>
        <p:blipFill rotWithShape="1">
          <a:blip r:embed="rId2">
            <a:alphaModFix/>
          </a:blip>
          <a:srcRect b="0" l="0" r="0" t="0"/>
          <a:stretch/>
        </p:blipFill>
        <p:spPr>
          <a:xfrm>
            <a:off x="0" y="-31710"/>
            <a:ext cx="1372924" cy="946902"/>
          </a:xfrm>
          <a:prstGeom prst="rect">
            <a:avLst/>
          </a:prstGeom>
          <a:noFill/>
          <a:ln>
            <a:noFill/>
          </a:ln>
        </p:spPr>
      </p:pic>
      <p:sp>
        <p:nvSpPr>
          <p:cNvPr id="198" name="Google Shape;198;p156"/>
          <p:cNvSpPr txBox="1"/>
          <p:nvPr>
            <p:ph type="ctrTitle"/>
          </p:nvPr>
        </p:nvSpPr>
        <p:spPr>
          <a:xfrm>
            <a:off x="1467294" y="151418"/>
            <a:ext cx="10216708" cy="6126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2400"/>
              <a:buFont typeface="Poppins"/>
              <a:buNone/>
              <a:defRPr b="0" sz="2400">
                <a:solidFill>
                  <a:schemeClr val="dk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Y18_Staffer_Quad_3">
  <p:cSld name="FY18_Staffer_Quad_3">
    <p:spTree>
      <p:nvGrpSpPr>
        <p:cNvPr id="199" name="Shape 199"/>
        <p:cNvGrpSpPr/>
        <p:nvPr/>
      </p:nvGrpSpPr>
      <p:grpSpPr>
        <a:xfrm>
          <a:off x="0" y="0"/>
          <a:ext cx="0" cy="0"/>
          <a:chOff x="0" y="0"/>
          <a:chExt cx="0" cy="0"/>
        </a:xfrm>
      </p:grpSpPr>
      <p:sp>
        <p:nvSpPr>
          <p:cNvPr id="200" name="Google Shape;200;p157"/>
          <p:cNvSpPr txBox="1"/>
          <p:nvPr>
            <p:ph idx="1" type="body"/>
          </p:nvPr>
        </p:nvSpPr>
        <p:spPr>
          <a:xfrm>
            <a:off x="262875" y="1592626"/>
            <a:ext cx="5718048" cy="2157984"/>
          </a:xfrm>
          <a:prstGeom prst="rect">
            <a:avLst/>
          </a:prstGeom>
          <a:noFill/>
          <a:ln>
            <a:noFill/>
          </a:ln>
        </p:spPr>
        <p:txBody>
          <a:bodyPr anchorCtr="0" anchor="t" bIns="45700" lIns="91425" spcFirstLastPara="1" rIns="91425" wrap="square" tIns="45700">
            <a:noAutofit/>
          </a:bodyPr>
          <a:lstStyle>
            <a:lvl1pPr indent="-228600" lvl="0" marL="457200" algn="l">
              <a:spcBef>
                <a:spcPts val="240"/>
              </a:spcBef>
              <a:spcAft>
                <a:spcPts val="0"/>
              </a:spcAft>
              <a:buClr>
                <a:schemeClr val="dk1"/>
              </a:buClr>
              <a:buSzPts val="1200"/>
              <a:buNone/>
              <a:defRPr sz="12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1" name="Google Shape;201;p157"/>
          <p:cNvSpPr txBox="1"/>
          <p:nvPr>
            <p:ph idx="2" type="body"/>
          </p:nvPr>
        </p:nvSpPr>
        <p:spPr>
          <a:xfrm>
            <a:off x="9514448" y="4329585"/>
            <a:ext cx="2621280" cy="2221992"/>
          </a:xfrm>
          <a:prstGeom prst="rect">
            <a:avLst/>
          </a:prstGeom>
          <a:noFill/>
          <a:ln>
            <a:noFill/>
          </a:ln>
        </p:spPr>
        <p:txBody>
          <a:bodyPr anchorCtr="0" anchor="t" bIns="45700" lIns="91425" spcFirstLastPara="1" rIns="91425" wrap="square" tIns="45700">
            <a:noAutofit/>
          </a:bodyPr>
          <a:lstStyle>
            <a:lvl1pPr indent="-228600" lvl="0" marL="457200" algn="l">
              <a:spcBef>
                <a:spcPts val="200"/>
              </a:spcBef>
              <a:spcAft>
                <a:spcPts val="0"/>
              </a:spcAft>
              <a:buClr>
                <a:schemeClr val="dk1"/>
              </a:buClr>
              <a:buSzPts val="1000"/>
              <a:buNone/>
              <a:defRPr sz="10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2" name="Google Shape;202;p157"/>
          <p:cNvSpPr txBox="1"/>
          <p:nvPr>
            <p:ph idx="3" type="body"/>
          </p:nvPr>
        </p:nvSpPr>
        <p:spPr>
          <a:xfrm>
            <a:off x="6253087" y="4329799"/>
            <a:ext cx="3252157" cy="2221992"/>
          </a:xfrm>
          <a:prstGeom prst="rect">
            <a:avLst/>
          </a:prstGeom>
          <a:noFill/>
          <a:ln>
            <a:noFill/>
          </a:ln>
        </p:spPr>
        <p:txBody>
          <a:bodyPr anchorCtr="0" anchor="t" bIns="45700" lIns="91425" spcFirstLastPara="1" rIns="91425" wrap="square" tIns="45700">
            <a:noAutofit/>
          </a:bodyPr>
          <a:lstStyle>
            <a:lvl1pPr indent="-228600" lvl="0" marL="457200" algn="l">
              <a:spcBef>
                <a:spcPts val="200"/>
              </a:spcBef>
              <a:spcAft>
                <a:spcPts val="0"/>
              </a:spcAft>
              <a:buClr>
                <a:schemeClr val="dk1"/>
              </a:buClr>
              <a:buSzPts val="1000"/>
              <a:buNone/>
              <a:defRPr sz="10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03" name="Google Shape;203;p157"/>
          <p:cNvCxnSpPr/>
          <p:nvPr/>
        </p:nvCxnSpPr>
        <p:spPr>
          <a:xfrm>
            <a:off x="0" y="1355726"/>
            <a:ext cx="12192000" cy="0"/>
          </a:xfrm>
          <a:prstGeom prst="straightConnector1">
            <a:avLst/>
          </a:prstGeom>
          <a:noFill/>
          <a:ln cap="flat" cmpd="sng" w="22225">
            <a:solidFill>
              <a:schemeClr val="dk1"/>
            </a:solidFill>
            <a:prstDash val="solid"/>
            <a:round/>
            <a:headEnd len="med" w="med" type="none"/>
            <a:tailEnd len="med" w="med" type="none"/>
          </a:ln>
        </p:spPr>
      </p:cxnSp>
      <p:sp>
        <p:nvSpPr>
          <p:cNvPr id="204" name="Google Shape;204;p157"/>
          <p:cNvSpPr txBox="1"/>
          <p:nvPr/>
        </p:nvSpPr>
        <p:spPr>
          <a:xfrm>
            <a:off x="2953687" y="1124895"/>
            <a:ext cx="105674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ahoma"/>
                <a:ea typeface="Tahoma"/>
                <a:cs typeface="Tahoma"/>
                <a:sym typeface="Tahoma"/>
              </a:rPr>
              <a:t>PROJECT:</a:t>
            </a:r>
            <a:endParaRPr/>
          </a:p>
        </p:txBody>
      </p:sp>
      <p:sp>
        <p:nvSpPr>
          <p:cNvPr id="205" name="Google Shape;205;p157"/>
          <p:cNvSpPr txBox="1"/>
          <p:nvPr/>
        </p:nvSpPr>
        <p:spPr>
          <a:xfrm>
            <a:off x="38105" y="1100946"/>
            <a:ext cx="83184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ahoma"/>
                <a:ea typeface="Tahoma"/>
                <a:cs typeface="Tahoma"/>
                <a:sym typeface="Tahoma"/>
              </a:rPr>
              <a:t>PE:</a:t>
            </a:r>
            <a:endParaRPr/>
          </a:p>
        </p:txBody>
      </p:sp>
      <p:sp>
        <p:nvSpPr>
          <p:cNvPr id="206" name="Google Shape;206;p157"/>
          <p:cNvSpPr txBox="1"/>
          <p:nvPr/>
        </p:nvSpPr>
        <p:spPr>
          <a:xfrm>
            <a:off x="5901886" y="1115063"/>
            <a:ext cx="160655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ahoma"/>
                <a:ea typeface="Tahoma"/>
                <a:cs typeface="Tahoma"/>
                <a:sym typeface="Tahoma"/>
              </a:rPr>
              <a:t>RDDS</a:t>
            </a:r>
            <a:r>
              <a:rPr lang="en-US" sz="1000">
                <a:solidFill>
                  <a:schemeClr val="dk1"/>
                </a:solidFill>
                <a:latin typeface="Tahoma"/>
                <a:ea typeface="Tahoma"/>
                <a:cs typeface="Tahoma"/>
                <a:sym typeface="Tahoma"/>
              </a:rPr>
              <a:t> PG #</a:t>
            </a:r>
            <a:r>
              <a:rPr lang="en-US" sz="1000">
                <a:solidFill>
                  <a:schemeClr val="dk1"/>
                </a:solidFill>
                <a:latin typeface="Tahoma"/>
                <a:ea typeface="Tahoma"/>
                <a:cs typeface="Tahoma"/>
                <a:sym typeface="Tahoma"/>
              </a:rPr>
              <a:t>:</a:t>
            </a:r>
            <a:endParaRPr/>
          </a:p>
        </p:txBody>
      </p:sp>
      <p:sp>
        <p:nvSpPr>
          <p:cNvPr id="207" name="Google Shape;207;p157"/>
          <p:cNvSpPr txBox="1"/>
          <p:nvPr>
            <p:ph idx="4" type="body"/>
          </p:nvPr>
        </p:nvSpPr>
        <p:spPr>
          <a:xfrm>
            <a:off x="364472" y="1095399"/>
            <a:ext cx="2764371" cy="246221"/>
          </a:xfrm>
          <a:prstGeom prst="rect">
            <a:avLst/>
          </a:prstGeom>
          <a:noFill/>
          <a:ln>
            <a:noFill/>
          </a:ln>
        </p:spPr>
        <p:txBody>
          <a:bodyPr anchorCtr="0" anchor="t" bIns="45700" lIns="45700" spcFirstLastPara="1" rIns="91425" wrap="square" tIns="45700">
            <a:spAutoFit/>
          </a:bodyPr>
          <a:lstStyle>
            <a:lvl1pPr indent="-228600" lvl="0" marL="457200" algn="l">
              <a:spcBef>
                <a:spcPts val="200"/>
              </a:spcBef>
              <a:spcAft>
                <a:spcPts val="0"/>
              </a:spcAft>
              <a:buClr>
                <a:schemeClr val="dk1"/>
              </a:buClr>
              <a:buSzPts val="1000"/>
              <a:buNone/>
              <a:defRPr sz="10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8" name="Google Shape;208;p157"/>
          <p:cNvSpPr txBox="1"/>
          <p:nvPr>
            <p:ph idx="5" type="body"/>
          </p:nvPr>
        </p:nvSpPr>
        <p:spPr>
          <a:xfrm>
            <a:off x="3768343" y="1095399"/>
            <a:ext cx="2297212" cy="246221"/>
          </a:xfrm>
          <a:prstGeom prst="rect">
            <a:avLst/>
          </a:prstGeom>
          <a:noFill/>
          <a:ln>
            <a:noFill/>
          </a:ln>
        </p:spPr>
        <p:txBody>
          <a:bodyPr anchorCtr="0" anchor="t" bIns="45700" lIns="45700" spcFirstLastPara="1" rIns="91425" wrap="square" tIns="45700">
            <a:spAutoFit/>
          </a:bodyPr>
          <a:lstStyle>
            <a:lvl1pPr indent="-228600" lvl="0" marL="457200" algn="l">
              <a:spcBef>
                <a:spcPts val="200"/>
              </a:spcBef>
              <a:spcAft>
                <a:spcPts val="0"/>
              </a:spcAft>
              <a:buClr>
                <a:schemeClr val="dk1"/>
              </a:buClr>
              <a:buSzPts val="1000"/>
              <a:buNone/>
              <a:defRPr sz="10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9" name="Google Shape;209;p157"/>
          <p:cNvSpPr txBox="1"/>
          <p:nvPr>
            <p:ph idx="6" type="body"/>
          </p:nvPr>
        </p:nvSpPr>
        <p:spPr>
          <a:xfrm>
            <a:off x="6934856" y="1105231"/>
            <a:ext cx="1213629" cy="246221"/>
          </a:xfrm>
          <a:prstGeom prst="rect">
            <a:avLst/>
          </a:prstGeom>
          <a:noFill/>
          <a:ln>
            <a:noFill/>
          </a:ln>
        </p:spPr>
        <p:txBody>
          <a:bodyPr anchorCtr="0" anchor="t" bIns="45700" lIns="45700" spcFirstLastPara="1" rIns="91425" wrap="square" tIns="45700">
            <a:spAutoFit/>
          </a:bodyPr>
          <a:lstStyle>
            <a:lvl1pPr indent="-228600" lvl="0" marL="457200" marR="0" algn="l">
              <a:lnSpc>
                <a:spcPct val="100000"/>
              </a:lnSpc>
              <a:spcBef>
                <a:spcPts val="200"/>
              </a:spcBef>
              <a:spcAft>
                <a:spcPts val="0"/>
              </a:spcAft>
              <a:buClr>
                <a:schemeClr val="dk1"/>
              </a:buClr>
              <a:buSzPts val="1000"/>
              <a:buFont typeface="Arial"/>
              <a:buNone/>
              <a:defRPr sz="10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0" name="Google Shape;210;p157"/>
          <p:cNvSpPr txBox="1"/>
          <p:nvPr>
            <p:ph idx="7" type="body"/>
          </p:nvPr>
        </p:nvSpPr>
        <p:spPr>
          <a:xfrm>
            <a:off x="9131097" y="1184163"/>
            <a:ext cx="975360" cy="160044"/>
          </a:xfrm>
          <a:prstGeom prst="rect">
            <a:avLst/>
          </a:prstGeom>
          <a:noFill/>
          <a:ln>
            <a:noFill/>
          </a:ln>
        </p:spPr>
        <p:txBody>
          <a:bodyPr anchorCtr="0" anchor="t" bIns="18275" lIns="91425" spcFirstLastPara="1" rIns="91425" wrap="square" tIns="18275">
            <a:spAutoFit/>
          </a:bodyPr>
          <a:lstStyle>
            <a:lvl1pPr indent="-228600" lvl="0" marL="457200" algn="ctr">
              <a:spcBef>
                <a:spcPts val="160"/>
              </a:spcBef>
              <a:spcAft>
                <a:spcPts val="0"/>
              </a:spcAft>
              <a:buClr>
                <a:schemeClr val="dk1"/>
              </a:buClr>
              <a:buSzPts val="800"/>
              <a:buNone/>
              <a:defRPr sz="8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1" name="Google Shape;211;p157"/>
          <p:cNvSpPr txBox="1"/>
          <p:nvPr>
            <p:ph idx="8" type="body"/>
          </p:nvPr>
        </p:nvSpPr>
        <p:spPr>
          <a:xfrm>
            <a:off x="10106128" y="1184163"/>
            <a:ext cx="975360" cy="160044"/>
          </a:xfrm>
          <a:prstGeom prst="rect">
            <a:avLst/>
          </a:prstGeom>
          <a:noFill/>
          <a:ln>
            <a:noFill/>
          </a:ln>
        </p:spPr>
        <p:txBody>
          <a:bodyPr anchorCtr="0" anchor="t" bIns="18275" lIns="91425" spcFirstLastPara="1" rIns="91425" wrap="square" tIns="18275">
            <a:spAutoFit/>
          </a:bodyPr>
          <a:lstStyle>
            <a:lvl1pPr indent="-228600" lvl="0" marL="457200" algn="ctr">
              <a:spcBef>
                <a:spcPts val="160"/>
              </a:spcBef>
              <a:spcAft>
                <a:spcPts val="0"/>
              </a:spcAft>
              <a:buClr>
                <a:schemeClr val="dk1"/>
              </a:buClr>
              <a:buSzPts val="800"/>
              <a:buNone/>
              <a:defRPr sz="8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2" name="Google Shape;212;p157"/>
          <p:cNvSpPr txBox="1"/>
          <p:nvPr>
            <p:ph idx="9" type="body"/>
          </p:nvPr>
        </p:nvSpPr>
        <p:spPr>
          <a:xfrm>
            <a:off x="11085197" y="1184163"/>
            <a:ext cx="975360" cy="160044"/>
          </a:xfrm>
          <a:prstGeom prst="rect">
            <a:avLst/>
          </a:prstGeom>
          <a:noFill/>
          <a:ln>
            <a:noFill/>
          </a:ln>
        </p:spPr>
        <p:txBody>
          <a:bodyPr anchorCtr="0" anchor="t" bIns="18275" lIns="91425" spcFirstLastPara="1" rIns="91425" wrap="square" tIns="18275">
            <a:spAutoFit/>
          </a:bodyPr>
          <a:lstStyle>
            <a:lvl1pPr indent="-228600" lvl="0" marL="457200" algn="ctr">
              <a:spcBef>
                <a:spcPts val="160"/>
              </a:spcBef>
              <a:spcAft>
                <a:spcPts val="0"/>
              </a:spcAft>
              <a:buClr>
                <a:schemeClr val="dk1"/>
              </a:buClr>
              <a:buSzPts val="800"/>
              <a:buNone/>
              <a:defRPr sz="8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3" name="Google Shape;213;p157"/>
          <p:cNvSpPr txBox="1"/>
          <p:nvPr>
            <p:ph idx="13" type="body"/>
          </p:nvPr>
        </p:nvSpPr>
        <p:spPr>
          <a:xfrm>
            <a:off x="9131097" y="1020971"/>
            <a:ext cx="975360" cy="160044"/>
          </a:xfrm>
          <a:prstGeom prst="rect">
            <a:avLst/>
          </a:prstGeom>
          <a:noFill/>
          <a:ln>
            <a:noFill/>
          </a:ln>
        </p:spPr>
        <p:txBody>
          <a:bodyPr anchorCtr="0" anchor="t" bIns="18275" lIns="91425" spcFirstLastPara="1" rIns="91425" wrap="square" tIns="18275">
            <a:spAutoFit/>
          </a:bodyPr>
          <a:lstStyle>
            <a:lvl1pPr indent="-228600" lvl="0" marL="457200" algn="ctr">
              <a:spcBef>
                <a:spcPts val="160"/>
              </a:spcBef>
              <a:spcAft>
                <a:spcPts val="0"/>
              </a:spcAft>
              <a:buClr>
                <a:schemeClr val="dk1"/>
              </a:buClr>
              <a:buSzPts val="800"/>
              <a:buNone/>
              <a:defRPr sz="8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4" name="Google Shape;214;p157"/>
          <p:cNvSpPr txBox="1"/>
          <p:nvPr>
            <p:ph idx="14" type="body"/>
          </p:nvPr>
        </p:nvSpPr>
        <p:spPr>
          <a:xfrm>
            <a:off x="10106128" y="1020971"/>
            <a:ext cx="975360" cy="160044"/>
          </a:xfrm>
          <a:prstGeom prst="rect">
            <a:avLst/>
          </a:prstGeom>
          <a:noFill/>
          <a:ln>
            <a:noFill/>
          </a:ln>
        </p:spPr>
        <p:txBody>
          <a:bodyPr anchorCtr="0" anchor="t" bIns="18275" lIns="91425" spcFirstLastPara="1" rIns="91425" wrap="square" tIns="18275">
            <a:spAutoFit/>
          </a:bodyPr>
          <a:lstStyle>
            <a:lvl1pPr indent="-228600" lvl="0" marL="457200" algn="ctr">
              <a:spcBef>
                <a:spcPts val="160"/>
              </a:spcBef>
              <a:spcAft>
                <a:spcPts val="0"/>
              </a:spcAft>
              <a:buClr>
                <a:schemeClr val="dk1"/>
              </a:buClr>
              <a:buSzPts val="800"/>
              <a:buNone/>
              <a:defRPr sz="8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5" name="Google Shape;215;p157"/>
          <p:cNvSpPr txBox="1"/>
          <p:nvPr>
            <p:ph idx="15" type="body"/>
          </p:nvPr>
        </p:nvSpPr>
        <p:spPr>
          <a:xfrm>
            <a:off x="11085197" y="1020971"/>
            <a:ext cx="975360" cy="160044"/>
          </a:xfrm>
          <a:prstGeom prst="rect">
            <a:avLst/>
          </a:prstGeom>
          <a:noFill/>
          <a:ln>
            <a:noFill/>
          </a:ln>
        </p:spPr>
        <p:txBody>
          <a:bodyPr anchorCtr="0" anchor="t" bIns="18275" lIns="91425" spcFirstLastPara="1" rIns="91425" wrap="square" tIns="18275">
            <a:spAutoFit/>
          </a:bodyPr>
          <a:lstStyle>
            <a:lvl1pPr indent="-228600" lvl="0" marL="457200" algn="ctr">
              <a:spcBef>
                <a:spcPts val="160"/>
              </a:spcBef>
              <a:spcAft>
                <a:spcPts val="0"/>
              </a:spcAft>
              <a:buClr>
                <a:schemeClr val="dk1"/>
              </a:buClr>
              <a:buSzPts val="800"/>
              <a:buNone/>
              <a:defRPr sz="8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6" name="Google Shape;216;p157"/>
          <p:cNvSpPr txBox="1"/>
          <p:nvPr/>
        </p:nvSpPr>
        <p:spPr>
          <a:xfrm>
            <a:off x="11085197" y="709920"/>
            <a:ext cx="975360" cy="160044"/>
          </a:xfrm>
          <a:prstGeom prst="rect">
            <a:avLst/>
          </a:prstGeom>
          <a:noFill/>
          <a:ln>
            <a:noFill/>
          </a:ln>
        </p:spPr>
        <p:txBody>
          <a:bodyPr anchorCtr="0" anchor="t" bIns="18275" lIns="91425" spcFirstLastPara="1" rIns="91425" wrap="square" tIns="18275">
            <a:spAutoFit/>
          </a:bodyPr>
          <a:lstStyle/>
          <a:p>
            <a:pPr indent="0" lvl="0" marL="0" marR="0" rtl="0" algn="ctr">
              <a:spcBef>
                <a:spcPts val="0"/>
              </a:spcBef>
              <a:spcAft>
                <a:spcPts val="0"/>
              </a:spcAft>
              <a:buNone/>
            </a:pPr>
            <a:r>
              <a:rPr lang="en-US" sz="800">
                <a:solidFill>
                  <a:schemeClr val="dk1"/>
                </a:solidFill>
                <a:latin typeface="Tahoma"/>
                <a:ea typeface="Tahoma"/>
                <a:cs typeface="Tahoma"/>
                <a:sym typeface="Tahoma"/>
              </a:rPr>
              <a:t>FY18</a:t>
            </a:r>
            <a:endParaRPr/>
          </a:p>
        </p:txBody>
      </p:sp>
      <p:sp>
        <p:nvSpPr>
          <p:cNvPr id="217" name="Google Shape;217;p157"/>
          <p:cNvSpPr txBox="1"/>
          <p:nvPr/>
        </p:nvSpPr>
        <p:spPr>
          <a:xfrm>
            <a:off x="10106128" y="709920"/>
            <a:ext cx="975360" cy="160044"/>
          </a:xfrm>
          <a:prstGeom prst="rect">
            <a:avLst/>
          </a:prstGeom>
          <a:noFill/>
          <a:ln>
            <a:noFill/>
          </a:ln>
        </p:spPr>
        <p:txBody>
          <a:bodyPr anchorCtr="0" anchor="t" bIns="18275" lIns="91425" spcFirstLastPara="1" rIns="91425" wrap="square" tIns="18275">
            <a:spAutoFit/>
          </a:bodyPr>
          <a:lstStyle/>
          <a:p>
            <a:pPr indent="0" lvl="0" marL="0" marR="0" rtl="0" algn="ctr">
              <a:spcBef>
                <a:spcPts val="0"/>
              </a:spcBef>
              <a:spcAft>
                <a:spcPts val="0"/>
              </a:spcAft>
              <a:buNone/>
            </a:pPr>
            <a:r>
              <a:rPr lang="en-US" sz="800">
                <a:solidFill>
                  <a:schemeClr val="dk1"/>
                </a:solidFill>
                <a:latin typeface="Tahoma"/>
                <a:ea typeface="Tahoma"/>
                <a:cs typeface="Tahoma"/>
                <a:sym typeface="Tahoma"/>
              </a:rPr>
              <a:t>FY17</a:t>
            </a:r>
            <a:endParaRPr/>
          </a:p>
        </p:txBody>
      </p:sp>
      <p:sp>
        <p:nvSpPr>
          <p:cNvPr id="218" name="Google Shape;218;p157"/>
          <p:cNvSpPr txBox="1"/>
          <p:nvPr/>
        </p:nvSpPr>
        <p:spPr>
          <a:xfrm>
            <a:off x="9131097" y="709920"/>
            <a:ext cx="975360" cy="160044"/>
          </a:xfrm>
          <a:prstGeom prst="rect">
            <a:avLst/>
          </a:prstGeom>
          <a:noFill/>
          <a:ln>
            <a:noFill/>
          </a:ln>
        </p:spPr>
        <p:txBody>
          <a:bodyPr anchorCtr="0" anchor="t" bIns="18275" lIns="91425" spcFirstLastPara="1" rIns="91425" wrap="square" tIns="18275">
            <a:spAutoFit/>
          </a:bodyPr>
          <a:lstStyle/>
          <a:p>
            <a:pPr indent="0" lvl="0" marL="0" marR="0" rtl="0" algn="ctr">
              <a:spcBef>
                <a:spcPts val="0"/>
              </a:spcBef>
              <a:spcAft>
                <a:spcPts val="0"/>
              </a:spcAft>
              <a:buNone/>
            </a:pPr>
            <a:r>
              <a:rPr lang="en-US" sz="800">
                <a:solidFill>
                  <a:schemeClr val="dk1"/>
                </a:solidFill>
                <a:latin typeface="Tahoma"/>
                <a:ea typeface="Tahoma"/>
                <a:cs typeface="Tahoma"/>
                <a:sym typeface="Tahoma"/>
              </a:rPr>
              <a:t>FY16</a:t>
            </a:r>
            <a:endParaRPr/>
          </a:p>
        </p:txBody>
      </p:sp>
      <p:sp>
        <p:nvSpPr>
          <p:cNvPr id="219" name="Google Shape;219;p157"/>
          <p:cNvSpPr txBox="1"/>
          <p:nvPr/>
        </p:nvSpPr>
        <p:spPr>
          <a:xfrm>
            <a:off x="8152193" y="709920"/>
            <a:ext cx="975360" cy="160044"/>
          </a:xfrm>
          <a:prstGeom prst="rect">
            <a:avLst/>
          </a:prstGeom>
          <a:noFill/>
          <a:ln>
            <a:noFill/>
          </a:ln>
        </p:spPr>
        <p:txBody>
          <a:bodyPr anchorCtr="0" anchor="t" bIns="18275" lIns="91425" spcFirstLastPara="1" rIns="91425" wrap="square" tIns="18275">
            <a:spAutoFit/>
          </a:bodyPr>
          <a:lstStyle/>
          <a:p>
            <a:pPr indent="0" lvl="0" marL="0" marR="0" rtl="0" algn="ctr">
              <a:spcBef>
                <a:spcPts val="0"/>
              </a:spcBef>
              <a:spcAft>
                <a:spcPts val="0"/>
              </a:spcAft>
              <a:buNone/>
            </a:pPr>
            <a:r>
              <a:rPr lang="en-US" sz="800">
                <a:solidFill>
                  <a:schemeClr val="dk1"/>
                </a:solidFill>
                <a:latin typeface="Tahoma"/>
                <a:ea typeface="Tahoma"/>
                <a:cs typeface="Tahoma"/>
                <a:sym typeface="Tahoma"/>
              </a:rPr>
              <a:t>PROJECT</a:t>
            </a:r>
            <a:endParaRPr/>
          </a:p>
        </p:txBody>
      </p:sp>
      <p:sp>
        <p:nvSpPr>
          <p:cNvPr id="220" name="Google Shape;220;p157"/>
          <p:cNvSpPr txBox="1"/>
          <p:nvPr>
            <p:ph idx="16" type="body"/>
          </p:nvPr>
        </p:nvSpPr>
        <p:spPr>
          <a:xfrm>
            <a:off x="8152193" y="1184163"/>
            <a:ext cx="975360" cy="160044"/>
          </a:xfrm>
          <a:prstGeom prst="rect">
            <a:avLst/>
          </a:prstGeom>
          <a:noFill/>
          <a:ln>
            <a:noFill/>
          </a:ln>
        </p:spPr>
        <p:txBody>
          <a:bodyPr anchorCtr="0" anchor="t" bIns="18275" lIns="91425" spcFirstLastPara="1" rIns="91425" wrap="square" tIns="18275">
            <a:spAutoFit/>
          </a:bodyPr>
          <a:lstStyle>
            <a:lvl1pPr indent="-228600" lvl="0" marL="457200" algn="ctr">
              <a:spcBef>
                <a:spcPts val="160"/>
              </a:spcBef>
              <a:spcAft>
                <a:spcPts val="0"/>
              </a:spcAft>
              <a:buClr>
                <a:schemeClr val="dk1"/>
              </a:buClr>
              <a:buSzPts val="800"/>
              <a:buNone/>
              <a:defRPr sz="8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1" name="Google Shape;221;p157"/>
          <p:cNvSpPr txBox="1"/>
          <p:nvPr>
            <p:ph idx="17" type="body"/>
          </p:nvPr>
        </p:nvSpPr>
        <p:spPr>
          <a:xfrm>
            <a:off x="8152193" y="1020971"/>
            <a:ext cx="975360" cy="160044"/>
          </a:xfrm>
          <a:prstGeom prst="rect">
            <a:avLst/>
          </a:prstGeom>
          <a:noFill/>
          <a:ln>
            <a:noFill/>
          </a:ln>
        </p:spPr>
        <p:txBody>
          <a:bodyPr anchorCtr="0" anchor="t" bIns="18275" lIns="91425" spcFirstLastPara="1" rIns="91425" wrap="square" tIns="18275">
            <a:spAutoFit/>
          </a:bodyPr>
          <a:lstStyle>
            <a:lvl1pPr indent="-228600" lvl="0" marL="457200" algn="ctr">
              <a:spcBef>
                <a:spcPts val="160"/>
              </a:spcBef>
              <a:spcAft>
                <a:spcPts val="0"/>
              </a:spcAft>
              <a:buClr>
                <a:schemeClr val="dk1"/>
              </a:buClr>
              <a:buSzPts val="800"/>
              <a:buNone/>
              <a:defRPr sz="8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2" name="Google Shape;222;p157"/>
          <p:cNvSpPr txBox="1"/>
          <p:nvPr/>
        </p:nvSpPr>
        <p:spPr>
          <a:xfrm>
            <a:off x="1200151" y="1363190"/>
            <a:ext cx="361950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Tahoma"/>
                <a:ea typeface="Tahoma"/>
                <a:cs typeface="Tahoma"/>
                <a:sym typeface="Tahoma"/>
              </a:rPr>
              <a:t>PROGRAM OVERVIEW</a:t>
            </a:r>
            <a:endParaRPr/>
          </a:p>
        </p:txBody>
      </p:sp>
      <p:sp>
        <p:nvSpPr>
          <p:cNvPr id="223" name="Google Shape;223;p157"/>
          <p:cNvSpPr txBox="1"/>
          <p:nvPr/>
        </p:nvSpPr>
        <p:spPr>
          <a:xfrm>
            <a:off x="7454898" y="1365363"/>
            <a:ext cx="361950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Tahoma"/>
                <a:ea typeface="Tahoma"/>
                <a:cs typeface="Tahoma"/>
                <a:sym typeface="Tahoma"/>
              </a:rPr>
              <a:t>PROGRAM STATUS</a:t>
            </a:r>
            <a:endParaRPr/>
          </a:p>
        </p:txBody>
      </p:sp>
      <p:sp>
        <p:nvSpPr>
          <p:cNvPr id="224" name="Google Shape;224;p157"/>
          <p:cNvSpPr txBox="1"/>
          <p:nvPr/>
        </p:nvSpPr>
        <p:spPr>
          <a:xfrm>
            <a:off x="341314" y="3843864"/>
            <a:ext cx="533717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Tahoma"/>
                <a:ea typeface="Tahoma"/>
                <a:cs typeface="Tahoma"/>
                <a:sym typeface="Tahoma"/>
              </a:rPr>
              <a:t>CAPABILITY OBJECTIVE/GOAL</a:t>
            </a:r>
            <a:endParaRPr/>
          </a:p>
        </p:txBody>
      </p:sp>
      <p:cxnSp>
        <p:nvCxnSpPr>
          <p:cNvPr id="225" name="Google Shape;225;p157"/>
          <p:cNvCxnSpPr/>
          <p:nvPr/>
        </p:nvCxnSpPr>
        <p:spPr>
          <a:xfrm>
            <a:off x="0" y="3825875"/>
            <a:ext cx="12192000" cy="0"/>
          </a:xfrm>
          <a:prstGeom prst="straightConnector1">
            <a:avLst/>
          </a:prstGeom>
          <a:noFill/>
          <a:ln cap="flat" cmpd="sng" w="22225">
            <a:solidFill>
              <a:schemeClr val="dk1"/>
            </a:solidFill>
            <a:prstDash val="solid"/>
            <a:round/>
            <a:headEnd len="med" w="med" type="none"/>
            <a:tailEnd len="med" w="med" type="none"/>
          </a:ln>
        </p:spPr>
      </p:cxnSp>
      <p:cxnSp>
        <p:nvCxnSpPr>
          <p:cNvPr id="226" name="Google Shape;226;p157"/>
          <p:cNvCxnSpPr/>
          <p:nvPr/>
        </p:nvCxnSpPr>
        <p:spPr>
          <a:xfrm>
            <a:off x="6096000" y="1355726"/>
            <a:ext cx="0" cy="5070474"/>
          </a:xfrm>
          <a:prstGeom prst="straightConnector1">
            <a:avLst/>
          </a:prstGeom>
          <a:noFill/>
          <a:ln cap="flat" cmpd="sng" w="22225">
            <a:solidFill>
              <a:schemeClr val="dk1"/>
            </a:solidFill>
            <a:prstDash val="solid"/>
            <a:round/>
            <a:headEnd len="med" w="med" type="none"/>
            <a:tailEnd len="med" w="med" type="none"/>
          </a:ln>
        </p:spPr>
      </p:cxnSp>
      <p:sp>
        <p:nvSpPr>
          <p:cNvPr id="227" name="Google Shape;227;p157"/>
          <p:cNvSpPr txBox="1"/>
          <p:nvPr/>
        </p:nvSpPr>
        <p:spPr>
          <a:xfrm>
            <a:off x="8188123" y="3843864"/>
            <a:ext cx="215305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Tahoma"/>
                <a:ea typeface="Tahoma"/>
                <a:cs typeface="Tahoma"/>
                <a:sym typeface="Tahoma"/>
              </a:rPr>
              <a:t>PERFORMERS</a:t>
            </a:r>
            <a:endParaRPr/>
          </a:p>
        </p:txBody>
      </p:sp>
      <p:sp>
        <p:nvSpPr>
          <p:cNvPr id="228" name="Google Shape;228;p157"/>
          <p:cNvSpPr txBox="1"/>
          <p:nvPr>
            <p:ph idx="18" type="body"/>
          </p:nvPr>
        </p:nvSpPr>
        <p:spPr>
          <a:xfrm>
            <a:off x="9131097" y="849141"/>
            <a:ext cx="975360" cy="160044"/>
          </a:xfrm>
          <a:prstGeom prst="rect">
            <a:avLst/>
          </a:prstGeom>
          <a:noFill/>
          <a:ln>
            <a:noFill/>
          </a:ln>
        </p:spPr>
        <p:txBody>
          <a:bodyPr anchorCtr="0" anchor="t" bIns="18275" lIns="91425" spcFirstLastPara="1" rIns="91425" wrap="square" tIns="18275">
            <a:spAutoFit/>
          </a:bodyPr>
          <a:lstStyle>
            <a:lvl1pPr indent="-228600" lvl="0" marL="457200" algn="ctr">
              <a:spcBef>
                <a:spcPts val="160"/>
              </a:spcBef>
              <a:spcAft>
                <a:spcPts val="0"/>
              </a:spcAft>
              <a:buClr>
                <a:schemeClr val="dk1"/>
              </a:buClr>
              <a:buSzPts val="800"/>
              <a:buNone/>
              <a:defRPr sz="8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9" name="Google Shape;229;p157"/>
          <p:cNvSpPr txBox="1"/>
          <p:nvPr>
            <p:ph idx="19" type="body"/>
          </p:nvPr>
        </p:nvSpPr>
        <p:spPr>
          <a:xfrm>
            <a:off x="10106620" y="849141"/>
            <a:ext cx="975360" cy="160044"/>
          </a:xfrm>
          <a:prstGeom prst="rect">
            <a:avLst/>
          </a:prstGeom>
          <a:noFill/>
          <a:ln>
            <a:noFill/>
          </a:ln>
        </p:spPr>
        <p:txBody>
          <a:bodyPr anchorCtr="0" anchor="t" bIns="18275" lIns="91425" spcFirstLastPara="1" rIns="91425" wrap="square" tIns="18275">
            <a:spAutoFit/>
          </a:bodyPr>
          <a:lstStyle>
            <a:lvl1pPr indent="-228600" lvl="0" marL="457200" algn="ctr">
              <a:spcBef>
                <a:spcPts val="160"/>
              </a:spcBef>
              <a:spcAft>
                <a:spcPts val="0"/>
              </a:spcAft>
              <a:buClr>
                <a:schemeClr val="dk1"/>
              </a:buClr>
              <a:buSzPts val="800"/>
              <a:buNone/>
              <a:defRPr sz="8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0" name="Google Shape;230;p157"/>
          <p:cNvSpPr txBox="1"/>
          <p:nvPr>
            <p:ph idx="20" type="body"/>
          </p:nvPr>
        </p:nvSpPr>
        <p:spPr>
          <a:xfrm>
            <a:off x="11085197" y="849141"/>
            <a:ext cx="975360" cy="160044"/>
          </a:xfrm>
          <a:prstGeom prst="rect">
            <a:avLst/>
          </a:prstGeom>
          <a:noFill/>
          <a:ln>
            <a:noFill/>
          </a:ln>
        </p:spPr>
        <p:txBody>
          <a:bodyPr anchorCtr="0" anchor="t" bIns="18275" lIns="91425" spcFirstLastPara="1" rIns="91425" wrap="square" tIns="18275">
            <a:spAutoFit/>
          </a:bodyPr>
          <a:lstStyle>
            <a:lvl1pPr indent="-228600" lvl="0" marL="457200" algn="ctr">
              <a:spcBef>
                <a:spcPts val="160"/>
              </a:spcBef>
              <a:spcAft>
                <a:spcPts val="0"/>
              </a:spcAft>
              <a:buClr>
                <a:schemeClr val="dk1"/>
              </a:buClr>
              <a:buSzPts val="800"/>
              <a:buNone/>
              <a:defRPr sz="8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1" name="Google Shape;231;p157"/>
          <p:cNvSpPr txBox="1"/>
          <p:nvPr>
            <p:ph idx="21" type="body"/>
          </p:nvPr>
        </p:nvSpPr>
        <p:spPr>
          <a:xfrm>
            <a:off x="8152193" y="849141"/>
            <a:ext cx="975360" cy="160044"/>
          </a:xfrm>
          <a:prstGeom prst="rect">
            <a:avLst/>
          </a:prstGeom>
          <a:noFill/>
          <a:ln>
            <a:noFill/>
          </a:ln>
        </p:spPr>
        <p:txBody>
          <a:bodyPr anchorCtr="0" anchor="t" bIns="18275" lIns="91425" spcFirstLastPara="1" rIns="91425" wrap="square" tIns="18275">
            <a:spAutoFit/>
          </a:bodyPr>
          <a:lstStyle>
            <a:lvl1pPr indent="-228600" lvl="0" marL="457200" algn="ctr">
              <a:spcBef>
                <a:spcPts val="160"/>
              </a:spcBef>
              <a:spcAft>
                <a:spcPts val="0"/>
              </a:spcAft>
              <a:buClr>
                <a:schemeClr val="dk1"/>
              </a:buClr>
              <a:buSzPts val="800"/>
              <a:buNone/>
              <a:defRPr sz="8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2" name="Google Shape;232;p157"/>
          <p:cNvSpPr txBox="1"/>
          <p:nvPr>
            <p:ph idx="22" type="body"/>
          </p:nvPr>
        </p:nvSpPr>
        <p:spPr>
          <a:xfrm>
            <a:off x="262875" y="4077691"/>
            <a:ext cx="5718048" cy="2157984"/>
          </a:xfrm>
          <a:prstGeom prst="rect">
            <a:avLst/>
          </a:prstGeom>
          <a:noFill/>
          <a:ln>
            <a:noFill/>
          </a:ln>
        </p:spPr>
        <p:txBody>
          <a:bodyPr anchorCtr="0" anchor="t" bIns="45700" lIns="91425" spcFirstLastPara="1" rIns="91425" wrap="square" tIns="45700">
            <a:noAutofit/>
          </a:bodyPr>
          <a:lstStyle>
            <a:lvl1pPr indent="-228600" lvl="0" marL="457200" algn="l">
              <a:spcBef>
                <a:spcPts val="240"/>
              </a:spcBef>
              <a:spcAft>
                <a:spcPts val="0"/>
              </a:spcAft>
              <a:buClr>
                <a:schemeClr val="dk1"/>
              </a:buClr>
              <a:buSzPts val="1200"/>
              <a:buNone/>
              <a:defRPr sz="12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3" name="Google Shape;233;p157"/>
          <p:cNvSpPr txBox="1"/>
          <p:nvPr>
            <p:ph idx="23" type="body"/>
          </p:nvPr>
        </p:nvSpPr>
        <p:spPr>
          <a:xfrm>
            <a:off x="6273660" y="1592626"/>
            <a:ext cx="5718048" cy="2157984"/>
          </a:xfrm>
          <a:prstGeom prst="rect">
            <a:avLst/>
          </a:prstGeom>
          <a:noFill/>
          <a:ln>
            <a:noFill/>
          </a:ln>
        </p:spPr>
        <p:txBody>
          <a:bodyPr anchorCtr="0" anchor="t" bIns="45700" lIns="91425" spcFirstLastPara="1" rIns="91425" wrap="square" tIns="45700">
            <a:noAutofit/>
          </a:bodyPr>
          <a:lstStyle>
            <a:lvl1pPr indent="-228600" lvl="0" marL="457200" algn="l">
              <a:spcBef>
                <a:spcPts val="240"/>
              </a:spcBef>
              <a:spcAft>
                <a:spcPts val="0"/>
              </a:spcAft>
              <a:buClr>
                <a:schemeClr val="dk1"/>
              </a:buClr>
              <a:buSzPts val="1200"/>
              <a:buNone/>
              <a:defRPr sz="12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4" name="Google Shape;234;p157"/>
          <p:cNvSpPr/>
          <p:nvPr/>
        </p:nvSpPr>
        <p:spPr>
          <a:xfrm>
            <a:off x="6245883" y="4103929"/>
            <a:ext cx="5876544" cy="2286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000">
                <a:solidFill>
                  <a:schemeClr val="lt1"/>
                </a:solidFill>
                <a:latin typeface="Tahoma"/>
                <a:ea typeface="Tahoma"/>
                <a:cs typeface="Tahoma"/>
                <a:sym typeface="Tahoma"/>
              </a:rPr>
              <a:t>PERFORMER:	</a:t>
            </a:r>
            <a:endParaRPr/>
          </a:p>
        </p:txBody>
      </p:sp>
      <p:sp>
        <p:nvSpPr>
          <p:cNvPr id="235" name="Google Shape;235;p157"/>
          <p:cNvSpPr/>
          <p:nvPr/>
        </p:nvSpPr>
        <p:spPr>
          <a:xfrm>
            <a:off x="9505245" y="4095463"/>
            <a:ext cx="838691"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Tahoma"/>
              <a:buNone/>
            </a:pPr>
            <a:r>
              <a:rPr b="0" i="0" lang="en-US" sz="1000" u="none" cap="none" strike="noStrike">
                <a:solidFill>
                  <a:srgbClr val="FFFFFF"/>
                </a:solidFill>
                <a:latin typeface="Tahoma"/>
                <a:ea typeface="Tahoma"/>
                <a:cs typeface="Tahoma"/>
                <a:sym typeface="Tahoma"/>
              </a:rPr>
              <a:t>LOCATION:</a:t>
            </a:r>
            <a:endParaRPr/>
          </a:p>
        </p:txBody>
      </p:sp>
      <p:sp>
        <p:nvSpPr>
          <p:cNvPr id="236" name="Google Shape;236;p157"/>
          <p:cNvSpPr txBox="1"/>
          <p:nvPr/>
        </p:nvSpPr>
        <p:spPr>
          <a:xfrm>
            <a:off x="1347693" y="6583835"/>
            <a:ext cx="715772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7F7F7F"/>
                </a:solidFill>
                <a:latin typeface="Tahoma"/>
                <a:ea typeface="Tahoma"/>
                <a:cs typeface="Tahoma"/>
                <a:sym typeface="Tahoma"/>
              </a:rPr>
              <a:t>Distribution authorized to U.S. Government Agencies only. Other requests</a:t>
            </a:r>
            <a:r>
              <a:rPr lang="en-US" sz="900">
                <a:solidFill>
                  <a:srgbClr val="7F7F7F"/>
                </a:solidFill>
                <a:latin typeface="Tahoma"/>
                <a:ea typeface="Tahoma"/>
                <a:cs typeface="Tahoma"/>
                <a:sym typeface="Tahoma"/>
              </a:rPr>
              <a:t> for this document shall be referred to DARPA Director’s Office.</a:t>
            </a:r>
            <a:endParaRPr sz="900">
              <a:solidFill>
                <a:srgbClr val="7F7F7F"/>
              </a:solidFill>
              <a:latin typeface="Tahoma"/>
              <a:ea typeface="Tahoma"/>
              <a:cs typeface="Tahoma"/>
              <a:sym typeface="Tahoma"/>
            </a:endParaRPr>
          </a:p>
        </p:txBody>
      </p:sp>
      <p:sp>
        <p:nvSpPr>
          <p:cNvPr id="237" name="Google Shape;237;p157"/>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38" name="Google Shape;238;p157"/>
          <p:cNvPicPr preferRelativeResize="0"/>
          <p:nvPr/>
        </p:nvPicPr>
        <p:blipFill rotWithShape="1">
          <a:blip r:embed="rId2">
            <a:alphaModFix/>
          </a:blip>
          <a:srcRect b="0" l="0" r="0" t="0"/>
          <a:stretch/>
        </p:blipFill>
        <p:spPr>
          <a:xfrm>
            <a:off x="0" y="-31710"/>
            <a:ext cx="1372924" cy="946902"/>
          </a:xfrm>
          <a:prstGeom prst="rect">
            <a:avLst/>
          </a:prstGeom>
          <a:noFill/>
          <a:ln>
            <a:noFill/>
          </a:ln>
        </p:spPr>
      </p:pic>
      <p:sp>
        <p:nvSpPr>
          <p:cNvPr id="239" name="Google Shape;239;p157"/>
          <p:cNvSpPr txBox="1"/>
          <p:nvPr>
            <p:ph type="ctrTitle"/>
          </p:nvPr>
        </p:nvSpPr>
        <p:spPr>
          <a:xfrm>
            <a:off x="1467294" y="151418"/>
            <a:ext cx="10216708" cy="6126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2400"/>
              <a:buFont typeface="Poppins"/>
              <a:buNone/>
              <a:defRPr b="0" sz="2400">
                <a:solidFill>
                  <a:schemeClr val="dk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Y17_Trichart">
  <p:cSld name="FY17_Trichart">
    <p:spTree>
      <p:nvGrpSpPr>
        <p:cNvPr id="240" name="Shape 240"/>
        <p:cNvGrpSpPr/>
        <p:nvPr/>
      </p:nvGrpSpPr>
      <p:grpSpPr>
        <a:xfrm>
          <a:off x="0" y="0"/>
          <a:ext cx="0" cy="0"/>
          <a:chOff x="0" y="0"/>
          <a:chExt cx="0" cy="0"/>
        </a:xfrm>
      </p:grpSpPr>
      <p:sp>
        <p:nvSpPr>
          <p:cNvPr id="241" name="Google Shape;241;p158"/>
          <p:cNvSpPr txBox="1"/>
          <p:nvPr/>
        </p:nvSpPr>
        <p:spPr>
          <a:xfrm>
            <a:off x="7457517" y="3971340"/>
            <a:ext cx="361950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0000"/>
                </a:solidFill>
                <a:latin typeface="Tahoma"/>
                <a:ea typeface="Tahoma"/>
                <a:cs typeface="Tahoma"/>
                <a:sym typeface="Tahoma"/>
              </a:rPr>
              <a:t>PROGRAM STATUS</a:t>
            </a:r>
            <a:endParaRPr/>
          </a:p>
        </p:txBody>
      </p:sp>
      <p:sp>
        <p:nvSpPr>
          <p:cNvPr id="242" name="Google Shape;242;p158"/>
          <p:cNvSpPr txBox="1"/>
          <p:nvPr>
            <p:ph idx="1" type="body"/>
          </p:nvPr>
        </p:nvSpPr>
        <p:spPr>
          <a:xfrm>
            <a:off x="1467294" y="587527"/>
            <a:ext cx="9253823" cy="390885"/>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360"/>
              </a:spcBef>
              <a:spcAft>
                <a:spcPts val="0"/>
              </a:spcAft>
              <a:buClr>
                <a:schemeClr val="dk1"/>
              </a:buClr>
              <a:buSzPts val="1800"/>
              <a:buFont typeface="Arial"/>
              <a:buNone/>
              <a:defRPr sz="1800">
                <a:latin typeface="Poppins"/>
                <a:ea typeface="Poppins"/>
                <a:cs typeface="Poppins"/>
                <a:sym typeface="Poppins"/>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3" name="Google Shape;243;p158"/>
          <p:cNvSpPr txBox="1"/>
          <p:nvPr/>
        </p:nvSpPr>
        <p:spPr>
          <a:xfrm>
            <a:off x="38105" y="1100946"/>
            <a:ext cx="83184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Tahoma"/>
                <a:ea typeface="Tahoma"/>
                <a:cs typeface="Tahoma"/>
                <a:sym typeface="Tahoma"/>
              </a:rPr>
              <a:t>PE:</a:t>
            </a:r>
            <a:endParaRPr/>
          </a:p>
        </p:txBody>
      </p:sp>
      <p:sp>
        <p:nvSpPr>
          <p:cNvPr id="244" name="Google Shape;244;p158"/>
          <p:cNvSpPr txBox="1"/>
          <p:nvPr/>
        </p:nvSpPr>
        <p:spPr>
          <a:xfrm>
            <a:off x="1392061" y="1100946"/>
            <a:ext cx="160655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Tahoma"/>
                <a:ea typeface="Tahoma"/>
                <a:cs typeface="Tahoma"/>
                <a:sym typeface="Tahoma"/>
              </a:rPr>
              <a:t>PROJECT:</a:t>
            </a:r>
            <a:endParaRPr/>
          </a:p>
        </p:txBody>
      </p:sp>
      <p:sp>
        <p:nvSpPr>
          <p:cNvPr id="245" name="Google Shape;245;p158"/>
          <p:cNvSpPr txBox="1"/>
          <p:nvPr>
            <p:ph idx="2" type="body"/>
          </p:nvPr>
        </p:nvSpPr>
        <p:spPr>
          <a:xfrm>
            <a:off x="373943" y="1100945"/>
            <a:ext cx="992009" cy="246888"/>
          </a:xfrm>
          <a:prstGeom prst="rect">
            <a:avLst/>
          </a:prstGeom>
          <a:noFill/>
          <a:ln>
            <a:noFill/>
          </a:ln>
        </p:spPr>
        <p:txBody>
          <a:bodyPr anchorCtr="0" anchor="t" bIns="45700" lIns="45700" spcFirstLastPara="1" rIns="91425" wrap="square" tIns="45700">
            <a:spAutoFit/>
          </a:bodyPr>
          <a:lstStyle>
            <a:lvl1pPr indent="-228600" lvl="0" marL="457200" algn="l">
              <a:spcBef>
                <a:spcPts val="200"/>
              </a:spcBef>
              <a:spcAft>
                <a:spcPts val="0"/>
              </a:spcAft>
              <a:buClr>
                <a:schemeClr val="dk1"/>
              </a:buClr>
              <a:buSzPts val="1000"/>
              <a:buNone/>
              <a:defRPr sz="10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6" name="Google Shape;246;p158"/>
          <p:cNvSpPr txBox="1"/>
          <p:nvPr>
            <p:ph idx="3" type="body"/>
          </p:nvPr>
        </p:nvSpPr>
        <p:spPr>
          <a:xfrm>
            <a:off x="2238764" y="1100946"/>
            <a:ext cx="987552" cy="246221"/>
          </a:xfrm>
          <a:prstGeom prst="rect">
            <a:avLst/>
          </a:prstGeom>
          <a:noFill/>
          <a:ln>
            <a:noFill/>
          </a:ln>
        </p:spPr>
        <p:txBody>
          <a:bodyPr anchorCtr="0" anchor="t" bIns="45700" lIns="45700" spcFirstLastPara="1" rIns="91425" wrap="square" tIns="45700">
            <a:spAutoFit/>
          </a:bodyPr>
          <a:lstStyle>
            <a:lvl1pPr indent="-228600" lvl="0" marL="457200" algn="l">
              <a:spcBef>
                <a:spcPts val="200"/>
              </a:spcBef>
              <a:spcAft>
                <a:spcPts val="0"/>
              </a:spcAft>
              <a:buClr>
                <a:schemeClr val="dk1"/>
              </a:buClr>
              <a:buSzPts val="1000"/>
              <a:buNone/>
              <a:defRPr sz="1000">
                <a:latin typeface="Tahoma"/>
                <a:ea typeface="Tahoma"/>
                <a:cs typeface="Tahoma"/>
                <a:sym typeface="Tahom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7" name="Google Shape;247;p158"/>
          <p:cNvSpPr txBox="1"/>
          <p:nvPr/>
        </p:nvSpPr>
        <p:spPr>
          <a:xfrm>
            <a:off x="1200151" y="1363190"/>
            <a:ext cx="361950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0000"/>
                </a:solidFill>
                <a:latin typeface="Tahoma"/>
                <a:ea typeface="Tahoma"/>
                <a:cs typeface="Tahoma"/>
                <a:sym typeface="Tahoma"/>
              </a:rPr>
              <a:t>PROGRAM OVERVIEW</a:t>
            </a:r>
            <a:endParaRPr/>
          </a:p>
        </p:txBody>
      </p:sp>
      <p:sp>
        <p:nvSpPr>
          <p:cNvPr id="248" name="Google Shape;248;p158"/>
          <p:cNvSpPr txBox="1"/>
          <p:nvPr/>
        </p:nvSpPr>
        <p:spPr>
          <a:xfrm>
            <a:off x="6454929" y="1363189"/>
            <a:ext cx="533717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0000"/>
                </a:solidFill>
                <a:latin typeface="Tahoma"/>
                <a:ea typeface="Tahoma"/>
                <a:cs typeface="Tahoma"/>
                <a:sym typeface="Tahoma"/>
              </a:rPr>
              <a:t>PROGRAM OUTCOMES</a:t>
            </a:r>
            <a:endParaRPr/>
          </a:p>
        </p:txBody>
      </p:sp>
      <p:cxnSp>
        <p:nvCxnSpPr>
          <p:cNvPr id="249" name="Google Shape;249;p158"/>
          <p:cNvCxnSpPr/>
          <p:nvPr/>
        </p:nvCxnSpPr>
        <p:spPr>
          <a:xfrm>
            <a:off x="6237171" y="3964031"/>
            <a:ext cx="5954829" cy="0"/>
          </a:xfrm>
          <a:prstGeom prst="straightConnector1">
            <a:avLst/>
          </a:prstGeom>
          <a:noFill/>
          <a:ln cap="flat" cmpd="sng" w="22225">
            <a:solidFill>
              <a:schemeClr val="dk1"/>
            </a:solidFill>
            <a:prstDash val="solid"/>
            <a:round/>
            <a:headEnd len="med" w="med" type="none"/>
            <a:tailEnd len="med" w="med" type="none"/>
          </a:ln>
        </p:spPr>
      </p:cxnSp>
      <p:cxnSp>
        <p:nvCxnSpPr>
          <p:cNvPr id="250" name="Google Shape;250;p158"/>
          <p:cNvCxnSpPr/>
          <p:nvPr/>
        </p:nvCxnSpPr>
        <p:spPr>
          <a:xfrm>
            <a:off x="6237171" y="1347166"/>
            <a:ext cx="0" cy="5070474"/>
          </a:xfrm>
          <a:prstGeom prst="straightConnector1">
            <a:avLst/>
          </a:prstGeom>
          <a:noFill/>
          <a:ln cap="flat" cmpd="sng" w="22225">
            <a:solidFill>
              <a:schemeClr val="dk1"/>
            </a:solidFill>
            <a:prstDash val="solid"/>
            <a:round/>
            <a:headEnd len="med" w="med" type="none"/>
            <a:tailEnd len="med" w="med" type="none"/>
          </a:ln>
        </p:spPr>
      </p:cxnSp>
      <p:sp>
        <p:nvSpPr>
          <p:cNvPr id="251" name="Google Shape;251;p158"/>
          <p:cNvSpPr txBox="1"/>
          <p:nvPr>
            <p:ph idx="4" type="body"/>
          </p:nvPr>
        </p:nvSpPr>
        <p:spPr>
          <a:xfrm>
            <a:off x="260351" y="1642361"/>
            <a:ext cx="5711472" cy="3922741"/>
          </a:xfrm>
          <a:prstGeom prst="rect">
            <a:avLst/>
          </a:prstGeom>
          <a:noFill/>
          <a:ln>
            <a:noFill/>
          </a:ln>
        </p:spPr>
        <p:txBody>
          <a:bodyPr anchorCtr="0" anchor="t" bIns="45700" lIns="91425" spcFirstLastPara="1" rIns="91425" wrap="square" tIns="45700">
            <a:noAutofit/>
          </a:bodyPr>
          <a:lstStyle>
            <a:lvl1pPr indent="-228600" lvl="0" marL="457200" algn="l">
              <a:spcBef>
                <a:spcPts val="200"/>
              </a:spcBef>
              <a:spcAft>
                <a:spcPts val="0"/>
              </a:spcAft>
              <a:buClr>
                <a:schemeClr val="dk1"/>
              </a:buClr>
              <a:buSzPts val="1000"/>
              <a:buFont typeface="Arial"/>
              <a:buNone/>
              <a:defRPr sz="1000"/>
            </a:lvl1pPr>
            <a:lvl2pPr indent="-292100" lvl="1" marL="914400" algn="l">
              <a:spcBef>
                <a:spcPts val="200"/>
              </a:spcBef>
              <a:spcAft>
                <a:spcPts val="0"/>
              </a:spcAft>
              <a:buClr>
                <a:schemeClr val="dk1"/>
              </a:buClr>
              <a:buSzPts val="1000"/>
              <a:buChar char="•"/>
              <a:defRPr sz="1000"/>
            </a:lvl2pPr>
            <a:lvl3pPr indent="-285750" lvl="2" marL="1371600" algn="l">
              <a:spcBef>
                <a:spcPts val="180"/>
              </a:spcBef>
              <a:spcAft>
                <a:spcPts val="0"/>
              </a:spcAft>
              <a:buClr>
                <a:schemeClr val="dk1"/>
              </a:buClr>
              <a:buSzPts val="900"/>
              <a:buChar char="•"/>
              <a:defRPr sz="900"/>
            </a:lvl3pPr>
            <a:lvl4pPr indent="-285750" lvl="3" marL="1828800" algn="l">
              <a:spcBef>
                <a:spcPts val="180"/>
              </a:spcBef>
              <a:spcAft>
                <a:spcPts val="0"/>
              </a:spcAft>
              <a:buClr>
                <a:schemeClr val="dk1"/>
              </a:buClr>
              <a:buSzPts val="900"/>
              <a:buChar char="•"/>
              <a:defRPr sz="900"/>
            </a:lvl4pPr>
            <a:lvl5pPr indent="-285750" lvl="4" marL="2286000" algn="l">
              <a:spcBef>
                <a:spcPts val="180"/>
              </a:spcBef>
              <a:spcAft>
                <a:spcPts val="0"/>
              </a:spcAft>
              <a:buClr>
                <a:schemeClr val="dk1"/>
              </a:buClr>
              <a:buSzPts val="900"/>
              <a:buChar char="•"/>
              <a:defRPr sz="9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52" name="Google Shape;252;p158"/>
          <p:cNvCxnSpPr/>
          <p:nvPr/>
        </p:nvCxnSpPr>
        <p:spPr>
          <a:xfrm>
            <a:off x="0" y="1355726"/>
            <a:ext cx="12192000" cy="0"/>
          </a:xfrm>
          <a:prstGeom prst="straightConnector1">
            <a:avLst/>
          </a:prstGeom>
          <a:noFill/>
          <a:ln cap="flat" cmpd="sng" w="22225">
            <a:solidFill>
              <a:schemeClr val="dk1"/>
            </a:solidFill>
            <a:prstDash val="solid"/>
            <a:round/>
            <a:headEnd len="med" w="med" type="none"/>
            <a:tailEnd len="med" w="med" type="none"/>
          </a:ln>
        </p:spPr>
      </p:cxnSp>
      <p:sp>
        <p:nvSpPr>
          <p:cNvPr id="253" name="Google Shape;253;p158"/>
          <p:cNvSpPr txBox="1"/>
          <p:nvPr>
            <p:ph idx="5" type="body"/>
          </p:nvPr>
        </p:nvSpPr>
        <p:spPr>
          <a:xfrm>
            <a:off x="6277328" y="1563231"/>
            <a:ext cx="5718048" cy="2157984"/>
          </a:xfrm>
          <a:prstGeom prst="rect">
            <a:avLst/>
          </a:prstGeom>
          <a:noFill/>
          <a:ln>
            <a:noFill/>
          </a:ln>
        </p:spPr>
        <p:txBody>
          <a:bodyPr anchorCtr="0" anchor="t" bIns="45700" lIns="91425" spcFirstLastPara="1" rIns="91425" wrap="square" tIns="45700">
            <a:noAutofit/>
          </a:bodyPr>
          <a:lstStyle>
            <a:lvl1pPr indent="-228600" lvl="0" marL="457200" algn="l">
              <a:spcBef>
                <a:spcPts val="200"/>
              </a:spcBef>
              <a:spcAft>
                <a:spcPts val="0"/>
              </a:spcAft>
              <a:buClr>
                <a:schemeClr val="dk1"/>
              </a:buClr>
              <a:buSzPts val="1000"/>
              <a:buNone/>
              <a:defRPr sz="1000"/>
            </a:lvl1pPr>
            <a:lvl2pPr indent="-273050" lvl="1" marL="914400" algn="l">
              <a:spcBef>
                <a:spcPts val="140"/>
              </a:spcBef>
              <a:spcAft>
                <a:spcPts val="0"/>
              </a:spcAft>
              <a:buClr>
                <a:schemeClr val="dk1"/>
              </a:buClr>
              <a:buSzPts val="700"/>
              <a:buChar char="•"/>
              <a:defRPr sz="700"/>
            </a:lvl2pPr>
            <a:lvl3pPr indent="-266700" lvl="2" marL="1371600" algn="l">
              <a:spcBef>
                <a:spcPts val="120"/>
              </a:spcBef>
              <a:spcAft>
                <a:spcPts val="0"/>
              </a:spcAft>
              <a:buClr>
                <a:schemeClr val="dk1"/>
              </a:buClr>
              <a:buSzPts val="600"/>
              <a:buChar char="•"/>
              <a:defRPr sz="600"/>
            </a:lvl3pPr>
            <a:lvl4pPr indent="-266700" lvl="3" marL="1828800" algn="l">
              <a:spcBef>
                <a:spcPts val="120"/>
              </a:spcBef>
              <a:spcAft>
                <a:spcPts val="0"/>
              </a:spcAft>
              <a:buClr>
                <a:schemeClr val="dk1"/>
              </a:buClr>
              <a:buSzPts val="600"/>
              <a:buChar char="•"/>
              <a:defRPr sz="600"/>
            </a:lvl4pPr>
            <a:lvl5pPr indent="-266700" lvl="4" marL="2286000" algn="l">
              <a:spcBef>
                <a:spcPts val="120"/>
              </a:spcBef>
              <a:spcAft>
                <a:spcPts val="0"/>
              </a:spcAft>
              <a:buClr>
                <a:schemeClr val="dk1"/>
              </a:buClr>
              <a:buSzPts val="600"/>
              <a:buChar char="•"/>
              <a:defRPr sz="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4" name="Google Shape;254;p158"/>
          <p:cNvSpPr txBox="1"/>
          <p:nvPr>
            <p:ph idx="6" type="body"/>
          </p:nvPr>
        </p:nvSpPr>
        <p:spPr>
          <a:xfrm>
            <a:off x="6277328" y="4171734"/>
            <a:ext cx="5718048" cy="2157984"/>
          </a:xfrm>
          <a:prstGeom prst="rect">
            <a:avLst/>
          </a:prstGeom>
          <a:noFill/>
          <a:ln>
            <a:noFill/>
          </a:ln>
        </p:spPr>
        <p:txBody>
          <a:bodyPr anchorCtr="0" anchor="t" bIns="45700" lIns="91425" spcFirstLastPara="1" rIns="91425" wrap="square" tIns="45700">
            <a:noAutofit/>
          </a:bodyPr>
          <a:lstStyle>
            <a:lvl1pPr indent="-228600" lvl="0" marL="457200" algn="l">
              <a:spcBef>
                <a:spcPts val="200"/>
              </a:spcBef>
              <a:spcAft>
                <a:spcPts val="0"/>
              </a:spcAft>
              <a:buClr>
                <a:schemeClr val="dk1"/>
              </a:buClr>
              <a:buSzPts val="1000"/>
              <a:buNone/>
              <a:defRPr sz="1000"/>
            </a:lvl1pPr>
            <a:lvl2pPr indent="-273050" lvl="1" marL="914400" algn="l">
              <a:spcBef>
                <a:spcPts val="140"/>
              </a:spcBef>
              <a:spcAft>
                <a:spcPts val="0"/>
              </a:spcAft>
              <a:buClr>
                <a:schemeClr val="dk1"/>
              </a:buClr>
              <a:buSzPts val="700"/>
              <a:buChar char="•"/>
              <a:defRPr sz="700"/>
            </a:lvl2pPr>
            <a:lvl3pPr indent="-266700" lvl="2" marL="1371600" algn="l">
              <a:spcBef>
                <a:spcPts val="120"/>
              </a:spcBef>
              <a:spcAft>
                <a:spcPts val="0"/>
              </a:spcAft>
              <a:buClr>
                <a:schemeClr val="dk1"/>
              </a:buClr>
              <a:buSzPts val="600"/>
              <a:buChar char="•"/>
              <a:defRPr sz="600"/>
            </a:lvl3pPr>
            <a:lvl4pPr indent="-266700" lvl="3" marL="1828800" algn="l">
              <a:spcBef>
                <a:spcPts val="120"/>
              </a:spcBef>
              <a:spcAft>
                <a:spcPts val="0"/>
              </a:spcAft>
              <a:buClr>
                <a:schemeClr val="dk1"/>
              </a:buClr>
              <a:buSzPts val="600"/>
              <a:buChar char="•"/>
              <a:defRPr sz="600"/>
            </a:lvl4pPr>
            <a:lvl5pPr indent="-266700" lvl="4" marL="2286000" algn="l">
              <a:spcBef>
                <a:spcPts val="120"/>
              </a:spcBef>
              <a:spcAft>
                <a:spcPts val="0"/>
              </a:spcAft>
              <a:buClr>
                <a:schemeClr val="dk1"/>
              </a:buClr>
              <a:buSzPts val="600"/>
              <a:buChar char="•"/>
              <a:defRPr sz="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5" name="Google Shape;255;p158"/>
          <p:cNvSpPr txBox="1"/>
          <p:nvPr>
            <p:ph idx="7" type="body"/>
          </p:nvPr>
        </p:nvSpPr>
        <p:spPr>
          <a:xfrm>
            <a:off x="1780032" y="6556248"/>
            <a:ext cx="8631936" cy="301752"/>
          </a:xfrm>
          <a:prstGeom prst="rect">
            <a:avLst/>
          </a:prstGeom>
          <a:noFill/>
          <a:ln>
            <a:noFill/>
          </a:ln>
        </p:spPr>
        <p:txBody>
          <a:bodyPr anchorCtr="0" anchor="ctr" bIns="45700" lIns="91425" spcFirstLastPara="1" rIns="91425" wrap="square" tIns="45700">
            <a:noAutofit/>
          </a:bodyPr>
          <a:lstStyle>
            <a:lvl1pPr indent="-228600" lvl="0" marL="457200" algn="ctr">
              <a:spcBef>
                <a:spcPts val="160"/>
              </a:spcBef>
              <a:spcAft>
                <a:spcPts val="0"/>
              </a:spcAft>
              <a:buClr>
                <a:srgbClr val="A5A5A5"/>
              </a:buClr>
              <a:buSzPts val="800"/>
              <a:buNone/>
              <a:defRPr sz="800">
                <a:solidFill>
                  <a:srgbClr val="A5A5A5"/>
                </a:solidFill>
              </a:defRPr>
            </a:lvl1pPr>
            <a:lvl2pPr indent="-342900" lvl="1" marL="914400" algn="ctr">
              <a:spcBef>
                <a:spcPts val="360"/>
              </a:spcBef>
              <a:spcAft>
                <a:spcPts val="0"/>
              </a:spcAft>
              <a:buClr>
                <a:schemeClr val="dk1"/>
              </a:buClr>
              <a:buSzPts val="1800"/>
              <a:buChar char="•"/>
              <a:defRPr/>
            </a:lvl2pPr>
            <a:lvl3pPr indent="-330200" lvl="2" marL="1371600" algn="ctr">
              <a:spcBef>
                <a:spcPts val="320"/>
              </a:spcBef>
              <a:spcAft>
                <a:spcPts val="0"/>
              </a:spcAft>
              <a:buClr>
                <a:schemeClr val="dk1"/>
              </a:buClr>
              <a:buSzPts val="1600"/>
              <a:buChar char="•"/>
              <a:defRPr/>
            </a:lvl3pPr>
            <a:lvl4pPr indent="-317500" lvl="3" marL="1828800" algn="ctr">
              <a:spcBef>
                <a:spcPts val="280"/>
              </a:spcBef>
              <a:spcAft>
                <a:spcPts val="0"/>
              </a:spcAft>
              <a:buClr>
                <a:schemeClr val="dk1"/>
              </a:buClr>
              <a:buSzPts val="1400"/>
              <a:buChar char="•"/>
              <a:defRPr/>
            </a:lvl4pPr>
            <a:lvl5pPr indent="-317500" lvl="4" marL="2286000" algn="ctr">
              <a:spcBef>
                <a:spcPts val="280"/>
              </a:spcBef>
              <a:spcAft>
                <a:spcPts val="0"/>
              </a:spcAft>
              <a:buClr>
                <a:schemeClr val="dk1"/>
              </a:buClr>
              <a:buSzPts val="14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6" name="Google Shape;256;p158"/>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57" name="Google Shape;257;p158"/>
          <p:cNvPicPr preferRelativeResize="0"/>
          <p:nvPr/>
        </p:nvPicPr>
        <p:blipFill rotWithShape="1">
          <a:blip r:embed="rId2">
            <a:alphaModFix/>
          </a:blip>
          <a:srcRect b="0" l="0" r="0" t="0"/>
          <a:stretch/>
        </p:blipFill>
        <p:spPr>
          <a:xfrm>
            <a:off x="0" y="-31710"/>
            <a:ext cx="1372924" cy="946902"/>
          </a:xfrm>
          <a:prstGeom prst="rect">
            <a:avLst/>
          </a:prstGeom>
          <a:noFill/>
          <a:ln>
            <a:noFill/>
          </a:ln>
        </p:spPr>
      </p:pic>
      <p:sp>
        <p:nvSpPr>
          <p:cNvPr id="258" name="Google Shape;258;p158"/>
          <p:cNvSpPr txBox="1"/>
          <p:nvPr>
            <p:ph type="ctrTitle"/>
          </p:nvPr>
        </p:nvSpPr>
        <p:spPr>
          <a:xfrm>
            <a:off x="1467294" y="151418"/>
            <a:ext cx="10216708" cy="6126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2400"/>
              <a:buFont typeface="Poppins"/>
              <a:buNone/>
              <a:defRPr b="0" sz="2400">
                <a:solidFill>
                  <a:schemeClr val="dk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Content_Vert">
  <p:cSld name="Title_and_Content_Vert">
    <p:spTree>
      <p:nvGrpSpPr>
        <p:cNvPr id="259" name="Shape 259"/>
        <p:cNvGrpSpPr/>
        <p:nvPr/>
      </p:nvGrpSpPr>
      <p:grpSpPr>
        <a:xfrm>
          <a:off x="0" y="0"/>
          <a:ext cx="0" cy="0"/>
          <a:chOff x="0" y="0"/>
          <a:chExt cx="0" cy="0"/>
        </a:xfrm>
      </p:grpSpPr>
      <p:sp>
        <p:nvSpPr>
          <p:cNvPr id="260" name="Google Shape;260;p159"/>
          <p:cNvSpPr txBox="1"/>
          <p:nvPr>
            <p:ph idx="1" type="body"/>
          </p:nvPr>
        </p:nvSpPr>
        <p:spPr>
          <a:xfrm rot="5400000">
            <a:off x="2603497" y="-1333497"/>
            <a:ext cx="6400803" cy="952500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Tahoma"/>
                <a:ea typeface="Tahoma"/>
                <a:cs typeface="Tahoma"/>
                <a:sym typeface="Tahoma"/>
              </a:defRPr>
            </a:lvl1pPr>
            <a:lvl2pPr indent="-330200" lvl="1" marL="914400" algn="l">
              <a:spcBef>
                <a:spcPts val="320"/>
              </a:spcBef>
              <a:spcAft>
                <a:spcPts val="0"/>
              </a:spcAft>
              <a:buClr>
                <a:schemeClr val="dk1"/>
              </a:buClr>
              <a:buSzPts val="1600"/>
              <a:buFont typeface="Arial"/>
              <a:buChar char="•"/>
              <a:defRPr sz="1600"/>
            </a:lvl2pPr>
            <a:lvl3pPr indent="-317500" lvl="2" marL="1371600" algn="l">
              <a:spcBef>
                <a:spcPts val="280"/>
              </a:spcBef>
              <a:spcAft>
                <a:spcPts val="0"/>
              </a:spcAft>
              <a:buClr>
                <a:schemeClr val="dk1"/>
              </a:buClr>
              <a:buSzPts val="1400"/>
              <a:buFont typeface="Arial"/>
              <a:buChar char="•"/>
              <a:defRPr sz="1400"/>
            </a:lvl3pPr>
            <a:lvl4pPr indent="-311150" lvl="3" marL="1828800" algn="l">
              <a:spcBef>
                <a:spcPts val="260"/>
              </a:spcBef>
              <a:spcAft>
                <a:spcPts val="0"/>
              </a:spcAft>
              <a:buClr>
                <a:schemeClr val="dk1"/>
              </a:buClr>
              <a:buSzPts val="1300"/>
              <a:buFont typeface="Arial"/>
              <a:buChar char="•"/>
              <a:defRPr sz="1300"/>
            </a:lvl4pPr>
            <a:lvl5pPr indent="-311150" lvl="4" marL="2286000" algn="l">
              <a:spcBef>
                <a:spcPts val="260"/>
              </a:spcBef>
              <a:spcAft>
                <a:spcPts val="0"/>
              </a:spcAft>
              <a:buClr>
                <a:schemeClr val="dk1"/>
              </a:buClr>
              <a:buSzPts val="1300"/>
              <a:buFont typeface="Arial"/>
              <a:buChar char="•"/>
              <a:defRPr sz="13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1" name="Google Shape;261;p159"/>
          <p:cNvSpPr txBox="1"/>
          <p:nvPr>
            <p:ph idx="11" type="ftr"/>
          </p:nvPr>
        </p:nvSpPr>
        <p:spPr>
          <a:xfrm rot="5400000">
            <a:off x="-2447443" y="3228446"/>
            <a:ext cx="5546817" cy="3979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159"/>
          <p:cNvSpPr txBox="1"/>
          <p:nvPr>
            <p:ph idx="12" type="sldNum"/>
          </p:nvPr>
        </p:nvSpPr>
        <p:spPr>
          <a:xfrm rot="5400000">
            <a:off x="56713" y="6309160"/>
            <a:ext cx="530038" cy="38946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63" name="Google Shape;263;p159"/>
          <p:cNvSpPr txBox="1"/>
          <p:nvPr>
            <p:ph type="ctrTitle"/>
          </p:nvPr>
        </p:nvSpPr>
        <p:spPr>
          <a:xfrm rot="5400000">
            <a:off x="8999540" y="3582991"/>
            <a:ext cx="5191125" cy="9017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2400"/>
              <a:buFont typeface="Tahoma"/>
              <a:buNone/>
              <a:defRPr b="0" sz="2400">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64" name="Google Shape;264;p159"/>
          <p:cNvCxnSpPr/>
          <p:nvPr/>
        </p:nvCxnSpPr>
        <p:spPr>
          <a:xfrm flipH="1">
            <a:off x="11022546" y="228601"/>
            <a:ext cx="2117" cy="6410325"/>
          </a:xfrm>
          <a:prstGeom prst="straightConnector1">
            <a:avLst/>
          </a:prstGeom>
          <a:noFill/>
          <a:ln cap="flat" cmpd="sng" w="22225">
            <a:solidFill>
              <a:srgbClr val="0F5E90"/>
            </a:solidFill>
            <a:prstDash val="solid"/>
            <a:round/>
            <a:headEnd len="med" w="med" type="none"/>
            <a:tailEnd len="med" w="med" type="none"/>
          </a:ln>
        </p:spPr>
      </p:cxnSp>
      <p:pic>
        <p:nvPicPr>
          <p:cNvPr id="265" name="Google Shape;265;p159"/>
          <p:cNvPicPr preferRelativeResize="0"/>
          <p:nvPr/>
        </p:nvPicPr>
        <p:blipFill rotWithShape="1">
          <a:blip r:embed="rId2">
            <a:alphaModFix/>
          </a:blip>
          <a:srcRect b="0" l="0" r="0" t="0"/>
          <a:stretch/>
        </p:blipFill>
        <p:spPr>
          <a:xfrm rot="5400000">
            <a:off x="11056250" y="264870"/>
            <a:ext cx="1085438" cy="8734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Content">
  <p:cSld name="Title_and_Content">
    <p:spTree>
      <p:nvGrpSpPr>
        <p:cNvPr id="26" name="Shape 26"/>
        <p:cNvGrpSpPr/>
        <p:nvPr/>
      </p:nvGrpSpPr>
      <p:grpSpPr>
        <a:xfrm>
          <a:off x="0" y="0"/>
          <a:ext cx="0" cy="0"/>
          <a:chOff x="0" y="0"/>
          <a:chExt cx="0" cy="0"/>
        </a:xfrm>
      </p:grpSpPr>
      <p:pic>
        <p:nvPicPr>
          <p:cNvPr id="27" name="Google Shape;27;p142"/>
          <p:cNvPicPr preferRelativeResize="0"/>
          <p:nvPr/>
        </p:nvPicPr>
        <p:blipFill rotWithShape="1">
          <a:blip r:embed="rId2">
            <a:alphaModFix/>
          </a:blip>
          <a:srcRect b="0" l="0" r="0" t="0"/>
          <a:stretch/>
        </p:blipFill>
        <p:spPr>
          <a:xfrm>
            <a:off x="0" y="1"/>
            <a:ext cx="12192001" cy="6858000"/>
          </a:xfrm>
          <a:prstGeom prst="rect">
            <a:avLst/>
          </a:prstGeom>
          <a:noFill/>
          <a:ln>
            <a:noFill/>
          </a:ln>
        </p:spPr>
      </p:pic>
      <p:sp>
        <p:nvSpPr>
          <p:cNvPr id="28" name="Google Shape;28;p142"/>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42"/>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142"/>
          <p:cNvSpPr txBox="1"/>
          <p:nvPr>
            <p:ph idx="1" type="body"/>
          </p:nvPr>
        </p:nvSpPr>
        <p:spPr>
          <a:xfrm>
            <a:off x="558800" y="1664730"/>
            <a:ext cx="11074400" cy="4812269"/>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Noto Sans Symbols"/>
              <a:buChar char="⮚"/>
              <a:defRPr sz="1800">
                <a:solidFill>
                  <a:schemeClr val="dk1"/>
                </a:solidFill>
                <a:latin typeface="Poppins"/>
                <a:ea typeface="Poppins"/>
                <a:cs typeface="Poppins"/>
                <a:sym typeface="Poppins"/>
              </a:defRPr>
            </a:lvl1pPr>
            <a:lvl2pPr indent="-330200" lvl="1" marL="914400" algn="l">
              <a:spcBef>
                <a:spcPts val="320"/>
              </a:spcBef>
              <a:spcAft>
                <a:spcPts val="0"/>
              </a:spcAft>
              <a:buClr>
                <a:schemeClr val="dk1"/>
              </a:buClr>
              <a:buSzPts val="1600"/>
              <a:buFont typeface="Arial"/>
              <a:buChar char="•"/>
              <a:defRPr sz="1600">
                <a:solidFill>
                  <a:schemeClr val="dk1"/>
                </a:solidFill>
                <a:latin typeface="Poppins"/>
                <a:ea typeface="Poppins"/>
                <a:cs typeface="Poppins"/>
                <a:sym typeface="Poppins"/>
              </a:defRPr>
            </a:lvl2pPr>
            <a:lvl3pPr indent="-330200" lvl="2" marL="1371600" algn="l">
              <a:spcBef>
                <a:spcPts val="320"/>
              </a:spcBef>
              <a:spcAft>
                <a:spcPts val="0"/>
              </a:spcAft>
              <a:buClr>
                <a:schemeClr val="dk1"/>
              </a:buClr>
              <a:buSzPts val="1600"/>
              <a:buFont typeface="Arial"/>
              <a:buChar char="•"/>
              <a:defRPr sz="1600">
                <a:solidFill>
                  <a:schemeClr val="dk1"/>
                </a:solidFill>
                <a:latin typeface="Poppins"/>
                <a:ea typeface="Poppins"/>
                <a:cs typeface="Poppins"/>
                <a:sym typeface="Poppins"/>
              </a:defRPr>
            </a:lvl3pPr>
            <a:lvl4pPr indent="-330200" lvl="3" marL="1828800" algn="l">
              <a:spcBef>
                <a:spcPts val="320"/>
              </a:spcBef>
              <a:spcAft>
                <a:spcPts val="0"/>
              </a:spcAft>
              <a:buClr>
                <a:schemeClr val="dk1"/>
              </a:buClr>
              <a:buSzPts val="1600"/>
              <a:buFont typeface="Arial"/>
              <a:buChar char="•"/>
              <a:defRPr sz="1600">
                <a:solidFill>
                  <a:schemeClr val="dk1"/>
                </a:solidFill>
                <a:latin typeface="Poppins"/>
                <a:ea typeface="Poppins"/>
                <a:cs typeface="Poppins"/>
                <a:sym typeface="Poppins"/>
              </a:defRPr>
            </a:lvl4pPr>
            <a:lvl5pPr indent="-330200" lvl="4" marL="2286000" algn="l">
              <a:spcBef>
                <a:spcPts val="320"/>
              </a:spcBef>
              <a:spcAft>
                <a:spcPts val="0"/>
              </a:spcAft>
              <a:buClr>
                <a:schemeClr val="dk1"/>
              </a:buClr>
              <a:buSzPts val="1600"/>
              <a:buFont typeface="Arial"/>
              <a:buChar char="•"/>
              <a:defRPr sz="1600">
                <a:solidFill>
                  <a:schemeClr val="dk1"/>
                </a:solidFill>
                <a:latin typeface="Poppins"/>
                <a:ea typeface="Poppins"/>
                <a:cs typeface="Poppins"/>
                <a:sym typeface="Poppins"/>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142"/>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2400"/>
              <a:buFont typeface="Poppins"/>
              <a:buNone/>
              <a:defRPr b="0" sz="2400">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2" name="Google Shape;32;p142"/>
          <p:cNvPicPr preferRelativeResize="0"/>
          <p:nvPr/>
        </p:nvPicPr>
        <p:blipFill rotWithShape="1">
          <a:blip r:embed="rId3">
            <a:alphaModFix/>
          </a:blip>
          <a:srcRect b="0" l="0" r="0" t="0"/>
          <a:stretch/>
        </p:blipFill>
        <p:spPr>
          <a:xfrm>
            <a:off x="263526" y="369515"/>
            <a:ext cx="1196134" cy="593659"/>
          </a:xfrm>
          <a:prstGeom prst="rect">
            <a:avLst/>
          </a:prstGeom>
          <a:noFill/>
          <a:ln>
            <a:noFill/>
          </a:ln>
        </p:spPr>
      </p:pic>
      <p:pic>
        <p:nvPicPr>
          <p:cNvPr id="33" name="Google Shape;33;p142"/>
          <p:cNvPicPr preferRelativeResize="0"/>
          <p:nvPr/>
        </p:nvPicPr>
        <p:blipFill rotWithShape="1">
          <a:blip r:embed="rId4">
            <a:alphaModFix/>
          </a:blip>
          <a:srcRect b="0" l="0" r="0" t="0"/>
          <a:stretch/>
        </p:blipFill>
        <p:spPr>
          <a:xfrm>
            <a:off x="10677832" y="191115"/>
            <a:ext cx="1372924" cy="9469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No Subtitle">
  <p:cSld name="Title_Slide_No Subtitle">
    <p:spTree>
      <p:nvGrpSpPr>
        <p:cNvPr id="34" name="Shape 34"/>
        <p:cNvGrpSpPr/>
        <p:nvPr/>
      </p:nvGrpSpPr>
      <p:grpSpPr>
        <a:xfrm>
          <a:off x="0" y="0"/>
          <a:ext cx="0" cy="0"/>
          <a:chOff x="0" y="0"/>
          <a:chExt cx="0" cy="0"/>
        </a:xfrm>
      </p:grpSpPr>
      <p:pic>
        <p:nvPicPr>
          <p:cNvPr id="35" name="Google Shape;35;p143"/>
          <p:cNvPicPr preferRelativeResize="0"/>
          <p:nvPr/>
        </p:nvPicPr>
        <p:blipFill rotWithShape="1">
          <a:blip r:embed="rId2">
            <a:alphaModFix/>
          </a:blip>
          <a:srcRect b="0" l="0" r="0" t="0"/>
          <a:stretch/>
        </p:blipFill>
        <p:spPr>
          <a:xfrm>
            <a:off x="0" y="1"/>
            <a:ext cx="12192000" cy="6840940"/>
          </a:xfrm>
          <a:prstGeom prst="rect">
            <a:avLst/>
          </a:prstGeom>
          <a:noFill/>
          <a:ln>
            <a:noFill/>
          </a:ln>
        </p:spPr>
      </p:pic>
      <p:sp>
        <p:nvSpPr>
          <p:cNvPr id="36" name="Google Shape;36;p143"/>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43"/>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143"/>
          <p:cNvSpPr txBox="1"/>
          <p:nvPr>
            <p:ph type="ctrTitle"/>
          </p:nvPr>
        </p:nvSpPr>
        <p:spPr>
          <a:xfrm>
            <a:off x="508000" y="2351221"/>
            <a:ext cx="11176000" cy="914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2800"/>
              <a:buFont typeface="Poppins"/>
              <a:buNone/>
              <a:defRPr b="0" sz="2800">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39" name="Google Shape;39;p143"/>
          <p:cNvCxnSpPr/>
          <p:nvPr/>
        </p:nvCxnSpPr>
        <p:spPr>
          <a:xfrm>
            <a:off x="508000" y="3134516"/>
            <a:ext cx="11176000" cy="1587"/>
          </a:xfrm>
          <a:prstGeom prst="straightConnector1">
            <a:avLst/>
          </a:prstGeom>
          <a:noFill/>
          <a:ln cap="flat" cmpd="sng" w="22225">
            <a:solidFill>
              <a:schemeClr val="lt1"/>
            </a:solidFill>
            <a:prstDash val="solid"/>
            <a:round/>
            <a:headEnd len="med" w="med" type="none"/>
            <a:tailEnd len="med" w="med" type="none"/>
          </a:ln>
        </p:spPr>
      </p:cxnSp>
      <p:pic>
        <p:nvPicPr>
          <p:cNvPr id="40" name="Google Shape;40;p143"/>
          <p:cNvPicPr preferRelativeResize="0"/>
          <p:nvPr/>
        </p:nvPicPr>
        <p:blipFill rotWithShape="1">
          <a:blip r:embed="rId3">
            <a:alphaModFix/>
          </a:blip>
          <a:srcRect b="0" l="0" r="0" t="0"/>
          <a:stretch/>
        </p:blipFill>
        <p:spPr>
          <a:xfrm>
            <a:off x="263525" y="263525"/>
            <a:ext cx="1616075" cy="802082"/>
          </a:xfrm>
          <a:prstGeom prst="rect">
            <a:avLst/>
          </a:prstGeom>
          <a:noFill/>
          <a:ln>
            <a:noFill/>
          </a:ln>
        </p:spPr>
      </p:pic>
      <p:pic>
        <p:nvPicPr>
          <p:cNvPr id="41" name="Google Shape;41;p143"/>
          <p:cNvPicPr preferRelativeResize="0"/>
          <p:nvPr/>
        </p:nvPicPr>
        <p:blipFill rotWithShape="1">
          <a:blip r:embed="rId4">
            <a:alphaModFix/>
          </a:blip>
          <a:srcRect b="0" l="0" r="0" t="0"/>
          <a:stretch/>
        </p:blipFill>
        <p:spPr>
          <a:xfrm>
            <a:off x="10677832" y="191115"/>
            <a:ext cx="1372924" cy="9469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ogo_and_Title_Only">
  <p:cSld name="1_Logo_and_Title_Only">
    <p:spTree>
      <p:nvGrpSpPr>
        <p:cNvPr id="42" name="Shape 42"/>
        <p:cNvGrpSpPr/>
        <p:nvPr/>
      </p:nvGrpSpPr>
      <p:grpSpPr>
        <a:xfrm>
          <a:off x="0" y="0"/>
          <a:ext cx="0" cy="0"/>
          <a:chOff x="0" y="0"/>
          <a:chExt cx="0" cy="0"/>
        </a:xfrm>
      </p:grpSpPr>
      <p:pic>
        <p:nvPicPr>
          <p:cNvPr id="43" name="Google Shape;43;p144"/>
          <p:cNvPicPr preferRelativeResize="0"/>
          <p:nvPr/>
        </p:nvPicPr>
        <p:blipFill rotWithShape="1">
          <a:blip r:embed="rId2">
            <a:alphaModFix/>
          </a:blip>
          <a:srcRect b="0" l="0" r="0" t="0"/>
          <a:stretch/>
        </p:blipFill>
        <p:spPr>
          <a:xfrm>
            <a:off x="0" y="1"/>
            <a:ext cx="12192001" cy="6828854"/>
          </a:xfrm>
          <a:prstGeom prst="rect">
            <a:avLst/>
          </a:prstGeom>
          <a:noFill/>
          <a:ln>
            <a:noFill/>
          </a:ln>
        </p:spPr>
      </p:pic>
      <p:sp>
        <p:nvSpPr>
          <p:cNvPr id="44" name="Google Shape;44;p144"/>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44"/>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144"/>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2400"/>
              <a:buFont typeface="Poppins"/>
              <a:buNone/>
              <a:defRPr b="0" sz="2400">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7" name="Google Shape;47;p144"/>
          <p:cNvPicPr preferRelativeResize="0"/>
          <p:nvPr/>
        </p:nvPicPr>
        <p:blipFill rotWithShape="1">
          <a:blip r:embed="rId3">
            <a:alphaModFix/>
          </a:blip>
          <a:srcRect b="0" l="0" r="0" t="0"/>
          <a:stretch/>
        </p:blipFill>
        <p:spPr>
          <a:xfrm>
            <a:off x="263526" y="369515"/>
            <a:ext cx="1196134" cy="593659"/>
          </a:xfrm>
          <a:prstGeom prst="rect">
            <a:avLst/>
          </a:prstGeom>
          <a:noFill/>
          <a:ln>
            <a:noFill/>
          </a:ln>
        </p:spPr>
      </p:pic>
      <p:pic>
        <p:nvPicPr>
          <p:cNvPr id="48" name="Google Shape;48;p144"/>
          <p:cNvPicPr preferRelativeResize="0"/>
          <p:nvPr/>
        </p:nvPicPr>
        <p:blipFill rotWithShape="1">
          <a:blip r:embed="rId4">
            <a:alphaModFix/>
          </a:blip>
          <a:srcRect b="0" l="0" r="0" t="0"/>
          <a:stretch/>
        </p:blipFill>
        <p:spPr>
          <a:xfrm>
            <a:off x="10677832" y="191115"/>
            <a:ext cx="1372924" cy="94690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and_Title_Only">
  <p:cSld name="Logo_and_Title_Only">
    <p:spTree>
      <p:nvGrpSpPr>
        <p:cNvPr id="49" name="Shape 49"/>
        <p:cNvGrpSpPr/>
        <p:nvPr/>
      </p:nvGrpSpPr>
      <p:grpSpPr>
        <a:xfrm>
          <a:off x="0" y="0"/>
          <a:ext cx="0" cy="0"/>
          <a:chOff x="0" y="0"/>
          <a:chExt cx="0" cy="0"/>
        </a:xfrm>
      </p:grpSpPr>
      <p:pic>
        <p:nvPicPr>
          <p:cNvPr id="50" name="Google Shape;50;p145"/>
          <p:cNvPicPr preferRelativeResize="0"/>
          <p:nvPr/>
        </p:nvPicPr>
        <p:blipFill rotWithShape="1">
          <a:blip r:embed="rId2">
            <a:alphaModFix/>
          </a:blip>
          <a:srcRect b="0" l="0" r="0" t="0"/>
          <a:stretch/>
        </p:blipFill>
        <p:spPr>
          <a:xfrm>
            <a:off x="0" y="14228"/>
            <a:ext cx="12192000" cy="6829544"/>
          </a:xfrm>
          <a:prstGeom prst="rect">
            <a:avLst/>
          </a:prstGeom>
          <a:noFill/>
          <a:ln>
            <a:noFill/>
          </a:ln>
        </p:spPr>
      </p:pic>
      <p:sp>
        <p:nvSpPr>
          <p:cNvPr id="51" name="Google Shape;51;p145"/>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5"/>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3" name="Google Shape;53;p145"/>
          <p:cNvCxnSpPr/>
          <p:nvPr/>
        </p:nvCxnSpPr>
        <p:spPr>
          <a:xfrm>
            <a:off x="508000" y="840102"/>
            <a:ext cx="11176000" cy="1587"/>
          </a:xfrm>
          <a:prstGeom prst="straightConnector1">
            <a:avLst/>
          </a:prstGeom>
          <a:noFill/>
          <a:ln cap="flat" cmpd="sng" w="22225">
            <a:solidFill>
              <a:srgbClr val="0F5E90"/>
            </a:solidFill>
            <a:prstDash val="solid"/>
            <a:round/>
            <a:headEnd len="med" w="med" type="none"/>
            <a:tailEnd len="med" w="med" type="none"/>
          </a:ln>
        </p:spPr>
      </p:cxnSp>
      <p:sp>
        <p:nvSpPr>
          <p:cNvPr id="54" name="Google Shape;54;p145"/>
          <p:cNvSpPr txBox="1"/>
          <p:nvPr>
            <p:ph type="ctrTitle"/>
          </p:nvPr>
        </p:nvSpPr>
        <p:spPr>
          <a:xfrm>
            <a:off x="0" y="151418"/>
            <a:ext cx="12192000" cy="61264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400"/>
              <a:buFont typeface="Poppins"/>
              <a:buNone/>
              <a:defRPr b="0" sz="2400">
                <a:solidFill>
                  <a:schemeClr val="dk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5" name="Google Shape;55;p145"/>
          <p:cNvPicPr preferRelativeResize="0"/>
          <p:nvPr/>
        </p:nvPicPr>
        <p:blipFill rotWithShape="1">
          <a:blip r:embed="rId3">
            <a:alphaModFix/>
          </a:blip>
          <a:srcRect b="0" l="0" r="0" t="0"/>
          <a:stretch/>
        </p:blipFill>
        <p:spPr>
          <a:xfrm>
            <a:off x="269876" y="166637"/>
            <a:ext cx="1207044" cy="598194"/>
          </a:xfrm>
          <a:prstGeom prst="rect">
            <a:avLst/>
          </a:prstGeom>
          <a:noFill/>
          <a:ln>
            <a:noFill/>
          </a:ln>
        </p:spPr>
      </p:pic>
      <p:pic>
        <p:nvPicPr>
          <p:cNvPr id="56" name="Google Shape;56;p145"/>
          <p:cNvPicPr preferRelativeResize="0"/>
          <p:nvPr/>
        </p:nvPicPr>
        <p:blipFill rotWithShape="1">
          <a:blip r:embed="rId4">
            <a:alphaModFix/>
          </a:blip>
          <a:srcRect b="0" l="0" r="0" t="0"/>
          <a:stretch/>
        </p:blipFill>
        <p:spPr>
          <a:xfrm>
            <a:off x="10677832" y="-15709"/>
            <a:ext cx="1372924" cy="9469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Subtitle">
  <p:cSld name="Title_Slide_Subtitle">
    <p:spTree>
      <p:nvGrpSpPr>
        <p:cNvPr id="57" name="Shape 57"/>
        <p:cNvGrpSpPr/>
        <p:nvPr/>
      </p:nvGrpSpPr>
      <p:grpSpPr>
        <a:xfrm>
          <a:off x="0" y="0"/>
          <a:ext cx="0" cy="0"/>
          <a:chOff x="0" y="0"/>
          <a:chExt cx="0" cy="0"/>
        </a:xfrm>
      </p:grpSpPr>
      <p:sp>
        <p:nvSpPr>
          <p:cNvPr id="58" name="Google Shape;58;p146"/>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6"/>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146"/>
          <p:cNvSpPr txBox="1"/>
          <p:nvPr>
            <p:ph type="ctrTitle"/>
          </p:nvPr>
        </p:nvSpPr>
        <p:spPr>
          <a:xfrm>
            <a:off x="914400" y="2514600"/>
            <a:ext cx="10363200" cy="914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2200"/>
              <a:buFont typeface="Poppins"/>
              <a:buNone/>
              <a:defRPr b="0" sz="2200">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61" name="Google Shape;61;p146"/>
          <p:cNvCxnSpPr/>
          <p:nvPr/>
        </p:nvCxnSpPr>
        <p:spPr>
          <a:xfrm>
            <a:off x="508000" y="3198816"/>
            <a:ext cx="11176000" cy="1587"/>
          </a:xfrm>
          <a:prstGeom prst="straightConnector1">
            <a:avLst/>
          </a:prstGeom>
          <a:noFill/>
          <a:ln cap="flat" cmpd="sng" w="22225">
            <a:solidFill>
              <a:srgbClr val="0F5E90"/>
            </a:solidFill>
            <a:prstDash val="solid"/>
            <a:round/>
            <a:headEnd len="med" w="med" type="none"/>
            <a:tailEnd len="med" w="med" type="none"/>
          </a:ln>
        </p:spPr>
      </p:cxnSp>
      <p:sp>
        <p:nvSpPr>
          <p:cNvPr id="62" name="Google Shape;62;p146"/>
          <p:cNvSpPr txBox="1"/>
          <p:nvPr>
            <p:ph idx="1" type="body"/>
          </p:nvPr>
        </p:nvSpPr>
        <p:spPr>
          <a:xfrm>
            <a:off x="914400" y="3352798"/>
            <a:ext cx="10363200" cy="465138"/>
          </a:xfrm>
          <a:prstGeom prst="rect">
            <a:avLst/>
          </a:prstGeom>
          <a:noFill/>
          <a:ln>
            <a:noFill/>
          </a:ln>
        </p:spPr>
        <p:txBody>
          <a:bodyPr anchorCtr="0" anchor="t" bIns="45700" lIns="91425" spcFirstLastPara="1" rIns="91425" wrap="square" tIns="45700">
            <a:noAutofit/>
          </a:bodyPr>
          <a:lstStyle>
            <a:lvl1pPr indent="-228600" lvl="0" marL="457200" algn="ctr">
              <a:spcBef>
                <a:spcPts val="400"/>
              </a:spcBef>
              <a:spcAft>
                <a:spcPts val="0"/>
              </a:spcAft>
              <a:buClr>
                <a:schemeClr val="dk1"/>
              </a:buClr>
              <a:buSzPts val="2000"/>
              <a:buNone/>
              <a:defRPr>
                <a:latin typeface="Poppins"/>
                <a:ea typeface="Poppins"/>
                <a:cs typeface="Poppins"/>
                <a:sym typeface="Poppins"/>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p:cSld name="Section_Header">
    <p:spTree>
      <p:nvGrpSpPr>
        <p:cNvPr id="63" name="Shape 63"/>
        <p:cNvGrpSpPr/>
        <p:nvPr/>
      </p:nvGrpSpPr>
      <p:grpSpPr>
        <a:xfrm>
          <a:off x="0" y="0"/>
          <a:ext cx="0" cy="0"/>
          <a:chOff x="0" y="0"/>
          <a:chExt cx="0" cy="0"/>
        </a:xfrm>
      </p:grpSpPr>
      <p:sp>
        <p:nvSpPr>
          <p:cNvPr id="64" name="Google Shape;64;p147"/>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47"/>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147"/>
          <p:cNvSpPr txBox="1"/>
          <p:nvPr>
            <p:ph type="ctrTitle"/>
          </p:nvPr>
        </p:nvSpPr>
        <p:spPr>
          <a:xfrm>
            <a:off x="876300" y="4329372"/>
            <a:ext cx="10363200" cy="146182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2400"/>
              <a:buFont typeface="Tahoma"/>
              <a:buNone/>
              <a:defRPr b="1" sz="2400">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67" name="Google Shape;67;p147"/>
          <p:cNvCxnSpPr/>
          <p:nvPr/>
        </p:nvCxnSpPr>
        <p:spPr>
          <a:xfrm>
            <a:off x="508000" y="4341816"/>
            <a:ext cx="11176000" cy="1587"/>
          </a:xfrm>
          <a:prstGeom prst="straightConnector1">
            <a:avLst/>
          </a:prstGeom>
          <a:noFill/>
          <a:ln cap="flat" cmpd="sng" w="22225">
            <a:solidFill>
              <a:srgbClr val="0F5E90"/>
            </a:solidFill>
            <a:prstDash val="solid"/>
            <a:round/>
            <a:headEnd len="med" w="med" type="none"/>
            <a:tailEnd len="med" w="med" type="none"/>
          </a:ln>
        </p:spPr>
      </p:cxnSp>
      <p:sp>
        <p:nvSpPr>
          <p:cNvPr id="68" name="Google Shape;68;p147"/>
          <p:cNvSpPr txBox="1"/>
          <p:nvPr>
            <p:ph idx="1" type="body"/>
          </p:nvPr>
        </p:nvSpPr>
        <p:spPr>
          <a:xfrm>
            <a:off x="892629" y="2954111"/>
            <a:ext cx="10363200" cy="1379538"/>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rgbClr val="A5A5A5"/>
              </a:buClr>
              <a:buSzPts val="1800"/>
              <a:buNone/>
              <a:defRPr sz="1800">
                <a:solidFill>
                  <a:srgbClr val="A5A5A5"/>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69" name="Google Shape;69;p147"/>
          <p:cNvPicPr preferRelativeResize="0"/>
          <p:nvPr/>
        </p:nvPicPr>
        <p:blipFill rotWithShape="1">
          <a:blip r:embed="rId2">
            <a:alphaModFix/>
          </a:blip>
          <a:srcRect b="0" l="0" r="0" t="0"/>
          <a:stretch/>
        </p:blipFill>
        <p:spPr>
          <a:xfrm>
            <a:off x="0" y="-31710"/>
            <a:ext cx="1372924" cy="9469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Two_Rows">
  <p:cSld name="Custom_Two_Rows">
    <p:spTree>
      <p:nvGrpSpPr>
        <p:cNvPr id="70" name="Shape 70"/>
        <p:cNvGrpSpPr/>
        <p:nvPr/>
      </p:nvGrpSpPr>
      <p:grpSpPr>
        <a:xfrm>
          <a:off x="0" y="0"/>
          <a:ext cx="0" cy="0"/>
          <a:chOff x="0" y="0"/>
          <a:chExt cx="0" cy="0"/>
        </a:xfrm>
      </p:grpSpPr>
      <p:sp>
        <p:nvSpPr>
          <p:cNvPr id="71" name="Google Shape;71;p148"/>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48"/>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148"/>
          <p:cNvSpPr txBox="1"/>
          <p:nvPr>
            <p:ph idx="1" type="body"/>
          </p:nvPr>
        </p:nvSpPr>
        <p:spPr>
          <a:xfrm>
            <a:off x="609600" y="1066800"/>
            <a:ext cx="11074400" cy="2362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Poppins Medium"/>
                <a:ea typeface="Poppins Medium"/>
                <a:cs typeface="Poppins Medium"/>
                <a:sym typeface="Poppins Medium"/>
              </a:defRPr>
            </a:lvl1pPr>
            <a:lvl2pPr indent="-330200" lvl="1" marL="9144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2pPr>
            <a:lvl3pPr indent="-330200" lvl="2" marL="13716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3pPr>
            <a:lvl4pPr indent="-330200" lvl="3" marL="18288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4pPr>
            <a:lvl5pPr indent="-330200" lvl="4" marL="22860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4" name="Google Shape;74;p148"/>
          <p:cNvSpPr txBox="1"/>
          <p:nvPr>
            <p:ph idx="2" type="body"/>
          </p:nvPr>
        </p:nvSpPr>
        <p:spPr>
          <a:xfrm>
            <a:off x="609600" y="3581400"/>
            <a:ext cx="11074400" cy="2362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Poppins Medium"/>
                <a:ea typeface="Poppins Medium"/>
                <a:cs typeface="Poppins Medium"/>
                <a:sym typeface="Poppins Medium"/>
              </a:defRPr>
            </a:lvl1pPr>
            <a:lvl2pPr indent="-330200" lvl="1" marL="9144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2pPr>
            <a:lvl3pPr indent="-330200" lvl="2" marL="13716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3pPr>
            <a:lvl4pPr indent="-330200" lvl="3" marL="18288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4pPr>
            <a:lvl5pPr indent="-330200" lvl="4" marL="22860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75" name="Google Shape;75;p148"/>
          <p:cNvCxnSpPr/>
          <p:nvPr/>
        </p:nvCxnSpPr>
        <p:spPr>
          <a:xfrm>
            <a:off x="508000" y="840102"/>
            <a:ext cx="11176000" cy="1587"/>
          </a:xfrm>
          <a:prstGeom prst="straightConnector1">
            <a:avLst/>
          </a:prstGeom>
          <a:noFill/>
          <a:ln cap="flat" cmpd="sng" w="22225">
            <a:solidFill>
              <a:srgbClr val="0F5E90"/>
            </a:solidFill>
            <a:prstDash val="solid"/>
            <a:round/>
            <a:headEnd len="med" w="med" type="none"/>
            <a:tailEnd len="med" w="med" type="none"/>
          </a:ln>
        </p:spPr>
      </p:cxnSp>
      <p:pic>
        <p:nvPicPr>
          <p:cNvPr id="76" name="Google Shape;76;p148"/>
          <p:cNvPicPr preferRelativeResize="0"/>
          <p:nvPr/>
        </p:nvPicPr>
        <p:blipFill rotWithShape="1">
          <a:blip r:embed="rId2">
            <a:alphaModFix/>
          </a:blip>
          <a:srcRect b="0" l="0" r="0" t="0"/>
          <a:stretch/>
        </p:blipFill>
        <p:spPr>
          <a:xfrm>
            <a:off x="0" y="-31710"/>
            <a:ext cx="1372924" cy="946902"/>
          </a:xfrm>
          <a:prstGeom prst="rect">
            <a:avLst/>
          </a:prstGeom>
          <a:noFill/>
          <a:ln>
            <a:noFill/>
          </a:ln>
        </p:spPr>
      </p:pic>
      <p:sp>
        <p:nvSpPr>
          <p:cNvPr id="77" name="Google Shape;77;p148"/>
          <p:cNvSpPr txBox="1"/>
          <p:nvPr>
            <p:ph type="ctrTitle"/>
          </p:nvPr>
        </p:nvSpPr>
        <p:spPr>
          <a:xfrm>
            <a:off x="1467294" y="151418"/>
            <a:ext cx="10216708" cy="6126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2400"/>
              <a:buFont typeface="Poppins"/>
              <a:buNone/>
              <a:defRPr b="0" sz="2400">
                <a:solidFill>
                  <a:schemeClr val="dk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Two_Columns">
  <p:cSld name="Custom_Two_Columns">
    <p:spTree>
      <p:nvGrpSpPr>
        <p:cNvPr id="78" name="Shape 78"/>
        <p:cNvGrpSpPr/>
        <p:nvPr/>
      </p:nvGrpSpPr>
      <p:grpSpPr>
        <a:xfrm>
          <a:off x="0" y="0"/>
          <a:ext cx="0" cy="0"/>
          <a:chOff x="0" y="0"/>
          <a:chExt cx="0" cy="0"/>
        </a:xfrm>
      </p:grpSpPr>
      <p:sp>
        <p:nvSpPr>
          <p:cNvPr id="79" name="Google Shape;79;p149"/>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49"/>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149"/>
          <p:cNvSpPr txBox="1"/>
          <p:nvPr>
            <p:ph idx="1" type="body"/>
          </p:nvPr>
        </p:nvSpPr>
        <p:spPr>
          <a:xfrm>
            <a:off x="609600" y="1066800"/>
            <a:ext cx="5384800" cy="4953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Poppins Medium"/>
                <a:ea typeface="Poppins Medium"/>
                <a:cs typeface="Poppins Medium"/>
                <a:sym typeface="Poppins Medium"/>
              </a:defRPr>
            </a:lvl1pPr>
            <a:lvl2pPr indent="-330200" lvl="1" marL="9144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2pPr>
            <a:lvl3pPr indent="-330200" lvl="2" marL="13716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3pPr>
            <a:lvl4pPr indent="-330200" lvl="3" marL="18288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4pPr>
            <a:lvl5pPr indent="-330200" lvl="4" marL="22860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149"/>
          <p:cNvSpPr txBox="1"/>
          <p:nvPr>
            <p:ph idx="2" type="body"/>
          </p:nvPr>
        </p:nvSpPr>
        <p:spPr>
          <a:xfrm>
            <a:off x="6197600" y="1066800"/>
            <a:ext cx="5384800" cy="4953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Font typeface="Arial"/>
              <a:buChar char="•"/>
              <a:defRPr sz="1800">
                <a:latin typeface="Poppins Medium"/>
                <a:ea typeface="Poppins Medium"/>
                <a:cs typeface="Poppins Medium"/>
                <a:sym typeface="Poppins Medium"/>
              </a:defRPr>
            </a:lvl1pPr>
            <a:lvl2pPr indent="-330200" lvl="1" marL="9144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2pPr>
            <a:lvl3pPr indent="-330200" lvl="2" marL="13716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3pPr>
            <a:lvl4pPr indent="-330200" lvl="3" marL="18288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4pPr>
            <a:lvl5pPr indent="-330200" lvl="4" marL="2286000" algn="l">
              <a:spcBef>
                <a:spcPts val="320"/>
              </a:spcBef>
              <a:spcAft>
                <a:spcPts val="0"/>
              </a:spcAft>
              <a:buClr>
                <a:schemeClr val="dk1"/>
              </a:buClr>
              <a:buSzPts val="1600"/>
              <a:buFont typeface="Arial"/>
              <a:buChar char="•"/>
              <a:defRPr sz="1600">
                <a:latin typeface="Poppins Medium"/>
                <a:ea typeface="Poppins Medium"/>
                <a:cs typeface="Poppins Medium"/>
                <a:sym typeface="Poppins Medium"/>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83" name="Google Shape;83;p149"/>
          <p:cNvCxnSpPr/>
          <p:nvPr/>
        </p:nvCxnSpPr>
        <p:spPr>
          <a:xfrm>
            <a:off x="508000" y="840102"/>
            <a:ext cx="11176000" cy="1587"/>
          </a:xfrm>
          <a:prstGeom prst="straightConnector1">
            <a:avLst/>
          </a:prstGeom>
          <a:noFill/>
          <a:ln cap="flat" cmpd="sng" w="22225">
            <a:solidFill>
              <a:srgbClr val="0F5E90"/>
            </a:solidFill>
            <a:prstDash val="solid"/>
            <a:round/>
            <a:headEnd len="med" w="med" type="none"/>
            <a:tailEnd len="med" w="med" type="none"/>
          </a:ln>
        </p:spPr>
      </p:cxnSp>
      <p:pic>
        <p:nvPicPr>
          <p:cNvPr id="84" name="Google Shape;84;p149"/>
          <p:cNvPicPr preferRelativeResize="0"/>
          <p:nvPr/>
        </p:nvPicPr>
        <p:blipFill rotWithShape="1">
          <a:blip r:embed="rId2">
            <a:alphaModFix/>
          </a:blip>
          <a:srcRect b="0" l="0" r="0" t="0"/>
          <a:stretch/>
        </p:blipFill>
        <p:spPr>
          <a:xfrm>
            <a:off x="0" y="-31710"/>
            <a:ext cx="1372924" cy="946902"/>
          </a:xfrm>
          <a:prstGeom prst="rect">
            <a:avLst/>
          </a:prstGeom>
          <a:noFill/>
          <a:ln>
            <a:noFill/>
          </a:ln>
        </p:spPr>
      </p:pic>
      <p:sp>
        <p:nvSpPr>
          <p:cNvPr id="85" name="Google Shape;85;p149"/>
          <p:cNvSpPr txBox="1"/>
          <p:nvPr>
            <p:ph type="ctrTitle"/>
          </p:nvPr>
        </p:nvSpPr>
        <p:spPr>
          <a:xfrm>
            <a:off x="1467294" y="151418"/>
            <a:ext cx="10216708" cy="6126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2400"/>
              <a:buFont typeface="Poppins"/>
              <a:buNone/>
              <a:defRPr b="0" sz="2400">
                <a:solidFill>
                  <a:schemeClr val="dk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0"/>
          <p:cNvSpPr txBox="1"/>
          <p:nvPr>
            <p:ph idx="1" type="body"/>
          </p:nvPr>
        </p:nvSpPr>
        <p:spPr>
          <a:xfrm>
            <a:off x="508000" y="1219200"/>
            <a:ext cx="11176000" cy="50292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dk1"/>
              </a:buClr>
              <a:buSzPts val="2000"/>
              <a:buFont typeface="Arial"/>
              <a:buNone/>
              <a:defRPr b="0" i="0" sz="2000" u="none" cap="none" strike="noStrike">
                <a:solidFill>
                  <a:schemeClr val="dk1"/>
                </a:solidFill>
                <a:latin typeface="Tahoma"/>
                <a:ea typeface="Tahoma"/>
                <a:cs typeface="Tahoma"/>
                <a:sym typeface="Tahoma"/>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Tahoma"/>
                <a:ea typeface="Tahoma"/>
                <a:cs typeface="Tahoma"/>
                <a:sym typeface="Tahoma"/>
              </a:defRPr>
            </a:lvl3pPr>
            <a:lvl4pPr indent="-317500" lvl="3" marL="1828800" marR="0" rtl="0" algn="l">
              <a:spcBef>
                <a:spcPts val="280"/>
              </a:spcBef>
              <a:spcAft>
                <a:spcPts val="0"/>
              </a:spcAft>
              <a:buClr>
                <a:schemeClr val="dk1"/>
              </a:buClr>
              <a:buSzPts val="1400"/>
              <a:buFont typeface="Arial"/>
              <a:buChar char="•"/>
              <a:defRPr b="0" i="0" sz="1400" u="none" cap="none" strike="noStrike">
                <a:solidFill>
                  <a:schemeClr val="dk1"/>
                </a:solidFill>
                <a:latin typeface="Tahoma"/>
                <a:ea typeface="Tahoma"/>
                <a:cs typeface="Tahoma"/>
                <a:sym typeface="Tahoma"/>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Tahoma"/>
                <a:ea typeface="Tahoma"/>
                <a:cs typeface="Tahoma"/>
                <a:sym typeface="Tahom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9pPr>
          </a:lstStyle>
          <a:p/>
        </p:txBody>
      </p:sp>
      <p:sp>
        <p:nvSpPr>
          <p:cNvPr id="11" name="Google Shape;11;p140"/>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98989"/>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
        <p:nvSpPr>
          <p:cNvPr id="12" name="Google Shape;12;p140"/>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98989"/>
                </a:solidFill>
                <a:latin typeface="Tahoma"/>
                <a:ea typeface="Tahoma"/>
                <a:cs typeface="Tahoma"/>
                <a:sym typeface="Tahoma"/>
              </a:defRPr>
            </a:lvl1pPr>
            <a:lvl2pPr indent="0" lvl="1" marL="0" marR="0" rtl="0" algn="r">
              <a:spcBef>
                <a:spcPts val="0"/>
              </a:spcBef>
              <a:buNone/>
              <a:defRPr b="0" i="0" sz="1200" u="none" cap="none" strike="noStrike">
                <a:solidFill>
                  <a:srgbClr val="898989"/>
                </a:solidFill>
                <a:latin typeface="Tahoma"/>
                <a:ea typeface="Tahoma"/>
                <a:cs typeface="Tahoma"/>
                <a:sym typeface="Tahoma"/>
              </a:defRPr>
            </a:lvl2pPr>
            <a:lvl3pPr indent="0" lvl="2" marL="0" marR="0" rtl="0" algn="r">
              <a:spcBef>
                <a:spcPts val="0"/>
              </a:spcBef>
              <a:buNone/>
              <a:defRPr b="0" i="0" sz="1200" u="none" cap="none" strike="noStrike">
                <a:solidFill>
                  <a:srgbClr val="898989"/>
                </a:solidFill>
                <a:latin typeface="Tahoma"/>
                <a:ea typeface="Tahoma"/>
                <a:cs typeface="Tahoma"/>
                <a:sym typeface="Tahoma"/>
              </a:defRPr>
            </a:lvl3pPr>
            <a:lvl4pPr indent="0" lvl="3" marL="0" marR="0" rtl="0" algn="r">
              <a:spcBef>
                <a:spcPts val="0"/>
              </a:spcBef>
              <a:buNone/>
              <a:defRPr b="0" i="0" sz="1200" u="none" cap="none" strike="noStrike">
                <a:solidFill>
                  <a:srgbClr val="898989"/>
                </a:solidFill>
                <a:latin typeface="Tahoma"/>
                <a:ea typeface="Tahoma"/>
                <a:cs typeface="Tahoma"/>
                <a:sym typeface="Tahoma"/>
              </a:defRPr>
            </a:lvl4pPr>
            <a:lvl5pPr indent="0" lvl="4" marL="0" marR="0" rtl="0" algn="r">
              <a:spcBef>
                <a:spcPts val="0"/>
              </a:spcBef>
              <a:buNone/>
              <a:defRPr b="0" i="0" sz="1200" u="none" cap="none" strike="noStrike">
                <a:solidFill>
                  <a:srgbClr val="898989"/>
                </a:solidFill>
                <a:latin typeface="Tahoma"/>
                <a:ea typeface="Tahoma"/>
                <a:cs typeface="Tahoma"/>
                <a:sym typeface="Tahoma"/>
              </a:defRPr>
            </a:lvl5pPr>
            <a:lvl6pPr indent="0" lvl="5" marL="0" marR="0" rtl="0" algn="r">
              <a:spcBef>
                <a:spcPts val="0"/>
              </a:spcBef>
              <a:buNone/>
              <a:defRPr b="0" i="0" sz="1200" u="none" cap="none" strike="noStrike">
                <a:solidFill>
                  <a:srgbClr val="898989"/>
                </a:solidFill>
                <a:latin typeface="Tahoma"/>
                <a:ea typeface="Tahoma"/>
                <a:cs typeface="Tahoma"/>
                <a:sym typeface="Tahoma"/>
              </a:defRPr>
            </a:lvl6pPr>
            <a:lvl7pPr indent="0" lvl="6" marL="0" marR="0" rtl="0" algn="r">
              <a:spcBef>
                <a:spcPts val="0"/>
              </a:spcBef>
              <a:buNone/>
              <a:defRPr b="0" i="0" sz="1200" u="none" cap="none" strike="noStrike">
                <a:solidFill>
                  <a:srgbClr val="898989"/>
                </a:solidFill>
                <a:latin typeface="Tahoma"/>
                <a:ea typeface="Tahoma"/>
                <a:cs typeface="Tahoma"/>
                <a:sym typeface="Tahoma"/>
              </a:defRPr>
            </a:lvl7pPr>
            <a:lvl8pPr indent="0" lvl="7" marL="0" marR="0" rtl="0" algn="r">
              <a:spcBef>
                <a:spcPts val="0"/>
              </a:spcBef>
              <a:buNone/>
              <a:defRPr b="0" i="0" sz="1200" u="none" cap="none" strike="noStrike">
                <a:solidFill>
                  <a:srgbClr val="898989"/>
                </a:solidFill>
                <a:latin typeface="Tahoma"/>
                <a:ea typeface="Tahoma"/>
                <a:cs typeface="Tahoma"/>
                <a:sym typeface="Tahoma"/>
              </a:defRPr>
            </a:lvl8pPr>
            <a:lvl9pPr indent="0" lvl="8" marL="0" marR="0" rtl="0" algn="r">
              <a:spcBef>
                <a:spcPts val="0"/>
              </a:spcBef>
              <a:buNone/>
              <a:defRPr b="0" i="0" sz="12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40"/>
          <p:cNvSpPr txBox="1"/>
          <p:nvPr>
            <p:ph type="title"/>
          </p:nvPr>
        </p:nvSpPr>
        <p:spPr>
          <a:xfrm>
            <a:off x="2163233" y="152400"/>
            <a:ext cx="9520767" cy="609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2200"/>
              <a:buFont typeface="Tahoma"/>
              <a:buNone/>
              <a:defRPr b="0" i="0" sz="2200" u="none" cap="none" strike="noStrike">
                <a:solidFill>
                  <a:schemeClr val="dk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14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acquisitioninnovation.darpa.mi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26.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3.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2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29.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31.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 Id="rId3" Type="http://schemas.openxmlformats.org/officeDocument/2006/relationships/hyperlink" Target="https://acquisitioninnovation.darpa.mil/" TargetMode="External"/><Relationship Id="rId4" Type="http://schemas.openxmlformats.org/officeDocument/2006/relationships/hyperlink" Target="https://acquisitioninnovation.darpa.mi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dau.edu/pdfviewer/Source/Guidebooks/Other-Transactions-(OT)-Guide.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dau.edu/pdfviewer/Source/Guidebooks/Other-Transactions-(OT)-Guide.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www.dau.edu/pdfviewer/Source/Guidebooks/Other-Transactions-(OT)-Guide.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25.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27.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30.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
          <p:cNvSpPr txBox="1"/>
          <p:nvPr>
            <p:ph type="ctrTitle"/>
          </p:nvPr>
        </p:nvSpPr>
        <p:spPr>
          <a:xfrm>
            <a:off x="910167" y="1648424"/>
            <a:ext cx="10363200" cy="457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2400"/>
              <a:buFont typeface="Poppins"/>
              <a:buNone/>
            </a:pPr>
            <a:br>
              <a:rPr lang="en-US"/>
            </a:br>
            <a:r>
              <a:rPr lang="en-US"/>
              <a:t>  </a:t>
            </a:r>
            <a:r>
              <a:rPr lang="en-US" sz="3200"/>
              <a:t>Other Transactions Authority	</a:t>
            </a:r>
            <a:endParaRPr/>
          </a:p>
        </p:txBody>
      </p:sp>
      <p:sp>
        <p:nvSpPr>
          <p:cNvPr id="271" name="Google Shape;271;p1"/>
          <p:cNvSpPr txBox="1"/>
          <p:nvPr>
            <p:ph idx="1" type="subTitle"/>
          </p:nvPr>
        </p:nvSpPr>
        <p:spPr>
          <a:xfrm>
            <a:off x="508000" y="2477913"/>
            <a:ext cx="11163300" cy="1446387"/>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sz="2400"/>
              <a:t>Scott Ulrey, Deputy Director</a:t>
            </a:r>
            <a:endParaRPr/>
          </a:p>
          <a:p>
            <a:pPr indent="0" lvl="0" marL="0" rtl="0" algn="ctr">
              <a:spcBef>
                <a:spcPts val="480"/>
              </a:spcBef>
              <a:spcAft>
                <a:spcPts val="0"/>
              </a:spcAft>
              <a:buClr>
                <a:schemeClr val="dk1"/>
              </a:buClr>
              <a:buSzPts val="2400"/>
              <a:buNone/>
            </a:pPr>
            <a:r>
              <a:rPr lang="en-US" sz="2400"/>
              <a:t>Diane Sidebottom, Senior Policy Advisor</a:t>
            </a:r>
            <a:endParaRPr/>
          </a:p>
          <a:p>
            <a:pPr indent="0" lvl="0" marL="0" rtl="0" algn="ctr">
              <a:spcBef>
                <a:spcPts val="480"/>
              </a:spcBef>
              <a:spcAft>
                <a:spcPts val="0"/>
              </a:spcAft>
              <a:buClr>
                <a:schemeClr val="dk1"/>
              </a:buClr>
              <a:buSzPts val="2400"/>
              <a:buNone/>
            </a:pPr>
            <a:r>
              <a:rPr lang="en-US" sz="2400"/>
              <a:t>DARPA Contracts Management Office</a:t>
            </a:r>
            <a:endParaRPr/>
          </a:p>
          <a:p>
            <a:pPr indent="0" lvl="0" marL="0" rtl="0" algn="ctr">
              <a:spcBef>
                <a:spcPts val="360"/>
              </a:spcBef>
              <a:spcAft>
                <a:spcPts val="0"/>
              </a:spcAft>
              <a:buClr>
                <a:schemeClr val="dk1"/>
              </a:buClr>
              <a:buSzPts val="1800"/>
              <a:buNone/>
            </a:pPr>
            <a:r>
              <a:t/>
            </a:r>
            <a:endParaRPr/>
          </a:p>
        </p:txBody>
      </p:sp>
      <p:sp>
        <p:nvSpPr>
          <p:cNvPr id="272" name="Google Shape;272;p1"/>
          <p:cNvSpPr txBox="1"/>
          <p:nvPr>
            <p:ph idx="2" type="body"/>
          </p:nvPr>
        </p:nvSpPr>
        <p:spPr>
          <a:xfrm>
            <a:off x="393700" y="5844271"/>
            <a:ext cx="11425539" cy="298450"/>
          </a:xfrm>
          <a:prstGeom prst="rect">
            <a:avLst/>
          </a:prstGeom>
          <a:noFill/>
          <a:ln>
            <a:noFill/>
          </a:ln>
        </p:spPr>
        <p:txBody>
          <a:bodyPr anchorCtr="0" anchor="t" bIns="45700" lIns="91425" spcFirstLastPara="1" rIns="91425" wrap="square" tIns="45700">
            <a:normAutofit fontScale="92500"/>
          </a:bodyPr>
          <a:lstStyle/>
          <a:p>
            <a:pPr indent="-342900" lvl="0" marL="342900" rtl="0" algn="ctr">
              <a:spcBef>
                <a:spcPts val="0"/>
              </a:spcBef>
              <a:spcAft>
                <a:spcPts val="0"/>
              </a:spcAft>
              <a:buClr>
                <a:srgbClr val="A5A5A5"/>
              </a:buClr>
              <a:buSzPct val="100000"/>
              <a:buNone/>
            </a:pPr>
            <a:r>
              <a:rPr lang="en-US" sz="1400">
                <a:latin typeface="Poppins Light"/>
                <a:ea typeface="Poppins Light"/>
                <a:cs typeface="Poppins Light"/>
                <a:sym typeface="Poppins Light"/>
              </a:rPr>
              <a:t>Look to </a:t>
            </a:r>
            <a:r>
              <a:rPr lang="en-US" sz="1400" u="sng">
                <a:solidFill>
                  <a:schemeClr val="hlink"/>
                </a:solidFill>
                <a:latin typeface="Poppins Light"/>
                <a:ea typeface="Poppins Light"/>
                <a:cs typeface="Poppins Light"/>
                <a:sym typeface="Poppins Light"/>
                <a:hlinkClick r:id="rId3"/>
              </a:rPr>
              <a:t>https://acquisitioninnovation.darpa.mil</a:t>
            </a:r>
            <a:r>
              <a:rPr lang="en-US" sz="1400">
                <a:latin typeface="Poppins Light"/>
                <a:ea typeface="Poppins Light"/>
                <a:cs typeface="Poppins Light"/>
                <a:sym typeface="Poppins Light"/>
              </a:rPr>
              <a:t> for more information about Other Transactions and other innovative acquisition methods</a:t>
            </a:r>
            <a:endParaRPr/>
          </a:p>
        </p:txBody>
      </p:sp>
      <p:sp>
        <p:nvSpPr>
          <p:cNvPr id="273" name="Google Shape;273;p1"/>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4" name="Google Shape;274;p1"/>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0"/>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417" name="Google Shape;417;p10"/>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8" name="Google Shape;418;p10"/>
          <p:cNvSpPr txBox="1"/>
          <p:nvPr>
            <p:ph type="ctrTitle"/>
          </p:nvPr>
        </p:nvSpPr>
        <p:spPr>
          <a:xfrm>
            <a:off x="0" y="365270"/>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Tool Box</a:t>
            </a:r>
            <a:endParaRPr/>
          </a:p>
        </p:txBody>
      </p:sp>
      <p:sp>
        <p:nvSpPr>
          <p:cNvPr id="419" name="Google Shape;419;p10"/>
          <p:cNvSpPr txBox="1"/>
          <p:nvPr/>
        </p:nvSpPr>
        <p:spPr>
          <a:xfrm>
            <a:off x="2200669" y="6023449"/>
            <a:ext cx="7790661" cy="553998"/>
          </a:xfrm>
          <a:prstGeom prst="rect">
            <a:avLst/>
          </a:prstGeom>
          <a:noFill/>
          <a:ln>
            <a:noFill/>
          </a:ln>
        </p:spPr>
        <p:txBody>
          <a:bodyPr anchorCtr="0" anchor="t" bIns="45700" lIns="91425" spcFirstLastPara="1" rIns="91425" wrap="square" tIns="45700">
            <a:spAutoFit/>
          </a:bodyPr>
          <a:lstStyle/>
          <a:p>
            <a:pPr indent="0" lvl="0" marL="0" marR="0" rtl="0" algn="l">
              <a:lnSpc>
                <a:spcPct val="109090"/>
              </a:lnSpc>
              <a:spcBef>
                <a:spcPts val="0"/>
              </a:spcBef>
              <a:spcAft>
                <a:spcPts val="0"/>
              </a:spcAft>
              <a:buNone/>
            </a:pPr>
            <a:r>
              <a:rPr lang="en-US" sz="1100">
                <a:solidFill>
                  <a:schemeClr val="dk1"/>
                </a:solidFill>
                <a:latin typeface="Arial"/>
                <a:ea typeface="Arial"/>
                <a:cs typeface="Arial"/>
                <a:sym typeface="Arial"/>
              </a:rPr>
              <a:t>CRADA	A legal agreement between a federal laboratory and industry used for the transfer of commercially useful 	technologies from federal laboratories to the private sector and to make accessible unique technical 	capabilities and facilities.</a:t>
            </a:r>
            <a:endParaRPr/>
          </a:p>
        </p:txBody>
      </p:sp>
      <p:sp>
        <p:nvSpPr>
          <p:cNvPr id="420" name="Google Shape;420;p10"/>
          <p:cNvSpPr txBox="1"/>
          <p:nvPr/>
        </p:nvSpPr>
        <p:spPr>
          <a:xfrm>
            <a:off x="2336357" y="1342941"/>
            <a:ext cx="646244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Acquisition	  			Non-Acquisition		</a:t>
            </a:r>
            <a:endParaRPr/>
          </a:p>
        </p:txBody>
      </p:sp>
      <p:pic>
        <p:nvPicPr>
          <p:cNvPr id="421" name="Google Shape;421;p10"/>
          <p:cNvPicPr preferRelativeResize="0"/>
          <p:nvPr/>
        </p:nvPicPr>
        <p:blipFill rotWithShape="1">
          <a:blip r:embed="rId3">
            <a:alphaModFix/>
          </a:blip>
          <a:srcRect b="0" l="0" r="0" t="0"/>
          <a:stretch/>
        </p:blipFill>
        <p:spPr>
          <a:xfrm>
            <a:off x="1177094" y="1519312"/>
            <a:ext cx="9837809" cy="4678321"/>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100"/>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432" name="Google Shape;1432;p100"/>
          <p:cNvSpPr txBox="1"/>
          <p:nvPr>
            <p:ph idx="1" type="body"/>
          </p:nvPr>
        </p:nvSpPr>
        <p:spPr>
          <a:xfrm>
            <a:off x="1057700" y="1937982"/>
            <a:ext cx="10575499" cy="453901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Establish payable milestones?</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t>Treat them during performance of the agreement?</a:t>
            </a:r>
            <a:endParaRPr/>
          </a:p>
        </p:txBody>
      </p:sp>
      <p:sp>
        <p:nvSpPr>
          <p:cNvPr id="1433" name="Google Shape;1433;p100"/>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How do I . . . . </a:t>
            </a:r>
            <a:endParaRPr/>
          </a:p>
        </p:txBody>
      </p:sp>
      <p:sp>
        <p:nvSpPr>
          <p:cNvPr id="1434" name="Google Shape;1434;p100"/>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435" name="Google Shape;1435;p100"/>
          <p:cNvPicPr preferRelativeResize="0"/>
          <p:nvPr/>
        </p:nvPicPr>
        <p:blipFill rotWithShape="1">
          <a:blip r:embed="rId3">
            <a:alphaModFix/>
          </a:blip>
          <a:srcRect b="0" l="0" r="0" t="0"/>
          <a:stretch/>
        </p:blipFill>
        <p:spPr>
          <a:xfrm>
            <a:off x="7638241" y="2963666"/>
            <a:ext cx="2972894" cy="201690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
        <p:nvSpPr>
          <p:cNvPr id="1440" name="Google Shape;1440;p101"/>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441" name="Google Shape;1441;p101"/>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42" name="Google Shape;1442;p101"/>
          <p:cNvSpPr txBox="1"/>
          <p:nvPr>
            <p:ph idx="1" type="body"/>
          </p:nvPr>
        </p:nvSpPr>
        <p:spPr>
          <a:xfrm>
            <a:off x="1084996" y="1511711"/>
            <a:ext cx="10652079" cy="438764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I-STAR Program demonstrates state-of-the-art military capabilities </a:t>
            </a:r>
            <a:endParaRPr/>
          </a:p>
          <a:p>
            <a:pPr indent="-285750" lvl="1" marL="742950" rtl="0" algn="l">
              <a:spcBef>
                <a:spcPts val="400"/>
              </a:spcBef>
              <a:spcAft>
                <a:spcPts val="0"/>
              </a:spcAft>
              <a:buClr>
                <a:schemeClr val="dk1"/>
              </a:buClr>
              <a:buSzPts val="1600"/>
              <a:buChar char="•"/>
            </a:pPr>
            <a:r>
              <a:rPr lang="en-US"/>
              <a:t>Initial design phase activities (SRR, PDR, CDR, &amp; Risk Reduction Testing)</a:t>
            </a:r>
            <a:endParaRPr/>
          </a:p>
          <a:p>
            <a:pPr indent="-285750" lvl="1" marL="742950" rtl="0" algn="l">
              <a:spcBef>
                <a:spcPts val="400"/>
              </a:spcBef>
              <a:spcAft>
                <a:spcPts val="0"/>
              </a:spcAft>
              <a:buClr>
                <a:schemeClr val="dk1"/>
              </a:buClr>
              <a:buSzPts val="1600"/>
              <a:buChar char="•"/>
            </a:pPr>
            <a:r>
              <a:rPr lang="en-US"/>
              <a:t>Prototyping phase activities (Material ordering, Manufacturing, Integration &amp; Checkout)</a:t>
            </a:r>
            <a:endParaRPr/>
          </a:p>
          <a:p>
            <a:pPr indent="-285750" lvl="1" marL="742950" rtl="0" algn="l">
              <a:spcBef>
                <a:spcPts val="400"/>
              </a:spcBef>
              <a:spcAft>
                <a:spcPts val="0"/>
              </a:spcAft>
              <a:buClr>
                <a:schemeClr val="dk1"/>
              </a:buClr>
              <a:buSzPts val="1600"/>
              <a:buChar char="•"/>
            </a:pPr>
            <a:r>
              <a:rPr lang="en-US"/>
              <a:t>Prototype Testing in representative operational environment with a Final Report</a:t>
            </a:r>
            <a:endParaRPr/>
          </a:p>
          <a:p>
            <a:pPr indent="-196850" lvl="1" marL="742950" rtl="0" algn="l">
              <a:spcBef>
                <a:spcPts val="0"/>
              </a:spcBef>
              <a:spcAft>
                <a:spcPts val="0"/>
              </a:spcAft>
              <a:buClr>
                <a:schemeClr val="dk1"/>
              </a:buClr>
              <a:buSzPts val="1400"/>
              <a:buNone/>
            </a:pPr>
            <a:r>
              <a:t/>
            </a:r>
            <a:endParaRPr sz="1400"/>
          </a:p>
          <a:p>
            <a:pPr indent="-342900" lvl="0" marL="342900" rtl="0" algn="l">
              <a:spcBef>
                <a:spcPts val="0"/>
              </a:spcBef>
              <a:spcAft>
                <a:spcPts val="0"/>
              </a:spcAft>
              <a:buClr>
                <a:schemeClr val="dk1"/>
              </a:buClr>
              <a:buSzPts val="1800"/>
              <a:buChar char="⮚"/>
            </a:pPr>
            <a:r>
              <a:rPr lang="en-US"/>
              <a:t>13 Payable Milestones were constructed across a 36-Month PoP</a:t>
            </a:r>
            <a:endParaRPr/>
          </a:p>
          <a:p>
            <a:pPr indent="-254000" lvl="0" marL="342900" rtl="0" algn="l">
              <a:spcBef>
                <a:spcPts val="0"/>
              </a:spcBef>
              <a:spcAft>
                <a:spcPts val="0"/>
              </a:spcAft>
              <a:buClr>
                <a:schemeClr val="dk1"/>
              </a:buClr>
              <a:buSzPts val="1400"/>
              <a:buNone/>
            </a:pPr>
            <a:r>
              <a:t/>
            </a:r>
            <a:endParaRPr sz="1400"/>
          </a:p>
          <a:p>
            <a:pPr indent="-342900" lvl="0" marL="342900" rtl="0" algn="l">
              <a:spcBef>
                <a:spcPts val="0"/>
              </a:spcBef>
              <a:spcAft>
                <a:spcPts val="0"/>
              </a:spcAft>
              <a:buClr>
                <a:schemeClr val="dk1"/>
              </a:buClr>
              <a:buSzPts val="1800"/>
              <a:buChar char="⮚"/>
            </a:pPr>
            <a:r>
              <a:rPr lang="en-US"/>
              <a:t>Balance Milestone Payment amounts against forecasted Expenditures</a:t>
            </a:r>
            <a:endParaRPr/>
          </a:p>
          <a:p>
            <a:pPr indent="-254000" lvl="0" marL="342900" rtl="0" algn="l">
              <a:spcBef>
                <a:spcPts val="0"/>
              </a:spcBef>
              <a:spcAft>
                <a:spcPts val="0"/>
              </a:spcAft>
              <a:buClr>
                <a:schemeClr val="dk1"/>
              </a:buClr>
              <a:buSzPts val="1400"/>
              <a:buNone/>
            </a:pPr>
            <a:r>
              <a:t/>
            </a:r>
            <a:endParaRPr sz="1400"/>
          </a:p>
          <a:p>
            <a:pPr indent="-342900" lvl="0" marL="342900" rtl="0" algn="l">
              <a:spcBef>
                <a:spcPts val="0"/>
              </a:spcBef>
              <a:spcAft>
                <a:spcPts val="0"/>
              </a:spcAft>
              <a:buClr>
                <a:schemeClr val="dk1"/>
              </a:buClr>
              <a:buSzPts val="1800"/>
              <a:buChar char="⮚"/>
            </a:pPr>
            <a:r>
              <a:rPr lang="en-US"/>
              <a:t>Reasonable Share of OT Costs between Government and Contractor</a:t>
            </a:r>
            <a:endParaRPr/>
          </a:p>
        </p:txBody>
      </p:sp>
      <p:sp>
        <p:nvSpPr>
          <p:cNvPr id="1443" name="Google Shape;1443;p101"/>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I-STAR Program</a:t>
            </a:r>
            <a:endParaRPr/>
          </a:p>
        </p:txBody>
      </p:sp>
      <p:sp>
        <p:nvSpPr>
          <p:cNvPr id="1444" name="Google Shape;1444;p101"/>
          <p:cNvSpPr txBox="1"/>
          <p:nvPr>
            <p:ph idx="4294967295" type="body"/>
          </p:nvPr>
        </p:nvSpPr>
        <p:spPr>
          <a:xfrm>
            <a:off x="2861650" y="4387336"/>
            <a:ext cx="6468700" cy="2162690"/>
          </a:xfrm>
          <a:prstGeom prst="rect">
            <a:avLst/>
          </a:prstGeom>
          <a:solidFill>
            <a:srgbClr val="C5D8F1"/>
          </a:solid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800"/>
              <a:buNone/>
            </a:pPr>
            <a:r>
              <a:rPr lang="en-US" sz="1800" u="sng">
                <a:latin typeface="Poppins"/>
                <a:ea typeface="Poppins"/>
                <a:cs typeface="Poppins"/>
                <a:sym typeface="Poppins"/>
              </a:rPr>
              <a:t>Financial Summary</a:t>
            </a:r>
            <a:endParaRPr/>
          </a:p>
          <a:p>
            <a:pPr indent="-342900" lvl="0" marL="342900" rtl="0" algn="l">
              <a:spcBef>
                <a:spcPts val="360"/>
              </a:spcBef>
              <a:spcAft>
                <a:spcPts val="0"/>
              </a:spcAft>
              <a:buClr>
                <a:schemeClr val="dk1"/>
              </a:buClr>
              <a:buSzPts val="1800"/>
              <a:buNone/>
            </a:pPr>
            <a:r>
              <a:rPr lang="en-US" sz="1800">
                <a:latin typeface="Poppins"/>
                <a:ea typeface="Poppins"/>
                <a:cs typeface="Poppins"/>
                <a:sym typeface="Poppins"/>
              </a:rPr>
              <a:t>Total Proposal 				$135.0M</a:t>
            </a:r>
            <a:endParaRPr/>
          </a:p>
          <a:p>
            <a:pPr indent="-342900" lvl="0" marL="342900" rtl="0" algn="l">
              <a:spcBef>
                <a:spcPts val="360"/>
              </a:spcBef>
              <a:spcAft>
                <a:spcPts val="0"/>
              </a:spcAft>
              <a:buClr>
                <a:schemeClr val="dk1"/>
              </a:buClr>
              <a:buSzPts val="1800"/>
              <a:buNone/>
            </a:pPr>
            <a:r>
              <a:rPr lang="en-US" sz="1800">
                <a:latin typeface="Poppins"/>
                <a:ea typeface="Poppins"/>
                <a:cs typeface="Poppins"/>
                <a:sym typeface="Poppins"/>
              </a:rPr>
              <a:t>Total In-Kind (In-House Equipment)	$10.0M	</a:t>
            </a:r>
            <a:endParaRPr/>
          </a:p>
          <a:p>
            <a:pPr indent="-342900" lvl="0" marL="342900" rtl="0" algn="l">
              <a:spcBef>
                <a:spcPts val="360"/>
              </a:spcBef>
              <a:spcAft>
                <a:spcPts val="0"/>
              </a:spcAft>
              <a:buClr>
                <a:schemeClr val="dk1"/>
              </a:buClr>
              <a:buSzPts val="1800"/>
              <a:buNone/>
            </a:pPr>
            <a:r>
              <a:rPr lang="en-US" sz="1800">
                <a:latin typeface="Poppins"/>
                <a:ea typeface="Poppins"/>
                <a:cs typeface="Poppins"/>
                <a:sym typeface="Poppins"/>
              </a:rPr>
              <a:t>Total Estimated Cash Expenditures	$125.0M</a:t>
            </a:r>
            <a:endParaRPr/>
          </a:p>
          <a:p>
            <a:pPr indent="-342900" lvl="0" marL="342900" rtl="0" algn="l">
              <a:spcBef>
                <a:spcPts val="360"/>
              </a:spcBef>
              <a:spcAft>
                <a:spcPts val="0"/>
              </a:spcAft>
              <a:buClr>
                <a:schemeClr val="dk1"/>
              </a:buClr>
              <a:buSzPts val="1800"/>
              <a:buNone/>
            </a:pPr>
            <a:r>
              <a:rPr lang="en-US" sz="1800">
                <a:latin typeface="Poppins"/>
                <a:ea typeface="Poppins"/>
                <a:cs typeface="Poppins"/>
                <a:sym typeface="Poppins"/>
              </a:rPr>
              <a:t>Government Cash Share 		$110.0M (88%)</a:t>
            </a:r>
            <a:endParaRPr/>
          </a:p>
          <a:p>
            <a:pPr indent="-342900" lvl="0" marL="342900" rtl="0" algn="l">
              <a:spcBef>
                <a:spcPts val="360"/>
              </a:spcBef>
              <a:spcAft>
                <a:spcPts val="0"/>
              </a:spcAft>
              <a:buClr>
                <a:schemeClr val="dk1"/>
              </a:buClr>
              <a:buSzPts val="1800"/>
              <a:buNone/>
            </a:pPr>
            <a:r>
              <a:rPr lang="en-US" sz="1800">
                <a:latin typeface="Poppins"/>
                <a:ea typeface="Poppins"/>
                <a:cs typeface="Poppins"/>
                <a:sym typeface="Poppins"/>
              </a:rPr>
              <a:t>Contractor Cash Share (IR&amp;D)		$15.0M (12%)</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8" name="Shape 1448"/>
        <p:cNvGrpSpPr/>
        <p:nvPr/>
      </p:nvGrpSpPr>
      <p:grpSpPr>
        <a:xfrm>
          <a:off x="0" y="0"/>
          <a:ext cx="0" cy="0"/>
          <a:chOff x="0" y="0"/>
          <a:chExt cx="0" cy="0"/>
        </a:xfrm>
      </p:grpSpPr>
      <p:sp>
        <p:nvSpPr>
          <p:cNvPr id="1449" name="Google Shape;1449;p102"/>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STATEMENT A. Approved for public release; distribution is unlimited</a:t>
            </a:r>
            <a:endParaRPr/>
          </a:p>
        </p:txBody>
      </p:sp>
      <p:sp>
        <p:nvSpPr>
          <p:cNvPr id="1450" name="Google Shape;1450;p102"/>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51" name="Google Shape;1451;p102"/>
          <p:cNvSpPr txBox="1"/>
          <p:nvPr>
            <p:ph idx="1" type="body"/>
          </p:nvPr>
        </p:nvSpPr>
        <p:spPr>
          <a:xfrm>
            <a:off x="1630149" y="3295935"/>
            <a:ext cx="9062872" cy="1501254"/>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800"/>
              <a:buNone/>
            </a:pPr>
            <a:r>
              <a:rPr lang="en-US">
                <a:latin typeface="Arial"/>
                <a:ea typeface="Arial"/>
                <a:cs typeface="Arial"/>
                <a:sym typeface="Arial"/>
              </a:rPr>
              <a:t>This following sample milestone plan does not include Contract Line Item Numbers (CLINs), Accounting Classification Reference Numbers (ACRNs) and Lines of Accounting (LOAs) for ease of viewing.  Tie CLINs, ACRNs and LOAs to specific milestones in your own plans to facilitate the payment process.</a:t>
            </a:r>
            <a:endParaRPr/>
          </a:p>
        </p:txBody>
      </p:sp>
      <p:sp>
        <p:nvSpPr>
          <p:cNvPr id="1452" name="Google Shape;1452;p102"/>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I-STAR Program</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103"/>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458" name="Google Shape;1458;p103"/>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59" name="Google Shape;1459;p103"/>
          <p:cNvSpPr txBox="1"/>
          <p:nvPr>
            <p:ph type="ctrTitle"/>
          </p:nvPr>
        </p:nvSpPr>
        <p:spPr>
          <a:xfrm>
            <a:off x="0" y="151418"/>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Poppins"/>
              <a:buNone/>
            </a:pPr>
            <a:r>
              <a:rPr lang="en-US"/>
              <a:t>I-STAR Program - Milestones</a:t>
            </a:r>
            <a:endParaRPr/>
          </a:p>
        </p:txBody>
      </p:sp>
      <p:graphicFrame>
        <p:nvGraphicFramePr>
          <p:cNvPr id="1460" name="Google Shape;1460;p103"/>
          <p:cNvGraphicFramePr/>
          <p:nvPr/>
        </p:nvGraphicFramePr>
        <p:xfrm>
          <a:off x="1703268" y="960438"/>
          <a:ext cx="8826484" cy="5589588"/>
        </p:xfrm>
        <a:graphic>
          <a:graphicData uri="http://schemas.openxmlformats.org/presentationml/2006/ole">
            <mc:AlternateContent>
              <mc:Choice Requires="v">
                <p:oleObj r:id="rId4" imgH="5589588" imgW="8826484" progId="Excel.Sheet.12" spid="_x0000_s1">
                  <p:embed/>
                </p:oleObj>
              </mc:Choice>
              <mc:Fallback>
                <p:oleObj r:id="rId5" imgH="5589588" imgW="8826484" progId="Excel.Sheet.12">
                  <p:embed/>
                  <p:pic>
                    <p:nvPicPr>
                      <p:cNvPr id="1460" name="Google Shape;1460;p103"/>
                      <p:cNvPicPr preferRelativeResize="0"/>
                      <p:nvPr/>
                    </p:nvPicPr>
                    <p:blipFill rotWithShape="1">
                      <a:blip r:embed="rId6">
                        <a:alphaModFix/>
                      </a:blip>
                      <a:srcRect b="0" l="0" r="0" t="0"/>
                      <a:stretch/>
                    </p:blipFill>
                    <p:spPr>
                      <a:xfrm>
                        <a:off x="1703268" y="960438"/>
                        <a:ext cx="8826484" cy="5589588"/>
                      </a:xfrm>
                      <a:prstGeom prst="rect">
                        <a:avLst/>
                      </a:prstGeom>
                      <a:noFill/>
                      <a:ln cap="flat" cmpd="sng" w="22225">
                        <a:solidFill>
                          <a:schemeClr val="dk1"/>
                        </a:solidFill>
                        <a:prstDash val="solid"/>
                        <a:round/>
                        <a:headEnd len="sm" w="sm" type="none"/>
                        <a:tailEnd len="sm" w="sm" type="none"/>
                      </a:ln>
                    </p:spPr>
                  </p:pic>
                </p:oleObj>
              </mc:Fallback>
            </mc:AlternateContent>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4" name="Shape 1464"/>
        <p:cNvGrpSpPr/>
        <p:nvPr/>
      </p:nvGrpSpPr>
      <p:grpSpPr>
        <a:xfrm>
          <a:off x="0" y="0"/>
          <a:ext cx="0" cy="0"/>
          <a:chOff x="0" y="0"/>
          <a:chExt cx="0" cy="0"/>
        </a:xfrm>
      </p:grpSpPr>
      <p:sp>
        <p:nvSpPr>
          <p:cNvPr id="1465" name="Google Shape;1465;p104"/>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466" name="Google Shape;1466;p104"/>
          <p:cNvSpPr txBox="1"/>
          <p:nvPr>
            <p:ph type="ctrTitle"/>
          </p:nvPr>
        </p:nvSpPr>
        <p:spPr>
          <a:xfrm>
            <a:off x="508000" y="2351221"/>
            <a:ext cx="111760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800"/>
              <a:buFont typeface="Poppins"/>
              <a:buNone/>
            </a:pPr>
            <a:r>
              <a:rPr lang="en-US"/>
              <a:t>Intellectual Property</a:t>
            </a:r>
            <a:endParaRPr/>
          </a:p>
        </p:txBody>
      </p:sp>
      <p:sp>
        <p:nvSpPr>
          <p:cNvPr id="1467" name="Google Shape;1467;p104"/>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105"/>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473" name="Google Shape;1473;p105"/>
          <p:cNvSpPr txBox="1"/>
          <p:nvPr>
            <p:ph idx="1" type="body"/>
          </p:nvPr>
        </p:nvSpPr>
        <p:spPr>
          <a:xfrm>
            <a:off x="1064524" y="1664730"/>
            <a:ext cx="10317709" cy="488529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An intangible creation of the human mind, usually expressed or translated into a tangible form, that is assigned certain rights of property</a:t>
            </a:r>
            <a:endParaRPr/>
          </a:p>
          <a:p>
            <a:pPr indent="-342900" lvl="0" marL="342900" rtl="0" algn="l">
              <a:spcBef>
                <a:spcPts val="960"/>
              </a:spcBef>
              <a:spcAft>
                <a:spcPts val="0"/>
              </a:spcAft>
              <a:buClr>
                <a:schemeClr val="dk1"/>
              </a:buClr>
              <a:buSzPts val="1800"/>
              <a:buFont typeface="Noto Sans Symbols"/>
              <a:buChar char="⮚"/>
            </a:pPr>
            <a:r>
              <a:rPr lang="en-US"/>
              <a:t>Why is it important?</a:t>
            </a:r>
            <a:endParaRPr/>
          </a:p>
          <a:p>
            <a:pPr indent="-285750" lvl="1" marL="742950" rtl="0" algn="l">
              <a:spcBef>
                <a:spcPts val="320"/>
              </a:spcBef>
              <a:spcAft>
                <a:spcPts val="0"/>
              </a:spcAft>
              <a:buClr>
                <a:schemeClr val="dk1"/>
              </a:buClr>
              <a:buSzPts val="1600"/>
              <a:buFont typeface="Courier New"/>
              <a:buChar char="o"/>
            </a:pPr>
            <a:r>
              <a:rPr lang="en-US"/>
              <a:t>Protection of intellectual property is one of the few specific topics mentioned in the United States Constitution</a:t>
            </a:r>
            <a:endParaRPr/>
          </a:p>
          <a:p>
            <a:pPr indent="-228600" lvl="2" marL="1143000" rtl="0" algn="l">
              <a:spcBef>
                <a:spcPts val="280"/>
              </a:spcBef>
              <a:spcAft>
                <a:spcPts val="0"/>
              </a:spcAft>
              <a:buClr>
                <a:schemeClr val="dk1"/>
              </a:buClr>
              <a:buSzPts val="1400"/>
              <a:buChar char="•"/>
            </a:pPr>
            <a:r>
              <a:rPr lang="en-US" sz="1400"/>
              <a:t>Article I, Section 8, Clause 8, grants Congress the right to create the patent and copyright systems</a:t>
            </a:r>
            <a:endParaRPr/>
          </a:p>
          <a:p>
            <a:pPr indent="-285750" lvl="1" marL="742950" rtl="0" algn="l">
              <a:spcBef>
                <a:spcPts val="720"/>
              </a:spcBef>
              <a:spcAft>
                <a:spcPts val="0"/>
              </a:spcAft>
              <a:buClr>
                <a:schemeClr val="dk1"/>
              </a:buClr>
              <a:buSzPts val="1600"/>
              <a:buFont typeface="Courier New"/>
              <a:buChar char="o"/>
            </a:pPr>
            <a:r>
              <a:rPr lang="en-US"/>
              <a:t>The Patent and Trademark Office (PTO) and the Copyright Office in the Library of Congress are two of the oldest civilian agencies in the Federal Government</a:t>
            </a:r>
            <a:endParaRPr/>
          </a:p>
          <a:p>
            <a:pPr indent="-285750" lvl="1" marL="742950" rtl="0" algn="l">
              <a:spcBef>
                <a:spcPts val="920"/>
              </a:spcBef>
              <a:spcAft>
                <a:spcPts val="0"/>
              </a:spcAft>
              <a:buClr>
                <a:schemeClr val="dk1"/>
              </a:buClr>
              <a:buSzPts val="1600"/>
              <a:buFont typeface="Courier New"/>
              <a:buChar char="o"/>
            </a:pPr>
            <a:r>
              <a:rPr lang="en-US"/>
              <a:t>The Founding Fathers wanted authors and inventors to share their creative works with society at-large with the understanding that their rights in those works would be protected for a limited period of time</a:t>
            </a:r>
            <a:endParaRPr/>
          </a:p>
          <a:p>
            <a:pPr indent="-342900" lvl="0" marL="342900" rtl="0" algn="l">
              <a:spcBef>
                <a:spcPts val="960"/>
              </a:spcBef>
              <a:spcAft>
                <a:spcPts val="0"/>
              </a:spcAft>
              <a:buClr>
                <a:schemeClr val="dk1"/>
              </a:buClr>
              <a:buSzPts val="1800"/>
              <a:buFont typeface="Noto Sans Symbols"/>
              <a:buChar char="⮚"/>
            </a:pPr>
            <a:r>
              <a:rPr lang="en-US"/>
              <a:t>What protects it?</a:t>
            </a:r>
            <a:endParaRPr/>
          </a:p>
          <a:p>
            <a:pPr indent="-285750" lvl="1" marL="742950" rtl="0" algn="l">
              <a:spcBef>
                <a:spcPts val="320"/>
              </a:spcBef>
              <a:spcAft>
                <a:spcPts val="0"/>
              </a:spcAft>
              <a:buClr>
                <a:schemeClr val="dk1"/>
              </a:buClr>
              <a:buSzPts val="1600"/>
              <a:buFont typeface="Courier New"/>
              <a:buChar char="o"/>
            </a:pPr>
            <a:r>
              <a:rPr lang="en-US"/>
              <a:t>A myriad of federal and state laws</a:t>
            </a:r>
            <a:endParaRPr/>
          </a:p>
          <a:p>
            <a:pPr indent="-285750" lvl="1" marL="742950" rtl="0" algn="l">
              <a:spcBef>
                <a:spcPts val="920"/>
              </a:spcBef>
              <a:spcAft>
                <a:spcPts val="0"/>
              </a:spcAft>
              <a:buClr>
                <a:schemeClr val="dk1"/>
              </a:buClr>
              <a:buSzPts val="1600"/>
              <a:buFont typeface="Courier New"/>
              <a:buChar char="o"/>
            </a:pPr>
            <a:r>
              <a:rPr lang="en-US"/>
              <a:t>As to regulatory guidance, the FAR provides the main coverage of patentable inventions for all agencies while DoD looks to the DFARS for coverage of technical data and computer software</a:t>
            </a:r>
            <a:endParaRPr/>
          </a:p>
          <a:p>
            <a:pPr indent="-228600" lvl="0" marL="342900" rtl="0" algn="l">
              <a:spcBef>
                <a:spcPts val="360"/>
              </a:spcBef>
              <a:spcAft>
                <a:spcPts val="0"/>
              </a:spcAft>
              <a:buClr>
                <a:schemeClr val="dk1"/>
              </a:buClr>
              <a:buSzPts val="1800"/>
              <a:buFont typeface="Noto Sans Symbols"/>
              <a:buNone/>
            </a:pPr>
            <a:r>
              <a:t/>
            </a:r>
            <a:endParaRPr/>
          </a:p>
        </p:txBody>
      </p:sp>
      <p:sp>
        <p:nvSpPr>
          <p:cNvPr id="1474" name="Google Shape;1474;p105"/>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The Basics of Intellectual Property</a:t>
            </a:r>
            <a:endParaRPr/>
          </a:p>
        </p:txBody>
      </p:sp>
      <p:sp>
        <p:nvSpPr>
          <p:cNvPr id="1475" name="Google Shape;1475;p105"/>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106"/>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481" name="Google Shape;1481;p106"/>
          <p:cNvSpPr txBox="1"/>
          <p:nvPr>
            <p:ph idx="1" type="body"/>
          </p:nvPr>
        </p:nvSpPr>
        <p:spPr>
          <a:xfrm>
            <a:off x="1071348" y="1664730"/>
            <a:ext cx="10561851"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Over the years, four basic intellectual property (IP) protection methods have been created</a:t>
            </a:r>
            <a:endParaRPr/>
          </a:p>
          <a:p>
            <a:pPr indent="-285750" lvl="1" marL="742950" rtl="0" algn="l">
              <a:spcBef>
                <a:spcPts val="320"/>
              </a:spcBef>
              <a:spcAft>
                <a:spcPts val="0"/>
              </a:spcAft>
              <a:buClr>
                <a:schemeClr val="dk1"/>
              </a:buClr>
              <a:buSzPts val="1600"/>
              <a:buFont typeface="Courier New"/>
              <a:buChar char="o"/>
            </a:pPr>
            <a:r>
              <a:rPr lang="en-US"/>
              <a:t>Patent</a:t>
            </a:r>
            <a:endParaRPr/>
          </a:p>
          <a:p>
            <a:pPr indent="-228600" lvl="2" marL="1143000" rtl="0" algn="l">
              <a:spcBef>
                <a:spcPts val="280"/>
              </a:spcBef>
              <a:spcAft>
                <a:spcPts val="0"/>
              </a:spcAft>
              <a:buClr>
                <a:schemeClr val="dk1"/>
              </a:buClr>
              <a:buSzPts val="1400"/>
              <a:buChar char="•"/>
            </a:pPr>
            <a:r>
              <a:rPr lang="en-US" sz="1400"/>
              <a:t>Protects new, unobvious and useful inventions</a:t>
            </a:r>
            <a:endParaRPr/>
          </a:p>
          <a:p>
            <a:pPr indent="-228600" lvl="2" marL="1143000" rtl="0" algn="l">
              <a:spcBef>
                <a:spcPts val="280"/>
              </a:spcBef>
              <a:spcAft>
                <a:spcPts val="0"/>
              </a:spcAft>
              <a:buClr>
                <a:schemeClr val="dk1"/>
              </a:buClr>
              <a:buSzPts val="1400"/>
              <a:buChar char="•"/>
            </a:pPr>
            <a:r>
              <a:rPr lang="en-US" sz="1400"/>
              <a:t>Can include utility, design, and plant/animal patents</a:t>
            </a:r>
            <a:endParaRPr/>
          </a:p>
          <a:p>
            <a:pPr indent="-285750" lvl="1" marL="742950" rtl="0" algn="l">
              <a:spcBef>
                <a:spcPts val="920"/>
              </a:spcBef>
              <a:spcAft>
                <a:spcPts val="0"/>
              </a:spcAft>
              <a:buClr>
                <a:schemeClr val="dk1"/>
              </a:buClr>
              <a:buSzPts val="1600"/>
              <a:buFont typeface="Courier New"/>
              <a:buChar char="o"/>
            </a:pPr>
            <a:r>
              <a:rPr lang="en-US"/>
              <a:t>Copyright</a:t>
            </a:r>
            <a:endParaRPr/>
          </a:p>
          <a:p>
            <a:pPr indent="-228600" lvl="2" marL="1143000" rtl="0" algn="l">
              <a:spcBef>
                <a:spcPts val="280"/>
              </a:spcBef>
              <a:spcAft>
                <a:spcPts val="0"/>
              </a:spcAft>
              <a:buClr>
                <a:schemeClr val="dk1"/>
              </a:buClr>
              <a:buSzPts val="1400"/>
              <a:buChar char="•"/>
            </a:pPr>
            <a:r>
              <a:rPr lang="en-US" sz="1400"/>
              <a:t>Protects original works of authorship embodies in a tangible medium of expression</a:t>
            </a:r>
            <a:endParaRPr/>
          </a:p>
          <a:p>
            <a:pPr indent="-285750" lvl="1" marL="742950" rtl="0" algn="l">
              <a:spcBef>
                <a:spcPts val="920"/>
              </a:spcBef>
              <a:spcAft>
                <a:spcPts val="0"/>
              </a:spcAft>
              <a:buClr>
                <a:schemeClr val="dk1"/>
              </a:buClr>
              <a:buSzPts val="1600"/>
              <a:buFont typeface="Courier New"/>
              <a:buChar char="o"/>
            </a:pPr>
            <a:r>
              <a:rPr lang="en-US"/>
              <a:t>Trademark </a:t>
            </a:r>
            <a:endParaRPr/>
          </a:p>
          <a:p>
            <a:pPr indent="-228600" lvl="2" marL="1143000" rtl="0" algn="l">
              <a:spcBef>
                <a:spcPts val="280"/>
              </a:spcBef>
              <a:spcAft>
                <a:spcPts val="0"/>
              </a:spcAft>
              <a:buClr>
                <a:schemeClr val="dk1"/>
              </a:buClr>
              <a:buSzPts val="1400"/>
              <a:buChar char="•"/>
            </a:pPr>
            <a:r>
              <a:rPr lang="en-US" sz="1400"/>
              <a:t>Establishes exclusive rights to use marks that distinguish one’s goods and services from another</a:t>
            </a:r>
            <a:endParaRPr/>
          </a:p>
          <a:p>
            <a:pPr indent="-285750" lvl="1" marL="742950" rtl="0" algn="l">
              <a:spcBef>
                <a:spcPts val="920"/>
              </a:spcBef>
              <a:spcAft>
                <a:spcPts val="0"/>
              </a:spcAft>
              <a:buClr>
                <a:schemeClr val="dk1"/>
              </a:buClr>
              <a:buSzPts val="1600"/>
              <a:buFont typeface="Courier New"/>
              <a:buChar char="o"/>
            </a:pPr>
            <a:r>
              <a:rPr lang="en-US"/>
              <a:t>Trade Secret</a:t>
            </a:r>
            <a:endParaRPr/>
          </a:p>
          <a:p>
            <a:pPr indent="-228600" lvl="2" marL="1143000" rtl="0" algn="l">
              <a:spcBef>
                <a:spcPts val="280"/>
              </a:spcBef>
              <a:spcAft>
                <a:spcPts val="0"/>
              </a:spcAft>
              <a:buClr>
                <a:schemeClr val="dk1"/>
              </a:buClr>
              <a:buSzPts val="1400"/>
              <a:buChar char="•"/>
            </a:pPr>
            <a:r>
              <a:rPr lang="en-US" sz="1400"/>
              <a:t>Protects secret business information from unauthorized use or disclosure</a:t>
            </a:r>
            <a:endParaRPr/>
          </a:p>
          <a:p>
            <a:pPr indent="-342900" lvl="0" marL="342900" rtl="0" algn="l">
              <a:spcBef>
                <a:spcPts val="960"/>
              </a:spcBef>
              <a:spcAft>
                <a:spcPts val="0"/>
              </a:spcAft>
              <a:buClr>
                <a:schemeClr val="dk1"/>
              </a:buClr>
              <a:buSzPts val="1800"/>
              <a:buChar char="⮚"/>
            </a:pPr>
            <a:r>
              <a:rPr lang="en-US"/>
              <a:t>In exchange for making their IP public, authors and inventors are granted a limited monopoly to use that IP and prevent others from doing so without their permission</a:t>
            </a:r>
            <a:endParaRPr/>
          </a:p>
          <a:p>
            <a:pPr indent="-342900" lvl="0" marL="342900" rtl="0" algn="l">
              <a:spcBef>
                <a:spcPts val="960"/>
              </a:spcBef>
              <a:spcAft>
                <a:spcPts val="0"/>
              </a:spcAft>
              <a:buClr>
                <a:schemeClr val="dk1"/>
              </a:buClr>
              <a:buSzPts val="1800"/>
              <a:buFont typeface="Noto Sans Symbols"/>
              <a:buChar char="⮚"/>
            </a:pPr>
            <a:r>
              <a:rPr lang="en-US"/>
              <a:t>Once the limited monopoly period expires, however, the IP becomes available to society for any one to use without restriction</a:t>
            </a:r>
            <a:endParaRPr/>
          </a:p>
          <a:p>
            <a:pPr indent="-228600" lvl="0" marL="342900" rtl="0" algn="l">
              <a:spcBef>
                <a:spcPts val="360"/>
              </a:spcBef>
              <a:spcAft>
                <a:spcPts val="0"/>
              </a:spcAft>
              <a:buClr>
                <a:schemeClr val="dk1"/>
              </a:buClr>
              <a:buSzPts val="1800"/>
              <a:buFont typeface="Noto Sans Symbols"/>
              <a:buNone/>
            </a:pPr>
            <a:r>
              <a:t/>
            </a:r>
            <a:endParaRPr/>
          </a:p>
        </p:txBody>
      </p:sp>
      <p:sp>
        <p:nvSpPr>
          <p:cNvPr id="1482" name="Google Shape;1482;p106"/>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Basic Protection Methods</a:t>
            </a:r>
            <a:endParaRPr/>
          </a:p>
        </p:txBody>
      </p:sp>
      <p:sp>
        <p:nvSpPr>
          <p:cNvPr id="1483" name="Google Shape;1483;p106"/>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sp>
        <p:nvSpPr>
          <p:cNvPr id="1488" name="Google Shape;1488;p107"/>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489" name="Google Shape;1489;p107"/>
          <p:cNvSpPr txBox="1"/>
          <p:nvPr>
            <p:ph idx="1" type="body"/>
          </p:nvPr>
        </p:nvSpPr>
        <p:spPr>
          <a:xfrm>
            <a:off x="1091820" y="1520827"/>
            <a:ext cx="9253183" cy="502919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To qualify for a patent, an invention must be:</a:t>
            </a:r>
            <a:endParaRPr/>
          </a:p>
          <a:p>
            <a:pPr indent="-285750" lvl="1" marL="742950" rtl="0" algn="l">
              <a:spcBef>
                <a:spcPts val="320"/>
              </a:spcBef>
              <a:spcAft>
                <a:spcPts val="0"/>
              </a:spcAft>
              <a:buClr>
                <a:schemeClr val="dk1"/>
              </a:buClr>
              <a:buSzPts val="1600"/>
              <a:buChar char="•"/>
            </a:pPr>
            <a:r>
              <a:rPr lang="en-US"/>
              <a:t>Be within the statutory subject matter</a:t>
            </a:r>
            <a:endParaRPr/>
          </a:p>
          <a:p>
            <a:pPr indent="-285750" lvl="1" marL="742950" rtl="0" algn="l">
              <a:spcBef>
                <a:spcPts val="320"/>
              </a:spcBef>
              <a:spcAft>
                <a:spcPts val="0"/>
              </a:spcAft>
              <a:buClr>
                <a:schemeClr val="dk1"/>
              </a:buClr>
              <a:buSzPts val="1600"/>
              <a:buChar char="•"/>
            </a:pPr>
            <a:r>
              <a:rPr lang="en-US"/>
              <a:t>Must be useful and novel </a:t>
            </a:r>
            <a:endParaRPr/>
          </a:p>
          <a:p>
            <a:pPr indent="-285750" lvl="1" marL="742950" rtl="0" algn="l">
              <a:spcBef>
                <a:spcPts val="320"/>
              </a:spcBef>
              <a:spcAft>
                <a:spcPts val="0"/>
              </a:spcAft>
              <a:buClr>
                <a:schemeClr val="dk1"/>
              </a:buClr>
              <a:buSzPts val="1600"/>
              <a:buChar char="•"/>
            </a:pPr>
            <a:r>
              <a:rPr lang="en-US"/>
              <a:t>Must not be obvious from the prior art to a skilled person</a:t>
            </a:r>
            <a:endParaRPr/>
          </a:p>
          <a:p>
            <a:pPr indent="0" lvl="1" marL="457200" rtl="0" algn="l">
              <a:spcBef>
                <a:spcPts val="200"/>
              </a:spcBef>
              <a:spcAft>
                <a:spcPts val="0"/>
              </a:spcAft>
              <a:buClr>
                <a:schemeClr val="dk1"/>
              </a:buClr>
              <a:buSzPts val="1000"/>
              <a:buNone/>
            </a:pPr>
            <a:r>
              <a:t/>
            </a:r>
            <a:endParaRPr sz="1000"/>
          </a:p>
          <a:p>
            <a:pPr indent="-342900" lvl="0" marL="342900" rtl="0" algn="l">
              <a:spcBef>
                <a:spcPts val="360"/>
              </a:spcBef>
              <a:spcAft>
                <a:spcPts val="0"/>
              </a:spcAft>
              <a:buClr>
                <a:schemeClr val="dk1"/>
              </a:buClr>
              <a:buSzPts val="1800"/>
              <a:buFont typeface="Noto Sans Symbols"/>
              <a:buChar char="⮚"/>
            </a:pPr>
            <a:r>
              <a:rPr lang="en-US"/>
              <a:t>Types of patents</a:t>
            </a:r>
            <a:endParaRPr/>
          </a:p>
          <a:p>
            <a:pPr indent="-285750" lvl="1" marL="742950" rtl="0" algn="l">
              <a:spcBef>
                <a:spcPts val="320"/>
              </a:spcBef>
              <a:spcAft>
                <a:spcPts val="0"/>
              </a:spcAft>
              <a:buClr>
                <a:schemeClr val="dk1"/>
              </a:buClr>
              <a:buSzPts val="1600"/>
              <a:buChar char="•"/>
            </a:pPr>
            <a:r>
              <a:rPr lang="en-US"/>
              <a:t>Utility – covers processes, machines and methods of manufacturing</a:t>
            </a:r>
            <a:endParaRPr/>
          </a:p>
          <a:p>
            <a:pPr indent="-285750" lvl="1" marL="742950" rtl="0" algn="l">
              <a:spcBef>
                <a:spcPts val="320"/>
              </a:spcBef>
              <a:spcAft>
                <a:spcPts val="0"/>
              </a:spcAft>
              <a:buClr>
                <a:schemeClr val="dk1"/>
              </a:buClr>
              <a:buSzPts val="1600"/>
              <a:buChar char="•"/>
            </a:pPr>
            <a:r>
              <a:rPr lang="en-US"/>
              <a:t>Design – covers visual ornamental characteristics of an item</a:t>
            </a:r>
            <a:endParaRPr/>
          </a:p>
          <a:p>
            <a:pPr indent="-285750" lvl="1" marL="742950" rtl="0" algn="l">
              <a:spcBef>
                <a:spcPts val="320"/>
              </a:spcBef>
              <a:spcAft>
                <a:spcPts val="0"/>
              </a:spcAft>
              <a:buClr>
                <a:schemeClr val="dk1"/>
              </a:buClr>
              <a:buSzPts val="1600"/>
              <a:buChar char="•"/>
            </a:pPr>
            <a:r>
              <a:rPr lang="en-US"/>
              <a:t>Plant and Animal – covers asexually reproduced plants and animals</a:t>
            </a:r>
            <a:endParaRPr/>
          </a:p>
          <a:p>
            <a:pPr indent="0" lvl="1" marL="457200" rtl="0" algn="l">
              <a:spcBef>
                <a:spcPts val="200"/>
              </a:spcBef>
              <a:spcAft>
                <a:spcPts val="0"/>
              </a:spcAft>
              <a:buClr>
                <a:schemeClr val="dk1"/>
              </a:buClr>
              <a:buSzPts val="1000"/>
              <a:buNone/>
            </a:pPr>
            <a:r>
              <a:t/>
            </a:r>
            <a:endParaRPr sz="1000"/>
          </a:p>
          <a:p>
            <a:pPr indent="-342900" lvl="0" marL="342900" rtl="0" algn="l">
              <a:spcBef>
                <a:spcPts val="360"/>
              </a:spcBef>
              <a:spcAft>
                <a:spcPts val="0"/>
              </a:spcAft>
              <a:buClr>
                <a:schemeClr val="dk1"/>
              </a:buClr>
              <a:buSzPts val="1800"/>
              <a:buFont typeface="Noto Sans Symbols"/>
              <a:buChar char="⮚"/>
            </a:pPr>
            <a:r>
              <a:rPr lang="en-US"/>
              <a:t>What can’t be patented?</a:t>
            </a:r>
            <a:endParaRPr/>
          </a:p>
          <a:p>
            <a:pPr indent="-285750" lvl="1" marL="742950" rtl="0" algn="l">
              <a:spcBef>
                <a:spcPts val="320"/>
              </a:spcBef>
              <a:spcAft>
                <a:spcPts val="0"/>
              </a:spcAft>
              <a:buClr>
                <a:schemeClr val="dk1"/>
              </a:buClr>
              <a:buSzPts val="1600"/>
              <a:buChar char="•"/>
            </a:pPr>
            <a:r>
              <a:rPr lang="en-US"/>
              <a:t>Laws of nature or scientific principles (i.e. biology, chemistry, physics, math)</a:t>
            </a:r>
            <a:endParaRPr/>
          </a:p>
          <a:p>
            <a:pPr indent="0" lvl="1" marL="457200" rtl="0" algn="l">
              <a:spcBef>
                <a:spcPts val="200"/>
              </a:spcBef>
              <a:spcAft>
                <a:spcPts val="0"/>
              </a:spcAft>
              <a:buClr>
                <a:schemeClr val="dk1"/>
              </a:buClr>
              <a:buSzPts val="1000"/>
              <a:buNone/>
            </a:pPr>
            <a:r>
              <a:t/>
            </a:r>
            <a:endParaRPr sz="1000"/>
          </a:p>
          <a:p>
            <a:pPr indent="-342900" lvl="0" marL="342900" rtl="0" algn="l">
              <a:spcBef>
                <a:spcPts val="360"/>
              </a:spcBef>
              <a:spcAft>
                <a:spcPts val="0"/>
              </a:spcAft>
              <a:buClr>
                <a:schemeClr val="dk1"/>
              </a:buClr>
              <a:buSzPts val="1800"/>
              <a:buFont typeface="Noto Sans Symbols"/>
              <a:buChar char="⮚"/>
            </a:pPr>
            <a:r>
              <a:rPr lang="en-US"/>
              <a:t>Duration of patents</a:t>
            </a:r>
            <a:endParaRPr/>
          </a:p>
          <a:p>
            <a:pPr indent="-285750" lvl="1" marL="742950" rtl="0" algn="l">
              <a:spcBef>
                <a:spcPts val="320"/>
              </a:spcBef>
              <a:spcAft>
                <a:spcPts val="0"/>
              </a:spcAft>
              <a:buClr>
                <a:schemeClr val="dk1"/>
              </a:buClr>
              <a:buSzPts val="1600"/>
              <a:buChar char="•"/>
            </a:pPr>
            <a:r>
              <a:rPr lang="en-US"/>
              <a:t>Utility and plant/animal patents – 20 years from the filing date of the application (before 6/8/95 – 17 years from issue date or 20 years from filing date)</a:t>
            </a:r>
            <a:endParaRPr/>
          </a:p>
          <a:p>
            <a:pPr indent="-285750" lvl="1" marL="742950" rtl="0" algn="l">
              <a:spcBef>
                <a:spcPts val="320"/>
              </a:spcBef>
              <a:spcAft>
                <a:spcPts val="0"/>
              </a:spcAft>
              <a:buClr>
                <a:schemeClr val="dk1"/>
              </a:buClr>
              <a:buSzPts val="1600"/>
              <a:buChar char="•"/>
            </a:pPr>
            <a:r>
              <a:rPr lang="en-US"/>
              <a:t>Design patents – 15 years from issuance (before 05/13/15 – 14 years)</a:t>
            </a:r>
            <a:endParaRPr/>
          </a:p>
          <a:p>
            <a:pPr indent="-228600" lvl="0" marL="342900" rtl="0" algn="l">
              <a:spcBef>
                <a:spcPts val="360"/>
              </a:spcBef>
              <a:spcAft>
                <a:spcPts val="0"/>
              </a:spcAft>
              <a:buClr>
                <a:schemeClr val="dk1"/>
              </a:buClr>
              <a:buSzPts val="1800"/>
              <a:buFont typeface="Noto Sans Symbols"/>
              <a:buNone/>
            </a:pPr>
            <a:r>
              <a:t/>
            </a:r>
            <a:endParaRPr/>
          </a:p>
        </p:txBody>
      </p:sp>
      <p:sp>
        <p:nvSpPr>
          <p:cNvPr id="1490" name="Google Shape;1490;p107"/>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Patents</a:t>
            </a:r>
            <a:endParaRPr/>
          </a:p>
        </p:txBody>
      </p:sp>
      <p:sp>
        <p:nvSpPr>
          <p:cNvPr id="1491" name="Google Shape;1491;p107"/>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492" name="Google Shape;1492;p107"/>
          <p:cNvPicPr preferRelativeResize="0"/>
          <p:nvPr/>
        </p:nvPicPr>
        <p:blipFill rotWithShape="1">
          <a:blip r:embed="rId3">
            <a:alphaModFix/>
          </a:blip>
          <a:srcRect b="0" l="0" r="0" t="0"/>
          <a:stretch/>
        </p:blipFill>
        <p:spPr>
          <a:xfrm>
            <a:off x="9545278" y="1969917"/>
            <a:ext cx="2057687" cy="2781688"/>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sp>
        <p:nvSpPr>
          <p:cNvPr id="1497" name="Google Shape;1497;p108"/>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498" name="Google Shape;1498;p108"/>
          <p:cNvSpPr txBox="1"/>
          <p:nvPr>
            <p:ph idx="1" type="body"/>
          </p:nvPr>
        </p:nvSpPr>
        <p:spPr>
          <a:xfrm>
            <a:off x="1057700" y="1664730"/>
            <a:ext cx="10575499"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Major statutory framework governing ownership and use of patentable inventions in Government contracts</a:t>
            </a:r>
            <a:endParaRPr/>
          </a:p>
          <a:p>
            <a:pPr indent="-342900" lvl="0" marL="342900" rtl="0" algn="l">
              <a:spcBef>
                <a:spcPts val="1160"/>
              </a:spcBef>
              <a:spcAft>
                <a:spcPts val="0"/>
              </a:spcAft>
              <a:buClr>
                <a:schemeClr val="dk1"/>
              </a:buClr>
              <a:buSzPts val="1800"/>
              <a:buChar char="⮚"/>
            </a:pPr>
            <a:r>
              <a:rPr lang="en-US"/>
              <a:t>Passed in 1980 and codified at 35 U.S.C. 200, et seq.</a:t>
            </a:r>
            <a:endParaRPr/>
          </a:p>
          <a:p>
            <a:pPr indent="-342900" lvl="0" marL="342900" rtl="0" algn="l">
              <a:spcBef>
                <a:spcPts val="1160"/>
              </a:spcBef>
              <a:spcAft>
                <a:spcPts val="0"/>
              </a:spcAft>
              <a:buClr>
                <a:schemeClr val="dk1"/>
              </a:buClr>
              <a:buSzPts val="1800"/>
              <a:buChar char="⮚"/>
            </a:pPr>
            <a:r>
              <a:rPr lang="en-US"/>
              <a:t>The statutory language applies to non-profits, including universities and small businesses</a:t>
            </a:r>
            <a:endParaRPr/>
          </a:p>
          <a:p>
            <a:pPr indent="-342900" lvl="0" marL="342900" rtl="0" algn="l">
              <a:spcBef>
                <a:spcPts val="1160"/>
              </a:spcBef>
              <a:spcAft>
                <a:spcPts val="0"/>
              </a:spcAft>
              <a:buClr>
                <a:schemeClr val="dk1"/>
              </a:buClr>
              <a:buSzPts val="1800"/>
              <a:buChar char="⮚"/>
            </a:pPr>
            <a:r>
              <a:rPr lang="en-US"/>
              <a:t>In 1983, by executive order, the President extended coverage to large business as well</a:t>
            </a:r>
            <a:endParaRPr/>
          </a:p>
          <a:p>
            <a:pPr indent="-342900" lvl="0" marL="342900" rtl="0" algn="l">
              <a:spcBef>
                <a:spcPts val="1160"/>
              </a:spcBef>
              <a:spcAft>
                <a:spcPts val="0"/>
              </a:spcAft>
              <a:buClr>
                <a:schemeClr val="dk1"/>
              </a:buClr>
              <a:buSzPts val="1800"/>
              <a:buChar char="⮚"/>
            </a:pPr>
            <a:r>
              <a:rPr lang="en-US"/>
              <a:t>Applicable to procurement contracts, grants and cooperative agreements</a:t>
            </a:r>
            <a:endParaRPr/>
          </a:p>
          <a:p>
            <a:pPr indent="-342900" lvl="0" marL="342900" rtl="0" algn="l">
              <a:spcBef>
                <a:spcPts val="1160"/>
              </a:spcBef>
              <a:spcAft>
                <a:spcPts val="0"/>
              </a:spcAft>
              <a:buClr>
                <a:schemeClr val="dk1"/>
              </a:buClr>
              <a:buSzPts val="1800"/>
              <a:buFont typeface="Noto Sans Symbols"/>
              <a:buChar char="⮚"/>
            </a:pPr>
            <a:r>
              <a:rPr lang="en-US"/>
              <a:t>General policy of the Act</a:t>
            </a:r>
            <a:endParaRPr/>
          </a:p>
          <a:p>
            <a:pPr indent="-285750" lvl="1" marL="742950" rtl="0" algn="l">
              <a:spcBef>
                <a:spcPts val="320"/>
              </a:spcBef>
              <a:spcAft>
                <a:spcPts val="0"/>
              </a:spcAft>
              <a:buClr>
                <a:schemeClr val="dk1"/>
              </a:buClr>
              <a:buSzPts val="1600"/>
              <a:buChar char="•"/>
            </a:pPr>
            <a:r>
              <a:rPr lang="en-US"/>
              <a:t>Promotion of commercialization and public availability of inventions created under Government contracts</a:t>
            </a:r>
            <a:endParaRPr/>
          </a:p>
          <a:p>
            <a:pPr indent="-285750" lvl="1" marL="742950" rtl="0" algn="l">
              <a:spcBef>
                <a:spcPts val="320"/>
              </a:spcBef>
              <a:spcAft>
                <a:spcPts val="0"/>
              </a:spcAft>
              <a:buClr>
                <a:schemeClr val="dk1"/>
              </a:buClr>
              <a:buSzPts val="1600"/>
              <a:buChar char="•"/>
            </a:pPr>
            <a:r>
              <a:rPr lang="en-US"/>
              <a:t>Assurance that the Government would receive sufficient rights in the inventions for its use</a:t>
            </a:r>
            <a:endParaRPr/>
          </a:p>
          <a:p>
            <a:pPr indent="-228600" lvl="0" marL="342900" rtl="0" algn="l">
              <a:spcBef>
                <a:spcPts val="360"/>
              </a:spcBef>
              <a:spcAft>
                <a:spcPts val="0"/>
              </a:spcAft>
              <a:buClr>
                <a:schemeClr val="dk1"/>
              </a:buClr>
              <a:buSzPts val="1800"/>
              <a:buFont typeface="Noto Sans Symbols"/>
              <a:buNone/>
            </a:pPr>
            <a:r>
              <a:t/>
            </a:r>
            <a:endParaRPr/>
          </a:p>
        </p:txBody>
      </p:sp>
      <p:sp>
        <p:nvSpPr>
          <p:cNvPr id="1499" name="Google Shape;1499;p108"/>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The Bayh-Dole Act</a:t>
            </a:r>
            <a:endParaRPr/>
          </a:p>
        </p:txBody>
      </p:sp>
      <p:sp>
        <p:nvSpPr>
          <p:cNvPr id="1500" name="Google Shape;1500;p108"/>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109"/>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506" name="Google Shape;1506;p109"/>
          <p:cNvSpPr txBox="1"/>
          <p:nvPr>
            <p:ph idx="1" type="body"/>
          </p:nvPr>
        </p:nvSpPr>
        <p:spPr>
          <a:xfrm>
            <a:off x="1078172" y="1664730"/>
            <a:ext cx="10555027"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What rights does the Government get in the invention?</a:t>
            </a:r>
            <a:endParaRPr/>
          </a:p>
          <a:p>
            <a:pPr indent="-285750" lvl="1" marL="742950" rtl="0" algn="l">
              <a:spcBef>
                <a:spcPts val="320"/>
              </a:spcBef>
              <a:spcAft>
                <a:spcPts val="0"/>
              </a:spcAft>
              <a:buClr>
                <a:schemeClr val="dk1"/>
              </a:buClr>
              <a:buSzPts val="1600"/>
              <a:buFont typeface="Courier New"/>
              <a:buChar char="o"/>
            </a:pPr>
            <a:r>
              <a:rPr lang="en-US"/>
              <a:t>A license that is Federal Government-wide and:</a:t>
            </a:r>
            <a:endParaRPr/>
          </a:p>
          <a:p>
            <a:pPr indent="-228600" lvl="2" marL="1143000" rtl="0" algn="l">
              <a:spcBef>
                <a:spcPts val="320"/>
              </a:spcBef>
              <a:spcAft>
                <a:spcPts val="0"/>
              </a:spcAft>
              <a:buClr>
                <a:schemeClr val="dk1"/>
              </a:buClr>
              <a:buSzPts val="1600"/>
              <a:buChar char="•"/>
            </a:pPr>
            <a:r>
              <a:rPr lang="en-US"/>
              <a:t>Non-exclusive</a:t>
            </a:r>
            <a:endParaRPr/>
          </a:p>
          <a:p>
            <a:pPr indent="-228600" lvl="2" marL="1143000" rtl="0" algn="l">
              <a:spcBef>
                <a:spcPts val="320"/>
              </a:spcBef>
              <a:spcAft>
                <a:spcPts val="0"/>
              </a:spcAft>
              <a:buClr>
                <a:schemeClr val="dk1"/>
              </a:buClr>
              <a:buSzPts val="1600"/>
              <a:buChar char="•"/>
            </a:pPr>
            <a:r>
              <a:rPr lang="en-US"/>
              <a:t>Nontransferrable</a:t>
            </a:r>
            <a:endParaRPr/>
          </a:p>
          <a:p>
            <a:pPr indent="-228600" lvl="2" marL="1143000" rtl="0" algn="l">
              <a:spcBef>
                <a:spcPts val="320"/>
              </a:spcBef>
              <a:spcAft>
                <a:spcPts val="0"/>
              </a:spcAft>
              <a:buClr>
                <a:schemeClr val="dk1"/>
              </a:buClr>
              <a:buSzPts val="1600"/>
              <a:buChar char="•"/>
            </a:pPr>
            <a:r>
              <a:rPr lang="en-US"/>
              <a:t>Irrevocable</a:t>
            </a:r>
            <a:endParaRPr/>
          </a:p>
          <a:p>
            <a:pPr indent="-228600" lvl="2" marL="1143000" rtl="0" algn="l">
              <a:spcBef>
                <a:spcPts val="320"/>
              </a:spcBef>
              <a:spcAft>
                <a:spcPts val="0"/>
              </a:spcAft>
              <a:buClr>
                <a:schemeClr val="dk1"/>
              </a:buClr>
              <a:buSzPts val="1600"/>
              <a:buChar char="•"/>
            </a:pPr>
            <a:r>
              <a:rPr lang="en-US"/>
              <a:t>Paid up</a:t>
            </a:r>
            <a:endParaRPr/>
          </a:p>
          <a:p>
            <a:pPr indent="0" lvl="2" marL="914400" rtl="0" algn="l">
              <a:spcBef>
                <a:spcPts val="320"/>
              </a:spcBef>
              <a:spcAft>
                <a:spcPts val="0"/>
              </a:spcAft>
              <a:buClr>
                <a:schemeClr val="dk1"/>
              </a:buClr>
              <a:buSzPts val="1600"/>
              <a:buNone/>
            </a:pPr>
            <a:r>
              <a:t/>
            </a:r>
            <a:endParaRPr/>
          </a:p>
          <a:p>
            <a:pPr indent="-342900" lvl="0" marL="342900" rtl="0" algn="l">
              <a:spcBef>
                <a:spcPts val="360"/>
              </a:spcBef>
              <a:spcAft>
                <a:spcPts val="0"/>
              </a:spcAft>
              <a:buClr>
                <a:schemeClr val="dk1"/>
              </a:buClr>
              <a:buSzPts val="1800"/>
              <a:buFont typeface="Noto Sans Symbols"/>
              <a:buChar char="⮚"/>
            </a:pPr>
            <a:r>
              <a:rPr lang="en-US"/>
              <a:t>What does the license allow the Government to do?</a:t>
            </a:r>
            <a:endParaRPr/>
          </a:p>
          <a:p>
            <a:pPr indent="-285750" lvl="1" marL="742950" rtl="0" algn="l">
              <a:spcBef>
                <a:spcPts val="320"/>
              </a:spcBef>
              <a:spcAft>
                <a:spcPts val="0"/>
              </a:spcAft>
              <a:buClr>
                <a:schemeClr val="dk1"/>
              </a:buClr>
              <a:buSzPts val="1600"/>
              <a:buFont typeface="Courier New"/>
              <a:buChar char="o"/>
            </a:pPr>
            <a:r>
              <a:rPr lang="en-US"/>
              <a:t>Practice the invention itself</a:t>
            </a:r>
            <a:endParaRPr/>
          </a:p>
          <a:p>
            <a:pPr indent="-285750" lvl="1" marL="742950" rtl="0" algn="l">
              <a:spcBef>
                <a:spcPts val="320"/>
              </a:spcBef>
              <a:spcAft>
                <a:spcPts val="0"/>
              </a:spcAft>
              <a:buClr>
                <a:schemeClr val="dk1"/>
              </a:buClr>
              <a:buSzPts val="1600"/>
              <a:buFont typeface="Courier New"/>
              <a:buChar char="o"/>
            </a:pPr>
            <a:r>
              <a:rPr lang="en-US"/>
              <a:t>Have it practiced for or on behalf of the Government throughout the world</a:t>
            </a:r>
            <a:endParaRPr/>
          </a:p>
          <a:p>
            <a:pPr indent="0" lvl="1" marL="457200" rtl="0" algn="l">
              <a:spcBef>
                <a:spcPts val="320"/>
              </a:spcBef>
              <a:spcAft>
                <a:spcPts val="0"/>
              </a:spcAft>
              <a:buClr>
                <a:schemeClr val="dk1"/>
              </a:buClr>
              <a:buSzPts val="1600"/>
              <a:buNone/>
            </a:pPr>
            <a:r>
              <a:t/>
            </a:r>
            <a:endParaRPr/>
          </a:p>
          <a:p>
            <a:pPr indent="-342900" lvl="0" marL="342900" rtl="0" algn="l">
              <a:spcBef>
                <a:spcPts val="360"/>
              </a:spcBef>
              <a:spcAft>
                <a:spcPts val="0"/>
              </a:spcAft>
              <a:buClr>
                <a:schemeClr val="dk1"/>
              </a:buClr>
              <a:buSzPts val="1800"/>
              <a:buFont typeface="Noto Sans Symbols"/>
              <a:buChar char="⮚"/>
            </a:pPr>
            <a:r>
              <a:rPr lang="en-US"/>
              <a:t>This type of license is commonly referred to as a “Government Purpose Right” or GPR</a:t>
            </a:r>
            <a:endParaRPr/>
          </a:p>
          <a:p>
            <a:pPr indent="-228600" lvl="0" marL="342900" rtl="0" algn="l">
              <a:spcBef>
                <a:spcPts val="360"/>
              </a:spcBef>
              <a:spcAft>
                <a:spcPts val="0"/>
              </a:spcAft>
              <a:buClr>
                <a:schemeClr val="dk1"/>
              </a:buClr>
              <a:buSzPts val="1800"/>
              <a:buFont typeface="Noto Sans Symbols"/>
              <a:buNone/>
            </a:pPr>
            <a:r>
              <a:t/>
            </a:r>
            <a:endParaRPr/>
          </a:p>
        </p:txBody>
      </p:sp>
      <p:sp>
        <p:nvSpPr>
          <p:cNvPr id="1507" name="Google Shape;1507;p109"/>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The Bayh-Dole Act</a:t>
            </a:r>
            <a:endParaRPr/>
          </a:p>
        </p:txBody>
      </p:sp>
      <p:sp>
        <p:nvSpPr>
          <p:cNvPr id="1508" name="Google Shape;1508;p109"/>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1"/>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STATEMENT A. Approved for public release; distribution is unlimited</a:t>
            </a:r>
            <a:endParaRPr/>
          </a:p>
        </p:txBody>
      </p:sp>
      <p:sp>
        <p:nvSpPr>
          <p:cNvPr id="427" name="Google Shape;427;p11"/>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8" name="Google Shape;428;p11"/>
          <p:cNvSpPr txBox="1"/>
          <p:nvPr>
            <p:ph type="ctrTitle"/>
          </p:nvPr>
        </p:nvSpPr>
        <p:spPr>
          <a:xfrm>
            <a:off x="0" y="365270"/>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10 U.S.C. 4023 Snapshot </a:t>
            </a:r>
            <a:r>
              <a:rPr lang="en-US" sz="1000"/>
              <a:t>(formerly 10 U.S.C. 2373) </a:t>
            </a:r>
            <a:endParaRPr/>
          </a:p>
        </p:txBody>
      </p:sp>
      <p:grpSp>
        <p:nvGrpSpPr>
          <p:cNvPr id="429" name="Google Shape;429;p11"/>
          <p:cNvGrpSpPr/>
          <p:nvPr/>
        </p:nvGrpSpPr>
        <p:grpSpPr>
          <a:xfrm>
            <a:off x="806823" y="2133500"/>
            <a:ext cx="3201036" cy="762634"/>
            <a:chOff x="2493" y="249254"/>
            <a:chExt cx="2430839" cy="719053"/>
          </a:xfrm>
        </p:grpSpPr>
        <p:sp>
          <p:nvSpPr>
            <p:cNvPr id="430" name="Google Shape;430;p11"/>
            <p:cNvSpPr/>
            <p:nvPr/>
          </p:nvSpPr>
          <p:spPr>
            <a:xfrm>
              <a:off x="2493" y="249254"/>
              <a:ext cx="2430839" cy="719053"/>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1"/>
            <p:cNvSpPr txBox="1"/>
            <p:nvPr/>
          </p:nvSpPr>
          <p:spPr>
            <a:xfrm>
              <a:off x="2493" y="249254"/>
              <a:ext cx="2430839" cy="719053"/>
            </a:xfrm>
            <a:prstGeom prst="rect">
              <a:avLst/>
            </a:prstGeom>
            <a:noFill/>
            <a:ln>
              <a:noFill/>
            </a:ln>
          </p:spPr>
          <p:txBody>
            <a:bodyPr anchorCtr="0" anchor="ctr" bIns="60950" lIns="106675" spcFirstLastPara="1" rIns="106675" wrap="square" tIns="60950">
              <a:noAutofit/>
            </a:bodyPr>
            <a:lstStyle/>
            <a:p>
              <a:pPr indent="0" lvl="0" marL="0" marR="0" rtl="0" algn="ctr">
                <a:lnSpc>
                  <a:spcPct val="90000"/>
                </a:lnSpc>
                <a:spcBef>
                  <a:spcPts val="0"/>
                </a:spcBef>
                <a:spcAft>
                  <a:spcPts val="0"/>
                </a:spcAft>
                <a:buNone/>
              </a:pPr>
              <a:r>
                <a:rPr lang="en-US" sz="1500">
                  <a:solidFill>
                    <a:schemeClr val="lt1"/>
                  </a:solidFill>
                  <a:latin typeface="Poppins"/>
                  <a:ea typeface="Poppins"/>
                  <a:cs typeface="Poppins"/>
                  <a:sym typeface="Poppins"/>
                </a:rPr>
                <a:t>Procurement for experimental or test purposes</a:t>
              </a:r>
              <a:endParaRPr/>
            </a:p>
          </p:txBody>
        </p:sp>
      </p:grpSp>
      <p:grpSp>
        <p:nvGrpSpPr>
          <p:cNvPr id="432" name="Google Shape;432;p11"/>
          <p:cNvGrpSpPr/>
          <p:nvPr/>
        </p:nvGrpSpPr>
        <p:grpSpPr>
          <a:xfrm>
            <a:off x="806823" y="2852553"/>
            <a:ext cx="3201036" cy="2709151"/>
            <a:chOff x="2493" y="968307"/>
            <a:chExt cx="2430839" cy="2554337"/>
          </a:xfrm>
        </p:grpSpPr>
        <p:sp>
          <p:nvSpPr>
            <p:cNvPr id="433" name="Google Shape;433;p11"/>
            <p:cNvSpPr/>
            <p:nvPr/>
          </p:nvSpPr>
          <p:spPr>
            <a:xfrm>
              <a:off x="2493" y="968307"/>
              <a:ext cx="2430839" cy="2554337"/>
            </a:xfrm>
            <a:prstGeom prst="rect">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1"/>
            <p:cNvSpPr txBox="1"/>
            <p:nvPr/>
          </p:nvSpPr>
          <p:spPr>
            <a:xfrm>
              <a:off x="2493" y="968307"/>
              <a:ext cx="2430839" cy="2554337"/>
            </a:xfrm>
            <a:prstGeom prst="rect">
              <a:avLst/>
            </a:prstGeom>
            <a:noFill/>
            <a:ln>
              <a:noFill/>
            </a:ln>
          </p:spPr>
          <p:txBody>
            <a:bodyPr anchorCtr="0" anchor="t" bIns="120000" lIns="80000" spcFirstLastPara="1" rIns="106675" wrap="square" tIns="80000">
              <a:noAutofit/>
            </a:bodyPr>
            <a:lstStyle/>
            <a:p>
              <a:pPr indent="-114300" lvl="1" marL="274320" marR="0" rtl="0" algn="l">
                <a:lnSpc>
                  <a:spcPct val="90000"/>
                </a:lnSpc>
                <a:spcBef>
                  <a:spcPts val="0"/>
                </a:spcBef>
                <a:spcAft>
                  <a:spcPts val="0"/>
                </a:spcAft>
                <a:buClr>
                  <a:schemeClr val="dk1"/>
                </a:buClr>
                <a:buSzPts val="1500"/>
                <a:buFont typeface="Poppins"/>
                <a:buChar char="•"/>
              </a:pPr>
              <a:r>
                <a:rPr b="0" i="0" lang="en-US" sz="1500" u="none" cap="none" strike="noStrike">
                  <a:solidFill>
                    <a:schemeClr val="dk1"/>
                  </a:solidFill>
                  <a:latin typeface="Poppins"/>
                  <a:ea typeface="Poppins"/>
                  <a:cs typeface="Poppins"/>
                  <a:sym typeface="Poppins"/>
                </a:rPr>
                <a:t>Ordnance</a:t>
              </a:r>
              <a:endParaRPr/>
            </a:p>
            <a:p>
              <a:pPr indent="-114300" lvl="1" marL="274320" marR="0" rtl="0" algn="l">
                <a:lnSpc>
                  <a:spcPct val="90000"/>
                </a:lnSpc>
                <a:spcBef>
                  <a:spcPts val="600"/>
                </a:spcBef>
                <a:spcAft>
                  <a:spcPts val="0"/>
                </a:spcAft>
                <a:buClr>
                  <a:schemeClr val="dk1"/>
                </a:buClr>
                <a:buSzPts val="1500"/>
                <a:buFont typeface="Poppins"/>
                <a:buChar char="•"/>
              </a:pPr>
              <a:r>
                <a:rPr b="0" i="0" lang="en-US" sz="1500" u="none" cap="none" strike="noStrike">
                  <a:solidFill>
                    <a:schemeClr val="dk1"/>
                  </a:solidFill>
                  <a:latin typeface="Poppins"/>
                  <a:ea typeface="Poppins"/>
                  <a:cs typeface="Poppins"/>
                  <a:sym typeface="Poppins"/>
                </a:rPr>
                <a:t>Signal</a:t>
              </a:r>
              <a:endParaRPr/>
            </a:p>
            <a:p>
              <a:pPr indent="-114300" lvl="1" marL="274320" marR="0" rtl="0" algn="l">
                <a:lnSpc>
                  <a:spcPct val="90000"/>
                </a:lnSpc>
                <a:spcBef>
                  <a:spcPts val="600"/>
                </a:spcBef>
                <a:spcAft>
                  <a:spcPts val="0"/>
                </a:spcAft>
                <a:buClr>
                  <a:schemeClr val="dk1"/>
                </a:buClr>
                <a:buSzPts val="1500"/>
                <a:buFont typeface="Poppins"/>
                <a:buChar char="•"/>
              </a:pPr>
              <a:r>
                <a:rPr b="0" i="0" lang="en-US" sz="1500" u="none" cap="none" strike="noStrike">
                  <a:solidFill>
                    <a:schemeClr val="dk1"/>
                  </a:solidFill>
                  <a:latin typeface="Poppins"/>
                  <a:ea typeface="Poppins"/>
                  <a:cs typeface="Poppins"/>
                  <a:sym typeface="Poppins"/>
                </a:rPr>
                <a:t>Chemical Activity</a:t>
              </a:r>
              <a:endParaRPr/>
            </a:p>
            <a:p>
              <a:pPr indent="-114300" lvl="1" marL="274320" marR="0" rtl="0" algn="l">
                <a:lnSpc>
                  <a:spcPct val="90000"/>
                </a:lnSpc>
                <a:spcBef>
                  <a:spcPts val="600"/>
                </a:spcBef>
                <a:spcAft>
                  <a:spcPts val="0"/>
                </a:spcAft>
                <a:buClr>
                  <a:schemeClr val="dk1"/>
                </a:buClr>
                <a:buSzPts val="1500"/>
                <a:buFont typeface="Poppins"/>
                <a:buChar char="•"/>
              </a:pPr>
              <a:r>
                <a:rPr b="0" i="0" lang="en-US" sz="1500" u="none" cap="none" strike="noStrike">
                  <a:solidFill>
                    <a:schemeClr val="dk1"/>
                  </a:solidFill>
                  <a:latin typeface="Poppins"/>
                  <a:ea typeface="Poppins"/>
                  <a:cs typeface="Poppins"/>
                  <a:sym typeface="Poppins"/>
                </a:rPr>
                <a:t>Transportation</a:t>
              </a:r>
              <a:endParaRPr/>
            </a:p>
            <a:p>
              <a:pPr indent="-114300" lvl="1" marL="274320" marR="0" rtl="0" algn="l">
                <a:lnSpc>
                  <a:spcPct val="90000"/>
                </a:lnSpc>
                <a:spcBef>
                  <a:spcPts val="600"/>
                </a:spcBef>
                <a:spcAft>
                  <a:spcPts val="0"/>
                </a:spcAft>
                <a:buClr>
                  <a:schemeClr val="dk1"/>
                </a:buClr>
                <a:buSzPts val="1500"/>
                <a:buFont typeface="Poppins"/>
                <a:buChar char="•"/>
              </a:pPr>
              <a:r>
                <a:rPr b="0" i="0" lang="en-US" sz="1500" u="none" cap="none" strike="noStrike">
                  <a:solidFill>
                    <a:schemeClr val="dk1"/>
                  </a:solidFill>
                  <a:latin typeface="Poppins"/>
                  <a:ea typeface="Poppins"/>
                  <a:cs typeface="Poppins"/>
                  <a:sym typeface="Poppins"/>
                </a:rPr>
                <a:t>Energy</a:t>
              </a:r>
              <a:endParaRPr/>
            </a:p>
            <a:p>
              <a:pPr indent="-114300" lvl="1" marL="274320" marR="0" rtl="0" algn="l">
                <a:lnSpc>
                  <a:spcPct val="90000"/>
                </a:lnSpc>
                <a:spcBef>
                  <a:spcPts val="600"/>
                </a:spcBef>
                <a:spcAft>
                  <a:spcPts val="0"/>
                </a:spcAft>
                <a:buClr>
                  <a:schemeClr val="dk1"/>
                </a:buClr>
                <a:buSzPts val="1500"/>
                <a:buFont typeface="Poppins"/>
                <a:buChar char="•"/>
              </a:pPr>
              <a:r>
                <a:rPr b="0" i="0" lang="en-US" sz="1500" u="none" cap="none" strike="noStrike">
                  <a:solidFill>
                    <a:schemeClr val="dk1"/>
                  </a:solidFill>
                  <a:latin typeface="Poppins"/>
                  <a:ea typeface="Poppins"/>
                  <a:cs typeface="Poppins"/>
                  <a:sym typeface="Poppins"/>
                </a:rPr>
                <a:t>Medical</a:t>
              </a:r>
              <a:endParaRPr/>
            </a:p>
            <a:p>
              <a:pPr indent="-114300" lvl="1" marL="274320" marR="0" rtl="0" algn="l">
                <a:lnSpc>
                  <a:spcPct val="90000"/>
                </a:lnSpc>
                <a:spcBef>
                  <a:spcPts val="600"/>
                </a:spcBef>
                <a:spcAft>
                  <a:spcPts val="0"/>
                </a:spcAft>
                <a:buClr>
                  <a:schemeClr val="dk1"/>
                </a:buClr>
                <a:buSzPts val="1500"/>
                <a:buFont typeface="Poppins"/>
                <a:buChar char="•"/>
              </a:pPr>
              <a:r>
                <a:rPr b="0" i="0" lang="en-US" sz="1500" u="none" cap="none" strike="noStrike">
                  <a:solidFill>
                    <a:schemeClr val="dk1"/>
                  </a:solidFill>
                  <a:latin typeface="Poppins"/>
                  <a:ea typeface="Poppins"/>
                  <a:cs typeface="Poppins"/>
                  <a:sym typeface="Poppins"/>
                </a:rPr>
                <a:t>Space-flight</a:t>
              </a:r>
              <a:endParaRPr/>
            </a:p>
            <a:p>
              <a:pPr indent="-114300" lvl="1" marL="274320" marR="0" rtl="0" algn="l">
                <a:lnSpc>
                  <a:spcPct val="90000"/>
                </a:lnSpc>
                <a:spcBef>
                  <a:spcPts val="600"/>
                </a:spcBef>
                <a:spcAft>
                  <a:spcPts val="0"/>
                </a:spcAft>
                <a:buClr>
                  <a:schemeClr val="dk1"/>
                </a:buClr>
                <a:buSzPts val="1500"/>
                <a:buFont typeface="Poppins"/>
                <a:buChar char="•"/>
              </a:pPr>
              <a:r>
                <a:rPr b="0" i="0" lang="en-US" sz="1500" u="none" cap="none" strike="noStrike">
                  <a:solidFill>
                    <a:schemeClr val="dk1"/>
                  </a:solidFill>
                  <a:latin typeface="Poppins"/>
                  <a:ea typeface="Poppins"/>
                  <a:cs typeface="Poppins"/>
                  <a:sym typeface="Poppins"/>
                </a:rPr>
                <a:t>Telecommunciations</a:t>
              </a:r>
              <a:endParaRPr b="0" i="0" sz="1500" u="none" cap="none" strike="noStrike">
                <a:solidFill>
                  <a:schemeClr val="dk1"/>
                </a:solidFill>
                <a:latin typeface="Poppins"/>
                <a:ea typeface="Poppins"/>
                <a:cs typeface="Poppins"/>
                <a:sym typeface="Poppins"/>
              </a:endParaRPr>
            </a:p>
            <a:p>
              <a:pPr indent="-114300" lvl="1" marL="274320" marR="0" rtl="0" algn="l">
                <a:lnSpc>
                  <a:spcPct val="90000"/>
                </a:lnSpc>
                <a:spcBef>
                  <a:spcPts val="600"/>
                </a:spcBef>
                <a:spcAft>
                  <a:spcPts val="0"/>
                </a:spcAft>
                <a:buClr>
                  <a:schemeClr val="dk1"/>
                </a:buClr>
                <a:buSzPts val="1500"/>
                <a:buFont typeface="Poppins"/>
                <a:buChar char="•"/>
              </a:pPr>
              <a:r>
                <a:rPr b="0" i="0" lang="en-US" sz="1500" u="none" cap="none" strike="noStrike">
                  <a:solidFill>
                    <a:schemeClr val="dk1"/>
                  </a:solidFill>
                  <a:latin typeface="Poppins"/>
                  <a:ea typeface="Poppins"/>
                  <a:cs typeface="Poppins"/>
                  <a:sym typeface="Poppins"/>
                </a:rPr>
                <a:t>Aeronautical </a:t>
              </a:r>
              <a:endParaRPr/>
            </a:p>
          </p:txBody>
        </p:sp>
      </p:grpSp>
      <p:grpSp>
        <p:nvGrpSpPr>
          <p:cNvPr id="435" name="Google Shape;435;p11"/>
          <p:cNvGrpSpPr/>
          <p:nvPr/>
        </p:nvGrpSpPr>
        <p:grpSpPr>
          <a:xfrm>
            <a:off x="4463327" y="2133500"/>
            <a:ext cx="3201036" cy="762634"/>
            <a:chOff x="2773650" y="249254"/>
            <a:chExt cx="2430839" cy="719053"/>
          </a:xfrm>
        </p:grpSpPr>
        <p:sp>
          <p:nvSpPr>
            <p:cNvPr id="436" name="Google Shape;436;p11"/>
            <p:cNvSpPr/>
            <p:nvPr/>
          </p:nvSpPr>
          <p:spPr>
            <a:xfrm>
              <a:off x="2773650" y="249254"/>
              <a:ext cx="2430839" cy="719053"/>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1"/>
            <p:cNvSpPr txBox="1"/>
            <p:nvPr/>
          </p:nvSpPr>
          <p:spPr>
            <a:xfrm>
              <a:off x="2773650" y="249254"/>
              <a:ext cx="2430839" cy="719053"/>
            </a:xfrm>
            <a:prstGeom prst="rect">
              <a:avLst/>
            </a:prstGeom>
            <a:solidFill>
              <a:srgbClr val="17365D"/>
            </a:solidFill>
            <a:ln>
              <a:noFill/>
            </a:ln>
          </p:spPr>
          <p:txBody>
            <a:bodyPr anchorCtr="0" anchor="ctr" bIns="60950" lIns="106675" spcFirstLastPara="1" rIns="106675" wrap="square" tIns="60950">
              <a:noAutofit/>
            </a:bodyPr>
            <a:lstStyle/>
            <a:p>
              <a:pPr indent="0" lvl="0" marL="0" marR="0" rtl="0" algn="ctr">
                <a:lnSpc>
                  <a:spcPct val="90000"/>
                </a:lnSpc>
                <a:spcBef>
                  <a:spcPts val="0"/>
                </a:spcBef>
                <a:spcAft>
                  <a:spcPts val="0"/>
                </a:spcAft>
                <a:buNone/>
              </a:pPr>
              <a:r>
                <a:rPr lang="en-US" sz="1500">
                  <a:solidFill>
                    <a:schemeClr val="lt1"/>
                  </a:solidFill>
                  <a:latin typeface="Poppins"/>
                  <a:ea typeface="Poppins"/>
                  <a:cs typeface="Poppins"/>
                  <a:sym typeface="Poppins"/>
                </a:rPr>
                <a:t>Appropriate acquisitions</a:t>
              </a:r>
              <a:endParaRPr/>
            </a:p>
          </p:txBody>
        </p:sp>
      </p:grpSp>
      <p:grpSp>
        <p:nvGrpSpPr>
          <p:cNvPr id="438" name="Google Shape;438;p11"/>
          <p:cNvGrpSpPr/>
          <p:nvPr/>
        </p:nvGrpSpPr>
        <p:grpSpPr>
          <a:xfrm>
            <a:off x="4304703" y="2852553"/>
            <a:ext cx="3359663" cy="2709151"/>
            <a:chOff x="2653190" y="968307"/>
            <a:chExt cx="2551299" cy="2554337"/>
          </a:xfrm>
        </p:grpSpPr>
        <p:sp>
          <p:nvSpPr>
            <p:cNvPr id="439" name="Google Shape;439;p11"/>
            <p:cNvSpPr/>
            <p:nvPr/>
          </p:nvSpPr>
          <p:spPr>
            <a:xfrm>
              <a:off x="2773650" y="968307"/>
              <a:ext cx="2430839" cy="2554337"/>
            </a:xfrm>
            <a:prstGeom prst="rect">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1"/>
            <p:cNvSpPr txBox="1"/>
            <p:nvPr/>
          </p:nvSpPr>
          <p:spPr>
            <a:xfrm>
              <a:off x="2653190" y="968307"/>
              <a:ext cx="2498710" cy="2554337"/>
            </a:xfrm>
            <a:prstGeom prst="rect">
              <a:avLst/>
            </a:prstGeom>
            <a:noFill/>
            <a:ln>
              <a:noFill/>
            </a:ln>
          </p:spPr>
          <p:txBody>
            <a:bodyPr anchorCtr="0" anchor="t" bIns="120000" lIns="80000" spcFirstLastPara="1" rIns="106675" wrap="square" tIns="80000">
              <a:noAutofit/>
            </a:bodyPr>
            <a:lstStyle/>
            <a:p>
              <a:pPr indent="-285750" lvl="2" marL="914400" marR="0" rtl="0" algn="l">
                <a:lnSpc>
                  <a:spcPct val="90000"/>
                </a:lnSpc>
                <a:spcBef>
                  <a:spcPts val="0"/>
                </a:spcBef>
                <a:spcAft>
                  <a:spcPts val="0"/>
                </a:spcAft>
                <a:buClr>
                  <a:schemeClr val="dk1"/>
                </a:buClr>
                <a:buSzPts val="1200"/>
                <a:buFont typeface="Noto Sans Symbols"/>
                <a:buChar char="❖"/>
              </a:pPr>
              <a:r>
                <a:rPr b="0" i="0" lang="en-US" sz="1500" u="none" cap="none" strike="noStrike">
                  <a:solidFill>
                    <a:schemeClr val="dk1"/>
                  </a:solidFill>
                  <a:latin typeface="Poppins"/>
                  <a:ea typeface="Poppins"/>
                  <a:cs typeface="Poppins"/>
                  <a:sym typeface="Poppins"/>
                </a:rPr>
                <a:t>Supplies </a:t>
              </a:r>
              <a:endParaRPr/>
            </a:p>
            <a:p>
              <a:pPr indent="-285750" lvl="2" marL="914400" marR="0" rtl="0" algn="l">
                <a:lnSpc>
                  <a:spcPct val="90000"/>
                </a:lnSpc>
                <a:spcBef>
                  <a:spcPts val="225"/>
                </a:spcBef>
                <a:spcAft>
                  <a:spcPts val="0"/>
                </a:spcAft>
                <a:buClr>
                  <a:schemeClr val="dk1"/>
                </a:buClr>
                <a:buSzPts val="1200"/>
                <a:buFont typeface="Noto Sans Symbols"/>
                <a:buChar char="❖"/>
              </a:pPr>
              <a:r>
                <a:rPr b="0" i="0" lang="en-US" sz="1500" u="none" cap="none" strike="noStrike">
                  <a:solidFill>
                    <a:schemeClr val="dk1"/>
                  </a:solidFill>
                  <a:latin typeface="Poppins"/>
                  <a:ea typeface="Poppins"/>
                  <a:cs typeface="Poppins"/>
                  <a:sym typeface="Poppins"/>
                </a:rPr>
                <a:t>Parts</a:t>
              </a:r>
              <a:endParaRPr/>
            </a:p>
            <a:p>
              <a:pPr indent="-285750" lvl="2" marL="914400" marR="0" rtl="0" algn="l">
                <a:lnSpc>
                  <a:spcPct val="90000"/>
                </a:lnSpc>
                <a:spcBef>
                  <a:spcPts val="225"/>
                </a:spcBef>
                <a:spcAft>
                  <a:spcPts val="0"/>
                </a:spcAft>
                <a:buClr>
                  <a:schemeClr val="dk1"/>
                </a:buClr>
                <a:buSzPts val="1200"/>
                <a:buFont typeface="Noto Sans Symbols"/>
                <a:buChar char="❖"/>
              </a:pPr>
              <a:r>
                <a:rPr b="0" i="0" lang="en-US" sz="1500" u="none" cap="none" strike="noStrike">
                  <a:solidFill>
                    <a:schemeClr val="dk1"/>
                  </a:solidFill>
                  <a:latin typeface="Poppins"/>
                  <a:ea typeface="Poppins"/>
                  <a:cs typeface="Poppins"/>
                  <a:sym typeface="Poppins"/>
                </a:rPr>
                <a:t>Accessories</a:t>
              </a:r>
              <a:endParaRPr/>
            </a:p>
            <a:p>
              <a:pPr indent="-285750" lvl="2" marL="914400" marR="0" rtl="0" algn="l">
                <a:lnSpc>
                  <a:spcPct val="90000"/>
                </a:lnSpc>
                <a:spcBef>
                  <a:spcPts val="225"/>
                </a:spcBef>
                <a:spcAft>
                  <a:spcPts val="0"/>
                </a:spcAft>
                <a:buClr>
                  <a:schemeClr val="dk1"/>
                </a:buClr>
                <a:buSzPts val="1200"/>
                <a:buFont typeface="Noto Sans Symbols"/>
                <a:buChar char="❖"/>
              </a:pPr>
              <a:r>
                <a:rPr b="0" i="0" lang="en-US" sz="1500" u="none" cap="none" strike="noStrike">
                  <a:solidFill>
                    <a:schemeClr val="dk1"/>
                  </a:solidFill>
                  <a:latin typeface="Poppins"/>
                  <a:ea typeface="Poppins"/>
                  <a:cs typeface="Poppins"/>
                  <a:sym typeface="Poppins"/>
                </a:rPr>
                <a:t>Designs</a:t>
              </a:r>
              <a:endParaRPr/>
            </a:p>
            <a:p>
              <a:pPr indent="-182879" lvl="0" marL="560070" marR="0" rtl="0" algn="l">
                <a:spcBef>
                  <a:spcPts val="500"/>
                </a:spcBef>
                <a:spcAft>
                  <a:spcPts val="0"/>
                </a:spcAft>
                <a:buClr>
                  <a:schemeClr val="dk1"/>
                </a:buClr>
                <a:buSzPts val="1500"/>
                <a:buFont typeface="Arial"/>
                <a:buChar char="•"/>
              </a:pPr>
              <a:r>
                <a:rPr lang="en-US" sz="1500">
                  <a:solidFill>
                    <a:schemeClr val="dk1"/>
                  </a:solidFill>
                  <a:latin typeface="Poppins"/>
                  <a:ea typeface="Poppins"/>
                  <a:cs typeface="Poppins"/>
                  <a:sym typeface="Poppins"/>
                </a:rPr>
                <a:t>Intended for experimentation/technical evaluation/assessment of operational utility, safety or residual operational  </a:t>
              </a:r>
              <a:endParaRPr/>
            </a:p>
            <a:p>
              <a:pPr indent="0" lvl="1" marL="171450" marR="0" rtl="0" algn="l">
                <a:lnSpc>
                  <a:spcPct val="90000"/>
                </a:lnSpc>
                <a:spcBef>
                  <a:spcPts val="0"/>
                </a:spcBef>
                <a:spcAft>
                  <a:spcPts val="0"/>
                </a:spcAft>
                <a:buClr>
                  <a:schemeClr val="dk1"/>
                </a:buClr>
                <a:buSzPts val="1500"/>
                <a:buFont typeface="Tahoma"/>
                <a:buNone/>
              </a:pPr>
              <a:r>
                <a:t/>
              </a:r>
              <a:endParaRPr b="0" i="0" sz="1500" u="none" cap="none" strike="noStrike">
                <a:solidFill>
                  <a:schemeClr val="dk1"/>
                </a:solidFill>
                <a:latin typeface="Poppins"/>
                <a:ea typeface="Poppins"/>
                <a:cs typeface="Poppins"/>
                <a:sym typeface="Poppins"/>
              </a:endParaRPr>
            </a:p>
          </p:txBody>
        </p:sp>
      </p:grpSp>
      <p:grpSp>
        <p:nvGrpSpPr>
          <p:cNvPr id="441" name="Google Shape;441;p11"/>
          <p:cNvGrpSpPr/>
          <p:nvPr/>
        </p:nvGrpSpPr>
        <p:grpSpPr>
          <a:xfrm>
            <a:off x="8130590" y="2133500"/>
            <a:ext cx="3201036" cy="762634"/>
            <a:chOff x="5544807" y="249254"/>
            <a:chExt cx="2430839" cy="719053"/>
          </a:xfrm>
        </p:grpSpPr>
        <p:sp>
          <p:nvSpPr>
            <p:cNvPr id="442" name="Google Shape;442;p11"/>
            <p:cNvSpPr/>
            <p:nvPr/>
          </p:nvSpPr>
          <p:spPr>
            <a:xfrm>
              <a:off x="5544807" y="249254"/>
              <a:ext cx="2430839" cy="719053"/>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1"/>
            <p:cNvSpPr txBox="1"/>
            <p:nvPr/>
          </p:nvSpPr>
          <p:spPr>
            <a:xfrm>
              <a:off x="5544807" y="249254"/>
              <a:ext cx="2430839" cy="719053"/>
            </a:xfrm>
            <a:prstGeom prst="rect">
              <a:avLst/>
            </a:prstGeom>
            <a:solidFill>
              <a:srgbClr val="366092"/>
            </a:solidFill>
            <a:ln>
              <a:noFill/>
            </a:ln>
          </p:spPr>
          <p:txBody>
            <a:bodyPr anchorCtr="0" anchor="ctr" bIns="60950" lIns="106675" spcFirstLastPara="1" rIns="106675" wrap="square" tIns="60950">
              <a:noAutofit/>
            </a:bodyPr>
            <a:lstStyle/>
            <a:p>
              <a:pPr indent="0" lvl="0" marL="0" marR="0" rtl="0" algn="ctr">
                <a:lnSpc>
                  <a:spcPct val="90000"/>
                </a:lnSpc>
                <a:spcBef>
                  <a:spcPts val="0"/>
                </a:spcBef>
                <a:spcAft>
                  <a:spcPts val="0"/>
                </a:spcAft>
                <a:buNone/>
              </a:pPr>
              <a:r>
                <a:rPr lang="en-US" sz="1500">
                  <a:solidFill>
                    <a:schemeClr val="lt1"/>
                  </a:solidFill>
                  <a:latin typeface="Poppins"/>
                  <a:ea typeface="Poppins"/>
                  <a:cs typeface="Poppins"/>
                  <a:sym typeface="Poppins"/>
                </a:rPr>
                <a:t>Acquisition approach</a:t>
              </a:r>
              <a:endParaRPr/>
            </a:p>
          </p:txBody>
        </p:sp>
      </p:grpSp>
      <p:grpSp>
        <p:nvGrpSpPr>
          <p:cNvPr id="444" name="Google Shape;444;p11"/>
          <p:cNvGrpSpPr/>
          <p:nvPr/>
        </p:nvGrpSpPr>
        <p:grpSpPr>
          <a:xfrm>
            <a:off x="8130590" y="2852553"/>
            <a:ext cx="3201036" cy="2709151"/>
            <a:chOff x="5544807" y="968307"/>
            <a:chExt cx="2430839" cy="2554337"/>
          </a:xfrm>
        </p:grpSpPr>
        <p:sp>
          <p:nvSpPr>
            <p:cNvPr id="445" name="Google Shape;445;p11"/>
            <p:cNvSpPr/>
            <p:nvPr/>
          </p:nvSpPr>
          <p:spPr>
            <a:xfrm>
              <a:off x="5544807" y="968307"/>
              <a:ext cx="2430839" cy="2554337"/>
            </a:xfrm>
            <a:prstGeom prst="rect">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1"/>
            <p:cNvSpPr txBox="1"/>
            <p:nvPr/>
          </p:nvSpPr>
          <p:spPr>
            <a:xfrm>
              <a:off x="5544807" y="968307"/>
              <a:ext cx="2430839" cy="2554337"/>
            </a:xfrm>
            <a:prstGeom prst="rect">
              <a:avLst/>
            </a:prstGeom>
            <a:noFill/>
            <a:ln>
              <a:noFill/>
            </a:ln>
          </p:spPr>
          <p:txBody>
            <a:bodyPr anchorCtr="0" anchor="t" bIns="120000" lIns="80000" spcFirstLastPara="1" rIns="106675" wrap="square" tIns="80000">
              <a:noAutofit/>
            </a:bodyPr>
            <a:lstStyle/>
            <a:p>
              <a:pPr indent="-114300" lvl="1" marL="274320" marR="0" rtl="0" algn="l">
                <a:lnSpc>
                  <a:spcPct val="90000"/>
                </a:lnSpc>
                <a:spcBef>
                  <a:spcPts val="0"/>
                </a:spcBef>
                <a:spcAft>
                  <a:spcPts val="0"/>
                </a:spcAft>
                <a:buClr>
                  <a:schemeClr val="dk1"/>
                </a:buClr>
                <a:buSzPts val="1500"/>
                <a:buFont typeface="Poppins"/>
                <a:buChar char="•"/>
              </a:pPr>
              <a:r>
                <a:rPr b="0" i="0" lang="en-US" sz="1500" u="none" cap="none" strike="noStrike">
                  <a:solidFill>
                    <a:schemeClr val="dk1"/>
                  </a:solidFill>
                  <a:latin typeface="Poppins"/>
                  <a:ea typeface="Poppins"/>
                  <a:cs typeface="Poppins"/>
                  <a:sym typeface="Poppins"/>
                </a:rPr>
                <a:t>Can be by contract or otherwise</a:t>
              </a:r>
              <a:endParaRPr/>
            </a:p>
            <a:p>
              <a:pPr indent="-114300" lvl="1" marL="274320" marR="0" rtl="0" algn="l">
                <a:lnSpc>
                  <a:spcPct val="90000"/>
                </a:lnSpc>
                <a:spcBef>
                  <a:spcPts val="600"/>
                </a:spcBef>
                <a:spcAft>
                  <a:spcPts val="0"/>
                </a:spcAft>
                <a:buClr>
                  <a:schemeClr val="dk1"/>
                </a:buClr>
                <a:buSzPts val="1500"/>
                <a:buFont typeface="Poppins"/>
                <a:buChar char="•"/>
              </a:pPr>
              <a:r>
                <a:rPr b="0" i="0" lang="en-US" sz="1500" u="none" cap="none" strike="noStrike">
                  <a:solidFill>
                    <a:schemeClr val="dk1"/>
                  </a:solidFill>
                  <a:latin typeface="Poppins"/>
                  <a:ea typeface="Poppins"/>
                  <a:cs typeface="Poppins"/>
                  <a:sym typeface="Poppins"/>
                </a:rPr>
                <a:t>Allows for award of a new kind of agreement</a:t>
              </a:r>
              <a:endParaRPr/>
            </a:p>
            <a:p>
              <a:pPr indent="-114300" lvl="1" marL="274320" marR="0" rtl="0" algn="l">
                <a:lnSpc>
                  <a:spcPct val="90000"/>
                </a:lnSpc>
                <a:spcBef>
                  <a:spcPts val="600"/>
                </a:spcBef>
                <a:spcAft>
                  <a:spcPts val="0"/>
                </a:spcAft>
                <a:buClr>
                  <a:schemeClr val="dk1"/>
                </a:buClr>
                <a:buSzPts val="1500"/>
                <a:buFont typeface="Poppins"/>
                <a:buChar char="•"/>
              </a:pPr>
              <a:r>
                <a:rPr b="0" i="0" lang="en-US" sz="1500" u="none" cap="none" strike="noStrike">
                  <a:solidFill>
                    <a:schemeClr val="dk1"/>
                  </a:solidFill>
                  <a:latin typeface="Poppins"/>
                  <a:ea typeface="Poppins"/>
                  <a:cs typeface="Poppins"/>
                  <a:sym typeface="Poppins"/>
                </a:rPr>
                <a:t>Other Transaction agreements would not be appropriate</a:t>
              </a:r>
              <a:endParaRPr/>
            </a:p>
            <a:p>
              <a:pPr indent="-114300" lvl="1" marL="274320" marR="0" rtl="0" algn="l">
                <a:lnSpc>
                  <a:spcPct val="90000"/>
                </a:lnSpc>
                <a:spcBef>
                  <a:spcPts val="600"/>
                </a:spcBef>
                <a:spcAft>
                  <a:spcPts val="0"/>
                </a:spcAft>
                <a:buClr>
                  <a:schemeClr val="dk1"/>
                </a:buClr>
                <a:buSzPts val="1500"/>
                <a:buFont typeface="Poppins"/>
                <a:buChar char="•"/>
              </a:pPr>
              <a:r>
                <a:rPr b="0" i="0" lang="en-US" sz="1500" u="none" cap="none" strike="noStrike">
                  <a:solidFill>
                    <a:schemeClr val="dk1"/>
                  </a:solidFill>
                  <a:latin typeface="Poppins"/>
                  <a:ea typeface="Poppins"/>
                  <a:cs typeface="Poppins"/>
                  <a:sym typeface="Poppins"/>
                </a:rPr>
                <a:t>Most acquisition statutes and regulations would not apply</a:t>
              </a:r>
              <a:endParaRPr/>
            </a:p>
            <a:p>
              <a:pPr indent="-19050" lvl="1" marL="114300" marR="0" rtl="0" algn="l">
                <a:lnSpc>
                  <a:spcPct val="90000"/>
                </a:lnSpc>
                <a:spcBef>
                  <a:spcPts val="225"/>
                </a:spcBef>
                <a:spcAft>
                  <a:spcPts val="0"/>
                </a:spcAft>
                <a:buClr>
                  <a:schemeClr val="dk1"/>
                </a:buClr>
                <a:buSzPts val="1500"/>
                <a:buFont typeface="Tahoma"/>
                <a:buNone/>
              </a:pPr>
              <a:r>
                <a:t/>
              </a:r>
              <a:endParaRPr b="0" i="0" sz="1500" u="none" cap="none" strike="noStrike">
                <a:solidFill>
                  <a:schemeClr val="dk1"/>
                </a:solidFill>
                <a:latin typeface="Poppins"/>
                <a:ea typeface="Poppins"/>
                <a:cs typeface="Poppins"/>
                <a:sym typeface="Poppins"/>
              </a:endParaRPr>
            </a:p>
          </p:txBody>
        </p:sp>
      </p:grpSp>
      <p:sp>
        <p:nvSpPr>
          <p:cNvPr id="447" name="Google Shape;447;p11"/>
          <p:cNvSpPr txBox="1"/>
          <p:nvPr/>
        </p:nvSpPr>
        <p:spPr>
          <a:xfrm>
            <a:off x="2356504" y="5716089"/>
            <a:ext cx="618807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Poppins"/>
                <a:ea typeface="Poppins"/>
                <a:cs typeface="Poppins"/>
                <a:sym typeface="Poppins"/>
              </a:rPr>
              <a:t>No Follow-on to Production</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110"/>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514" name="Google Shape;1514;p110"/>
          <p:cNvSpPr txBox="1"/>
          <p:nvPr>
            <p:ph idx="1" type="body"/>
          </p:nvPr>
        </p:nvSpPr>
        <p:spPr>
          <a:xfrm>
            <a:off x="1064524" y="1554117"/>
            <a:ext cx="10568675"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What is covered under copyright?</a:t>
            </a:r>
            <a:endParaRPr/>
          </a:p>
          <a:p>
            <a:pPr indent="-285750" lvl="1" marL="742950" rtl="0" algn="l">
              <a:spcBef>
                <a:spcPts val="320"/>
              </a:spcBef>
              <a:spcAft>
                <a:spcPts val="0"/>
              </a:spcAft>
              <a:buClr>
                <a:schemeClr val="dk1"/>
              </a:buClr>
              <a:buSzPts val="1600"/>
              <a:buFont typeface="Courier New"/>
              <a:buChar char="o"/>
            </a:pPr>
            <a:r>
              <a:rPr lang="en-US"/>
              <a:t>Original works of authorship embodied in a tangible medium of expression</a:t>
            </a:r>
            <a:endParaRPr/>
          </a:p>
          <a:p>
            <a:pPr indent="-285750" lvl="1" marL="742950" rtl="0" algn="l">
              <a:spcBef>
                <a:spcPts val="320"/>
              </a:spcBef>
              <a:spcAft>
                <a:spcPts val="0"/>
              </a:spcAft>
              <a:buClr>
                <a:schemeClr val="dk1"/>
              </a:buClr>
              <a:buSzPts val="1600"/>
              <a:buFont typeface="Courier New"/>
              <a:buChar char="o"/>
            </a:pPr>
            <a:r>
              <a:rPr lang="en-US"/>
              <a:t>Confers a bundle of rights</a:t>
            </a:r>
            <a:endParaRPr/>
          </a:p>
          <a:p>
            <a:pPr indent="-228600" lvl="2" marL="1143000" rtl="0" algn="l">
              <a:spcBef>
                <a:spcPts val="280"/>
              </a:spcBef>
              <a:spcAft>
                <a:spcPts val="0"/>
              </a:spcAft>
              <a:buClr>
                <a:schemeClr val="dk1"/>
              </a:buClr>
              <a:buSzPts val="1400"/>
              <a:buChar char="•"/>
            </a:pPr>
            <a:r>
              <a:rPr lang="en-US" sz="1400"/>
              <a:t>Reproduce the work</a:t>
            </a:r>
            <a:endParaRPr/>
          </a:p>
          <a:p>
            <a:pPr indent="-228600" lvl="2" marL="1143000" rtl="0" algn="l">
              <a:spcBef>
                <a:spcPts val="280"/>
              </a:spcBef>
              <a:spcAft>
                <a:spcPts val="0"/>
              </a:spcAft>
              <a:buClr>
                <a:schemeClr val="dk1"/>
              </a:buClr>
              <a:buSzPts val="1400"/>
              <a:buChar char="•"/>
            </a:pPr>
            <a:r>
              <a:rPr lang="en-US" sz="1400"/>
              <a:t>Make derivative works of the work</a:t>
            </a:r>
            <a:endParaRPr/>
          </a:p>
          <a:p>
            <a:pPr indent="-228600" lvl="2" marL="1143000" rtl="0" algn="l">
              <a:spcBef>
                <a:spcPts val="280"/>
              </a:spcBef>
              <a:spcAft>
                <a:spcPts val="0"/>
              </a:spcAft>
              <a:buClr>
                <a:schemeClr val="dk1"/>
              </a:buClr>
              <a:buSzPts val="1400"/>
              <a:buChar char="•"/>
            </a:pPr>
            <a:r>
              <a:rPr lang="en-US" sz="1400"/>
              <a:t>Distribute copies of the work</a:t>
            </a:r>
            <a:endParaRPr/>
          </a:p>
          <a:p>
            <a:pPr indent="-228600" lvl="2" marL="1143000" rtl="0" algn="l">
              <a:spcBef>
                <a:spcPts val="280"/>
              </a:spcBef>
              <a:spcAft>
                <a:spcPts val="0"/>
              </a:spcAft>
              <a:buClr>
                <a:schemeClr val="dk1"/>
              </a:buClr>
              <a:buSzPts val="1400"/>
              <a:buChar char="•"/>
            </a:pPr>
            <a:r>
              <a:rPr lang="en-US" sz="1400"/>
              <a:t>Publicly perform the work</a:t>
            </a:r>
            <a:endParaRPr/>
          </a:p>
          <a:p>
            <a:pPr indent="-228600" lvl="2" marL="1143000" rtl="0" algn="l">
              <a:spcBef>
                <a:spcPts val="280"/>
              </a:spcBef>
              <a:spcAft>
                <a:spcPts val="0"/>
              </a:spcAft>
              <a:buClr>
                <a:schemeClr val="dk1"/>
              </a:buClr>
              <a:buSzPts val="1400"/>
              <a:buChar char="•"/>
            </a:pPr>
            <a:r>
              <a:rPr lang="en-US" sz="1400"/>
              <a:t>Publicly display the work</a:t>
            </a:r>
            <a:endParaRPr/>
          </a:p>
          <a:p>
            <a:pPr indent="-285750" lvl="1" marL="742950" rtl="0" algn="l">
              <a:spcBef>
                <a:spcPts val="320"/>
              </a:spcBef>
              <a:spcAft>
                <a:spcPts val="0"/>
              </a:spcAft>
              <a:buClr>
                <a:schemeClr val="dk1"/>
              </a:buClr>
              <a:buSzPts val="1600"/>
              <a:buFont typeface="Courier New"/>
              <a:buChar char="o"/>
            </a:pPr>
            <a:r>
              <a:rPr lang="en-US"/>
              <a:t>The owner can give away one right in the bundle, any combination of rights or the whole bundle</a:t>
            </a:r>
            <a:endParaRPr/>
          </a:p>
          <a:p>
            <a:pPr indent="-342900" lvl="0" marL="342900" rtl="0" algn="l">
              <a:spcBef>
                <a:spcPts val="960"/>
              </a:spcBef>
              <a:spcAft>
                <a:spcPts val="0"/>
              </a:spcAft>
              <a:buClr>
                <a:schemeClr val="dk1"/>
              </a:buClr>
              <a:buSzPts val="1800"/>
              <a:buFont typeface="Noto Sans Symbols"/>
              <a:buChar char="⮚"/>
            </a:pPr>
            <a:r>
              <a:rPr lang="en-US"/>
              <a:t>Unique aspects of copyright</a:t>
            </a:r>
            <a:endParaRPr/>
          </a:p>
          <a:p>
            <a:pPr indent="-285750" lvl="1" marL="742950" rtl="0" algn="l">
              <a:spcBef>
                <a:spcPts val="320"/>
              </a:spcBef>
              <a:spcAft>
                <a:spcPts val="0"/>
              </a:spcAft>
              <a:buClr>
                <a:schemeClr val="dk1"/>
              </a:buClr>
              <a:buSzPts val="1600"/>
              <a:buFont typeface="Courier New"/>
              <a:buChar char="o"/>
            </a:pPr>
            <a:r>
              <a:rPr lang="en-US"/>
              <a:t>You can only copyright your expression of the idea, not the idea itself</a:t>
            </a:r>
            <a:endParaRPr/>
          </a:p>
          <a:p>
            <a:pPr indent="-285750" lvl="1" marL="742950" rtl="0" algn="l">
              <a:spcBef>
                <a:spcPts val="320"/>
              </a:spcBef>
              <a:spcAft>
                <a:spcPts val="0"/>
              </a:spcAft>
              <a:buClr>
                <a:schemeClr val="dk1"/>
              </a:buClr>
              <a:buSzPts val="1600"/>
              <a:buFont typeface="Courier New"/>
              <a:buChar char="o"/>
            </a:pPr>
            <a:r>
              <a:rPr lang="en-US"/>
              <a:t>You cannot prevent someone else from independently creating and disseminating the work</a:t>
            </a:r>
            <a:endParaRPr/>
          </a:p>
          <a:p>
            <a:pPr indent="-285750" lvl="1" marL="742950" rtl="0" algn="l">
              <a:spcBef>
                <a:spcPts val="320"/>
              </a:spcBef>
              <a:spcAft>
                <a:spcPts val="0"/>
              </a:spcAft>
              <a:buClr>
                <a:schemeClr val="dk1"/>
              </a:buClr>
              <a:buSzPts val="1600"/>
              <a:buFont typeface="Courier New"/>
              <a:buChar char="o"/>
            </a:pPr>
            <a:r>
              <a:rPr lang="en-US"/>
              <a:t>Your work must be embodied in a tangible medium to be protected</a:t>
            </a:r>
            <a:endParaRPr/>
          </a:p>
          <a:p>
            <a:pPr indent="-285750" lvl="1" marL="742950" rtl="0" algn="l">
              <a:spcBef>
                <a:spcPts val="320"/>
              </a:spcBef>
              <a:spcAft>
                <a:spcPts val="0"/>
              </a:spcAft>
              <a:buClr>
                <a:schemeClr val="dk1"/>
              </a:buClr>
              <a:buSzPts val="1600"/>
              <a:buFont typeface="Courier New"/>
              <a:buChar char="o"/>
            </a:pPr>
            <a:r>
              <a:rPr lang="en-US"/>
              <a:t>To be protected it must be original</a:t>
            </a:r>
            <a:endParaRPr/>
          </a:p>
          <a:p>
            <a:pPr indent="-285750" lvl="1" marL="742950" rtl="0" algn="l">
              <a:spcBef>
                <a:spcPts val="320"/>
              </a:spcBef>
              <a:spcAft>
                <a:spcPts val="0"/>
              </a:spcAft>
              <a:buClr>
                <a:schemeClr val="dk1"/>
              </a:buClr>
              <a:buSzPts val="1600"/>
              <a:buFont typeface="Courier New"/>
              <a:buChar char="o"/>
            </a:pPr>
            <a:r>
              <a:rPr lang="en-US"/>
              <a:t>It can include published or unpublished works that are marked or unmarked</a:t>
            </a:r>
            <a:endParaRPr/>
          </a:p>
          <a:p>
            <a:pPr indent="-285750" lvl="1" marL="742950" rtl="0" algn="l">
              <a:spcBef>
                <a:spcPts val="320"/>
              </a:spcBef>
              <a:spcAft>
                <a:spcPts val="0"/>
              </a:spcAft>
              <a:buClr>
                <a:schemeClr val="dk1"/>
              </a:buClr>
              <a:buSzPts val="1600"/>
              <a:buFont typeface="Courier New"/>
              <a:buChar char="o"/>
            </a:pPr>
            <a:r>
              <a:rPr lang="en-US"/>
              <a:t>U.S. Government employees can never get a copyright for works created during the course of their official duties</a:t>
            </a:r>
            <a:endParaRPr/>
          </a:p>
        </p:txBody>
      </p:sp>
      <p:sp>
        <p:nvSpPr>
          <p:cNvPr id="1515" name="Google Shape;1515;p110"/>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Copyrights</a:t>
            </a:r>
            <a:endParaRPr/>
          </a:p>
        </p:txBody>
      </p:sp>
      <p:sp>
        <p:nvSpPr>
          <p:cNvPr id="1516" name="Google Shape;1516;p110"/>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0" name="Shape 1520"/>
        <p:cNvGrpSpPr/>
        <p:nvPr/>
      </p:nvGrpSpPr>
      <p:grpSpPr>
        <a:xfrm>
          <a:off x="0" y="0"/>
          <a:ext cx="0" cy="0"/>
          <a:chOff x="0" y="0"/>
          <a:chExt cx="0" cy="0"/>
        </a:xfrm>
      </p:grpSpPr>
      <p:sp>
        <p:nvSpPr>
          <p:cNvPr id="1521" name="Google Shape;1521;p111"/>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522" name="Google Shape;1522;p111"/>
          <p:cNvSpPr txBox="1"/>
          <p:nvPr>
            <p:ph idx="1" type="body"/>
          </p:nvPr>
        </p:nvSpPr>
        <p:spPr>
          <a:xfrm>
            <a:off x="1078172" y="1664730"/>
            <a:ext cx="10065225"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Duration of a copyright</a:t>
            </a:r>
            <a:endParaRPr/>
          </a:p>
          <a:p>
            <a:pPr indent="-285750" lvl="1" marL="742950" rtl="0" algn="l">
              <a:spcBef>
                <a:spcPts val="320"/>
              </a:spcBef>
              <a:spcAft>
                <a:spcPts val="0"/>
              </a:spcAft>
              <a:buClr>
                <a:schemeClr val="dk1"/>
              </a:buClr>
              <a:buSzPts val="1600"/>
              <a:buFont typeface="Courier New"/>
              <a:buChar char="o"/>
            </a:pPr>
            <a:r>
              <a:rPr lang="en-US"/>
              <a:t>For works created after July 1, 1978</a:t>
            </a:r>
            <a:endParaRPr/>
          </a:p>
          <a:p>
            <a:pPr indent="-228600" lvl="2" marL="1143000" rtl="0" algn="l">
              <a:spcBef>
                <a:spcPts val="280"/>
              </a:spcBef>
              <a:spcAft>
                <a:spcPts val="0"/>
              </a:spcAft>
              <a:buClr>
                <a:schemeClr val="dk1"/>
              </a:buClr>
              <a:buSzPts val="1400"/>
              <a:buChar char="•"/>
            </a:pPr>
            <a:r>
              <a:rPr lang="en-US" sz="1400"/>
              <a:t>Life of the author plus 70 years</a:t>
            </a:r>
            <a:endParaRPr/>
          </a:p>
          <a:p>
            <a:pPr indent="-228600" lvl="2" marL="1143000" rtl="0" algn="l">
              <a:spcBef>
                <a:spcPts val="280"/>
              </a:spcBef>
              <a:spcAft>
                <a:spcPts val="0"/>
              </a:spcAft>
              <a:buClr>
                <a:schemeClr val="dk1"/>
              </a:buClr>
              <a:buSzPts val="1400"/>
              <a:buChar char="•"/>
            </a:pPr>
            <a:r>
              <a:rPr lang="en-US" sz="1400"/>
              <a:t>For joint works, the 70 year period begins with whoever dies last</a:t>
            </a:r>
            <a:endParaRPr/>
          </a:p>
          <a:p>
            <a:pPr indent="-285750" lvl="1" marL="742950" rtl="0" algn="l">
              <a:spcBef>
                <a:spcPts val="920"/>
              </a:spcBef>
              <a:spcAft>
                <a:spcPts val="0"/>
              </a:spcAft>
              <a:buClr>
                <a:schemeClr val="dk1"/>
              </a:buClr>
              <a:buSzPts val="1600"/>
              <a:buFont typeface="Courier New"/>
              <a:buChar char="o"/>
            </a:pPr>
            <a:r>
              <a:rPr lang="en-US"/>
              <a:t>For works for hire, anonymous works and pseudonymous works</a:t>
            </a:r>
            <a:endParaRPr/>
          </a:p>
          <a:p>
            <a:pPr indent="-228600" lvl="2" marL="1143000" rtl="0" algn="l">
              <a:spcBef>
                <a:spcPts val="280"/>
              </a:spcBef>
              <a:spcAft>
                <a:spcPts val="0"/>
              </a:spcAft>
              <a:buClr>
                <a:schemeClr val="dk1"/>
              </a:buClr>
              <a:buSzPts val="1400"/>
              <a:buChar char="•"/>
            </a:pPr>
            <a:r>
              <a:rPr lang="en-US" sz="1400"/>
              <a:t>95 years from first publication or</a:t>
            </a:r>
            <a:endParaRPr/>
          </a:p>
          <a:p>
            <a:pPr indent="-228600" lvl="2" marL="1143000" rtl="0" algn="l">
              <a:spcBef>
                <a:spcPts val="280"/>
              </a:spcBef>
              <a:spcAft>
                <a:spcPts val="0"/>
              </a:spcAft>
              <a:buClr>
                <a:schemeClr val="dk1"/>
              </a:buClr>
              <a:buSzPts val="1400"/>
              <a:buChar char="•"/>
            </a:pPr>
            <a:r>
              <a:rPr lang="en-US" sz="1400"/>
              <a:t>120 years from creation, whichever is shorter</a:t>
            </a:r>
            <a:endParaRPr/>
          </a:p>
          <a:p>
            <a:pPr indent="-158750" lvl="2" marL="1143000" rtl="0" algn="l">
              <a:spcBef>
                <a:spcPts val="220"/>
              </a:spcBef>
              <a:spcAft>
                <a:spcPts val="0"/>
              </a:spcAft>
              <a:buClr>
                <a:schemeClr val="dk1"/>
              </a:buClr>
              <a:buSzPts val="1100"/>
              <a:buNone/>
            </a:pPr>
            <a:r>
              <a:t/>
            </a:r>
            <a:endParaRPr sz="1100"/>
          </a:p>
          <a:p>
            <a:pPr indent="-342900" lvl="0" marL="342900" rtl="0" algn="l">
              <a:spcBef>
                <a:spcPts val="360"/>
              </a:spcBef>
              <a:spcAft>
                <a:spcPts val="0"/>
              </a:spcAft>
              <a:buClr>
                <a:schemeClr val="dk1"/>
              </a:buClr>
              <a:buSzPts val="1800"/>
              <a:buFont typeface="Noto Sans Symbols"/>
              <a:buChar char="⮚"/>
            </a:pPr>
            <a:r>
              <a:rPr lang="en-US"/>
              <a:t>Copyright is also unique in that the law allows for infringement in certain situations called fair use</a:t>
            </a:r>
            <a:endParaRPr/>
          </a:p>
          <a:p>
            <a:pPr indent="-285750" lvl="1" marL="742950" rtl="0" algn="l">
              <a:spcBef>
                <a:spcPts val="320"/>
              </a:spcBef>
              <a:spcAft>
                <a:spcPts val="0"/>
              </a:spcAft>
              <a:buClr>
                <a:schemeClr val="dk1"/>
              </a:buClr>
              <a:buSzPts val="1600"/>
              <a:buFont typeface="Courier New"/>
              <a:buChar char="o"/>
            </a:pPr>
            <a:r>
              <a:rPr lang="en-US"/>
              <a:t>Factors to consider if a use is fair</a:t>
            </a:r>
            <a:endParaRPr/>
          </a:p>
          <a:p>
            <a:pPr indent="-228600" lvl="2" marL="1143000" rtl="0" algn="l">
              <a:spcBef>
                <a:spcPts val="280"/>
              </a:spcBef>
              <a:spcAft>
                <a:spcPts val="0"/>
              </a:spcAft>
              <a:buClr>
                <a:schemeClr val="dk1"/>
              </a:buClr>
              <a:buSzPts val="1400"/>
              <a:buChar char="•"/>
            </a:pPr>
            <a:r>
              <a:rPr lang="en-US" sz="1400"/>
              <a:t>The purpose and character of the use (commercial vs nonprofit vs educational)</a:t>
            </a:r>
            <a:endParaRPr/>
          </a:p>
          <a:p>
            <a:pPr indent="-228600" lvl="2" marL="1143000" rtl="0" algn="l">
              <a:spcBef>
                <a:spcPts val="280"/>
              </a:spcBef>
              <a:spcAft>
                <a:spcPts val="0"/>
              </a:spcAft>
              <a:buClr>
                <a:schemeClr val="dk1"/>
              </a:buClr>
              <a:buSzPts val="1400"/>
              <a:buChar char="•"/>
            </a:pPr>
            <a:r>
              <a:rPr lang="en-US" sz="1400"/>
              <a:t>The nature of the work (factual vs creative/published vs unpublished)</a:t>
            </a:r>
            <a:endParaRPr/>
          </a:p>
          <a:p>
            <a:pPr indent="-228600" lvl="2" marL="1143000" rtl="0" algn="l">
              <a:spcBef>
                <a:spcPts val="280"/>
              </a:spcBef>
              <a:spcAft>
                <a:spcPts val="0"/>
              </a:spcAft>
              <a:buClr>
                <a:schemeClr val="dk1"/>
              </a:buClr>
              <a:buSzPts val="1400"/>
              <a:buChar char="•"/>
            </a:pPr>
            <a:r>
              <a:rPr lang="en-US" sz="1400"/>
              <a:t>The amount and substantiality of the portion used in relation to the whole, AND</a:t>
            </a:r>
            <a:endParaRPr/>
          </a:p>
          <a:p>
            <a:pPr indent="-228600" lvl="2" marL="1143000" rtl="0" algn="l">
              <a:spcBef>
                <a:spcPts val="280"/>
              </a:spcBef>
              <a:spcAft>
                <a:spcPts val="0"/>
              </a:spcAft>
              <a:buClr>
                <a:schemeClr val="dk1"/>
              </a:buClr>
              <a:buSzPts val="1400"/>
              <a:buChar char="•"/>
            </a:pPr>
            <a:r>
              <a:rPr lang="en-US" sz="1400"/>
              <a:t>The effect on the potential market for the work</a:t>
            </a:r>
            <a:endParaRPr/>
          </a:p>
          <a:p>
            <a:pPr indent="-228600" lvl="0" marL="342900" rtl="0" algn="l">
              <a:spcBef>
                <a:spcPts val="360"/>
              </a:spcBef>
              <a:spcAft>
                <a:spcPts val="0"/>
              </a:spcAft>
              <a:buClr>
                <a:schemeClr val="dk1"/>
              </a:buClr>
              <a:buSzPts val="1800"/>
              <a:buFont typeface="Noto Sans Symbols"/>
              <a:buNone/>
            </a:pPr>
            <a:r>
              <a:t/>
            </a:r>
            <a:endParaRPr/>
          </a:p>
        </p:txBody>
      </p:sp>
      <p:sp>
        <p:nvSpPr>
          <p:cNvPr id="1523" name="Google Shape;1523;p111"/>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Copyrights</a:t>
            </a:r>
            <a:endParaRPr/>
          </a:p>
        </p:txBody>
      </p:sp>
      <p:sp>
        <p:nvSpPr>
          <p:cNvPr id="1524" name="Google Shape;1524;p111"/>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112"/>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530" name="Google Shape;1530;p112"/>
          <p:cNvSpPr txBox="1"/>
          <p:nvPr>
            <p:ph idx="1" type="body"/>
          </p:nvPr>
        </p:nvSpPr>
        <p:spPr>
          <a:xfrm>
            <a:off x="1071349" y="1664730"/>
            <a:ext cx="10454186"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The two main DFARS clauses</a:t>
            </a:r>
            <a:endParaRPr/>
          </a:p>
          <a:p>
            <a:pPr indent="-285750" lvl="1" marL="742950" rtl="0" algn="l">
              <a:spcBef>
                <a:spcPts val="320"/>
              </a:spcBef>
              <a:spcAft>
                <a:spcPts val="0"/>
              </a:spcAft>
              <a:buClr>
                <a:schemeClr val="dk1"/>
              </a:buClr>
              <a:buSzPts val="1600"/>
              <a:buChar char="•"/>
            </a:pPr>
            <a:r>
              <a:rPr lang="en-US"/>
              <a:t>252.227-7013 – Rights in Technical Data – Noncommercial Items</a:t>
            </a:r>
            <a:endParaRPr/>
          </a:p>
          <a:p>
            <a:pPr indent="-285750" lvl="1" marL="742950" rtl="0" algn="l">
              <a:spcBef>
                <a:spcPts val="320"/>
              </a:spcBef>
              <a:spcAft>
                <a:spcPts val="0"/>
              </a:spcAft>
              <a:buClr>
                <a:schemeClr val="dk1"/>
              </a:buClr>
              <a:buSzPts val="1600"/>
              <a:buChar char="•"/>
            </a:pPr>
            <a:r>
              <a:rPr lang="en-US"/>
              <a:t>252.227-7014 – Rights in Noncommercial Computer Software and Noncommercial Computer Software Documentation</a:t>
            </a:r>
            <a:endParaRPr/>
          </a:p>
          <a:p>
            <a:pPr indent="-342900" lvl="0" marL="342900" rtl="0" algn="l">
              <a:spcBef>
                <a:spcPts val="960"/>
              </a:spcBef>
              <a:spcAft>
                <a:spcPts val="0"/>
              </a:spcAft>
              <a:buClr>
                <a:schemeClr val="dk1"/>
              </a:buClr>
              <a:buSzPts val="1800"/>
              <a:buFont typeface="Noto Sans Symbols"/>
              <a:buChar char="⮚"/>
            </a:pPr>
            <a:r>
              <a:rPr lang="en-US"/>
              <a:t>Four basic levels of license rights</a:t>
            </a:r>
            <a:endParaRPr/>
          </a:p>
          <a:p>
            <a:pPr indent="-285750" lvl="1" marL="742950" rtl="0" algn="l">
              <a:spcBef>
                <a:spcPts val="320"/>
              </a:spcBef>
              <a:spcAft>
                <a:spcPts val="0"/>
              </a:spcAft>
              <a:buClr>
                <a:schemeClr val="dk1"/>
              </a:buClr>
              <a:buSzPts val="1600"/>
              <a:buChar char="•"/>
            </a:pPr>
            <a:r>
              <a:rPr b="1" lang="en-US"/>
              <a:t>Unlimited</a:t>
            </a:r>
            <a:r>
              <a:rPr lang="en-US"/>
              <a:t> – Right to use, modify, reproduce, perform, display, release or disclose technical data in whole or in part, in any manner, and for any purpose whatsoever, and have or authorize others to do so</a:t>
            </a:r>
            <a:endParaRPr/>
          </a:p>
          <a:p>
            <a:pPr indent="-285750" lvl="1" marL="742950" rtl="0" algn="l">
              <a:spcBef>
                <a:spcPts val="320"/>
              </a:spcBef>
              <a:spcAft>
                <a:spcPts val="0"/>
              </a:spcAft>
              <a:buClr>
                <a:schemeClr val="dk1"/>
              </a:buClr>
              <a:buSzPts val="1600"/>
              <a:buChar char="•"/>
            </a:pPr>
            <a:r>
              <a:rPr b="1" lang="en-US"/>
              <a:t>Government Purpose Right</a:t>
            </a:r>
            <a:r>
              <a:rPr lang="en-US"/>
              <a:t> – same as GPLR in patents</a:t>
            </a:r>
            <a:endParaRPr/>
          </a:p>
          <a:p>
            <a:pPr indent="-285750" lvl="1" marL="742950" rtl="0" algn="l">
              <a:spcBef>
                <a:spcPts val="320"/>
              </a:spcBef>
              <a:spcAft>
                <a:spcPts val="0"/>
              </a:spcAft>
              <a:buClr>
                <a:schemeClr val="dk1"/>
              </a:buClr>
              <a:buSzPts val="1600"/>
              <a:buChar char="•"/>
            </a:pPr>
            <a:r>
              <a:rPr b="1" lang="en-US"/>
              <a:t>Limited (applies only to technical data)</a:t>
            </a:r>
            <a:r>
              <a:rPr lang="en-US"/>
              <a:t> – Right to use, modify, reproduce, release, perform, display, or disclose technical data, in whole or in part, within the Government</a:t>
            </a:r>
            <a:endParaRPr/>
          </a:p>
          <a:p>
            <a:pPr indent="-285750" lvl="1" marL="742950" rtl="0" algn="l">
              <a:spcBef>
                <a:spcPts val="320"/>
              </a:spcBef>
              <a:spcAft>
                <a:spcPts val="0"/>
              </a:spcAft>
              <a:buClr>
                <a:schemeClr val="dk1"/>
              </a:buClr>
              <a:buSzPts val="1600"/>
              <a:buChar char="•"/>
            </a:pPr>
            <a:r>
              <a:rPr b="1" lang="en-US"/>
              <a:t>Restricted (applies only to noncommercial computer software)</a:t>
            </a:r>
            <a:r>
              <a:rPr lang="en-US"/>
              <a:t> – basically a shrink-wrap license</a:t>
            </a:r>
            <a:endParaRPr/>
          </a:p>
          <a:p>
            <a:pPr indent="-342900" lvl="0" marL="342900" rtl="0" algn="l">
              <a:spcBef>
                <a:spcPts val="960"/>
              </a:spcBef>
              <a:spcAft>
                <a:spcPts val="0"/>
              </a:spcAft>
              <a:buClr>
                <a:schemeClr val="dk1"/>
              </a:buClr>
              <a:buSzPts val="1800"/>
              <a:buFont typeface="Noto Sans Symbols"/>
              <a:buChar char="⮚"/>
            </a:pPr>
            <a:r>
              <a:rPr lang="en-US"/>
              <a:t>There is always the option to specially negotiate rights and DoD encourages it with a small limitation</a:t>
            </a:r>
            <a:endParaRPr/>
          </a:p>
          <a:p>
            <a:pPr indent="-285750" lvl="1" marL="742950" rtl="0" algn="l">
              <a:spcBef>
                <a:spcPts val="320"/>
              </a:spcBef>
              <a:spcAft>
                <a:spcPts val="0"/>
              </a:spcAft>
              <a:buClr>
                <a:schemeClr val="dk1"/>
              </a:buClr>
              <a:buSzPts val="1600"/>
              <a:buChar char="•"/>
            </a:pPr>
            <a:r>
              <a:rPr lang="en-US"/>
              <a:t>Don’t get less than limited rights for technical data or restricted rights for computer software</a:t>
            </a:r>
            <a:endParaRPr/>
          </a:p>
          <a:p>
            <a:pPr indent="-228600" lvl="0" marL="342900" rtl="0" algn="l">
              <a:spcBef>
                <a:spcPts val="360"/>
              </a:spcBef>
              <a:spcAft>
                <a:spcPts val="0"/>
              </a:spcAft>
              <a:buClr>
                <a:schemeClr val="dk1"/>
              </a:buClr>
              <a:buSzPts val="1800"/>
              <a:buFont typeface="Noto Sans Symbols"/>
              <a:buNone/>
            </a:pPr>
            <a:r>
              <a:t/>
            </a:r>
            <a:endParaRPr/>
          </a:p>
        </p:txBody>
      </p:sp>
      <p:sp>
        <p:nvSpPr>
          <p:cNvPr id="1531" name="Google Shape;1531;p112"/>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Technical Data and Computer Software</a:t>
            </a:r>
            <a:endParaRPr/>
          </a:p>
        </p:txBody>
      </p:sp>
      <p:sp>
        <p:nvSpPr>
          <p:cNvPr id="1532" name="Google Shape;1532;p112"/>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113"/>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538" name="Google Shape;1538;p113"/>
          <p:cNvSpPr txBox="1"/>
          <p:nvPr>
            <p:ph idx="1" type="body"/>
          </p:nvPr>
        </p:nvSpPr>
        <p:spPr>
          <a:xfrm>
            <a:off x="1057701" y="1444294"/>
            <a:ext cx="10399194" cy="507364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What rights do you get when?</a:t>
            </a:r>
            <a:endParaRPr/>
          </a:p>
          <a:p>
            <a:pPr indent="-285750" lvl="1" marL="742950" rtl="0" algn="l">
              <a:spcBef>
                <a:spcPts val="320"/>
              </a:spcBef>
              <a:spcAft>
                <a:spcPts val="0"/>
              </a:spcAft>
              <a:buClr>
                <a:schemeClr val="dk1"/>
              </a:buClr>
              <a:buSzPts val="1600"/>
              <a:buFont typeface="Courier New"/>
              <a:buChar char="o"/>
            </a:pPr>
            <a:r>
              <a:rPr lang="en-US"/>
              <a:t>Unlimited rights</a:t>
            </a:r>
            <a:endParaRPr/>
          </a:p>
          <a:p>
            <a:pPr indent="-228600" lvl="2" marL="1143000" rtl="0" algn="l">
              <a:lnSpc>
                <a:spcPct val="128571"/>
              </a:lnSpc>
              <a:spcBef>
                <a:spcPts val="280"/>
              </a:spcBef>
              <a:spcAft>
                <a:spcPts val="0"/>
              </a:spcAft>
              <a:buClr>
                <a:schemeClr val="dk1"/>
              </a:buClr>
              <a:buSzPts val="1400"/>
              <a:buChar char="•"/>
            </a:pPr>
            <a:r>
              <a:rPr lang="en-US" sz="1400"/>
              <a:t>Data or software developed exclusively with Government funds</a:t>
            </a:r>
            <a:endParaRPr/>
          </a:p>
          <a:p>
            <a:pPr indent="-228600" lvl="2" marL="1143000" rtl="0" algn="l">
              <a:lnSpc>
                <a:spcPct val="128571"/>
              </a:lnSpc>
              <a:spcBef>
                <a:spcPts val="280"/>
              </a:spcBef>
              <a:spcAft>
                <a:spcPts val="0"/>
              </a:spcAft>
              <a:buClr>
                <a:schemeClr val="dk1"/>
              </a:buClr>
              <a:buSzPts val="1400"/>
              <a:buChar char="•"/>
            </a:pPr>
            <a:r>
              <a:rPr lang="en-US" sz="1400"/>
              <a:t>Software documentation required to be delivered under the contract</a:t>
            </a:r>
            <a:endParaRPr/>
          </a:p>
          <a:p>
            <a:pPr indent="-228600" lvl="2" marL="1143000" rtl="0" algn="l">
              <a:lnSpc>
                <a:spcPct val="128571"/>
              </a:lnSpc>
              <a:spcBef>
                <a:spcPts val="280"/>
              </a:spcBef>
              <a:spcAft>
                <a:spcPts val="0"/>
              </a:spcAft>
              <a:buClr>
                <a:schemeClr val="dk1"/>
              </a:buClr>
              <a:buSzPts val="1400"/>
              <a:buChar char="•"/>
            </a:pPr>
            <a:r>
              <a:rPr lang="en-US" sz="1400"/>
              <a:t>Studies, analyses, test data and similar data produced for this contract</a:t>
            </a:r>
            <a:endParaRPr/>
          </a:p>
          <a:p>
            <a:pPr indent="-228600" lvl="2" marL="1143000" rtl="0" algn="l">
              <a:lnSpc>
                <a:spcPct val="128571"/>
              </a:lnSpc>
              <a:spcBef>
                <a:spcPts val="280"/>
              </a:spcBef>
              <a:spcAft>
                <a:spcPts val="0"/>
              </a:spcAft>
              <a:buClr>
                <a:schemeClr val="dk1"/>
              </a:buClr>
              <a:buSzPts val="1400"/>
              <a:buChar char="•"/>
            </a:pPr>
            <a:r>
              <a:rPr lang="en-US" sz="1400"/>
              <a:t>Form, fit and function data – data describing overall physical, functional, and performance characteristics of an item</a:t>
            </a:r>
            <a:endParaRPr/>
          </a:p>
          <a:p>
            <a:pPr indent="-285750" lvl="1" marL="742950" rtl="0" algn="l">
              <a:spcBef>
                <a:spcPts val="320"/>
              </a:spcBef>
              <a:spcAft>
                <a:spcPts val="0"/>
              </a:spcAft>
              <a:buClr>
                <a:schemeClr val="dk1"/>
              </a:buClr>
              <a:buSzPts val="1600"/>
              <a:buFont typeface="Courier New"/>
              <a:buChar char="o"/>
            </a:pPr>
            <a:r>
              <a:rPr lang="en-US"/>
              <a:t>Government Purpose Rights (GPR)</a:t>
            </a:r>
            <a:endParaRPr/>
          </a:p>
          <a:p>
            <a:pPr indent="-228600" lvl="2" marL="1143000" rtl="0" algn="l">
              <a:lnSpc>
                <a:spcPct val="128571"/>
              </a:lnSpc>
              <a:spcBef>
                <a:spcPts val="280"/>
              </a:spcBef>
              <a:spcAft>
                <a:spcPts val="0"/>
              </a:spcAft>
              <a:buClr>
                <a:schemeClr val="dk1"/>
              </a:buClr>
              <a:buSzPts val="1400"/>
              <a:buChar char="•"/>
            </a:pPr>
            <a:r>
              <a:rPr lang="en-US" sz="1400"/>
              <a:t>Software, items, components, or processes developed with mixed funding</a:t>
            </a:r>
            <a:endParaRPr/>
          </a:p>
          <a:p>
            <a:pPr indent="-228600" lvl="2" marL="1143000" rtl="0" algn="l">
              <a:lnSpc>
                <a:spcPct val="128571"/>
              </a:lnSpc>
              <a:spcBef>
                <a:spcPts val="280"/>
              </a:spcBef>
              <a:spcAft>
                <a:spcPts val="0"/>
              </a:spcAft>
              <a:buClr>
                <a:schemeClr val="dk1"/>
              </a:buClr>
              <a:buSzPts val="1400"/>
              <a:buChar char="•"/>
            </a:pPr>
            <a:r>
              <a:rPr lang="en-US" sz="1400"/>
              <a:t>The Government gets GPR for five years or other negotiated period, after which the right converts </a:t>
            </a:r>
            <a:br>
              <a:rPr lang="en-US" sz="1400"/>
            </a:br>
            <a:r>
              <a:rPr lang="en-US" sz="1400"/>
              <a:t>to unlimited</a:t>
            </a:r>
            <a:endParaRPr/>
          </a:p>
          <a:p>
            <a:pPr indent="-285750" lvl="1" marL="742950" rtl="0" algn="l">
              <a:spcBef>
                <a:spcPts val="320"/>
              </a:spcBef>
              <a:spcAft>
                <a:spcPts val="0"/>
              </a:spcAft>
              <a:buClr>
                <a:schemeClr val="dk1"/>
              </a:buClr>
              <a:buSzPts val="1600"/>
              <a:buFont typeface="Courier New"/>
              <a:buChar char="o"/>
            </a:pPr>
            <a:r>
              <a:rPr lang="en-US"/>
              <a:t>Limited Rights (technical data only)</a:t>
            </a:r>
            <a:endParaRPr/>
          </a:p>
          <a:p>
            <a:pPr indent="-228600" lvl="2" marL="1143000" rtl="0" algn="l">
              <a:lnSpc>
                <a:spcPct val="128571"/>
              </a:lnSpc>
              <a:spcBef>
                <a:spcPts val="280"/>
              </a:spcBef>
              <a:spcAft>
                <a:spcPts val="0"/>
              </a:spcAft>
              <a:buClr>
                <a:schemeClr val="dk1"/>
              </a:buClr>
              <a:buSzPts val="1400"/>
              <a:buChar char="•"/>
            </a:pPr>
            <a:r>
              <a:rPr lang="en-US" sz="1400"/>
              <a:t>Items, components, and processes developed exclusively at private expense</a:t>
            </a:r>
            <a:endParaRPr/>
          </a:p>
          <a:p>
            <a:pPr indent="-228600" lvl="2" marL="1143000" rtl="0" algn="l">
              <a:lnSpc>
                <a:spcPct val="128571"/>
              </a:lnSpc>
              <a:spcBef>
                <a:spcPts val="280"/>
              </a:spcBef>
              <a:spcAft>
                <a:spcPts val="0"/>
              </a:spcAft>
              <a:buClr>
                <a:schemeClr val="dk1"/>
              </a:buClr>
              <a:buSzPts val="1400"/>
              <a:buChar char="•"/>
            </a:pPr>
            <a:r>
              <a:rPr lang="en-US" sz="1400"/>
              <a:t>This category does allow for release to Government support contractors and gives the owner the right to ask for NDAs executed directly with the support contractors</a:t>
            </a:r>
            <a:endParaRPr/>
          </a:p>
          <a:p>
            <a:pPr indent="-285750" lvl="1" marL="742950" rtl="0" algn="l">
              <a:spcBef>
                <a:spcPts val="320"/>
              </a:spcBef>
              <a:spcAft>
                <a:spcPts val="0"/>
              </a:spcAft>
              <a:buClr>
                <a:schemeClr val="dk1"/>
              </a:buClr>
              <a:buSzPts val="1600"/>
              <a:buFont typeface="Courier New"/>
              <a:buChar char="o"/>
            </a:pPr>
            <a:r>
              <a:rPr lang="en-US"/>
              <a:t>Restricted Rights (computer software and software documentation only)</a:t>
            </a:r>
            <a:endParaRPr/>
          </a:p>
          <a:p>
            <a:pPr indent="-228600" lvl="2" marL="1143000" rtl="0" algn="l">
              <a:spcBef>
                <a:spcPts val="280"/>
              </a:spcBef>
              <a:spcAft>
                <a:spcPts val="0"/>
              </a:spcAft>
              <a:buClr>
                <a:schemeClr val="dk1"/>
              </a:buClr>
              <a:buSzPts val="1400"/>
              <a:buChar char="•"/>
            </a:pPr>
            <a:r>
              <a:rPr lang="en-US" sz="1400"/>
              <a:t>Noncommercial computer software developed exclusively at private expense</a:t>
            </a:r>
            <a:endParaRPr/>
          </a:p>
          <a:p>
            <a:pPr indent="-228600" lvl="2" marL="1143000" rtl="0" algn="l">
              <a:spcBef>
                <a:spcPts val="280"/>
              </a:spcBef>
              <a:spcAft>
                <a:spcPts val="0"/>
              </a:spcAft>
              <a:buClr>
                <a:schemeClr val="dk1"/>
              </a:buClr>
              <a:buSzPts val="1400"/>
              <a:buChar char="•"/>
            </a:pPr>
            <a:r>
              <a:rPr lang="en-US" sz="1400"/>
              <a:t>This category does allow for release to Government support contractors and gives the owner the right to ask for NDAs executed directly with the support contractors</a:t>
            </a:r>
            <a:endParaRPr/>
          </a:p>
          <a:p>
            <a:pPr indent="-139700" lvl="2" marL="1143000" rtl="0" algn="l">
              <a:spcBef>
                <a:spcPts val="280"/>
              </a:spcBef>
              <a:spcAft>
                <a:spcPts val="0"/>
              </a:spcAft>
              <a:buClr>
                <a:schemeClr val="dk1"/>
              </a:buClr>
              <a:buSzPts val="1400"/>
              <a:buNone/>
            </a:pPr>
            <a:r>
              <a:t/>
            </a:r>
            <a:endParaRPr sz="1400"/>
          </a:p>
          <a:p>
            <a:pPr indent="-228600" lvl="0" marL="342900" rtl="0" algn="l">
              <a:spcBef>
                <a:spcPts val="360"/>
              </a:spcBef>
              <a:spcAft>
                <a:spcPts val="0"/>
              </a:spcAft>
              <a:buClr>
                <a:schemeClr val="dk1"/>
              </a:buClr>
              <a:buSzPts val="1800"/>
              <a:buFont typeface="Noto Sans Symbols"/>
              <a:buNone/>
            </a:pPr>
            <a:r>
              <a:t/>
            </a:r>
            <a:endParaRPr/>
          </a:p>
        </p:txBody>
      </p:sp>
      <p:sp>
        <p:nvSpPr>
          <p:cNvPr id="1539" name="Google Shape;1539;p113"/>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Technical Data and Computer Software</a:t>
            </a:r>
            <a:endParaRPr/>
          </a:p>
        </p:txBody>
      </p:sp>
      <p:sp>
        <p:nvSpPr>
          <p:cNvPr id="1540" name="Google Shape;1540;p113"/>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sp>
        <p:nvSpPr>
          <p:cNvPr id="1545" name="Google Shape;1545;p114"/>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546" name="Google Shape;1546;p114"/>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47" name="Google Shape;1547;p114"/>
          <p:cNvSpPr txBox="1"/>
          <p:nvPr>
            <p:ph type="ctrTitle"/>
          </p:nvPr>
        </p:nvSpPr>
        <p:spPr>
          <a:xfrm>
            <a:off x="0" y="380018"/>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IP Coverage </a:t>
            </a:r>
            <a:endParaRPr/>
          </a:p>
        </p:txBody>
      </p:sp>
      <p:sp>
        <p:nvSpPr>
          <p:cNvPr id="1548" name="Google Shape;1548;p114"/>
          <p:cNvSpPr/>
          <p:nvPr/>
        </p:nvSpPr>
        <p:spPr>
          <a:xfrm>
            <a:off x="8440280" y="2746539"/>
            <a:ext cx="1784740" cy="2490732"/>
          </a:xfrm>
          <a:prstGeom prst="roundRect">
            <a:avLst>
              <a:gd fmla="val 8773" name="adj"/>
            </a:avLst>
          </a:prstGeom>
          <a:solidFill>
            <a:schemeClr val="lt1"/>
          </a:solidFill>
          <a:ln>
            <a:noFill/>
          </a:ln>
          <a:effectLst>
            <a:outerShdw blurRad="1270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Tahoma"/>
              <a:ea typeface="Tahoma"/>
              <a:cs typeface="Tahoma"/>
              <a:sym typeface="Tahoma"/>
            </a:endParaRPr>
          </a:p>
        </p:txBody>
      </p:sp>
      <p:sp>
        <p:nvSpPr>
          <p:cNvPr id="1549" name="Google Shape;1549;p114"/>
          <p:cNvSpPr/>
          <p:nvPr/>
        </p:nvSpPr>
        <p:spPr>
          <a:xfrm>
            <a:off x="6790041" y="2746539"/>
            <a:ext cx="1784740" cy="2490732"/>
          </a:xfrm>
          <a:prstGeom prst="roundRect">
            <a:avLst>
              <a:gd fmla="val 8773" name="adj"/>
            </a:avLst>
          </a:prstGeom>
          <a:solidFill>
            <a:schemeClr val="lt1"/>
          </a:solidFill>
          <a:ln>
            <a:noFill/>
          </a:ln>
          <a:effectLst>
            <a:outerShdw blurRad="1270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Tahoma"/>
              <a:ea typeface="Tahoma"/>
              <a:cs typeface="Tahoma"/>
              <a:sym typeface="Tahoma"/>
            </a:endParaRPr>
          </a:p>
        </p:txBody>
      </p:sp>
      <p:sp>
        <p:nvSpPr>
          <p:cNvPr id="1550" name="Google Shape;1550;p114"/>
          <p:cNvSpPr/>
          <p:nvPr/>
        </p:nvSpPr>
        <p:spPr>
          <a:xfrm>
            <a:off x="5157081" y="2746539"/>
            <a:ext cx="1784740" cy="2490732"/>
          </a:xfrm>
          <a:prstGeom prst="roundRect">
            <a:avLst>
              <a:gd fmla="val 8773" name="adj"/>
            </a:avLst>
          </a:prstGeom>
          <a:solidFill>
            <a:schemeClr val="lt1"/>
          </a:solidFill>
          <a:ln>
            <a:noFill/>
          </a:ln>
          <a:effectLst>
            <a:outerShdw blurRad="1270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Tahoma"/>
              <a:ea typeface="Tahoma"/>
              <a:cs typeface="Tahoma"/>
              <a:sym typeface="Tahoma"/>
            </a:endParaRPr>
          </a:p>
        </p:txBody>
      </p:sp>
      <p:sp>
        <p:nvSpPr>
          <p:cNvPr id="1551" name="Google Shape;1551;p114"/>
          <p:cNvSpPr/>
          <p:nvPr/>
        </p:nvSpPr>
        <p:spPr>
          <a:xfrm>
            <a:off x="3550385" y="2746539"/>
            <a:ext cx="1784740" cy="2490732"/>
          </a:xfrm>
          <a:prstGeom prst="roundRect">
            <a:avLst>
              <a:gd fmla="val 8773" name="adj"/>
            </a:avLst>
          </a:prstGeom>
          <a:solidFill>
            <a:schemeClr val="lt1"/>
          </a:solidFill>
          <a:ln>
            <a:noFill/>
          </a:ln>
          <a:effectLst>
            <a:outerShdw blurRad="1524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Tahoma"/>
              <a:ea typeface="Tahoma"/>
              <a:cs typeface="Tahoma"/>
              <a:sym typeface="Tahoma"/>
            </a:endParaRPr>
          </a:p>
        </p:txBody>
      </p:sp>
      <p:sp>
        <p:nvSpPr>
          <p:cNvPr id="1552" name="Google Shape;1552;p114"/>
          <p:cNvSpPr/>
          <p:nvPr/>
        </p:nvSpPr>
        <p:spPr>
          <a:xfrm>
            <a:off x="1919220" y="3160939"/>
            <a:ext cx="1784740" cy="2076332"/>
          </a:xfrm>
          <a:prstGeom prst="roundRect">
            <a:avLst>
              <a:gd fmla="val 8773" name="adj"/>
            </a:avLst>
          </a:prstGeom>
          <a:solidFill>
            <a:schemeClr val="lt1"/>
          </a:solidFill>
          <a:ln>
            <a:noFill/>
          </a:ln>
          <a:effectLst>
            <a:outerShdw blurRad="1270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Tahoma"/>
              <a:ea typeface="Tahoma"/>
              <a:cs typeface="Tahoma"/>
              <a:sym typeface="Tahoma"/>
            </a:endParaRPr>
          </a:p>
        </p:txBody>
      </p:sp>
      <p:sp>
        <p:nvSpPr>
          <p:cNvPr id="1553" name="Google Shape;1553;p114"/>
          <p:cNvSpPr/>
          <p:nvPr/>
        </p:nvSpPr>
        <p:spPr>
          <a:xfrm>
            <a:off x="1919220" y="4188891"/>
            <a:ext cx="8305800" cy="456052"/>
          </a:xfrm>
          <a:prstGeom prst="rect">
            <a:avLst/>
          </a:prstGeom>
          <a:solidFill>
            <a:srgbClr val="C4BD97">
              <a:alpha val="5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1554" name="Google Shape;1554;p114"/>
          <p:cNvSpPr/>
          <p:nvPr/>
        </p:nvSpPr>
        <p:spPr>
          <a:xfrm>
            <a:off x="3550385" y="2746539"/>
            <a:ext cx="6674635" cy="414400"/>
          </a:xfrm>
          <a:prstGeom prst="round2SameRect">
            <a:avLst>
              <a:gd fmla="val 34627" name="adj1"/>
              <a:gd fmla="val 0" name="adj2"/>
            </a:avLst>
          </a:prstGeom>
          <a:solidFill>
            <a:srgbClr val="538CD5">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1555" name="Google Shape;1555;p114"/>
          <p:cNvSpPr/>
          <p:nvPr/>
        </p:nvSpPr>
        <p:spPr>
          <a:xfrm>
            <a:off x="1919220" y="3160939"/>
            <a:ext cx="377961" cy="5163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1556" name="Google Shape;1556;p114"/>
          <p:cNvSpPr/>
          <p:nvPr/>
        </p:nvSpPr>
        <p:spPr>
          <a:xfrm>
            <a:off x="1919220" y="3160939"/>
            <a:ext cx="8305800" cy="456052"/>
          </a:xfrm>
          <a:prstGeom prst="rect">
            <a:avLst/>
          </a:prstGeom>
          <a:solidFill>
            <a:srgbClr val="C4BD97">
              <a:alpha val="5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graphicFrame>
        <p:nvGraphicFramePr>
          <p:cNvPr id="1557" name="Google Shape;1557;p114"/>
          <p:cNvGraphicFramePr/>
          <p:nvPr/>
        </p:nvGraphicFramePr>
        <p:xfrm>
          <a:off x="2108200" y="2746540"/>
          <a:ext cx="3000000" cy="3000000"/>
        </p:xfrm>
        <a:graphic>
          <a:graphicData uri="http://schemas.openxmlformats.org/drawingml/2006/table">
            <a:tbl>
              <a:tblPr bandRow="1" firstRow="1">
                <a:noFill/>
                <a:tableStyleId>{B519F233-F8B9-4FE4-BE30-A4D6C2B0B958}</a:tableStyleId>
              </a:tblPr>
              <a:tblGrid>
                <a:gridCol w="1733650"/>
                <a:gridCol w="1596800"/>
                <a:gridCol w="1653050"/>
                <a:gridCol w="1661150"/>
                <a:gridCol w="1661150"/>
              </a:tblGrid>
              <a:tr h="462875">
                <a:tc>
                  <a:txBody>
                    <a:bodyPr/>
                    <a:lstStyle/>
                    <a:p>
                      <a:pPr indent="0" lvl="0" marL="0" marR="0" rtl="0" algn="l">
                        <a:spcBef>
                          <a:spcPts val="0"/>
                        </a:spcBef>
                        <a:spcAft>
                          <a:spcPts val="0"/>
                        </a:spcAft>
                        <a:buNone/>
                      </a:pPr>
                      <a:r>
                        <a:t/>
                      </a:r>
                      <a:endParaRPr sz="1800">
                        <a:latin typeface="Poppins"/>
                        <a:ea typeface="Poppins"/>
                        <a:cs typeface="Poppins"/>
                        <a:sym typeface="Poppins"/>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FAR/DFARS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Bayh-Dole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2</a:t>
                      </a:r>
                      <a:r>
                        <a:rPr lang="en-US" sz="1800">
                          <a:latin typeface="Poppins"/>
                          <a:ea typeface="Poppins"/>
                          <a:cs typeface="Poppins"/>
                          <a:sym typeface="Poppins"/>
                        </a:rPr>
                        <a:t> CFR 200</a:t>
                      </a:r>
                      <a:endParaRPr sz="1800">
                        <a:latin typeface="Poppins"/>
                        <a:ea typeface="Poppins"/>
                        <a:cs typeface="Poppins"/>
                        <a:sym typeface="Poppins"/>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Negotiable?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4850">
                <a:tc>
                  <a:txBody>
                    <a:bodyPr/>
                    <a:lstStyle/>
                    <a:p>
                      <a:pPr indent="0" lvl="0" marL="0" marR="0" rtl="0" algn="l">
                        <a:spcBef>
                          <a:spcPts val="0"/>
                        </a:spcBef>
                        <a:spcAft>
                          <a:spcPts val="0"/>
                        </a:spcAft>
                        <a:buNone/>
                      </a:pPr>
                      <a:r>
                        <a:rPr lang="en-US" sz="1800">
                          <a:latin typeface="Poppins"/>
                          <a:ea typeface="Poppins"/>
                          <a:cs typeface="Poppins"/>
                          <a:sym typeface="Poppins"/>
                        </a:rPr>
                        <a:t>Grants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NO</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YES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YES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Somewhat</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12850">
                <a:tc>
                  <a:txBody>
                    <a:bodyPr/>
                    <a:lstStyle/>
                    <a:p>
                      <a:pPr indent="0" lvl="0" marL="0" marR="0" rtl="0" algn="l">
                        <a:spcBef>
                          <a:spcPts val="0"/>
                        </a:spcBef>
                        <a:spcAft>
                          <a:spcPts val="0"/>
                        </a:spcAft>
                        <a:buNone/>
                      </a:pPr>
                      <a:r>
                        <a:rPr lang="en-US" sz="1800">
                          <a:latin typeface="Poppins"/>
                          <a:ea typeface="Poppins"/>
                          <a:cs typeface="Poppins"/>
                          <a:sym typeface="Poppins"/>
                        </a:rPr>
                        <a:t>Cooperative Agreements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NO</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YES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YES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Somewhat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90275">
                <a:tc>
                  <a:txBody>
                    <a:bodyPr/>
                    <a:lstStyle/>
                    <a:p>
                      <a:pPr indent="0" lvl="0" marL="0" marR="0" rtl="0" algn="l">
                        <a:spcBef>
                          <a:spcPts val="0"/>
                        </a:spcBef>
                        <a:spcAft>
                          <a:spcPts val="0"/>
                        </a:spcAft>
                        <a:buNone/>
                      </a:pPr>
                      <a:r>
                        <a:rPr lang="en-US" sz="1800">
                          <a:latin typeface="Poppins"/>
                          <a:ea typeface="Poppins"/>
                          <a:cs typeface="Poppins"/>
                          <a:sym typeface="Poppins"/>
                        </a:rPr>
                        <a:t>TIAs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NO</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NO</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YES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YES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73600">
                <a:tc>
                  <a:txBody>
                    <a:bodyPr/>
                    <a:lstStyle/>
                    <a:p>
                      <a:pPr indent="0" lvl="0" marL="0" marR="0" rtl="0" algn="l">
                        <a:spcBef>
                          <a:spcPts val="0"/>
                        </a:spcBef>
                        <a:spcAft>
                          <a:spcPts val="0"/>
                        </a:spcAft>
                        <a:buNone/>
                      </a:pPr>
                      <a:r>
                        <a:rPr lang="en-US" sz="1800">
                          <a:latin typeface="Poppins"/>
                          <a:ea typeface="Poppins"/>
                          <a:cs typeface="Poppins"/>
                          <a:sym typeface="Poppins"/>
                        </a:rPr>
                        <a:t>OTs</a:t>
                      </a:r>
                      <a:r>
                        <a:rPr lang="en-US" sz="1800">
                          <a:latin typeface="Poppins"/>
                          <a:ea typeface="Poppins"/>
                          <a:cs typeface="Poppins"/>
                          <a:sym typeface="Poppins"/>
                        </a:rPr>
                        <a:t> for Prototypes</a:t>
                      </a:r>
                      <a:endParaRPr sz="1800">
                        <a:latin typeface="Poppins"/>
                        <a:ea typeface="Poppins"/>
                        <a:cs typeface="Poppins"/>
                        <a:sym typeface="Poppins"/>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NO</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NO</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NO</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Poppins"/>
                          <a:ea typeface="Poppins"/>
                          <a:cs typeface="Poppins"/>
                          <a:sym typeface="Poppins"/>
                        </a:rPr>
                        <a:t>YES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1" name="Shape 1561"/>
        <p:cNvGrpSpPr/>
        <p:nvPr/>
      </p:nvGrpSpPr>
      <p:grpSpPr>
        <a:xfrm>
          <a:off x="0" y="0"/>
          <a:ext cx="0" cy="0"/>
          <a:chOff x="0" y="0"/>
          <a:chExt cx="0" cy="0"/>
        </a:xfrm>
      </p:grpSpPr>
      <p:sp>
        <p:nvSpPr>
          <p:cNvPr id="1562" name="Google Shape;1562;p115"/>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563" name="Google Shape;1563;p115"/>
          <p:cNvSpPr txBox="1"/>
          <p:nvPr>
            <p:ph idx="1" type="body"/>
          </p:nvPr>
        </p:nvSpPr>
        <p:spPr>
          <a:xfrm>
            <a:off x="1030406" y="1664730"/>
            <a:ext cx="10602794"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Negotiation Factors</a:t>
            </a:r>
            <a:endParaRPr/>
          </a:p>
          <a:p>
            <a:pPr indent="-285750" lvl="1" marL="742950" rtl="0" algn="l">
              <a:spcBef>
                <a:spcPts val="320"/>
              </a:spcBef>
              <a:spcAft>
                <a:spcPts val="0"/>
              </a:spcAft>
              <a:buClr>
                <a:schemeClr val="dk1"/>
              </a:buClr>
              <a:buSzPts val="1600"/>
              <a:buChar char="•"/>
            </a:pPr>
            <a:r>
              <a:rPr lang="en-US"/>
              <a:t>Allocation of rights may depend on the technology </a:t>
            </a:r>
            <a:endParaRPr/>
          </a:p>
          <a:p>
            <a:pPr indent="-285750" lvl="1" marL="742950" rtl="0" algn="l">
              <a:spcBef>
                <a:spcPts val="720"/>
              </a:spcBef>
              <a:spcAft>
                <a:spcPts val="0"/>
              </a:spcAft>
              <a:buClr>
                <a:schemeClr val="dk1"/>
              </a:buClr>
              <a:buSzPts val="1600"/>
              <a:buChar char="•"/>
            </a:pPr>
            <a:r>
              <a:rPr lang="en-US"/>
              <a:t>Learn about the standard rights in the industry</a:t>
            </a:r>
            <a:endParaRPr/>
          </a:p>
          <a:p>
            <a:pPr indent="-285750" lvl="1" marL="742950" rtl="0" algn="l">
              <a:spcBef>
                <a:spcPts val="720"/>
              </a:spcBef>
              <a:spcAft>
                <a:spcPts val="0"/>
              </a:spcAft>
              <a:buClr>
                <a:schemeClr val="dk1"/>
              </a:buClr>
              <a:buSzPts val="1600"/>
              <a:buChar char="•"/>
            </a:pPr>
            <a:r>
              <a:rPr lang="en-US"/>
              <a:t>Take into account contractor investment through both resource sharing and previous investments</a:t>
            </a:r>
            <a:endParaRPr/>
          </a:p>
          <a:p>
            <a:pPr indent="-285750" lvl="1" marL="742950" rtl="0" algn="l">
              <a:spcBef>
                <a:spcPts val="720"/>
              </a:spcBef>
              <a:spcAft>
                <a:spcPts val="0"/>
              </a:spcAft>
              <a:buClr>
                <a:schemeClr val="dk1"/>
              </a:buClr>
              <a:buSzPts val="1600"/>
              <a:buChar char="•"/>
            </a:pPr>
            <a:r>
              <a:rPr lang="en-US"/>
              <a:t>Always keep in mind the goal of both the proposing team and the Government set out in the agreement vision statement and their commercialization plan</a:t>
            </a:r>
            <a:endParaRPr/>
          </a:p>
          <a:p>
            <a:pPr indent="-285750" lvl="1" marL="742950" rtl="0" algn="l">
              <a:spcBef>
                <a:spcPts val="720"/>
              </a:spcBef>
              <a:spcAft>
                <a:spcPts val="0"/>
              </a:spcAft>
              <a:buClr>
                <a:schemeClr val="dk1"/>
              </a:buClr>
              <a:buSzPts val="1600"/>
              <a:buChar char="•"/>
            </a:pPr>
            <a:r>
              <a:rPr lang="en-US"/>
              <a:t>There are no standard approaches or required positions</a:t>
            </a:r>
            <a:endParaRPr/>
          </a:p>
          <a:p>
            <a:pPr indent="-184150" lvl="1" marL="742950" rtl="0" algn="l">
              <a:spcBef>
                <a:spcPts val="320"/>
              </a:spcBef>
              <a:spcAft>
                <a:spcPts val="0"/>
              </a:spcAft>
              <a:buClr>
                <a:schemeClr val="dk1"/>
              </a:buClr>
              <a:buSzPts val="1600"/>
              <a:buNone/>
            </a:pPr>
            <a:r>
              <a:t/>
            </a:r>
            <a:endParaRPr/>
          </a:p>
          <a:p>
            <a:pPr indent="-342900" lvl="0" marL="342900" rtl="0" algn="l">
              <a:spcBef>
                <a:spcPts val="360"/>
              </a:spcBef>
              <a:spcAft>
                <a:spcPts val="0"/>
              </a:spcAft>
              <a:buClr>
                <a:schemeClr val="dk1"/>
              </a:buClr>
              <a:buSzPts val="1800"/>
              <a:buFont typeface="Noto Sans Symbols"/>
              <a:buChar char="⮚"/>
            </a:pPr>
            <a:r>
              <a:rPr lang="en-US"/>
              <a:t>Some items to consider</a:t>
            </a:r>
            <a:endParaRPr/>
          </a:p>
          <a:p>
            <a:pPr indent="-285750" lvl="1" marL="742950" rtl="0" algn="l">
              <a:spcBef>
                <a:spcPts val="320"/>
              </a:spcBef>
              <a:spcAft>
                <a:spcPts val="0"/>
              </a:spcAft>
              <a:buClr>
                <a:schemeClr val="dk1"/>
              </a:buClr>
              <a:buSzPts val="1600"/>
              <a:buChar char="•"/>
            </a:pPr>
            <a:r>
              <a:rPr lang="en-US"/>
              <a:t>Dealing with the Freedom of Information Act (FOIA)</a:t>
            </a:r>
            <a:endParaRPr/>
          </a:p>
          <a:p>
            <a:pPr indent="-285750" lvl="1" marL="742950" rtl="0" algn="l">
              <a:spcBef>
                <a:spcPts val="720"/>
              </a:spcBef>
              <a:spcAft>
                <a:spcPts val="0"/>
              </a:spcAft>
              <a:buClr>
                <a:schemeClr val="dk1"/>
              </a:buClr>
              <a:buSzPts val="1600"/>
              <a:buChar char="•"/>
            </a:pPr>
            <a:r>
              <a:rPr lang="en-US"/>
              <a:t>Government support contractors</a:t>
            </a:r>
            <a:endParaRPr/>
          </a:p>
        </p:txBody>
      </p:sp>
      <p:sp>
        <p:nvSpPr>
          <p:cNvPr id="1564" name="Google Shape;1564;p115"/>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Intellectual Property and OTs</a:t>
            </a:r>
            <a:endParaRPr/>
          </a:p>
        </p:txBody>
      </p:sp>
      <p:sp>
        <p:nvSpPr>
          <p:cNvPr id="1565" name="Google Shape;1565;p115"/>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p116"/>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571" name="Google Shape;1571;p116"/>
          <p:cNvSpPr txBox="1"/>
          <p:nvPr>
            <p:ph idx="1" type="body"/>
          </p:nvPr>
        </p:nvSpPr>
        <p:spPr>
          <a:xfrm>
            <a:off x="1037230" y="1664730"/>
            <a:ext cx="10447361"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In negotiating for Prototype OTs, the Government should consider leveraging intellectual property rights for cost savings</a:t>
            </a:r>
            <a:endParaRPr/>
          </a:p>
          <a:p>
            <a:pPr indent="-342900" lvl="0" marL="342900" rtl="0" algn="l">
              <a:spcBef>
                <a:spcPts val="960"/>
              </a:spcBef>
              <a:spcAft>
                <a:spcPts val="0"/>
              </a:spcAft>
              <a:buClr>
                <a:schemeClr val="dk1"/>
              </a:buClr>
              <a:buSzPts val="1800"/>
              <a:buChar char="⮚"/>
            </a:pPr>
            <a:r>
              <a:rPr lang="en-US"/>
              <a:t>The level of intellectual property rights offered by the team can be considered in the evaluation of the overall business deal</a:t>
            </a:r>
            <a:endParaRPr/>
          </a:p>
          <a:p>
            <a:pPr indent="-342900" lvl="0" marL="342900" rtl="0" algn="l">
              <a:spcBef>
                <a:spcPts val="960"/>
              </a:spcBef>
              <a:spcAft>
                <a:spcPts val="0"/>
              </a:spcAft>
              <a:buClr>
                <a:schemeClr val="dk1"/>
              </a:buClr>
              <a:buSzPts val="1800"/>
              <a:buChar char="⮚"/>
            </a:pPr>
            <a:r>
              <a:rPr lang="en-US"/>
              <a:t>Negotiating intellectual property can be a cultural challenge for both traditional defense contractors and the Government team</a:t>
            </a:r>
            <a:endParaRPr/>
          </a:p>
          <a:p>
            <a:pPr indent="-342900" lvl="0" marL="342900" rtl="0" algn="l">
              <a:spcBef>
                <a:spcPts val="960"/>
              </a:spcBef>
              <a:spcAft>
                <a:spcPts val="0"/>
              </a:spcAft>
              <a:buClr>
                <a:schemeClr val="dk1"/>
              </a:buClr>
              <a:buSzPts val="1800"/>
              <a:buFont typeface="Noto Sans Symbols"/>
              <a:buChar char="⮚"/>
            </a:pPr>
            <a:r>
              <a:rPr lang="en-US"/>
              <a:t>Remember, the intellectual property rights given to the Government live on forever, long after the agreement is over</a:t>
            </a:r>
            <a:endParaRPr/>
          </a:p>
          <a:p>
            <a:pPr indent="-285750" lvl="1" marL="742950" rtl="0" algn="l">
              <a:spcBef>
                <a:spcPts val="320"/>
              </a:spcBef>
              <a:spcAft>
                <a:spcPts val="0"/>
              </a:spcAft>
              <a:buClr>
                <a:schemeClr val="dk1"/>
              </a:buClr>
              <a:buSzPts val="1600"/>
              <a:buChar char="•"/>
            </a:pPr>
            <a:r>
              <a:rPr lang="en-US"/>
              <a:t>As you plan your acquisition, you need to consider the life cycle of the technology, not the period of performance of the OT</a:t>
            </a:r>
            <a:endParaRPr/>
          </a:p>
          <a:p>
            <a:pPr indent="-285750" lvl="1" marL="742950" rtl="0" algn="l">
              <a:spcBef>
                <a:spcPts val="320"/>
              </a:spcBef>
              <a:spcAft>
                <a:spcPts val="0"/>
              </a:spcAft>
              <a:buClr>
                <a:schemeClr val="dk1"/>
              </a:buClr>
              <a:buSzPts val="1600"/>
              <a:buChar char="•"/>
            </a:pPr>
            <a:r>
              <a:rPr lang="en-US"/>
              <a:t>You want to negotiate as complete an intellectual property package as you can while you still have competitive leverage</a:t>
            </a:r>
            <a:endParaRPr sz="1800"/>
          </a:p>
          <a:p>
            <a:pPr indent="-342900" lvl="0" marL="342900" rtl="0" algn="l">
              <a:spcBef>
                <a:spcPts val="960"/>
              </a:spcBef>
              <a:spcAft>
                <a:spcPts val="0"/>
              </a:spcAft>
              <a:buClr>
                <a:schemeClr val="dk1"/>
              </a:buClr>
              <a:buSzPts val="1800"/>
              <a:buFont typeface="Noto Sans Symbols"/>
              <a:buChar char="⮚"/>
            </a:pPr>
            <a:r>
              <a:rPr lang="en-US"/>
              <a:t>If you are flexible with regards to intellectual property (or cannot be), be upfront and clear with industry and clearly articulate the Government’s position in the solicitation</a:t>
            </a:r>
            <a:endParaRPr/>
          </a:p>
        </p:txBody>
      </p:sp>
      <p:sp>
        <p:nvSpPr>
          <p:cNvPr id="1572" name="Google Shape;1572;p116"/>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Intellectual Property and OTs for Prototypes</a:t>
            </a:r>
            <a:endParaRPr/>
          </a:p>
        </p:txBody>
      </p:sp>
      <p:sp>
        <p:nvSpPr>
          <p:cNvPr id="1573" name="Google Shape;1573;p116"/>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sp>
        <p:nvSpPr>
          <p:cNvPr id="1578" name="Google Shape;1578;p117"/>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579" name="Google Shape;1579;p117"/>
          <p:cNvSpPr txBox="1"/>
          <p:nvPr>
            <p:ph type="ctrTitle"/>
          </p:nvPr>
        </p:nvSpPr>
        <p:spPr>
          <a:xfrm>
            <a:off x="508000" y="2351221"/>
            <a:ext cx="111760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800"/>
              <a:buFont typeface="Poppins"/>
              <a:buNone/>
            </a:pPr>
            <a:r>
              <a:rPr lang="en-US"/>
              <a:t>Foreign Access to Technology</a:t>
            </a:r>
            <a:endParaRPr/>
          </a:p>
        </p:txBody>
      </p:sp>
      <p:sp>
        <p:nvSpPr>
          <p:cNvPr id="1580" name="Google Shape;1580;p117"/>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4" name="Shape 1584"/>
        <p:cNvGrpSpPr/>
        <p:nvPr/>
      </p:nvGrpSpPr>
      <p:grpSpPr>
        <a:xfrm>
          <a:off x="0" y="0"/>
          <a:ext cx="0" cy="0"/>
          <a:chOff x="0" y="0"/>
          <a:chExt cx="0" cy="0"/>
        </a:xfrm>
      </p:grpSpPr>
      <p:sp>
        <p:nvSpPr>
          <p:cNvPr id="1585" name="Google Shape;1585;p118"/>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586" name="Google Shape;1586;p118"/>
          <p:cNvSpPr txBox="1"/>
          <p:nvPr>
            <p:ph idx="1" type="body"/>
          </p:nvPr>
        </p:nvSpPr>
        <p:spPr>
          <a:xfrm>
            <a:off x="1044054" y="1664730"/>
            <a:ext cx="10589146"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There is no statutory or policy requirement for it</a:t>
            </a:r>
            <a:endParaRPr/>
          </a:p>
          <a:p>
            <a:pPr indent="0" lvl="0" marL="0" rtl="0" algn="l">
              <a:spcBef>
                <a:spcPts val="280"/>
              </a:spcBef>
              <a:spcAft>
                <a:spcPts val="0"/>
              </a:spcAft>
              <a:buClr>
                <a:schemeClr val="dk1"/>
              </a:buClr>
              <a:buSzPts val="1400"/>
              <a:buNone/>
            </a:pPr>
            <a:r>
              <a:t/>
            </a:r>
            <a:endParaRPr sz="1400"/>
          </a:p>
          <a:p>
            <a:pPr indent="-342900" lvl="0" marL="342900" rtl="0" algn="l">
              <a:spcBef>
                <a:spcPts val="360"/>
              </a:spcBef>
              <a:spcAft>
                <a:spcPts val="0"/>
              </a:spcAft>
              <a:buClr>
                <a:schemeClr val="dk1"/>
              </a:buClr>
              <a:buSzPts val="1800"/>
              <a:buFont typeface="Noto Sans Symbols"/>
              <a:buChar char="⮚"/>
            </a:pPr>
            <a:r>
              <a:rPr lang="en-US"/>
              <a:t>It was included in the early days of OTs to alleviate Congressional concerns about taxpayer investment drifting offshore</a:t>
            </a:r>
            <a:endParaRPr/>
          </a:p>
          <a:p>
            <a:pPr indent="-285750" lvl="1" marL="742950" rtl="0" algn="l">
              <a:spcBef>
                <a:spcPts val="320"/>
              </a:spcBef>
              <a:spcAft>
                <a:spcPts val="0"/>
              </a:spcAft>
              <a:buClr>
                <a:schemeClr val="dk1"/>
              </a:buClr>
              <a:buSzPts val="1600"/>
              <a:buChar char="•"/>
            </a:pPr>
            <a:r>
              <a:rPr lang="en-US"/>
              <a:t>The intent was to restrict the flow of technology to foreign sources for a limited period of time</a:t>
            </a:r>
            <a:endParaRPr/>
          </a:p>
          <a:p>
            <a:pPr indent="-285750" lvl="1" marL="742950" rtl="0" algn="l">
              <a:spcBef>
                <a:spcPts val="320"/>
              </a:spcBef>
              <a:spcAft>
                <a:spcPts val="0"/>
              </a:spcAft>
              <a:buClr>
                <a:schemeClr val="dk1"/>
              </a:buClr>
              <a:buSzPts val="1600"/>
              <a:buChar char="•"/>
            </a:pPr>
            <a:r>
              <a:rPr lang="en-US"/>
              <a:t>Default period is generally three years but is adjustable and negotiable</a:t>
            </a:r>
            <a:endParaRPr/>
          </a:p>
          <a:p>
            <a:pPr indent="0" lvl="0" marL="0" rtl="0" algn="l">
              <a:spcBef>
                <a:spcPts val="280"/>
              </a:spcBef>
              <a:spcAft>
                <a:spcPts val="0"/>
              </a:spcAft>
              <a:buClr>
                <a:schemeClr val="dk1"/>
              </a:buClr>
              <a:buSzPts val="1400"/>
              <a:buNone/>
            </a:pPr>
            <a:r>
              <a:t/>
            </a:r>
            <a:endParaRPr sz="1400"/>
          </a:p>
          <a:p>
            <a:pPr indent="-342900" lvl="0" marL="342900" rtl="0" algn="l">
              <a:spcBef>
                <a:spcPts val="360"/>
              </a:spcBef>
              <a:spcAft>
                <a:spcPts val="0"/>
              </a:spcAft>
              <a:buClr>
                <a:schemeClr val="dk1"/>
              </a:buClr>
              <a:buSzPts val="1800"/>
              <a:buFont typeface="Noto Sans Symbols"/>
              <a:buChar char="⮚"/>
            </a:pPr>
            <a:r>
              <a:rPr lang="en-US"/>
              <a:t>It was always intended to be flexible</a:t>
            </a:r>
            <a:endParaRPr/>
          </a:p>
          <a:p>
            <a:pPr indent="-285750" lvl="1" marL="742950" rtl="0" algn="l">
              <a:spcBef>
                <a:spcPts val="360"/>
              </a:spcBef>
              <a:spcAft>
                <a:spcPts val="0"/>
              </a:spcAft>
              <a:buClr>
                <a:schemeClr val="dk1"/>
              </a:buClr>
              <a:buSzPts val="1800"/>
              <a:buChar char="•"/>
            </a:pPr>
            <a:r>
              <a:rPr lang="en-US" sz="1800"/>
              <a:t>Many companies, then and especially now, are global competitors</a:t>
            </a:r>
            <a:endParaRPr/>
          </a:p>
          <a:p>
            <a:pPr indent="-285750" lvl="1" marL="742950" rtl="0" algn="l">
              <a:spcBef>
                <a:spcPts val="360"/>
              </a:spcBef>
              <a:spcAft>
                <a:spcPts val="0"/>
              </a:spcAft>
              <a:buClr>
                <a:schemeClr val="dk1"/>
              </a:buClr>
              <a:buSzPts val="1800"/>
              <a:buChar char="•"/>
            </a:pPr>
            <a:r>
              <a:rPr lang="en-US" sz="1800"/>
              <a:t>Some have strategic alliances with foreign entities to facilitate foreign sales</a:t>
            </a:r>
            <a:endParaRPr/>
          </a:p>
          <a:p>
            <a:pPr indent="-285750" lvl="1" marL="742950" rtl="0" algn="l">
              <a:spcBef>
                <a:spcPts val="360"/>
              </a:spcBef>
              <a:spcAft>
                <a:spcPts val="0"/>
              </a:spcAft>
              <a:buClr>
                <a:schemeClr val="dk1"/>
              </a:buClr>
              <a:buSzPts val="1800"/>
              <a:buChar char="•"/>
            </a:pPr>
            <a:r>
              <a:rPr lang="en-US" sz="1800"/>
              <a:t>We don’t want to prevent global sales or even foreign manufacturing necessarily</a:t>
            </a:r>
            <a:endParaRPr/>
          </a:p>
          <a:p>
            <a:pPr indent="-285750" lvl="1" marL="742950" rtl="0" algn="l">
              <a:spcBef>
                <a:spcPts val="360"/>
              </a:spcBef>
              <a:spcAft>
                <a:spcPts val="0"/>
              </a:spcAft>
              <a:buClr>
                <a:schemeClr val="dk1"/>
              </a:buClr>
              <a:buSzPts val="1800"/>
              <a:buChar char="•"/>
            </a:pPr>
            <a:r>
              <a:rPr lang="en-US" sz="1800"/>
              <a:t>The goal is to have the primary or substantial economic benefits flow to U.S.</a:t>
            </a:r>
            <a:endParaRPr/>
          </a:p>
        </p:txBody>
      </p:sp>
      <p:sp>
        <p:nvSpPr>
          <p:cNvPr id="1587" name="Google Shape;1587;p118"/>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History of the Foreign Access to Technology Article</a:t>
            </a:r>
            <a:endParaRPr/>
          </a:p>
        </p:txBody>
      </p:sp>
      <p:sp>
        <p:nvSpPr>
          <p:cNvPr id="1588" name="Google Shape;1588;p118"/>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2" name="Shape 1592"/>
        <p:cNvGrpSpPr/>
        <p:nvPr/>
      </p:nvGrpSpPr>
      <p:grpSpPr>
        <a:xfrm>
          <a:off x="0" y="0"/>
          <a:ext cx="0" cy="0"/>
          <a:chOff x="0" y="0"/>
          <a:chExt cx="0" cy="0"/>
        </a:xfrm>
      </p:grpSpPr>
      <p:sp>
        <p:nvSpPr>
          <p:cNvPr id="1593" name="Google Shape;1593;p119"/>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594" name="Google Shape;1594;p119"/>
          <p:cNvSpPr txBox="1"/>
          <p:nvPr>
            <p:ph idx="1" type="body"/>
          </p:nvPr>
        </p:nvSpPr>
        <p:spPr>
          <a:xfrm>
            <a:off x="1091820" y="1664730"/>
            <a:ext cx="10541379"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Definitions</a:t>
            </a:r>
            <a:endParaRPr/>
          </a:p>
          <a:p>
            <a:pPr indent="-285750" lvl="1" marL="742950" rtl="0" algn="l">
              <a:spcBef>
                <a:spcPts val="320"/>
              </a:spcBef>
              <a:spcAft>
                <a:spcPts val="0"/>
              </a:spcAft>
              <a:buClr>
                <a:schemeClr val="dk1"/>
              </a:buClr>
              <a:buSzPts val="1600"/>
              <a:buChar char="•"/>
            </a:pPr>
            <a:r>
              <a:rPr lang="en-US"/>
              <a:t>“Foreign Firm or Institution”</a:t>
            </a:r>
            <a:endParaRPr/>
          </a:p>
          <a:p>
            <a:pPr indent="-285750" lvl="1" marL="742950" rtl="0" algn="l">
              <a:spcBef>
                <a:spcPts val="320"/>
              </a:spcBef>
              <a:spcAft>
                <a:spcPts val="0"/>
              </a:spcAft>
              <a:buClr>
                <a:schemeClr val="dk1"/>
              </a:buClr>
              <a:buSzPts val="1600"/>
              <a:buChar char="•"/>
            </a:pPr>
            <a:r>
              <a:rPr lang="en-US"/>
              <a:t>“Know-How”</a:t>
            </a:r>
            <a:endParaRPr/>
          </a:p>
          <a:p>
            <a:pPr indent="-285750" lvl="1" marL="742950" rtl="0" algn="l">
              <a:spcBef>
                <a:spcPts val="320"/>
              </a:spcBef>
              <a:spcAft>
                <a:spcPts val="0"/>
              </a:spcAft>
              <a:buClr>
                <a:schemeClr val="dk1"/>
              </a:buClr>
              <a:buSzPts val="1600"/>
              <a:buChar char="•"/>
            </a:pPr>
            <a:r>
              <a:rPr lang="en-US"/>
              <a:t>“Technology”</a:t>
            </a:r>
            <a:endParaRPr/>
          </a:p>
          <a:p>
            <a:pPr indent="-342900" lvl="0" marL="342900" rtl="0" algn="l">
              <a:spcBef>
                <a:spcPts val="960"/>
              </a:spcBef>
              <a:spcAft>
                <a:spcPts val="0"/>
              </a:spcAft>
              <a:buClr>
                <a:schemeClr val="dk1"/>
              </a:buClr>
              <a:buSzPts val="1800"/>
              <a:buFont typeface="Noto Sans Symbols"/>
              <a:buChar char="⮚"/>
            </a:pPr>
            <a:r>
              <a:rPr lang="en-US"/>
              <a:t>This article is </a:t>
            </a:r>
            <a:r>
              <a:rPr b="1" lang="en-US" u="sng"/>
              <a:t>in addition to </a:t>
            </a:r>
            <a:r>
              <a:rPr lang="en-US"/>
              <a:t>existing statutory and regulatory requirements</a:t>
            </a:r>
            <a:endParaRPr/>
          </a:p>
          <a:p>
            <a:pPr indent="-285750" lvl="1" marL="742950" rtl="0" algn="l">
              <a:spcBef>
                <a:spcPts val="320"/>
              </a:spcBef>
              <a:spcAft>
                <a:spcPts val="0"/>
              </a:spcAft>
              <a:buClr>
                <a:schemeClr val="dk1"/>
              </a:buClr>
              <a:buSzPts val="1600"/>
              <a:buChar char="•"/>
            </a:pPr>
            <a:r>
              <a:rPr lang="en-US"/>
              <a:t>International Traffic in Arms Regulations (ITAR) (22 C.F.R. Part 120 </a:t>
            </a:r>
            <a:r>
              <a:rPr i="1" lang="en-US"/>
              <a:t>et seq</a:t>
            </a:r>
            <a:r>
              <a:rPr lang="en-US"/>
              <a:t>)</a:t>
            </a:r>
            <a:endParaRPr/>
          </a:p>
          <a:p>
            <a:pPr indent="-285750" lvl="1" marL="742950" rtl="0" algn="l">
              <a:spcBef>
                <a:spcPts val="320"/>
              </a:spcBef>
              <a:spcAft>
                <a:spcPts val="0"/>
              </a:spcAft>
              <a:buClr>
                <a:schemeClr val="dk1"/>
              </a:buClr>
              <a:buSzPts val="1600"/>
              <a:buChar char="•"/>
            </a:pPr>
            <a:r>
              <a:rPr lang="en-US"/>
              <a:t>National Security Program Operating Manual (NISPOM) (DoD 5220.22-M)</a:t>
            </a:r>
            <a:endParaRPr/>
          </a:p>
          <a:p>
            <a:pPr indent="-285750" lvl="1" marL="742950" rtl="0" algn="l">
              <a:spcBef>
                <a:spcPts val="320"/>
              </a:spcBef>
              <a:spcAft>
                <a:spcPts val="0"/>
              </a:spcAft>
              <a:buClr>
                <a:schemeClr val="dk1"/>
              </a:buClr>
              <a:buSzPts val="1600"/>
              <a:buChar char="•"/>
            </a:pPr>
            <a:r>
              <a:rPr lang="en-US"/>
              <a:t>Department of Commerce’s Export Administration Regulations (EAR) (15 C.F.R. Part 730 </a:t>
            </a:r>
            <a:r>
              <a:rPr i="1" lang="en-US"/>
              <a:t>et seq</a:t>
            </a:r>
            <a:r>
              <a:rPr lang="en-US"/>
              <a:t>)</a:t>
            </a:r>
            <a:endParaRPr/>
          </a:p>
        </p:txBody>
      </p:sp>
      <p:sp>
        <p:nvSpPr>
          <p:cNvPr id="1595" name="Google Shape;1595;p119"/>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The Sample Article</a:t>
            </a:r>
            <a:endParaRPr/>
          </a:p>
        </p:txBody>
      </p:sp>
      <p:sp>
        <p:nvSpPr>
          <p:cNvPr id="1596" name="Google Shape;1596;p119"/>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2"/>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453" name="Google Shape;453;p12"/>
          <p:cNvSpPr txBox="1"/>
          <p:nvPr>
            <p:ph idx="1" type="body"/>
          </p:nvPr>
        </p:nvSpPr>
        <p:spPr>
          <a:xfrm>
            <a:off x="1132764" y="1664730"/>
            <a:ext cx="10500436"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Acquisition Instruments	</a:t>
            </a:r>
            <a:endParaRPr/>
          </a:p>
          <a:p>
            <a:pPr indent="-285750" lvl="1" marL="742950" rtl="0" algn="l">
              <a:spcBef>
                <a:spcPts val="320"/>
              </a:spcBef>
              <a:spcAft>
                <a:spcPts val="0"/>
              </a:spcAft>
              <a:buClr>
                <a:schemeClr val="dk1"/>
              </a:buClr>
              <a:buSzPts val="1600"/>
              <a:buChar char="•"/>
            </a:pPr>
            <a:r>
              <a:rPr lang="en-US"/>
              <a:t>Procurement contracts or Other Transactions (OTs) for Prototypes</a:t>
            </a:r>
            <a:endParaRPr/>
          </a:p>
          <a:p>
            <a:pPr indent="-285750" lvl="1" marL="742950" rtl="0" algn="l">
              <a:spcBef>
                <a:spcPts val="320"/>
              </a:spcBef>
              <a:spcAft>
                <a:spcPts val="0"/>
              </a:spcAft>
              <a:buClr>
                <a:schemeClr val="dk1"/>
              </a:buClr>
              <a:buSzPts val="1600"/>
              <a:buChar char="•"/>
            </a:pPr>
            <a:r>
              <a:rPr lang="en-US"/>
              <a:t>Used to acquire goods and services for the direct benefit of the Government</a:t>
            </a:r>
            <a:endParaRPr/>
          </a:p>
          <a:p>
            <a:pPr indent="-285750" lvl="1" marL="742950" rtl="0" algn="l">
              <a:spcBef>
                <a:spcPts val="320"/>
              </a:spcBef>
              <a:spcAft>
                <a:spcPts val="0"/>
              </a:spcAft>
              <a:buClr>
                <a:schemeClr val="dk1"/>
              </a:buClr>
              <a:buSzPts val="1600"/>
              <a:buChar char="•"/>
            </a:pPr>
            <a:r>
              <a:rPr lang="en-US"/>
              <a:t>Procurement contracts are traditionally subject to the acquisition statutes in Title 10 of the United Code and the Federal Acquisition Regulation and supplements. OTs for Prototypes are not.</a:t>
            </a:r>
            <a:endParaRPr/>
          </a:p>
          <a:p>
            <a:pPr indent="-171450" lvl="1" marL="742950" rtl="0" algn="l">
              <a:spcBef>
                <a:spcPts val="360"/>
              </a:spcBef>
              <a:spcAft>
                <a:spcPts val="0"/>
              </a:spcAft>
              <a:buClr>
                <a:schemeClr val="dk1"/>
              </a:buClr>
              <a:buSzPts val="1800"/>
              <a:buNone/>
            </a:pPr>
            <a:r>
              <a:t/>
            </a:r>
            <a:endParaRPr sz="1800"/>
          </a:p>
          <a:p>
            <a:pPr indent="-342900" lvl="0" marL="342900" rtl="0" algn="l">
              <a:spcBef>
                <a:spcPts val="360"/>
              </a:spcBef>
              <a:spcAft>
                <a:spcPts val="0"/>
              </a:spcAft>
              <a:buClr>
                <a:schemeClr val="dk1"/>
              </a:buClr>
              <a:buSzPts val="1800"/>
              <a:buFont typeface="Noto Sans Symbols"/>
              <a:buChar char="⮚"/>
            </a:pPr>
            <a:r>
              <a:rPr lang="en-US"/>
              <a:t>Non-Acquisition Instruments</a:t>
            </a:r>
            <a:endParaRPr/>
          </a:p>
          <a:p>
            <a:pPr indent="-285750" lvl="1" marL="742950" rtl="0" algn="l">
              <a:spcBef>
                <a:spcPts val="320"/>
              </a:spcBef>
              <a:spcAft>
                <a:spcPts val="0"/>
              </a:spcAft>
              <a:buClr>
                <a:schemeClr val="dk1"/>
              </a:buClr>
              <a:buSzPts val="1600"/>
              <a:buChar char="•"/>
            </a:pPr>
            <a:r>
              <a:rPr lang="en-US"/>
              <a:t>Grants, cooperative agreements, and Technology Investment Agreements (TIAs)</a:t>
            </a:r>
            <a:endParaRPr/>
          </a:p>
          <a:p>
            <a:pPr indent="-285750" lvl="1" marL="742950" rtl="0" algn="l">
              <a:spcBef>
                <a:spcPts val="320"/>
              </a:spcBef>
              <a:spcAft>
                <a:spcPts val="0"/>
              </a:spcAft>
              <a:buClr>
                <a:schemeClr val="dk1"/>
              </a:buClr>
              <a:buSzPts val="1600"/>
              <a:buChar char="•"/>
            </a:pPr>
            <a:r>
              <a:rPr lang="en-US"/>
              <a:t>Used to support and stimulate an activity for the general public good</a:t>
            </a:r>
            <a:endParaRPr/>
          </a:p>
          <a:p>
            <a:pPr indent="-285750" lvl="1" marL="742950" rtl="0" algn="l">
              <a:spcBef>
                <a:spcPts val="320"/>
              </a:spcBef>
              <a:spcAft>
                <a:spcPts val="0"/>
              </a:spcAft>
              <a:buClr>
                <a:schemeClr val="dk1"/>
              </a:buClr>
              <a:buSzPts val="1600"/>
              <a:buChar char="•"/>
            </a:pPr>
            <a:r>
              <a:rPr lang="en-US"/>
              <a:t>Traditionally subject to the assistance statutes and regulations in 2 CFR Part 200 and the DoD Grants and Agreements Regulations (DoDGARs)</a:t>
            </a:r>
            <a:endParaRPr/>
          </a:p>
          <a:p>
            <a:pPr indent="-184150" lvl="1" marL="742950" rtl="0" algn="l">
              <a:spcBef>
                <a:spcPts val="320"/>
              </a:spcBef>
              <a:spcAft>
                <a:spcPts val="0"/>
              </a:spcAft>
              <a:buClr>
                <a:schemeClr val="dk1"/>
              </a:buClr>
              <a:buSzPts val="1600"/>
              <a:buNone/>
            </a:pPr>
            <a:r>
              <a:t/>
            </a:r>
            <a:endParaRPr/>
          </a:p>
        </p:txBody>
      </p:sp>
      <p:sp>
        <p:nvSpPr>
          <p:cNvPr id="454" name="Google Shape;454;p12"/>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Acquisition vs. Non-Acquisition</a:t>
            </a:r>
            <a:endParaRPr/>
          </a:p>
        </p:txBody>
      </p:sp>
      <p:sp>
        <p:nvSpPr>
          <p:cNvPr id="455" name="Google Shape;455;p12"/>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120"/>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602" name="Google Shape;1602;p120"/>
          <p:cNvSpPr txBox="1"/>
          <p:nvPr>
            <p:ph idx="1" type="body"/>
          </p:nvPr>
        </p:nvSpPr>
        <p:spPr>
          <a:xfrm>
            <a:off x="1084996" y="1664730"/>
            <a:ext cx="10548203"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What </a:t>
            </a:r>
            <a:r>
              <a:rPr b="1" lang="en-US"/>
              <a:t>IS</a:t>
            </a:r>
            <a:r>
              <a:rPr lang="en-US"/>
              <a:t> considered a transfer of technology under the article?</a:t>
            </a:r>
            <a:endParaRPr/>
          </a:p>
          <a:p>
            <a:pPr indent="-285750" lvl="1" marL="742950" rtl="0" algn="l">
              <a:spcBef>
                <a:spcPts val="320"/>
              </a:spcBef>
              <a:spcAft>
                <a:spcPts val="0"/>
              </a:spcAft>
              <a:buClr>
                <a:schemeClr val="dk1"/>
              </a:buClr>
              <a:buSzPts val="1600"/>
              <a:buChar char="•"/>
            </a:pPr>
            <a:r>
              <a:rPr lang="en-US"/>
              <a:t>Sale of a company and all its assets</a:t>
            </a:r>
            <a:endParaRPr/>
          </a:p>
          <a:p>
            <a:pPr indent="-285750" lvl="1" marL="742950" rtl="0" algn="l">
              <a:spcBef>
                <a:spcPts val="920"/>
              </a:spcBef>
              <a:spcAft>
                <a:spcPts val="0"/>
              </a:spcAft>
              <a:buClr>
                <a:schemeClr val="dk1"/>
              </a:buClr>
              <a:buSzPts val="1600"/>
              <a:buChar char="•"/>
            </a:pPr>
            <a:r>
              <a:rPr lang="en-US"/>
              <a:t>Sale or licensing of the technology and its underlying intellectual property</a:t>
            </a:r>
            <a:endParaRPr/>
          </a:p>
          <a:p>
            <a:pPr indent="-285750" lvl="1" marL="742950" rtl="0" algn="l">
              <a:spcBef>
                <a:spcPts val="920"/>
              </a:spcBef>
              <a:spcAft>
                <a:spcPts val="0"/>
              </a:spcAft>
              <a:buClr>
                <a:schemeClr val="dk1"/>
              </a:buClr>
              <a:buSzPts val="1600"/>
              <a:buChar char="•"/>
            </a:pPr>
            <a:r>
              <a:rPr lang="en-US"/>
              <a:t>Foreign access to the technology without prior agency approval</a:t>
            </a:r>
            <a:endParaRPr/>
          </a:p>
          <a:p>
            <a:pPr indent="-171450" lvl="1" marL="742950" rtl="0" algn="l">
              <a:spcBef>
                <a:spcPts val="360"/>
              </a:spcBef>
              <a:spcAft>
                <a:spcPts val="0"/>
              </a:spcAft>
              <a:buClr>
                <a:schemeClr val="dk1"/>
              </a:buClr>
              <a:buSzPts val="1800"/>
              <a:buNone/>
            </a:pPr>
            <a:r>
              <a:t/>
            </a:r>
            <a:endParaRPr sz="1800"/>
          </a:p>
          <a:p>
            <a:pPr indent="-342900" lvl="0" marL="342900" rtl="0" algn="l">
              <a:spcBef>
                <a:spcPts val="360"/>
              </a:spcBef>
              <a:spcAft>
                <a:spcPts val="0"/>
              </a:spcAft>
              <a:buClr>
                <a:schemeClr val="dk1"/>
              </a:buClr>
              <a:buSzPts val="1800"/>
              <a:buFont typeface="Noto Sans Symbols"/>
              <a:buChar char="⮚"/>
            </a:pPr>
            <a:r>
              <a:rPr lang="en-US"/>
              <a:t>What </a:t>
            </a:r>
            <a:r>
              <a:rPr b="1" lang="en-US"/>
              <a:t>IS NOT </a:t>
            </a:r>
            <a:r>
              <a:rPr lang="en-US"/>
              <a:t>considered a transfer of technology under the article?</a:t>
            </a:r>
            <a:endParaRPr/>
          </a:p>
          <a:p>
            <a:pPr indent="-285750" lvl="1" marL="742950" rtl="0" algn="l">
              <a:spcBef>
                <a:spcPts val="320"/>
              </a:spcBef>
              <a:spcAft>
                <a:spcPts val="0"/>
              </a:spcAft>
              <a:buClr>
                <a:schemeClr val="dk1"/>
              </a:buClr>
              <a:buSzPts val="1600"/>
              <a:buChar char="•"/>
            </a:pPr>
            <a:r>
              <a:rPr lang="en-US"/>
              <a:t>Sale of products or components</a:t>
            </a:r>
            <a:endParaRPr/>
          </a:p>
          <a:p>
            <a:pPr indent="-285750" lvl="1" marL="742950" rtl="0" algn="l">
              <a:spcBef>
                <a:spcPts val="920"/>
              </a:spcBef>
              <a:spcAft>
                <a:spcPts val="0"/>
              </a:spcAft>
              <a:buClr>
                <a:schemeClr val="dk1"/>
              </a:buClr>
              <a:buSzPts val="1600"/>
              <a:buChar char="•"/>
            </a:pPr>
            <a:r>
              <a:rPr lang="en-US"/>
              <a:t>Licenses of software or documentation related to the sale of the products or components</a:t>
            </a:r>
            <a:endParaRPr/>
          </a:p>
          <a:p>
            <a:pPr indent="-285750" lvl="1" marL="742950" rtl="0" algn="l">
              <a:spcBef>
                <a:spcPts val="920"/>
              </a:spcBef>
              <a:spcAft>
                <a:spcPts val="0"/>
              </a:spcAft>
              <a:buClr>
                <a:schemeClr val="dk1"/>
              </a:buClr>
              <a:buSzPts val="1600"/>
              <a:buChar char="•"/>
            </a:pPr>
            <a:r>
              <a:rPr lang="en-US"/>
              <a:t>Transfer to foreign subsidiaries of the awardee for purposes related to the agreement</a:t>
            </a:r>
            <a:endParaRPr/>
          </a:p>
          <a:p>
            <a:pPr indent="-285750" lvl="1" marL="742950" rtl="0" algn="l">
              <a:spcBef>
                <a:spcPts val="920"/>
              </a:spcBef>
              <a:spcAft>
                <a:spcPts val="0"/>
              </a:spcAft>
              <a:buClr>
                <a:schemeClr val="dk1"/>
              </a:buClr>
              <a:buSzPts val="1600"/>
              <a:buChar char="•"/>
            </a:pPr>
            <a:r>
              <a:rPr lang="en-US"/>
              <a:t>Limited transfer to an approved source for conduct of research or a source of supply</a:t>
            </a:r>
            <a:endParaRPr/>
          </a:p>
        </p:txBody>
      </p:sp>
      <p:sp>
        <p:nvSpPr>
          <p:cNvPr id="1603" name="Google Shape;1603;p120"/>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The Sample Article </a:t>
            </a:r>
            <a:endParaRPr/>
          </a:p>
        </p:txBody>
      </p:sp>
      <p:sp>
        <p:nvSpPr>
          <p:cNvPr id="1604" name="Google Shape;1604;p120"/>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 name="Shape 1608"/>
        <p:cNvGrpSpPr/>
        <p:nvPr/>
      </p:nvGrpSpPr>
      <p:grpSpPr>
        <a:xfrm>
          <a:off x="0" y="0"/>
          <a:ext cx="0" cy="0"/>
          <a:chOff x="0" y="0"/>
          <a:chExt cx="0" cy="0"/>
        </a:xfrm>
      </p:grpSpPr>
      <p:sp>
        <p:nvSpPr>
          <p:cNvPr id="1609" name="Google Shape;1609;p121"/>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610" name="Google Shape;1610;p121"/>
          <p:cNvSpPr txBox="1"/>
          <p:nvPr>
            <p:ph idx="1" type="body"/>
          </p:nvPr>
        </p:nvSpPr>
        <p:spPr>
          <a:xfrm>
            <a:off x="1125940" y="1664730"/>
            <a:ext cx="10003809"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The terms provide for a pre- or post-award approval by the Agreements Officer after consideration of performer’s rationale</a:t>
            </a:r>
            <a:endParaRPr/>
          </a:p>
          <a:p>
            <a:pPr indent="-254000" lvl="0" marL="342900" rtl="0" algn="l">
              <a:spcBef>
                <a:spcPts val="280"/>
              </a:spcBef>
              <a:spcAft>
                <a:spcPts val="0"/>
              </a:spcAft>
              <a:buClr>
                <a:schemeClr val="dk1"/>
              </a:buClr>
              <a:buSzPts val="1400"/>
              <a:buFont typeface="Noto Sans Symbols"/>
              <a:buNone/>
            </a:pPr>
            <a:r>
              <a:t/>
            </a:r>
            <a:endParaRPr sz="1400"/>
          </a:p>
          <a:p>
            <a:pPr indent="-342900" lvl="0" marL="342900" rtl="0" algn="l">
              <a:spcBef>
                <a:spcPts val="360"/>
              </a:spcBef>
              <a:spcAft>
                <a:spcPts val="0"/>
              </a:spcAft>
              <a:buClr>
                <a:schemeClr val="dk1"/>
              </a:buClr>
              <a:buSzPts val="1800"/>
              <a:buFont typeface="Noto Sans Symbols"/>
              <a:buChar char="⮚"/>
            </a:pPr>
            <a:r>
              <a:rPr lang="en-US"/>
              <a:t>If the agency were to withhold approval and the performer disagrees with the decision, the issue may revert to the disputes process in the agreement</a:t>
            </a:r>
            <a:endParaRPr/>
          </a:p>
          <a:p>
            <a:pPr indent="-254000" lvl="0" marL="342900" rtl="0" algn="l">
              <a:spcBef>
                <a:spcPts val="280"/>
              </a:spcBef>
              <a:spcAft>
                <a:spcPts val="0"/>
              </a:spcAft>
              <a:buClr>
                <a:schemeClr val="dk1"/>
              </a:buClr>
              <a:buSzPts val="1400"/>
              <a:buFont typeface="Noto Sans Symbols"/>
              <a:buNone/>
            </a:pPr>
            <a:r>
              <a:t/>
            </a:r>
            <a:endParaRPr sz="1400"/>
          </a:p>
          <a:p>
            <a:pPr indent="-342900" lvl="0" marL="342900" rtl="0" algn="l">
              <a:spcBef>
                <a:spcPts val="360"/>
              </a:spcBef>
              <a:spcAft>
                <a:spcPts val="0"/>
              </a:spcAft>
              <a:buClr>
                <a:schemeClr val="dk1"/>
              </a:buClr>
              <a:buSzPts val="1800"/>
              <a:buFont typeface="Noto Sans Symbols"/>
              <a:buChar char="⮚"/>
            </a:pPr>
            <a:r>
              <a:rPr lang="en-US"/>
              <a:t>If the performer transfers the technology without agency approval:</a:t>
            </a:r>
            <a:endParaRPr/>
          </a:p>
          <a:p>
            <a:pPr indent="-285750" lvl="1" marL="742950" rtl="0" algn="l">
              <a:spcBef>
                <a:spcPts val="320"/>
              </a:spcBef>
              <a:spcAft>
                <a:spcPts val="0"/>
              </a:spcAft>
              <a:buClr>
                <a:schemeClr val="dk1"/>
              </a:buClr>
              <a:buSzPts val="1600"/>
              <a:buChar char="•"/>
            </a:pPr>
            <a:r>
              <a:rPr lang="en-US"/>
              <a:t>All Government funds paid under the agreement would be returned to the agency</a:t>
            </a:r>
            <a:endParaRPr/>
          </a:p>
          <a:p>
            <a:pPr indent="-285750" lvl="1" marL="742950" rtl="0" algn="l">
              <a:spcBef>
                <a:spcPts val="320"/>
              </a:spcBef>
              <a:spcAft>
                <a:spcPts val="0"/>
              </a:spcAft>
              <a:buClr>
                <a:schemeClr val="dk1"/>
              </a:buClr>
              <a:buSzPts val="1600"/>
              <a:buChar char="•"/>
            </a:pPr>
            <a:r>
              <a:rPr lang="en-US"/>
              <a:t>A technology license sufficient to accomplish the intent of the agreement would be given to the agency</a:t>
            </a:r>
            <a:endParaRPr/>
          </a:p>
          <a:p>
            <a:pPr indent="-209550" lvl="1" marL="742950" rtl="0" algn="l">
              <a:spcBef>
                <a:spcPts val="240"/>
              </a:spcBef>
              <a:spcAft>
                <a:spcPts val="0"/>
              </a:spcAft>
              <a:buClr>
                <a:schemeClr val="dk1"/>
              </a:buClr>
              <a:buSzPts val="1200"/>
              <a:buNone/>
            </a:pPr>
            <a:r>
              <a:t/>
            </a:r>
            <a:endParaRPr sz="1200"/>
          </a:p>
          <a:p>
            <a:pPr indent="-342900" lvl="0" marL="342900" rtl="0" algn="l">
              <a:spcBef>
                <a:spcPts val="360"/>
              </a:spcBef>
              <a:spcAft>
                <a:spcPts val="0"/>
              </a:spcAft>
              <a:buClr>
                <a:schemeClr val="dk1"/>
              </a:buClr>
              <a:buSzPts val="1800"/>
              <a:buFont typeface="Noto Sans Symbols"/>
              <a:buChar char="⮚"/>
            </a:pPr>
            <a:r>
              <a:rPr lang="en-US"/>
              <a:t>DARPA’s experience to date</a:t>
            </a:r>
            <a:endParaRPr/>
          </a:p>
          <a:p>
            <a:pPr indent="-285750" lvl="1" marL="742950" rtl="0" algn="l">
              <a:spcBef>
                <a:spcPts val="320"/>
              </a:spcBef>
              <a:spcAft>
                <a:spcPts val="0"/>
              </a:spcAft>
              <a:buClr>
                <a:schemeClr val="dk1"/>
              </a:buClr>
              <a:buSzPts val="1600"/>
              <a:buChar char="•"/>
            </a:pPr>
            <a:r>
              <a:rPr lang="en-US"/>
              <a:t>There have been many requests under the article</a:t>
            </a:r>
            <a:endParaRPr/>
          </a:p>
          <a:p>
            <a:pPr indent="-285750" lvl="1" marL="742950" rtl="0" algn="l">
              <a:spcBef>
                <a:spcPts val="320"/>
              </a:spcBef>
              <a:spcAft>
                <a:spcPts val="0"/>
              </a:spcAft>
              <a:buClr>
                <a:schemeClr val="dk1"/>
              </a:buClr>
              <a:buSzPts val="1600"/>
              <a:buChar char="•"/>
            </a:pPr>
            <a:r>
              <a:rPr lang="en-US"/>
              <a:t>All but one have been granted</a:t>
            </a:r>
            <a:endParaRPr/>
          </a:p>
          <a:p>
            <a:pPr indent="-285750" lvl="1" marL="742950" rtl="0" algn="l">
              <a:spcBef>
                <a:spcPts val="320"/>
              </a:spcBef>
              <a:spcAft>
                <a:spcPts val="0"/>
              </a:spcAft>
              <a:buClr>
                <a:schemeClr val="dk1"/>
              </a:buClr>
              <a:buSzPts val="1600"/>
              <a:buChar char="•"/>
            </a:pPr>
            <a:r>
              <a:rPr lang="en-US"/>
              <a:t>No one has ever transferred without approval</a:t>
            </a:r>
            <a:endParaRPr/>
          </a:p>
          <a:p>
            <a:pPr indent="-228600" lvl="0" marL="342900" rtl="0" algn="l">
              <a:spcBef>
                <a:spcPts val="360"/>
              </a:spcBef>
              <a:spcAft>
                <a:spcPts val="0"/>
              </a:spcAft>
              <a:buClr>
                <a:schemeClr val="dk1"/>
              </a:buClr>
              <a:buSzPts val="1800"/>
              <a:buFont typeface="Noto Sans Symbols"/>
              <a:buNone/>
            </a:pPr>
            <a:r>
              <a:t/>
            </a:r>
            <a:endParaRPr/>
          </a:p>
        </p:txBody>
      </p:sp>
      <p:sp>
        <p:nvSpPr>
          <p:cNvPr id="1611" name="Google Shape;1611;p121"/>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The Sample Article</a:t>
            </a:r>
            <a:endParaRPr/>
          </a:p>
        </p:txBody>
      </p:sp>
      <p:sp>
        <p:nvSpPr>
          <p:cNvPr id="1612" name="Google Shape;1612;p121"/>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122"/>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618" name="Google Shape;1618;p122"/>
          <p:cNvSpPr txBox="1"/>
          <p:nvPr>
            <p:ph idx="1" type="body"/>
          </p:nvPr>
        </p:nvSpPr>
        <p:spPr>
          <a:xfrm>
            <a:off x="1084996" y="1664730"/>
            <a:ext cx="10548203"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U.S. Company</a:t>
            </a:r>
            <a:endParaRPr/>
          </a:p>
          <a:p>
            <a:pPr indent="-285750" lvl="1" marL="742950" rtl="0" algn="l">
              <a:lnSpc>
                <a:spcPct val="150000"/>
              </a:lnSpc>
              <a:spcBef>
                <a:spcPts val="320"/>
              </a:spcBef>
              <a:spcAft>
                <a:spcPts val="0"/>
              </a:spcAft>
              <a:buClr>
                <a:schemeClr val="dk1"/>
              </a:buClr>
              <a:buSzPts val="1600"/>
              <a:buChar char="•"/>
            </a:pPr>
            <a:r>
              <a:rPr lang="en-US"/>
              <a:t>Manufactures in the U.S. only</a:t>
            </a:r>
            <a:endParaRPr/>
          </a:p>
          <a:p>
            <a:pPr indent="-285750" lvl="1" marL="742950" rtl="0" algn="l">
              <a:lnSpc>
                <a:spcPct val="150000"/>
              </a:lnSpc>
              <a:spcBef>
                <a:spcPts val="320"/>
              </a:spcBef>
              <a:spcAft>
                <a:spcPts val="0"/>
              </a:spcAft>
              <a:buClr>
                <a:schemeClr val="dk1"/>
              </a:buClr>
              <a:buSzPts val="1600"/>
              <a:buChar char="•"/>
            </a:pPr>
            <a:r>
              <a:rPr lang="en-US"/>
              <a:t>Sells both in the U.S. and abroad</a:t>
            </a:r>
            <a:endParaRPr/>
          </a:p>
        </p:txBody>
      </p:sp>
      <p:sp>
        <p:nvSpPr>
          <p:cNvPr id="1619" name="Google Shape;1619;p122"/>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Example Scenarios</a:t>
            </a:r>
            <a:endParaRPr/>
          </a:p>
        </p:txBody>
      </p:sp>
      <p:sp>
        <p:nvSpPr>
          <p:cNvPr id="1620" name="Google Shape;1620;p122"/>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621" name="Google Shape;1621;p122"/>
          <p:cNvPicPr preferRelativeResize="0"/>
          <p:nvPr/>
        </p:nvPicPr>
        <p:blipFill rotWithShape="1">
          <a:blip r:embed="rId3">
            <a:alphaModFix/>
          </a:blip>
          <a:srcRect b="0" l="0" r="0" t="0"/>
          <a:stretch/>
        </p:blipFill>
        <p:spPr>
          <a:xfrm rot="851460">
            <a:off x="7571286" y="3017415"/>
            <a:ext cx="2372056" cy="2324424"/>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5" name="Shape 1625"/>
        <p:cNvGrpSpPr/>
        <p:nvPr/>
      </p:nvGrpSpPr>
      <p:grpSpPr>
        <a:xfrm>
          <a:off x="0" y="0"/>
          <a:ext cx="0" cy="0"/>
          <a:chOff x="0" y="0"/>
          <a:chExt cx="0" cy="0"/>
        </a:xfrm>
      </p:grpSpPr>
      <p:sp>
        <p:nvSpPr>
          <p:cNvPr id="1626" name="Google Shape;1626;p123"/>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627" name="Google Shape;1627;p123"/>
          <p:cNvSpPr txBox="1"/>
          <p:nvPr>
            <p:ph idx="1" type="body"/>
          </p:nvPr>
        </p:nvSpPr>
        <p:spPr>
          <a:xfrm>
            <a:off x="1044054" y="1664730"/>
            <a:ext cx="10589146"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U.S. Company</a:t>
            </a:r>
            <a:endParaRPr/>
          </a:p>
          <a:p>
            <a:pPr indent="-285750" lvl="1" marL="742950" rtl="0" algn="l">
              <a:lnSpc>
                <a:spcPct val="150000"/>
              </a:lnSpc>
              <a:spcBef>
                <a:spcPts val="320"/>
              </a:spcBef>
              <a:spcAft>
                <a:spcPts val="0"/>
              </a:spcAft>
              <a:buClr>
                <a:schemeClr val="dk1"/>
              </a:buClr>
              <a:buSzPts val="1600"/>
              <a:buChar char="•"/>
            </a:pPr>
            <a:r>
              <a:rPr lang="en-US"/>
              <a:t>Manufactures abroad only</a:t>
            </a:r>
            <a:endParaRPr/>
          </a:p>
          <a:p>
            <a:pPr indent="-285750" lvl="1" marL="742950" rtl="0" algn="l">
              <a:lnSpc>
                <a:spcPct val="150000"/>
              </a:lnSpc>
              <a:spcBef>
                <a:spcPts val="320"/>
              </a:spcBef>
              <a:spcAft>
                <a:spcPts val="0"/>
              </a:spcAft>
              <a:buClr>
                <a:schemeClr val="dk1"/>
              </a:buClr>
              <a:buSzPts val="1600"/>
              <a:buChar char="•"/>
            </a:pPr>
            <a:r>
              <a:rPr lang="en-US"/>
              <a:t>Sells both in U.S. and abroad</a:t>
            </a:r>
            <a:endParaRPr/>
          </a:p>
        </p:txBody>
      </p:sp>
      <p:sp>
        <p:nvSpPr>
          <p:cNvPr id="1628" name="Google Shape;1628;p123"/>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Example Scenarios</a:t>
            </a:r>
            <a:endParaRPr/>
          </a:p>
        </p:txBody>
      </p:sp>
      <p:sp>
        <p:nvSpPr>
          <p:cNvPr id="1629" name="Google Shape;1629;p123"/>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3" name="Shape 1633"/>
        <p:cNvGrpSpPr/>
        <p:nvPr/>
      </p:nvGrpSpPr>
      <p:grpSpPr>
        <a:xfrm>
          <a:off x="0" y="0"/>
          <a:ext cx="0" cy="0"/>
          <a:chOff x="0" y="0"/>
          <a:chExt cx="0" cy="0"/>
        </a:xfrm>
      </p:grpSpPr>
      <p:sp>
        <p:nvSpPr>
          <p:cNvPr id="1634" name="Google Shape;1634;p124"/>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635" name="Google Shape;1635;p124"/>
          <p:cNvSpPr txBox="1"/>
          <p:nvPr>
            <p:ph idx="1" type="body"/>
          </p:nvPr>
        </p:nvSpPr>
        <p:spPr>
          <a:xfrm>
            <a:off x="1057700" y="1664730"/>
            <a:ext cx="10575499"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U.S. Company</a:t>
            </a:r>
            <a:endParaRPr/>
          </a:p>
          <a:p>
            <a:pPr indent="-285750" lvl="1" marL="742950" rtl="0" algn="l">
              <a:lnSpc>
                <a:spcPct val="150000"/>
              </a:lnSpc>
              <a:spcBef>
                <a:spcPts val="320"/>
              </a:spcBef>
              <a:spcAft>
                <a:spcPts val="0"/>
              </a:spcAft>
              <a:buClr>
                <a:schemeClr val="dk1"/>
              </a:buClr>
              <a:buSzPts val="1600"/>
              <a:buChar char="•"/>
            </a:pPr>
            <a:r>
              <a:rPr lang="en-US"/>
              <a:t>Manufactures in U.S. for domestic sales only</a:t>
            </a:r>
            <a:endParaRPr/>
          </a:p>
          <a:p>
            <a:pPr indent="-285750" lvl="1" marL="742950" rtl="0" algn="l">
              <a:lnSpc>
                <a:spcPct val="150000"/>
              </a:lnSpc>
              <a:spcBef>
                <a:spcPts val="320"/>
              </a:spcBef>
              <a:spcAft>
                <a:spcPts val="0"/>
              </a:spcAft>
              <a:buClr>
                <a:schemeClr val="dk1"/>
              </a:buClr>
              <a:buSzPts val="1600"/>
              <a:buChar char="•"/>
            </a:pPr>
            <a:r>
              <a:rPr lang="en-US"/>
              <a:t>Manufactures abroad for foreign sales</a:t>
            </a:r>
            <a:endParaRPr/>
          </a:p>
        </p:txBody>
      </p:sp>
      <p:sp>
        <p:nvSpPr>
          <p:cNvPr id="1636" name="Google Shape;1636;p124"/>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Example Scenarios</a:t>
            </a:r>
            <a:endParaRPr/>
          </a:p>
        </p:txBody>
      </p:sp>
      <p:sp>
        <p:nvSpPr>
          <p:cNvPr id="1637" name="Google Shape;1637;p124"/>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1" name="Shape 1641"/>
        <p:cNvGrpSpPr/>
        <p:nvPr/>
      </p:nvGrpSpPr>
      <p:grpSpPr>
        <a:xfrm>
          <a:off x="0" y="0"/>
          <a:ext cx="0" cy="0"/>
          <a:chOff x="0" y="0"/>
          <a:chExt cx="0" cy="0"/>
        </a:xfrm>
      </p:grpSpPr>
      <p:sp>
        <p:nvSpPr>
          <p:cNvPr id="1642" name="Google Shape;1642;p125"/>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643" name="Google Shape;1643;p125"/>
          <p:cNvSpPr txBox="1"/>
          <p:nvPr>
            <p:ph idx="1" type="body"/>
          </p:nvPr>
        </p:nvSpPr>
        <p:spPr>
          <a:xfrm>
            <a:off x="1044054" y="1664730"/>
            <a:ext cx="10589146"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U.S. Company</a:t>
            </a:r>
            <a:endParaRPr/>
          </a:p>
          <a:p>
            <a:pPr indent="-285750" lvl="1" marL="742950" rtl="0" algn="l">
              <a:lnSpc>
                <a:spcPct val="150000"/>
              </a:lnSpc>
              <a:spcBef>
                <a:spcPts val="320"/>
              </a:spcBef>
              <a:spcAft>
                <a:spcPts val="0"/>
              </a:spcAft>
              <a:buClr>
                <a:schemeClr val="dk1"/>
              </a:buClr>
              <a:buSzPts val="1600"/>
              <a:buChar char="•"/>
            </a:pPr>
            <a:r>
              <a:rPr lang="en-US"/>
              <a:t>Manufactures a component abroad</a:t>
            </a:r>
            <a:endParaRPr/>
          </a:p>
          <a:p>
            <a:pPr indent="-285750" lvl="1" marL="742950" rtl="0" algn="l">
              <a:lnSpc>
                <a:spcPct val="150000"/>
              </a:lnSpc>
              <a:spcBef>
                <a:spcPts val="320"/>
              </a:spcBef>
              <a:spcAft>
                <a:spcPts val="0"/>
              </a:spcAft>
              <a:buClr>
                <a:schemeClr val="dk1"/>
              </a:buClr>
              <a:buSzPts val="1600"/>
              <a:buChar char="•"/>
            </a:pPr>
            <a:r>
              <a:rPr lang="en-US"/>
              <a:t>Inserts component into higher value product manufactured in the U.S.</a:t>
            </a:r>
            <a:endParaRPr/>
          </a:p>
          <a:p>
            <a:pPr indent="-285750" lvl="1" marL="742950" rtl="0" algn="l">
              <a:lnSpc>
                <a:spcPct val="150000"/>
              </a:lnSpc>
              <a:spcBef>
                <a:spcPts val="320"/>
              </a:spcBef>
              <a:spcAft>
                <a:spcPts val="0"/>
              </a:spcAft>
              <a:buClr>
                <a:schemeClr val="dk1"/>
              </a:buClr>
              <a:buSzPts val="1600"/>
              <a:buChar char="•"/>
            </a:pPr>
            <a:r>
              <a:rPr lang="en-US"/>
              <a:t>Sells product in both the U.S. and abroad</a:t>
            </a:r>
            <a:endParaRPr/>
          </a:p>
        </p:txBody>
      </p:sp>
      <p:sp>
        <p:nvSpPr>
          <p:cNvPr id="1644" name="Google Shape;1644;p125"/>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Example Scenarios</a:t>
            </a:r>
            <a:endParaRPr/>
          </a:p>
        </p:txBody>
      </p:sp>
      <p:sp>
        <p:nvSpPr>
          <p:cNvPr id="1645" name="Google Shape;1645;p125"/>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9" name="Shape 1649"/>
        <p:cNvGrpSpPr/>
        <p:nvPr/>
      </p:nvGrpSpPr>
      <p:grpSpPr>
        <a:xfrm>
          <a:off x="0" y="0"/>
          <a:ext cx="0" cy="0"/>
          <a:chOff x="0" y="0"/>
          <a:chExt cx="0" cy="0"/>
        </a:xfrm>
      </p:grpSpPr>
      <p:sp>
        <p:nvSpPr>
          <p:cNvPr id="1650" name="Google Shape;1650;p126"/>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651" name="Google Shape;1651;p126"/>
          <p:cNvSpPr txBox="1"/>
          <p:nvPr>
            <p:ph idx="1" type="body"/>
          </p:nvPr>
        </p:nvSpPr>
        <p:spPr>
          <a:xfrm>
            <a:off x="1064524" y="1664730"/>
            <a:ext cx="10568675"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U.S. Company</a:t>
            </a:r>
            <a:endParaRPr/>
          </a:p>
          <a:p>
            <a:pPr indent="-285750" lvl="1" marL="742950" rtl="0" algn="l">
              <a:lnSpc>
                <a:spcPct val="150000"/>
              </a:lnSpc>
              <a:spcBef>
                <a:spcPts val="320"/>
              </a:spcBef>
              <a:spcAft>
                <a:spcPts val="0"/>
              </a:spcAft>
              <a:buClr>
                <a:schemeClr val="dk1"/>
              </a:buClr>
              <a:buSzPts val="1600"/>
              <a:buChar char="•"/>
            </a:pPr>
            <a:r>
              <a:rPr lang="en-US"/>
              <a:t>Plans to build manufacturing plants in U.S. and abroad</a:t>
            </a:r>
            <a:endParaRPr/>
          </a:p>
          <a:p>
            <a:pPr indent="-285750" lvl="1" marL="742950" rtl="0" algn="l">
              <a:lnSpc>
                <a:spcPct val="150000"/>
              </a:lnSpc>
              <a:spcBef>
                <a:spcPts val="320"/>
              </a:spcBef>
              <a:spcAft>
                <a:spcPts val="0"/>
              </a:spcAft>
              <a:buClr>
                <a:schemeClr val="dk1"/>
              </a:buClr>
              <a:buSzPts val="1600"/>
              <a:buChar char="•"/>
            </a:pPr>
            <a:r>
              <a:rPr lang="en-US"/>
              <a:t>Desires no foreign access restrictions</a:t>
            </a:r>
            <a:endParaRPr/>
          </a:p>
        </p:txBody>
      </p:sp>
      <p:sp>
        <p:nvSpPr>
          <p:cNvPr id="1652" name="Google Shape;1652;p126"/>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Example Scenarios</a:t>
            </a:r>
            <a:endParaRPr/>
          </a:p>
        </p:txBody>
      </p:sp>
      <p:sp>
        <p:nvSpPr>
          <p:cNvPr id="1653" name="Google Shape;1653;p126"/>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7" name="Shape 1657"/>
        <p:cNvGrpSpPr/>
        <p:nvPr/>
      </p:nvGrpSpPr>
      <p:grpSpPr>
        <a:xfrm>
          <a:off x="0" y="0"/>
          <a:ext cx="0" cy="0"/>
          <a:chOff x="0" y="0"/>
          <a:chExt cx="0" cy="0"/>
        </a:xfrm>
      </p:grpSpPr>
      <p:sp>
        <p:nvSpPr>
          <p:cNvPr id="1658" name="Google Shape;1658;p127"/>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659" name="Google Shape;1659;p127"/>
          <p:cNvSpPr txBox="1"/>
          <p:nvPr>
            <p:ph type="ctrTitle"/>
          </p:nvPr>
        </p:nvSpPr>
        <p:spPr>
          <a:xfrm>
            <a:off x="508000" y="2351221"/>
            <a:ext cx="111760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800"/>
              <a:buFont typeface="Poppins"/>
              <a:buNone/>
            </a:pPr>
            <a:r>
              <a:rPr lang="en-US"/>
              <a:t>Acquisition of Property Under OT Agreements</a:t>
            </a:r>
            <a:endParaRPr/>
          </a:p>
        </p:txBody>
      </p:sp>
      <p:sp>
        <p:nvSpPr>
          <p:cNvPr id="1660" name="Google Shape;1660;p127"/>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4" name="Shape 1664"/>
        <p:cNvGrpSpPr/>
        <p:nvPr/>
      </p:nvGrpSpPr>
      <p:grpSpPr>
        <a:xfrm>
          <a:off x="0" y="0"/>
          <a:ext cx="0" cy="0"/>
          <a:chOff x="0" y="0"/>
          <a:chExt cx="0" cy="0"/>
        </a:xfrm>
      </p:grpSpPr>
      <p:sp>
        <p:nvSpPr>
          <p:cNvPr id="1665" name="Google Shape;1665;p128"/>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666" name="Google Shape;1666;p128"/>
          <p:cNvSpPr txBox="1"/>
          <p:nvPr>
            <p:ph idx="1" type="body"/>
          </p:nvPr>
        </p:nvSpPr>
        <p:spPr>
          <a:xfrm>
            <a:off x="1071349" y="1664730"/>
            <a:ext cx="9731892"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Definition</a:t>
            </a:r>
            <a:endParaRPr/>
          </a:p>
          <a:p>
            <a:pPr indent="-285750" lvl="1" marL="742950" rtl="0" algn="l">
              <a:spcBef>
                <a:spcPts val="320"/>
              </a:spcBef>
              <a:spcAft>
                <a:spcPts val="0"/>
              </a:spcAft>
              <a:buClr>
                <a:schemeClr val="dk1"/>
              </a:buClr>
              <a:buSzPts val="1600"/>
              <a:buChar char="•"/>
            </a:pPr>
            <a:r>
              <a:rPr lang="en-US"/>
              <a:t>The term “property” shall mean any tangible personal property other than property actually consumed during the execution of work under the OT</a:t>
            </a:r>
            <a:endParaRPr/>
          </a:p>
          <a:p>
            <a:pPr indent="-285750" lvl="1" marL="742950" rtl="0" algn="l">
              <a:spcBef>
                <a:spcPts val="920"/>
              </a:spcBef>
              <a:spcAft>
                <a:spcPts val="0"/>
              </a:spcAft>
              <a:buClr>
                <a:schemeClr val="dk1"/>
              </a:buClr>
              <a:buSzPts val="1600"/>
              <a:buChar char="•"/>
            </a:pPr>
            <a:r>
              <a:rPr lang="en-US"/>
              <a:t>Does not include intellectual property</a:t>
            </a:r>
            <a:endParaRPr/>
          </a:p>
          <a:p>
            <a:pPr indent="-285750" lvl="1" marL="742950" rtl="0" algn="l">
              <a:spcBef>
                <a:spcPts val="920"/>
              </a:spcBef>
              <a:spcAft>
                <a:spcPts val="0"/>
              </a:spcAft>
              <a:buClr>
                <a:schemeClr val="dk1"/>
              </a:buClr>
              <a:buSzPts val="1600"/>
              <a:buChar char="•"/>
            </a:pPr>
            <a:r>
              <a:rPr lang="en-US"/>
              <a:t>Generally does not include the prototype under 10 U.S.C. 4022</a:t>
            </a:r>
            <a:r>
              <a:rPr lang="en-US" sz="1000">
                <a:solidFill>
                  <a:srgbClr val="000000"/>
                </a:solidFill>
              </a:rPr>
              <a:t> (formally 10 U.S.C. 2371b) </a:t>
            </a:r>
            <a:endParaRPr/>
          </a:p>
        </p:txBody>
      </p:sp>
      <p:sp>
        <p:nvSpPr>
          <p:cNvPr id="1667" name="Google Shape;1667;p128"/>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Property in General </a:t>
            </a:r>
            <a:endParaRPr/>
          </a:p>
        </p:txBody>
      </p:sp>
      <p:sp>
        <p:nvSpPr>
          <p:cNvPr id="1668" name="Google Shape;1668;p128"/>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2" name="Shape 1672"/>
        <p:cNvGrpSpPr/>
        <p:nvPr/>
      </p:nvGrpSpPr>
      <p:grpSpPr>
        <a:xfrm>
          <a:off x="0" y="0"/>
          <a:ext cx="0" cy="0"/>
          <a:chOff x="0" y="0"/>
          <a:chExt cx="0" cy="0"/>
        </a:xfrm>
      </p:grpSpPr>
      <p:sp>
        <p:nvSpPr>
          <p:cNvPr id="1673" name="Google Shape;1673;p129"/>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674" name="Google Shape;1674;p129"/>
          <p:cNvSpPr txBox="1"/>
          <p:nvPr>
            <p:ph idx="1" type="body"/>
          </p:nvPr>
        </p:nvSpPr>
        <p:spPr>
          <a:xfrm>
            <a:off x="1098644" y="1664730"/>
            <a:ext cx="9840037"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Background statutes and decision</a:t>
            </a:r>
            <a:endParaRPr/>
          </a:p>
          <a:p>
            <a:pPr indent="-285750" lvl="1" marL="742950" rtl="0" algn="l">
              <a:spcBef>
                <a:spcPts val="320"/>
              </a:spcBef>
              <a:spcAft>
                <a:spcPts val="0"/>
              </a:spcAft>
              <a:buClr>
                <a:schemeClr val="dk1"/>
              </a:buClr>
              <a:buSzPts val="1600"/>
              <a:buFont typeface="Courier New"/>
              <a:buChar char="o"/>
            </a:pPr>
            <a:r>
              <a:rPr lang="en-US"/>
              <a:t>Disposal provisions of Title II of the Federal Property and Administrative Services Act of 1949 (P.L. 81-152) will apply to both types of OTs</a:t>
            </a:r>
            <a:endParaRPr/>
          </a:p>
          <a:p>
            <a:pPr indent="-285750" lvl="1" marL="742950" rtl="0" algn="l">
              <a:spcBef>
                <a:spcPts val="920"/>
              </a:spcBef>
              <a:spcAft>
                <a:spcPts val="0"/>
              </a:spcAft>
              <a:buClr>
                <a:schemeClr val="dk1"/>
              </a:buClr>
              <a:buSzPts val="1600"/>
              <a:buFont typeface="Courier New"/>
              <a:buChar char="o"/>
            </a:pPr>
            <a:r>
              <a:rPr lang="en-US"/>
              <a:t>Federal Grant and Cooperative Agreement Act of 1977 (P.L. 95-224, as amended) will apply to OTs for Research and TIAs</a:t>
            </a:r>
            <a:endParaRPr/>
          </a:p>
          <a:p>
            <a:pPr indent="-285750" lvl="1" marL="742950" rtl="0" algn="l">
              <a:spcBef>
                <a:spcPts val="920"/>
              </a:spcBef>
              <a:spcAft>
                <a:spcPts val="0"/>
              </a:spcAft>
              <a:buClr>
                <a:schemeClr val="dk1"/>
              </a:buClr>
              <a:buSzPts val="1600"/>
              <a:buFont typeface="Courier New"/>
              <a:buChar char="o"/>
            </a:pPr>
            <a:r>
              <a:rPr lang="en-US"/>
              <a:t>Comptroller General Decision (51 Comp. Gen, 162, 165 (1971))</a:t>
            </a:r>
            <a:endParaRPr/>
          </a:p>
          <a:p>
            <a:pPr indent="-228600" lvl="2" marL="1143000" rtl="0" algn="l">
              <a:spcBef>
                <a:spcPts val="280"/>
              </a:spcBef>
              <a:spcAft>
                <a:spcPts val="0"/>
              </a:spcAft>
              <a:buClr>
                <a:schemeClr val="dk1"/>
              </a:buClr>
              <a:buSzPts val="1400"/>
              <a:buChar char="•"/>
            </a:pPr>
            <a:r>
              <a:rPr lang="en-US" sz="1400"/>
              <a:t>Officers of the Government have no authority to give away the money or property of the U.S.</a:t>
            </a:r>
            <a:endParaRPr/>
          </a:p>
          <a:p>
            <a:pPr indent="-228600" lvl="2" marL="1143000" rtl="0" algn="l">
              <a:spcBef>
                <a:spcPts val="280"/>
              </a:spcBef>
              <a:spcAft>
                <a:spcPts val="0"/>
              </a:spcAft>
              <a:buClr>
                <a:schemeClr val="dk1"/>
              </a:buClr>
              <a:buSzPts val="1400"/>
              <a:buChar char="•"/>
            </a:pPr>
            <a:r>
              <a:rPr lang="en-US" sz="1400"/>
              <a:t>Per the Federal Property and Administrative Services Act, through the disposal process, property may be donated to state and local governments, universities and non-profit entities</a:t>
            </a:r>
            <a:endParaRPr/>
          </a:p>
        </p:txBody>
      </p:sp>
      <p:sp>
        <p:nvSpPr>
          <p:cNvPr id="1675" name="Google Shape;1675;p129"/>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Government Property in General </a:t>
            </a:r>
            <a:endParaRPr/>
          </a:p>
        </p:txBody>
      </p:sp>
      <p:sp>
        <p:nvSpPr>
          <p:cNvPr id="1676" name="Google Shape;1676;p129"/>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13"/>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461" name="Google Shape;461;p13"/>
          <p:cNvSpPr txBox="1"/>
          <p:nvPr>
            <p:ph idx="1" type="body"/>
          </p:nvPr>
        </p:nvSpPr>
        <p:spPr>
          <a:xfrm>
            <a:off x="1050878" y="1664730"/>
            <a:ext cx="10269940"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Procurement Contract</a:t>
            </a:r>
            <a:endParaRPr/>
          </a:p>
          <a:p>
            <a:pPr indent="-285750" lvl="1" marL="742950" rtl="0" algn="l">
              <a:spcBef>
                <a:spcPts val="320"/>
              </a:spcBef>
              <a:spcAft>
                <a:spcPts val="0"/>
              </a:spcAft>
              <a:buClr>
                <a:schemeClr val="dk1"/>
              </a:buClr>
              <a:buSzPts val="1600"/>
              <a:buChar char="•"/>
            </a:pPr>
            <a:r>
              <a:rPr lang="en-US"/>
              <a:t>A legally binding instrument which shall be used only when the principal purpose is the acquisition of supplies or services for the direct benefit or use of the Federal Government.</a:t>
            </a:r>
            <a:endParaRPr/>
          </a:p>
          <a:p>
            <a:pPr indent="-171450" lvl="1" marL="742950" rtl="0" algn="l">
              <a:spcBef>
                <a:spcPts val="360"/>
              </a:spcBef>
              <a:spcAft>
                <a:spcPts val="0"/>
              </a:spcAft>
              <a:buClr>
                <a:schemeClr val="dk1"/>
              </a:buClr>
              <a:buSzPts val="1800"/>
              <a:buNone/>
            </a:pPr>
            <a:r>
              <a:t/>
            </a:r>
            <a:endParaRPr sz="1800"/>
          </a:p>
          <a:p>
            <a:pPr indent="-342900" lvl="0" marL="342900" rtl="0" algn="l">
              <a:spcBef>
                <a:spcPts val="360"/>
              </a:spcBef>
              <a:spcAft>
                <a:spcPts val="0"/>
              </a:spcAft>
              <a:buClr>
                <a:schemeClr val="dk1"/>
              </a:buClr>
              <a:buSzPts val="1800"/>
              <a:buFont typeface="Noto Sans Symbols"/>
              <a:buChar char="⮚"/>
            </a:pPr>
            <a:r>
              <a:rPr lang="en-US"/>
              <a:t>Grant</a:t>
            </a:r>
            <a:endParaRPr/>
          </a:p>
          <a:p>
            <a:pPr indent="-285750" lvl="1" marL="742950" rtl="0" algn="l">
              <a:spcBef>
                <a:spcPts val="320"/>
              </a:spcBef>
              <a:spcAft>
                <a:spcPts val="0"/>
              </a:spcAft>
              <a:buClr>
                <a:schemeClr val="dk1"/>
              </a:buClr>
              <a:buSzPts val="1600"/>
              <a:buChar char="•"/>
            </a:pPr>
            <a:r>
              <a:rPr lang="en-US"/>
              <a:t>A legally binding instrument used to transfer a thing of value to the Government or other recipient to carry out a public purpose of support of stimulation instead of acquiring property or services for the direct benefit or use of the Government.</a:t>
            </a:r>
            <a:endParaRPr/>
          </a:p>
          <a:p>
            <a:pPr indent="-285750" lvl="1" marL="742950" rtl="0" algn="l">
              <a:spcBef>
                <a:spcPts val="320"/>
              </a:spcBef>
              <a:spcAft>
                <a:spcPts val="0"/>
              </a:spcAft>
              <a:buClr>
                <a:schemeClr val="dk1"/>
              </a:buClr>
              <a:buSzPts val="1600"/>
              <a:buChar char="•"/>
            </a:pPr>
            <a:r>
              <a:rPr lang="en-US"/>
              <a:t>Substantial involvement is not expected between the Government and the recipient when carrying out the activities contemplated by the grant.</a:t>
            </a:r>
            <a:endParaRPr/>
          </a:p>
          <a:p>
            <a:pPr indent="-171450" lvl="1" marL="742950" rtl="0" algn="l">
              <a:spcBef>
                <a:spcPts val="360"/>
              </a:spcBef>
              <a:spcAft>
                <a:spcPts val="0"/>
              </a:spcAft>
              <a:buClr>
                <a:schemeClr val="dk1"/>
              </a:buClr>
              <a:buSzPts val="1800"/>
              <a:buNone/>
            </a:pPr>
            <a:r>
              <a:t/>
            </a:r>
            <a:endParaRPr sz="1800"/>
          </a:p>
          <a:p>
            <a:pPr indent="-342900" lvl="0" marL="342900" rtl="0" algn="l">
              <a:spcBef>
                <a:spcPts val="360"/>
              </a:spcBef>
              <a:spcAft>
                <a:spcPts val="0"/>
              </a:spcAft>
              <a:buClr>
                <a:schemeClr val="dk1"/>
              </a:buClr>
              <a:buSzPts val="1800"/>
              <a:buFont typeface="Noto Sans Symbols"/>
              <a:buChar char="⮚"/>
            </a:pPr>
            <a:r>
              <a:rPr lang="en-US"/>
              <a:t>Cooperative Agreement</a:t>
            </a:r>
            <a:endParaRPr/>
          </a:p>
          <a:p>
            <a:pPr indent="-285750" lvl="1" marL="742950" rtl="0" algn="l">
              <a:spcBef>
                <a:spcPts val="320"/>
              </a:spcBef>
              <a:spcAft>
                <a:spcPts val="0"/>
              </a:spcAft>
              <a:buClr>
                <a:schemeClr val="dk1"/>
              </a:buClr>
              <a:buSzPts val="1600"/>
              <a:buChar char="•"/>
            </a:pPr>
            <a:r>
              <a:rPr lang="en-US"/>
              <a:t>A legally binding instrument used to enter into the same kind of relationship as a grant except substantial involvement between the Government and the recipient is expected when carrying out the activity contemplated by the cooperative agreement.</a:t>
            </a:r>
            <a:endParaRPr/>
          </a:p>
        </p:txBody>
      </p:sp>
      <p:sp>
        <p:nvSpPr>
          <p:cNvPr id="462" name="Google Shape;462;p13"/>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Common Definitions</a:t>
            </a:r>
            <a:endParaRPr/>
          </a:p>
        </p:txBody>
      </p:sp>
      <p:sp>
        <p:nvSpPr>
          <p:cNvPr id="463" name="Google Shape;463;p13"/>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0" name="Shape 1680"/>
        <p:cNvGrpSpPr/>
        <p:nvPr/>
      </p:nvGrpSpPr>
      <p:grpSpPr>
        <a:xfrm>
          <a:off x="0" y="0"/>
          <a:ext cx="0" cy="0"/>
          <a:chOff x="0" y="0"/>
          <a:chExt cx="0" cy="0"/>
        </a:xfrm>
      </p:grpSpPr>
      <p:sp>
        <p:nvSpPr>
          <p:cNvPr id="1681" name="Google Shape;1681;p130"/>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682" name="Google Shape;1682;p130"/>
          <p:cNvSpPr txBox="1"/>
          <p:nvPr>
            <p:ph idx="1" type="body"/>
          </p:nvPr>
        </p:nvSpPr>
        <p:spPr>
          <a:xfrm>
            <a:off x="1064524" y="1664730"/>
            <a:ext cx="10568675"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General Considerations</a:t>
            </a:r>
            <a:endParaRPr/>
          </a:p>
          <a:p>
            <a:pPr indent="-285750" lvl="1" marL="742950" rtl="0" algn="l">
              <a:spcBef>
                <a:spcPts val="320"/>
              </a:spcBef>
              <a:spcAft>
                <a:spcPts val="0"/>
              </a:spcAft>
              <a:buClr>
                <a:schemeClr val="dk1"/>
              </a:buClr>
              <a:buSzPts val="1600"/>
              <a:buFont typeface="Courier New"/>
              <a:buChar char="o"/>
            </a:pPr>
            <a:r>
              <a:rPr lang="en-US"/>
              <a:t>Do not acquire property under OT unless specifically necessary</a:t>
            </a:r>
            <a:endParaRPr/>
          </a:p>
          <a:p>
            <a:pPr indent="-228600" lvl="2" marL="1143000" rtl="0" algn="l">
              <a:spcBef>
                <a:spcPts val="280"/>
              </a:spcBef>
              <a:spcAft>
                <a:spcPts val="0"/>
              </a:spcAft>
              <a:buClr>
                <a:schemeClr val="dk1"/>
              </a:buClr>
              <a:buSzPts val="1400"/>
              <a:buChar char="•"/>
            </a:pPr>
            <a:r>
              <a:rPr lang="en-US" sz="1400"/>
              <a:t>The Government is not required to take title to the property acquired or produced by the Performer</a:t>
            </a:r>
            <a:endParaRPr/>
          </a:p>
          <a:p>
            <a:pPr indent="-228600" lvl="2" marL="1143000" rtl="0" algn="l">
              <a:spcBef>
                <a:spcPts val="280"/>
              </a:spcBef>
              <a:spcAft>
                <a:spcPts val="0"/>
              </a:spcAft>
              <a:buClr>
                <a:schemeClr val="dk1"/>
              </a:buClr>
              <a:buSzPts val="1400"/>
              <a:buChar char="•"/>
            </a:pPr>
            <a:r>
              <a:rPr lang="en-US" sz="1400"/>
              <a:t>Focus on the deliverables </a:t>
            </a:r>
            <a:endParaRPr/>
          </a:p>
          <a:p>
            <a:pPr indent="-285750" lvl="1" marL="742950" rtl="0" algn="l">
              <a:spcBef>
                <a:spcPts val="920"/>
              </a:spcBef>
              <a:spcAft>
                <a:spcPts val="0"/>
              </a:spcAft>
              <a:buClr>
                <a:schemeClr val="dk1"/>
              </a:buClr>
              <a:buSzPts val="1600"/>
              <a:buFont typeface="Courier New"/>
              <a:buChar char="o"/>
            </a:pPr>
            <a:r>
              <a:rPr lang="en-US"/>
              <a:t>The majority of the dollars should be used for scientific and engineering labor</a:t>
            </a:r>
            <a:endParaRPr/>
          </a:p>
          <a:p>
            <a:pPr indent="-285750" lvl="1" marL="742950" rtl="0" algn="l">
              <a:spcBef>
                <a:spcPts val="920"/>
              </a:spcBef>
              <a:spcAft>
                <a:spcPts val="0"/>
              </a:spcAft>
              <a:buClr>
                <a:schemeClr val="dk1"/>
              </a:buClr>
              <a:buSzPts val="1600"/>
              <a:buFont typeface="Courier New"/>
              <a:buChar char="o"/>
            </a:pPr>
            <a:r>
              <a:rPr lang="en-US"/>
              <a:t>The appropriate consideration is whether known or future efforts will be fostered by the Government owning the property</a:t>
            </a:r>
            <a:endParaRPr/>
          </a:p>
          <a:p>
            <a:pPr indent="-285750" lvl="1" marL="742950" rtl="0" algn="l">
              <a:spcBef>
                <a:spcPts val="920"/>
              </a:spcBef>
              <a:spcAft>
                <a:spcPts val="0"/>
              </a:spcAft>
              <a:buClr>
                <a:schemeClr val="dk1"/>
              </a:buClr>
              <a:buSzPts val="1600"/>
              <a:buFont typeface="Courier New"/>
              <a:buChar char="o"/>
            </a:pPr>
            <a:r>
              <a:rPr lang="en-US"/>
              <a:t>Once the Government takes title, or if the Government furnishes Government property to the team, then the Federal Property and Administrative Services Act applies</a:t>
            </a:r>
            <a:endParaRPr/>
          </a:p>
          <a:p>
            <a:pPr indent="-228600" lvl="2" marL="1143000" rtl="0" algn="l">
              <a:spcBef>
                <a:spcPts val="320"/>
              </a:spcBef>
              <a:spcAft>
                <a:spcPts val="0"/>
              </a:spcAft>
              <a:buClr>
                <a:schemeClr val="dk1"/>
              </a:buClr>
              <a:buSzPts val="1600"/>
              <a:buChar char="•"/>
            </a:pPr>
            <a:r>
              <a:rPr lang="en-US"/>
              <a:t>The </a:t>
            </a:r>
            <a:r>
              <a:rPr lang="en-US" sz="1400"/>
              <a:t>traditional property identification, maintenance, and disposal procedures will be applicable</a:t>
            </a:r>
            <a:endParaRPr/>
          </a:p>
        </p:txBody>
      </p:sp>
      <p:sp>
        <p:nvSpPr>
          <p:cNvPr id="1683" name="Google Shape;1683;p130"/>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Property under OT Agreements</a:t>
            </a:r>
            <a:endParaRPr/>
          </a:p>
        </p:txBody>
      </p:sp>
      <p:sp>
        <p:nvSpPr>
          <p:cNvPr id="1684" name="Google Shape;1684;p130"/>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8" name="Shape 1688"/>
        <p:cNvGrpSpPr/>
        <p:nvPr/>
      </p:nvGrpSpPr>
      <p:grpSpPr>
        <a:xfrm>
          <a:off x="0" y="0"/>
          <a:ext cx="0" cy="0"/>
          <a:chOff x="0" y="0"/>
          <a:chExt cx="0" cy="0"/>
        </a:xfrm>
      </p:grpSpPr>
      <p:sp>
        <p:nvSpPr>
          <p:cNvPr id="1689" name="Google Shape;1689;p131"/>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690" name="Google Shape;1690;p131"/>
          <p:cNvSpPr txBox="1"/>
          <p:nvPr>
            <p:ph idx="1" type="body"/>
          </p:nvPr>
        </p:nvSpPr>
        <p:spPr>
          <a:xfrm>
            <a:off x="1078173" y="1664730"/>
            <a:ext cx="9725067"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Property Considerations</a:t>
            </a:r>
            <a:endParaRPr/>
          </a:p>
          <a:p>
            <a:pPr indent="-285750" lvl="1" marL="742950" rtl="0" algn="l">
              <a:spcBef>
                <a:spcPts val="320"/>
              </a:spcBef>
              <a:spcAft>
                <a:spcPts val="0"/>
              </a:spcAft>
              <a:buClr>
                <a:schemeClr val="dk1"/>
              </a:buClr>
              <a:buSzPts val="1600"/>
              <a:buFont typeface="Courier New"/>
              <a:buChar char="o"/>
            </a:pPr>
            <a:r>
              <a:rPr lang="en-US"/>
              <a:t>If possible, acquire property outside of the OT agreement unless the property is to be part of a deliverable military prototype</a:t>
            </a:r>
            <a:endParaRPr/>
          </a:p>
          <a:p>
            <a:pPr indent="-285750" lvl="1" marL="742950" rtl="0" algn="l">
              <a:spcBef>
                <a:spcPts val="920"/>
              </a:spcBef>
              <a:spcAft>
                <a:spcPts val="0"/>
              </a:spcAft>
              <a:buClr>
                <a:schemeClr val="dk1"/>
              </a:buClr>
              <a:buSzPts val="1600"/>
              <a:buFont typeface="Courier New"/>
              <a:buChar char="o"/>
            </a:pPr>
            <a:r>
              <a:rPr lang="en-US"/>
              <a:t>If the Government is funding the effort when the property is acquired, the Government will typically delay taking title until the end of the agreement</a:t>
            </a:r>
            <a:endParaRPr/>
          </a:p>
          <a:p>
            <a:pPr indent="-228600" lvl="2" marL="1143000" rtl="0" algn="l">
              <a:spcBef>
                <a:spcPts val="320"/>
              </a:spcBef>
              <a:spcAft>
                <a:spcPts val="0"/>
              </a:spcAft>
              <a:buClr>
                <a:schemeClr val="dk1"/>
              </a:buClr>
              <a:buSzPts val="1600"/>
              <a:buChar char="•"/>
            </a:pPr>
            <a:r>
              <a:rPr lang="en-US"/>
              <a:t>Contractor assumes risk of loss until delivery</a:t>
            </a:r>
            <a:endParaRPr/>
          </a:p>
          <a:p>
            <a:pPr indent="0" lvl="1" marL="457200" rtl="0" algn="l">
              <a:spcBef>
                <a:spcPts val="360"/>
              </a:spcBef>
              <a:spcAft>
                <a:spcPts val="0"/>
              </a:spcAft>
              <a:buClr>
                <a:schemeClr val="dk1"/>
              </a:buClr>
              <a:buSzPts val="1800"/>
              <a:buNone/>
            </a:pPr>
            <a:r>
              <a:t/>
            </a:r>
            <a:endParaRPr sz="1800"/>
          </a:p>
          <a:p>
            <a:pPr indent="-342900" lvl="0" marL="342900" rtl="0" algn="l">
              <a:spcBef>
                <a:spcPts val="360"/>
              </a:spcBef>
              <a:spcAft>
                <a:spcPts val="0"/>
              </a:spcAft>
              <a:buClr>
                <a:schemeClr val="dk1"/>
              </a:buClr>
              <a:buSzPts val="1800"/>
              <a:buFont typeface="Noto Sans Symbols"/>
              <a:buChar char="⮚"/>
            </a:pPr>
            <a:r>
              <a:rPr lang="en-US"/>
              <a:t>Regardless of the type of OT</a:t>
            </a:r>
            <a:endParaRPr/>
          </a:p>
          <a:p>
            <a:pPr indent="-285750" lvl="1" marL="742950" rtl="0" algn="l">
              <a:spcBef>
                <a:spcPts val="320"/>
              </a:spcBef>
              <a:spcAft>
                <a:spcPts val="0"/>
              </a:spcAft>
              <a:buClr>
                <a:schemeClr val="dk1"/>
              </a:buClr>
              <a:buSzPts val="1600"/>
              <a:buFont typeface="Courier New"/>
              <a:buChar char="o"/>
            </a:pPr>
            <a:r>
              <a:rPr lang="en-US"/>
              <a:t>Contractor retains title and responsibility until delivery or agreement end</a:t>
            </a:r>
            <a:endParaRPr/>
          </a:p>
          <a:p>
            <a:pPr indent="-285750" lvl="1" marL="742950" rtl="0" algn="l">
              <a:spcBef>
                <a:spcPts val="920"/>
              </a:spcBef>
              <a:spcAft>
                <a:spcPts val="0"/>
              </a:spcAft>
              <a:buClr>
                <a:schemeClr val="dk1"/>
              </a:buClr>
              <a:buSzPts val="1600"/>
              <a:buFont typeface="Courier New"/>
              <a:buChar char="o"/>
            </a:pPr>
            <a:r>
              <a:rPr lang="en-US"/>
              <a:t>Contractor retains responsibility for day-to-day maintenance of the property until delivery or agreement end</a:t>
            </a:r>
            <a:endParaRPr/>
          </a:p>
          <a:p>
            <a:pPr indent="-285750" lvl="1" marL="742950" rtl="0" algn="l">
              <a:spcBef>
                <a:spcPts val="920"/>
              </a:spcBef>
              <a:spcAft>
                <a:spcPts val="0"/>
              </a:spcAft>
              <a:buClr>
                <a:schemeClr val="dk1"/>
              </a:buClr>
              <a:buSzPts val="1600"/>
              <a:buFont typeface="Courier New"/>
              <a:buChar char="o"/>
            </a:pPr>
            <a:r>
              <a:rPr lang="en-US"/>
              <a:t>Contractor may use best commercial practices in their maintenance activities</a:t>
            </a:r>
            <a:endParaRPr/>
          </a:p>
        </p:txBody>
      </p:sp>
      <p:sp>
        <p:nvSpPr>
          <p:cNvPr id="1691" name="Google Shape;1691;p131"/>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Property in OTs (continued)</a:t>
            </a:r>
            <a:endParaRPr/>
          </a:p>
        </p:txBody>
      </p:sp>
      <p:sp>
        <p:nvSpPr>
          <p:cNvPr id="1692" name="Google Shape;1692;p131"/>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6" name="Shape 1696"/>
        <p:cNvGrpSpPr/>
        <p:nvPr/>
      </p:nvGrpSpPr>
      <p:grpSpPr>
        <a:xfrm>
          <a:off x="0" y="0"/>
          <a:ext cx="0" cy="0"/>
          <a:chOff x="0" y="0"/>
          <a:chExt cx="0" cy="0"/>
        </a:xfrm>
      </p:grpSpPr>
      <p:sp>
        <p:nvSpPr>
          <p:cNvPr id="1697" name="Google Shape;1697;p132"/>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STATEMENT A. Approved for public release; distribution is unlimited</a:t>
            </a:r>
            <a:endParaRPr/>
          </a:p>
        </p:txBody>
      </p:sp>
      <p:sp>
        <p:nvSpPr>
          <p:cNvPr id="1698" name="Google Shape;1698;p132"/>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99" name="Google Shape;1699;p132"/>
          <p:cNvSpPr txBox="1"/>
          <p:nvPr>
            <p:ph idx="1" type="body"/>
          </p:nvPr>
        </p:nvSpPr>
        <p:spPr>
          <a:xfrm>
            <a:off x="1084997" y="1664730"/>
            <a:ext cx="10017458"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If the Performing team provides physical property as in-kind resource sharing, the property will become a program asset, will need to be valued, and dispositioned upon completion of the Agreement. </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t>If property is acquired, try to do it outside the OT and allow for a portion of the investment in the form of in-kind usage/depreciation fee contributions</a:t>
            </a:r>
            <a:endParaRPr/>
          </a:p>
        </p:txBody>
      </p:sp>
      <p:sp>
        <p:nvSpPr>
          <p:cNvPr id="1700" name="Google Shape;1700;p132"/>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Property as Resource Share</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4" name="Shape 1704"/>
        <p:cNvGrpSpPr/>
        <p:nvPr/>
      </p:nvGrpSpPr>
      <p:grpSpPr>
        <a:xfrm>
          <a:off x="0" y="0"/>
          <a:ext cx="0" cy="0"/>
          <a:chOff x="0" y="0"/>
          <a:chExt cx="0" cy="0"/>
        </a:xfrm>
      </p:grpSpPr>
      <p:sp>
        <p:nvSpPr>
          <p:cNvPr id="1705" name="Google Shape;1705;p133"/>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706" name="Google Shape;1706;p133"/>
          <p:cNvSpPr txBox="1"/>
          <p:nvPr>
            <p:ph type="ctrTitle"/>
          </p:nvPr>
        </p:nvSpPr>
        <p:spPr>
          <a:xfrm>
            <a:off x="508000" y="2351221"/>
            <a:ext cx="111760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800"/>
              <a:buFont typeface="Poppins"/>
              <a:buNone/>
            </a:pPr>
            <a:r>
              <a:rPr lang="en-US"/>
              <a:t>Review of Sample OT for Prototype Agreement</a:t>
            </a:r>
            <a:endParaRPr/>
          </a:p>
        </p:txBody>
      </p:sp>
      <p:sp>
        <p:nvSpPr>
          <p:cNvPr id="1707" name="Google Shape;1707;p133"/>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1" name="Shape 1711"/>
        <p:cNvGrpSpPr/>
        <p:nvPr/>
      </p:nvGrpSpPr>
      <p:grpSpPr>
        <a:xfrm>
          <a:off x="0" y="0"/>
          <a:ext cx="0" cy="0"/>
          <a:chOff x="0" y="0"/>
          <a:chExt cx="0" cy="0"/>
        </a:xfrm>
      </p:grpSpPr>
      <p:sp>
        <p:nvSpPr>
          <p:cNvPr id="1712" name="Google Shape;1712;p134"/>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713" name="Google Shape;1713;p134"/>
          <p:cNvSpPr txBox="1"/>
          <p:nvPr>
            <p:ph type="ctrTitle"/>
          </p:nvPr>
        </p:nvSpPr>
        <p:spPr>
          <a:xfrm>
            <a:off x="508000" y="2351221"/>
            <a:ext cx="111760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800"/>
              <a:buFont typeface="Poppins"/>
              <a:buNone/>
            </a:pPr>
            <a:r>
              <a:rPr lang="en-US"/>
              <a:t>Conclusion</a:t>
            </a:r>
            <a:endParaRPr/>
          </a:p>
        </p:txBody>
      </p:sp>
      <p:sp>
        <p:nvSpPr>
          <p:cNvPr id="1714" name="Google Shape;1714;p134"/>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8" name="Shape 1718"/>
        <p:cNvGrpSpPr/>
        <p:nvPr/>
      </p:nvGrpSpPr>
      <p:grpSpPr>
        <a:xfrm>
          <a:off x="0" y="0"/>
          <a:ext cx="0" cy="0"/>
          <a:chOff x="0" y="0"/>
          <a:chExt cx="0" cy="0"/>
        </a:xfrm>
      </p:grpSpPr>
      <p:sp>
        <p:nvSpPr>
          <p:cNvPr id="1719" name="Google Shape;1719;p135"/>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720" name="Google Shape;1720;p135"/>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21" name="Google Shape;1721;p135"/>
          <p:cNvSpPr txBox="1"/>
          <p:nvPr>
            <p:ph idx="1" type="body"/>
          </p:nvPr>
        </p:nvSpPr>
        <p:spPr>
          <a:xfrm>
            <a:off x="1091820" y="1664730"/>
            <a:ext cx="9928747"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The primary goal of OTs is to attract nontraditional performers</a:t>
            </a:r>
            <a:endParaRPr/>
          </a:p>
          <a:p>
            <a:pPr indent="-285750" lvl="1" marL="742950" rtl="0" algn="l">
              <a:spcBef>
                <a:spcPts val="320"/>
              </a:spcBef>
              <a:spcAft>
                <a:spcPts val="0"/>
              </a:spcAft>
              <a:buClr>
                <a:schemeClr val="dk1"/>
              </a:buClr>
              <a:buSzPts val="1600"/>
              <a:buChar char="•"/>
            </a:pPr>
            <a:r>
              <a:rPr lang="en-US"/>
              <a:t>Awarding more quickly may be a side effect of using OTs, but it is not the main reason to use the authority</a:t>
            </a:r>
            <a:endParaRPr/>
          </a:p>
          <a:p>
            <a:pPr indent="-228600" lvl="0" marL="342900" rtl="0" algn="l">
              <a:spcBef>
                <a:spcPts val="360"/>
              </a:spcBef>
              <a:spcAft>
                <a:spcPts val="0"/>
              </a:spcAft>
              <a:buClr>
                <a:schemeClr val="dk1"/>
              </a:buClr>
              <a:buSzPts val="1800"/>
              <a:buNone/>
            </a:pPr>
            <a:r>
              <a:t/>
            </a:r>
            <a:endParaRPr/>
          </a:p>
          <a:p>
            <a:pPr indent="-342900" lvl="0" marL="342900" rtl="0" algn="l">
              <a:spcBef>
                <a:spcPts val="360"/>
              </a:spcBef>
              <a:spcAft>
                <a:spcPts val="0"/>
              </a:spcAft>
              <a:buClr>
                <a:schemeClr val="dk1"/>
              </a:buClr>
              <a:buSzPts val="1800"/>
              <a:buChar char="⮚"/>
            </a:pPr>
            <a:r>
              <a:rPr lang="en-US"/>
              <a:t>In fact, awarding OTs initially may not be faster</a:t>
            </a:r>
            <a:endParaRPr/>
          </a:p>
          <a:p>
            <a:pPr indent="-285750" lvl="1" marL="742950" rtl="0" algn="l">
              <a:spcBef>
                <a:spcPts val="320"/>
              </a:spcBef>
              <a:spcAft>
                <a:spcPts val="0"/>
              </a:spcAft>
              <a:buClr>
                <a:schemeClr val="dk1"/>
              </a:buClr>
              <a:buSzPts val="1600"/>
              <a:buChar char="•"/>
            </a:pPr>
            <a:r>
              <a:rPr lang="en-US"/>
              <a:t>Unless the awarding organization fully embraces the inherent flexibility and streamlines its award processes, there may not be much of a time savings</a:t>
            </a:r>
            <a:endParaRPr/>
          </a:p>
          <a:p>
            <a:pPr indent="-285750" lvl="1" marL="742950" rtl="0" algn="l">
              <a:spcBef>
                <a:spcPts val="320"/>
              </a:spcBef>
              <a:spcAft>
                <a:spcPts val="0"/>
              </a:spcAft>
              <a:buClr>
                <a:schemeClr val="dk1"/>
              </a:buClr>
              <a:buSzPts val="1600"/>
              <a:buChar char="•"/>
            </a:pPr>
            <a:r>
              <a:rPr lang="en-US"/>
              <a:t>It may take some time for the Government team to get used to the new paradigm and learn how to negotiate terms and conditions</a:t>
            </a:r>
            <a:endParaRPr/>
          </a:p>
          <a:p>
            <a:pPr indent="-285750" lvl="1" marL="742950" rtl="0" algn="l">
              <a:spcBef>
                <a:spcPts val="320"/>
              </a:spcBef>
              <a:spcAft>
                <a:spcPts val="0"/>
              </a:spcAft>
              <a:buClr>
                <a:schemeClr val="dk1"/>
              </a:buClr>
              <a:buSzPts val="1600"/>
              <a:buChar char="•"/>
            </a:pPr>
            <a:r>
              <a:rPr lang="en-US"/>
              <a:t>There is a learning curve with OTs</a:t>
            </a:r>
            <a:endParaRPr/>
          </a:p>
        </p:txBody>
      </p:sp>
      <p:sp>
        <p:nvSpPr>
          <p:cNvPr id="1722" name="Google Shape;1722;p135"/>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Lessons Learned</a:t>
            </a:r>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6" name="Shape 1726"/>
        <p:cNvGrpSpPr/>
        <p:nvPr/>
      </p:nvGrpSpPr>
      <p:grpSpPr>
        <a:xfrm>
          <a:off x="0" y="0"/>
          <a:ext cx="0" cy="0"/>
          <a:chOff x="0" y="0"/>
          <a:chExt cx="0" cy="0"/>
        </a:xfrm>
      </p:grpSpPr>
      <p:sp>
        <p:nvSpPr>
          <p:cNvPr id="1727" name="Google Shape;1727;p136"/>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728" name="Google Shape;1728;p136"/>
          <p:cNvSpPr txBox="1"/>
          <p:nvPr>
            <p:ph idx="1" type="body"/>
          </p:nvPr>
        </p:nvSpPr>
        <p:spPr>
          <a:xfrm>
            <a:off x="1078172" y="1664730"/>
            <a:ext cx="10555027"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To be truly efficient, the Government participants must work from the start as a team, including program, contracting, legal, and financial members</a:t>
            </a:r>
            <a:endParaRPr/>
          </a:p>
          <a:p>
            <a:pPr indent="-342900" lvl="0" marL="342900" rtl="0" algn="l">
              <a:spcBef>
                <a:spcPts val="960"/>
              </a:spcBef>
              <a:spcAft>
                <a:spcPts val="0"/>
              </a:spcAft>
              <a:buClr>
                <a:schemeClr val="dk1"/>
              </a:buClr>
              <a:buSzPts val="1800"/>
              <a:buChar char="⮚"/>
            </a:pPr>
            <a:r>
              <a:rPr lang="en-US"/>
              <a:t>Marketing your solicitation may be the hardest part</a:t>
            </a:r>
            <a:endParaRPr/>
          </a:p>
          <a:p>
            <a:pPr indent="-285750" lvl="1" marL="742950" rtl="0" algn="l">
              <a:spcBef>
                <a:spcPts val="320"/>
              </a:spcBef>
              <a:spcAft>
                <a:spcPts val="0"/>
              </a:spcAft>
              <a:buClr>
                <a:schemeClr val="dk1"/>
              </a:buClr>
              <a:buSzPts val="1600"/>
              <a:buChar char="•"/>
            </a:pPr>
            <a:r>
              <a:rPr lang="en-US"/>
              <a:t>Publishing in SAM is not enough</a:t>
            </a:r>
            <a:endParaRPr/>
          </a:p>
          <a:p>
            <a:pPr indent="-285750" lvl="1" marL="742950" rtl="0" algn="l">
              <a:spcBef>
                <a:spcPts val="320"/>
              </a:spcBef>
              <a:spcAft>
                <a:spcPts val="0"/>
              </a:spcAft>
              <a:buClr>
                <a:schemeClr val="dk1"/>
              </a:buClr>
              <a:buSzPts val="1600"/>
              <a:buChar char="•"/>
            </a:pPr>
            <a:r>
              <a:rPr lang="en-US"/>
              <a:t>It is important to get the solicitation to the nontraditional performers</a:t>
            </a:r>
            <a:endParaRPr/>
          </a:p>
          <a:p>
            <a:pPr indent="-285750" lvl="1" marL="742950" rtl="0" algn="l">
              <a:spcBef>
                <a:spcPts val="320"/>
              </a:spcBef>
              <a:spcAft>
                <a:spcPts val="0"/>
              </a:spcAft>
              <a:buClr>
                <a:schemeClr val="dk1"/>
              </a:buClr>
              <a:buSzPts val="1600"/>
              <a:buChar char="•"/>
            </a:pPr>
            <a:r>
              <a:rPr lang="en-US"/>
              <a:t>The program office will be an important resource</a:t>
            </a:r>
            <a:endParaRPr/>
          </a:p>
          <a:p>
            <a:pPr indent="-342900" lvl="0" marL="342900" rtl="0" algn="l">
              <a:spcBef>
                <a:spcPts val="960"/>
              </a:spcBef>
              <a:spcAft>
                <a:spcPts val="0"/>
              </a:spcAft>
              <a:buClr>
                <a:schemeClr val="dk1"/>
              </a:buClr>
              <a:buSzPts val="1800"/>
              <a:buChar char="⮚"/>
            </a:pPr>
            <a:r>
              <a:rPr lang="en-US"/>
              <a:t>OTs are not appropriate for all acquisitions – at its heart, it is an R&amp;D tool</a:t>
            </a:r>
            <a:endParaRPr/>
          </a:p>
          <a:p>
            <a:pPr indent="-342900" lvl="0" marL="342900" rtl="0" algn="l">
              <a:spcBef>
                <a:spcPts val="960"/>
              </a:spcBef>
              <a:spcAft>
                <a:spcPts val="0"/>
              </a:spcAft>
              <a:buClr>
                <a:schemeClr val="dk1"/>
              </a:buClr>
              <a:buSzPts val="1800"/>
              <a:buChar char="⮚"/>
            </a:pPr>
            <a:r>
              <a:rPr lang="en-US"/>
              <a:t>Fairness and transparency is paramount to success</a:t>
            </a:r>
            <a:endParaRPr/>
          </a:p>
        </p:txBody>
      </p:sp>
      <p:sp>
        <p:nvSpPr>
          <p:cNvPr id="1729" name="Google Shape;1729;p136"/>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Lessons Learned</a:t>
            </a:r>
            <a:endParaRPr/>
          </a:p>
        </p:txBody>
      </p:sp>
      <p:sp>
        <p:nvSpPr>
          <p:cNvPr id="1730" name="Google Shape;1730;p136"/>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4" name="Shape 1734"/>
        <p:cNvGrpSpPr/>
        <p:nvPr/>
      </p:nvGrpSpPr>
      <p:grpSpPr>
        <a:xfrm>
          <a:off x="0" y="0"/>
          <a:ext cx="0" cy="0"/>
          <a:chOff x="0" y="0"/>
          <a:chExt cx="0" cy="0"/>
        </a:xfrm>
      </p:grpSpPr>
      <p:sp>
        <p:nvSpPr>
          <p:cNvPr id="1735" name="Google Shape;1735;p137"/>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736" name="Google Shape;1736;p137"/>
          <p:cNvSpPr txBox="1"/>
          <p:nvPr>
            <p:ph idx="1" type="body"/>
          </p:nvPr>
        </p:nvSpPr>
        <p:spPr>
          <a:xfrm>
            <a:off x="1071349" y="1664730"/>
            <a:ext cx="9996986"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There are no templates or checklists, so use good business judgment</a:t>
            </a:r>
            <a:endParaRPr/>
          </a:p>
          <a:p>
            <a:pPr indent="-342900" lvl="0" marL="342900" rtl="0" algn="l">
              <a:spcBef>
                <a:spcPts val="960"/>
              </a:spcBef>
              <a:spcAft>
                <a:spcPts val="0"/>
              </a:spcAft>
              <a:buClr>
                <a:schemeClr val="dk1"/>
              </a:buClr>
              <a:buSzPts val="1800"/>
              <a:buChar char="⮚"/>
            </a:pPr>
            <a:r>
              <a:rPr lang="en-US"/>
              <a:t>With purposely little guidance, OT practice is ever evolving</a:t>
            </a:r>
            <a:endParaRPr/>
          </a:p>
          <a:p>
            <a:pPr indent="-342900" lvl="0" marL="342900" rtl="0" algn="l">
              <a:spcBef>
                <a:spcPts val="960"/>
              </a:spcBef>
              <a:spcAft>
                <a:spcPts val="0"/>
              </a:spcAft>
              <a:buClr>
                <a:schemeClr val="dk1"/>
              </a:buClr>
              <a:buSzPts val="1800"/>
              <a:buChar char="⮚"/>
            </a:pPr>
            <a:r>
              <a:rPr lang="en-US"/>
              <a:t>The new follow-on production language is still in its infancy </a:t>
            </a:r>
            <a:endParaRPr/>
          </a:p>
          <a:p>
            <a:pPr indent="-285750" lvl="1" marL="742950" rtl="0" algn="l">
              <a:spcBef>
                <a:spcPts val="320"/>
              </a:spcBef>
              <a:spcAft>
                <a:spcPts val="0"/>
              </a:spcAft>
              <a:buClr>
                <a:schemeClr val="dk1"/>
              </a:buClr>
              <a:buSzPts val="1600"/>
              <a:buFont typeface="Arial"/>
              <a:buChar char="–"/>
            </a:pPr>
            <a:r>
              <a:rPr lang="en-US"/>
              <a:t>Expect some failures </a:t>
            </a:r>
            <a:endParaRPr/>
          </a:p>
          <a:p>
            <a:pPr indent="-285750" lvl="1" marL="742950" rtl="0" algn="l">
              <a:spcBef>
                <a:spcPts val="320"/>
              </a:spcBef>
              <a:spcAft>
                <a:spcPts val="0"/>
              </a:spcAft>
              <a:buClr>
                <a:schemeClr val="dk1"/>
              </a:buClr>
              <a:buSzPts val="1600"/>
              <a:buFont typeface="Arial"/>
              <a:buChar char="–"/>
            </a:pPr>
            <a:r>
              <a:rPr lang="en-US"/>
              <a:t>Best practices are yet to come</a:t>
            </a:r>
            <a:endParaRPr/>
          </a:p>
          <a:p>
            <a:pPr indent="-285750" lvl="1" marL="742950" rtl="0" algn="l">
              <a:spcBef>
                <a:spcPts val="320"/>
              </a:spcBef>
              <a:spcAft>
                <a:spcPts val="0"/>
              </a:spcAft>
              <a:buClr>
                <a:schemeClr val="dk1"/>
              </a:buClr>
              <a:buSzPts val="1600"/>
              <a:buFont typeface="Arial"/>
              <a:buChar char="–"/>
            </a:pPr>
            <a:r>
              <a:rPr lang="en-US"/>
              <a:t>It may not be appropriate or wise to do a follow-on in every situation</a:t>
            </a:r>
            <a:endParaRPr/>
          </a:p>
          <a:p>
            <a:pPr indent="-342900" lvl="0" marL="342900" rtl="0" algn="l">
              <a:spcBef>
                <a:spcPts val="960"/>
              </a:spcBef>
              <a:spcAft>
                <a:spcPts val="0"/>
              </a:spcAft>
              <a:buClr>
                <a:schemeClr val="dk1"/>
              </a:buClr>
              <a:buSzPts val="1800"/>
              <a:buChar char="⮚"/>
            </a:pPr>
            <a:r>
              <a:rPr lang="en-US"/>
              <a:t>With the renewed popularity of OTs, expect some oversight to follow, both internal and external</a:t>
            </a:r>
            <a:endParaRPr/>
          </a:p>
          <a:p>
            <a:pPr indent="-285750" lvl="1" marL="742950" rtl="0" algn="l">
              <a:spcBef>
                <a:spcPts val="320"/>
              </a:spcBef>
              <a:spcAft>
                <a:spcPts val="0"/>
              </a:spcAft>
              <a:buClr>
                <a:schemeClr val="dk1"/>
              </a:buClr>
              <a:buSzPts val="1600"/>
              <a:buFont typeface="Arial"/>
              <a:buChar char="–"/>
            </a:pPr>
            <a:r>
              <a:rPr lang="en-US"/>
              <a:t>Don’t be afraid of it – just make sure the decisions made are thoughtful and documented</a:t>
            </a:r>
            <a:endParaRPr/>
          </a:p>
        </p:txBody>
      </p:sp>
      <p:sp>
        <p:nvSpPr>
          <p:cNvPr id="1737" name="Google Shape;1737;p137"/>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Lessons Learned</a:t>
            </a:r>
            <a:endParaRPr/>
          </a:p>
        </p:txBody>
      </p:sp>
      <p:sp>
        <p:nvSpPr>
          <p:cNvPr id="1738" name="Google Shape;1738;p137"/>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2" name="Shape 1742"/>
        <p:cNvGrpSpPr/>
        <p:nvPr/>
      </p:nvGrpSpPr>
      <p:grpSpPr>
        <a:xfrm>
          <a:off x="0" y="0"/>
          <a:ext cx="0" cy="0"/>
          <a:chOff x="0" y="0"/>
          <a:chExt cx="0" cy="0"/>
        </a:xfrm>
      </p:grpSpPr>
      <p:sp>
        <p:nvSpPr>
          <p:cNvPr id="1743" name="Google Shape;1743;p138"/>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744" name="Google Shape;1744;p138"/>
          <p:cNvSpPr txBox="1"/>
          <p:nvPr>
            <p:ph idx="1" type="body"/>
          </p:nvPr>
        </p:nvSpPr>
        <p:spPr>
          <a:xfrm>
            <a:off x="1160060" y="1664730"/>
            <a:ext cx="10473140"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OTs have inherent flexibility but that will only be a benefit if the people using them are willing to embrace the flexibility</a:t>
            </a:r>
            <a:endParaRPr/>
          </a:p>
          <a:p>
            <a:pPr indent="-285750" lvl="1" marL="742950" rtl="0" algn="l">
              <a:spcBef>
                <a:spcPts val="320"/>
              </a:spcBef>
              <a:spcAft>
                <a:spcPts val="0"/>
              </a:spcAft>
              <a:buClr>
                <a:schemeClr val="dk1"/>
              </a:buClr>
              <a:buSzPts val="1600"/>
              <a:buChar char="•"/>
            </a:pPr>
            <a:r>
              <a:rPr lang="en-US"/>
              <a:t>Senior management buy-in </a:t>
            </a:r>
            <a:endParaRPr/>
          </a:p>
          <a:p>
            <a:pPr indent="-285750" lvl="1" marL="742950" rtl="0" algn="l">
              <a:spcBef>
                <a:spcPts val="320"/>
              </a:spcBef>
              <a:spcAft>
                <a:spcPts val="0"/>
              </a:spcAft>
              <a:buClr>
                <a:schemeClr val="dk1"/>
              </a:buClr>
              <a:buSzPts val="1600"/>
              <a:buChar char="•"/>
            </a:pPr>
            <a:r>
              <a:rPr lang="en-US"/>
              <a:t>Coordinated team of agreements officers, legal counsel, technology program staff </a:t>
            </a:r>
            <a:endParaRPr/>
          </a:p>
          <a:p>
            <a:pPr indent="-184150" lvl="1" marL="742950" rtl="0" algn="l">
              <a:spcBef>
                <a:spcPts val="320"/>
              </a:spcBef>
              <a:spcAft>
                <a:spcPts val="0"/>
              </a:spcAft>
              <a:buClr>
                <a:schemeClr val="dk1"/>
              </a:buClr>
              <a:buSzPts val="1600"/>
              <a:buNone/>
            </a:pPr>
            <a:r>
              <a:t/>
            </a:r>
            <a:endParaRPr/>
          </a:p>
          <a:p>
            <a:pPr indent="-342900" lvl="0" marL="342900" rtl="0" algn="l">
              <a:spcBef>
                <a:spcPts val="360"/>
              </a:spcBef>
              <a:spcAft>
                <a:spcPts val="0"/>
              </a:spcAft>
              <a:buClr>
                <a:schemeClr val="dk1"/>
              </a:buClr>
              <a:buSzPts val="1800"/>
              <a:buFont typeface="Noto Sans Symbols"/>
              <a:buChar char="⮚"/>
            </a:pPr>
            <a:r>
              <a:rPr lang="en-US"/>
              <a:t>Educating industry is also key</a:t>
            </a:r>
            <a:endParaRPr/>
          </a:p>
          <a:p>
            <a:pPr indent="-285750" lvl="1" marL="742950" rtl="0" algn="l">
              <a:spcBef>
                <a:spcPts val="320"/>
              </a:spcBef>
              <a:spcAft>
                <a:spcPts val="0"/>
              </a:spcAft>
              <a:buClr>
                <a:schemeClr val="dk1"/>
              </a:buClr>
              <a:buSzPts val="1600"/>
              <a:buChar char="•"/>
            </a:pPr>
            <a:r>
              <a:rPr lang="en-US"/>
              <a:t>Traditional contractors may be resistant</a:t>
            </a:r>
            <a:endParaRPr/>
          </a:p>
          <a:p>
            <a:pPr indent="-285750" lvl="1" marL="742950" rtl="0" algn="l">
              <a:spcBef>
                <a:spcPts val="320"/>
              </a:spcBef>
              <a:spcAft>
                <a:spcPts val="0"/>
              </a:spcAft>
              <a:buClr>
                <a:schemeClr val="dk1"/>
              </a:buClr>
              <a:buSzPts val="1600"/>
              <a:buChar char="•"/>
            </a:pPr>
            <a:r>
              <a:rPr lang="en-US"/>
              <a:t>Non-traditional contractors may not believe that the Government is willing to behave differently</a:t>
            </a:r>
            <a:endParaRPr/>
          </a:p>
          <a:p>
            <a:pPr indent="-184150" lvl="1" marL="742950" rtl="0" algn="l">
              <a:spcBef>
                <a:spcPts val="320"/>
              </a:spcBef>
              <a:spcAft>
                <a:spcPts val="0"/>
              </a:spcAft>
              <a:buClr>
                <a:schemeClr val="dk1"/>
              </a:buClr>
              <a:buSzPts val="1600"/>
              <a:buNone/>
            </a:pPr>
            <a:r>
              <a:t/>
            </a:r>
            <a:endParaRPr/>
          </a:p>
          <a:p>
            <a:pPr indent="-342900" lvl="0" marL="342900" rtl="0" algn="l">
              <a:spcBef>
                <a:spcPts val="360"/>
              </a:spcBef>
              <a:spcAft>
                <a:spcPts val="0"/>
              </a:spcAft>
              <a:buClr>
                <a:schemeClr val="dk1"/>
              </a:buClr>
              <a:buSzPts val="1800"/>
              <a:buFont typeface="Noto Sans Symbols"/>
              <a:buChar char="⮚"/>
            </a:pPr>
            <a:r>
              <a:rPr lang="en-US"/>
              <a:t>Utilizing discretion and good business sense can be a difficult cultural change</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t>We must change or we will continue to miss out on important opportunities</a:t>
            </a:r>
            <a:endParaRPr/>
          </a:p>
        </p:txBody>
      </p:sp>
      <p:sp>
        <p:nvSpPr>
          <p:cNvPr id="1745" name="Google Shape;1745;p138"/>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Lesson Learned</a:t>
            </a:r>
            <a:endParaRPr/>
          </a:p>
        </p:txBody>
      </p:sp>
      <p:sp>
        <p:nvSpPr>
          <p:cNvPr id="1746" name="Google Shape;1746;p138"/>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0" name="Shape 1750"/>
        <p:cNvGrpSpPr/>
        <p:nvPr/>
      </p:nvGrpSpPr>
      <p:grpSpPr>
        <a:xfrm>
          <a:off x="0" y="0"/>
          <a:ext cx="0" cy="0"/>
          <a:chOff x="0" y="0"/>
          <a:chExt cx="0" cy="0"/>
        </a:xfrm>
      </p:grpSpPr>
      <p:sp>
        <p:nvSpPr>
          <p:cNvPr id="1751" name="Google Shape;1751;p139"/>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STATEMENT A. Approved for public release; distribution is unlimited</a:t>
            </a:r>
            <a:endParaRPr/>
          </a:p>
        </p:txBody>
      </p:sp>
      <p:sp>
        <p:nvSpPr>
          <p:cNvPr id="1752" name="Google Shape;1752;p139"/>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53" name="Google Shape;1753;p139"/>
          <p:cNvSpPr txBox="1"/>
          <p:nvPr>
            <p:ph type="ctrTitle"/>
          </p:nvPr>
        </p:nvSpPr>
        <p:spPr>
          <a:xfrm>
            <a:off x="508000" y="2351221"/>
            <a:ext cx="111760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800"/>
              <a:buFont typeface="Poppins"/>
              <a:buNone/>
            </a:pPr>
            <a:r>
              <a:rPr b="1" lang="en-US"/>
              <a:t>You’re only limited by your imagination.</a:t>
            </a:r>
            <a:endParaRPr/>
          </a:p>
        </p:txBody>
      </p:sp>
      <p:sp>
        <p:nvSpPr>
          <p:cNvPr id="1754" name="Google Shape;1754;p139"/>
          <p:cNvSpPr txBox="1"/>
          <p:nvPr/>
        </p:nvSpPr>
        <p:spPr>
          <a:xfrm>
            <a:off x="508001" y="6140653"/>
            <a:ext cx="11175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Poppins Light"/>
                <a:ea typeface="Poppins Light"/>
                <a:cs typeface="Poppins Light"/>
                <a:sym typeface="Poppins Light"/>
              </a:rPr>
              <a:t>Look to </a:t>
            </a:r>
            <a:r>
              <a:rPr lang="en-US" sz="1400" u="sng">
                <a:solidFill>
                  <a:schemeClr val="lt1"/>
                </a:solidFill>
                <a:latin typeface="Poppins Light"/>
                <a:ea typeface="Poppins Light"/>
                <a:cs typeface="Poppins Light"/>
                <a:sym typeface="Poppins Light"/>
                <a:hlinkClick r:id="rId3">
                  <a:extLst>
                    <a:ext uri="{A12FA001-AC4F-418D-AE19-62706E023703}">
                      <ahyp:hlinkClr val="tx"/>
                    </a:ext>
                  </a:extLst>
                </a:hlinkClick>
              </a:rPr>
              <a:t>https://</a:t>
            </a:r>
            <a:r>
              <a:rPr lang="en-US" sz="1400" u="sng">
                <a:solidFill>
                  <a:srgbClr val="B6DDE7"/>
                </a:solidFill>
                <a:latin typeface="Poppins Light"/>
                <a:ea typeface="Poppins Light"/>
                <a:cs typeface="Poppins Light"/>
                <a:sym typeface="Poppins Light"/>
                <a:hlinkClick r:id="rId4">
                  <a:extLst>
                    <a:ext uri="{A12FA001-AC4F-418D-AE19-62706E023703}">
                      <ahyp:hlinkClr val="tx"/>
                    </a:ext>
                  </a:extLst>
                </a:hlinkClick>
              </a:rPr>
              <a:t>acquisitioninnovation.darpa.mil</a:t>
            </a:r>
            <a:r>
              <a:rPr lang="en-US" sz="1400">
                <a:solidFill>
                  <a:schemeClr val="lt1"/>
                </a:solidFill>
                <a:latin typeface="Poppins Light"/>
                <a:ea typeface="Poppins Light"/>
                <a:cs typeface="Poppins Light"/>
                <a:sym typeface="Poppins Light"/>
              </a:rPr>
              <a:t> for more information about Other Transactions and other innovative acquisition methods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14"/>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469" name="Google Shape;469;p14"/>
          <p:cNvSpPr txBox="1"/>
          <p:nvPr>
            <p:ph idx="1" type="body"/>
          </p:nvPr>
        </p:nvSpPr>
        <p:spPr>
          <a:xfrm>
            <a:off x="1078173" y="1664730"/>
            <a:ext cx="10228998"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OTs for Research </a:t>
            </a:r>
            <a:endParaRPr/>
          </a:p>
          <a:p>
            <a:pPr indent="-285750" lvl="1" marL="742950" rtl="0" algn="l">
              <a:spcBef>
                <a:spcPts val="320"/>
              </a:spcBef>
              <a:spcAft>
                <a:spcPts val="0"/>
              </a:spcAft>
              <a:buClr>
                <a:schemeClr val="dk1"/>
              </a:buClr>
              <a:buSzPts val="1600"/>
              <a:buChar char="•"/>
            </a:pPr>
            <a:r>
              <a:rPr lang="en-US"/>
              <a:t>A legally binding instrument other than a procurement contract, grant, or cooperative agreement for performing basic, applied, or advanced research and development</a:t>
            </a:r>
            <a:endParaRPr/>
          </a:p>
          <a:p>
            <a:pPr indent="-209550" lvl="1" marL="742950" rtl="0" algn="l">
              <a:spcBef>
                <a:spcPts val="240"/>
              </a:spcBef>
              <a:spcAft>
                <a:spcPts val="0"/>
              </a:spcAft>
              <a:buClr>
                <a:schemeClr val="dk1"/>
              </a:buClr>
              <a:buSzPts val="1200"/>
              <a:buNone/>
            </a:pPr>
            <a:r>
              <a:t/>
            </a:r>
            <a:endParaRPr sz="1200"/>
          </a:p>
          <a:p>
            <a:pPr indent="-342900" lvl="0" marL="342900" rtl="0" algn="l">
              <a:spcBef>
                <a:spcPts val="360"/>
              </a:spcBef>
              <a:spcAft>
                <a:spcPts val="0"/>
              </a:spcAft>
              <a:buClr>
                <a:schemeClr val="dk1"/>
              </a:buClr>
              <a:buSzPts val="1800"/>
              <a:buFont typeface="Noto Sans Symbols"/>
              <a:buChar char="⮚"/>
            </a:pPr>
            <a:r>
              <a:rPr lang="en-US"/>
              <a:t>Technology Investment Agreements</a:t>
            </a:r>
            <a:endParaRPr/>
          </a:p>
          <a:p>
            <a:pPr indent="-285750" lvl="1" marL="742950" rtl="0" algn="l">
              <a:spcBef>
                <a:spcPts val="360"/>
              </a:spcBef>
              <a:spcAft>
                <a:spcPts val="0"/>
              </a:spcAft>
              <a:buClr>
                <a:schemeClr val="dk1"/>
              </a:buClr>
              <a:buSzPts val="1600"/>
              <a:buChar char="•"/>
            </a:pPr>
            <a:r>
              <a:rPr lang="en-US"/>
              <a:t>DoD-created term that encompasses OTs for Research under 10 U.S.C. 4021 </a:t>
            </a:r>
            <a:r>
              <a:rPr lang="en-US" sz="1000"/>
              <a:t>(formally 10 U.S.C. 2371)</a:t>
            </a:r>
            <a:r>
              <a:rPr lang="en-US"/>
              <a:t> and flexible cooperative agreements under 10 U.S.C. 4001</a:t>
            </a:r>
            <a:r>
              <a:rPr lang="en-US" sz="1000">
                <a:solidFill>
                  <a:srgbClr val="000000"/>
                </a:solidFill>
              </a:rPr>
              <a:t> (formally 10 U.S.C. 2358)</a:t>
            </a:r>
            <a:r>
              <a:rPr lang="en-US" sz="1800">
                <a:solidFill>
                  <a:srgbClr val="000000"/>
                </a:solidFill>
              </a:rPr>
              <a:t> </a:t>
            </a:r>
            <a:endParaRPr/>
          </a:p>
          <a:p>
            <a:pPr indent="-209550" lvl="1" marL="742950" rtl="0" algn="l">
              <a:spcBef>
                <a:spcPts val="240"/>
              </a:spcBef>
              <a:spcAft>
                <a:spcPts val="0"/>
              </a:spcAft>
              <a:buClr>
                <a:schemeClr val="dk1"/>
              </a:buClr>
              <a:buSzPts val="1200"/>
              <a:buNone/>
            </a:pPr>
            <a:r>
              <a:t/>
            </a:r>
            <a:endParaRPr sz="1200"/>
          </a:p>
          <a:p>
            <a:pPr indent="-342900" lvl="0" marL="342900" rtl="0" algn="l">
              <a:spcBef>
                <a:spcPts val="360"/>
              </a:spcBef>
              <a:spcAft>
                <a:spcPts val="0"/>
              </a:spcAft>
              <a:buClr>
                <a:schemeClr val="dk1"/>
              </a:buClr>
              <a:buSzPts val="1800"/>
              <a:buFont typeface="Noto Sans Symbols"/>
              <a:buChar char="⮚"/>
            </a:pPr>
            <a:r>
              <a:rPr lang="en-US"/>
              <a:t>OTs for Prototypes</a:t>
            </a:r>
            <a:endParaRPr/>
          </a:p>
          <a:p>
            <a:pPr indent="-285750" lvl="1" marL="742950" rtl="0" algn="l">
              <a:spcBef>
                <a:spcPts val="320"/>
              </a:spcBef>
              <a:spcAft>
                <a:spcPts val="0"/>
              </a:spcAft>
              <a:buClr>
                <a:schemeClr val="dk1"/>
              </a:buClr>
              <a:buSzPts val="1600"/>
              <a:buChar char="•"/>
            </a:pPr>
            <a:r>
              <a:rPr lang="en-US"/>
              <a:t>A legally binding instrument other than a procurement contract, grant, or cooperative agreement used for prototype projects proposed to be acquired by the DoD</a:t>
            </a:r>
            <a:endParaRPr/>
          </a:p>
          <a:p>
            <a:pPr indent="-209550" lvl="1" marL="742950" rtl="0" algn="l">
              <a:spcBef>
                <a:spcPts val="240"/>
              </a:spcBef>
              <a:spcAft>
                <a:spcPts val="0"/>
              </a:spcAft>
              <a:buClr>
                <a:schemeClr val="dk1"/>
              </a:buClr>
              <a:buSzPts val="1200"/>
              <a:buNone/>
            </a:pPr>
            <a:r>
              <a:t/>
            </a:r>
            <a:endParaRPr sz="1200"/>
          </a:p>
          <a:p>
            <a:pPr indent="-342900" lvl="0" marL="342900" rtl="0" algn="l">
              <a:spcBef>
                <a:spcPts val="360"/>
              </a:spcBef>
              <a:spcAft>
                <a:spcPts val="0"/>
              </a:spcAft>
              <a:buClr>
                <a:schemeClr val="dk1"/>
              </a:buClr>
              <a:buSzPts val="1800"/>
              <a:buFont typeface="Noto Sans Symbols"/>
              <a:buChar char="⮚"/>
            </a:pPr>
            <a:r>
              <a:rPr lang="en-US"/>
              <a:t>OTs for Other</a:t>
            </a:r>
            <a:endParaRPr/>
          </a:p>
          <a:p>
            <a:pPr indent="-285750" lvl="1" marL="742950" rtl="0" algn="l">
              <a:spcBef>
                <a:spcPts val="320"/>
              </a:spcBef>
              <a:spcAft>
                <a:spcPts val="0"/>
              </a:spcAft>
              <a:buClr>
                <a:schemeClr val="dk1"/>
              </a:buClr>
              <a:buSzPts val="1600"/>
              <a:buChar char="•"/>
            </a:pPr>
            <a:r>
              <a:rPr lang="en-US"/>
              <a:t>A legally binding instrument other than a procurement contract, grant, cooperative agreement, OT for Research or OT for Prototypes used to enter into relationships such as, but limited to, bailments, lease arrangements, lease-to-own agreements, and other not-yet defined arrangements</a:t>
            </a:r>
            <a:endParaRPr/>
          </a:p>
        </p:txBody>
      </p:sp>
      <p:sp>
        <p:nvSpPr>
          <p:cNvPr id="470" name="Google Shape;470;p14"/>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Common Definitions (continued)</a:t>
            </a:r>
            <a:endParaRPr/>
          </a:p>
        </p:txBody>
      </p:sp>
      <p:sp>
        <p:nvSpPr>
          <p:cNvPr id="471" name="Google Shape;471;p14"/>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15"/>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477" name="Google Shape;477;p15"/>
          <p:cNvSpPr txBox="1"/>
          <p:nvPr>
            <p:ph idx="1" type="body"/>
          </p:nvPr>
        </p:nvSpPr>
        <p:spPr>
          <a:xfrm>
            <a:off x="997904" y="1412121"/>
            <a:ext cx="10406418" cy="498003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DoD has statutory authority for Other Transactions (OTs)</a:t>
            </a:r>
            <a:endParaRPr/>
          </a:p>
          <a:p>
            <a:pPr indent="-285750" lvl="1" marL="742950" rtl="0" algn="l">
              <a:spcBef>
                <a:spcPts val="320"/>
              </a:spcBef>
              <a:spcAft>
                <a:spcPts val="0"/>
              </a:spcAft>
              <a:buClr>
                <a:schemeClr val="dk1"/>
              </a:buClr>
              <a:buSzPts val="1600"/>
              <a:buFont typeface="Courier New"/>
              <a:buChar char="o"/>
            </a:pPr>
            <a:r>
              <a:rPr lang="en-US"/>
              <a:t>OTs for Research – 10 U.S.C. 4021 </a:t>
            </a:r>
            <a:r>
              <a:rPr lang="en-US" sz="1000"/>
              <a:t>(formally 10 U.S.C. 2371) </a:t>
            </a:r>
            <a:endParaRPr/>
          </a:p>
          <a:p>
            <a:pPr indent="-228600" lvl="2" marL="1143000" rtl="0" algn="l">
              <a:spcBef>
                <a:spcPts val="280"/>
              </a:spcBef>
              <a:spcAft>
                <a:spcPts val="0"/>
              </a:spcAft>
              <a:buClr>
                <a:schemeClr val="dk1"/>
              </a:buClr>
              <a:buSzPts val="1400"/>
              <a:buFont typeface="Noto Sans Symbols"/>
              <a:buChar char="▪"/>
            </a:pPr>
            <a:r>
              <a:rPr lang="en-US" sz="1400"/>
              <a:t>Allows DoD to enter into transactions other than procurement contracts, grants or cooperative agreements for basic, applied, or advanced research</a:t>
            </a:r>
            <a:endParaRPr/>
          </a:p>
          <a:p>
            <a:pPr indent="-228600" lvl="2" marL="1143000" rtl="0" algn="l">
              <a:spcBef>
                <a:spcPts val="680"/>
              </a:spcBef>
              <a:spcAft>
                <a:spcPts val="0"/>
              </a:spcAft>
              <a:buClr>
                <a:schemeClr val="dk1"/>
              </a:buClr>
              <a:buSzPts val="1400"/>
              <a:buFont typeface="Noto Sans Symbols"/>
              <a:buChar char="▪"/>
            </a:pPr>
            <a:r>
              <a:rPr lang="en-US" sz="1400"/>
              <a:t>Some are currently referred to as Technology Investment Agreements (TIAs)</a:t>
            </a:r>
            <a:endParaRPr/>
          </a:p>
          <a:p>
            <a:pPr indent="-228600" lvl="3" marL="1600200" rtl="0" algn="l">
              <a:spcBef>
                <a:spcPts val="280"/>
              </a:spcBef>
              <a:spcAft>
                <a:spcPts val="0"/>
              </a:spcAft>
              <a:buClr>
                <a:schemeClr val="dk1"/>
              </a:buClr>
              <a:buSzPts val="1400"/>
              <a:buChar char="•"/>
            </a:pPr>
            <a:r>
              <a:rPr lang="en-US" sz="1400"/>
              <a:t>Can be considered assistance arrangements</a:t>
            </a:r>
            <a:endParaRPr/>
          </a:p>
          <a:p>
            <a:pPr indent="-228600" lvl="3" marL="1600200" rtl="0" algn="l">
              <a:spcBef>
                <a:spcPts val="280"/>
              </a:spcBef>
              <a:spcAft>
                <a:spcPts val="0"/>
              </a:spcAft>
              <a:buClr>
                <a:schemeClr val="dk1"/>
              </a:buClr>
              <a:buSzPts val="1400"/>
              <a:buChar char="•"/>
            </a:pPr>
            <a:r>
              <a:rPr lang="en-US" sz="1400"/>
              <a:t>Presently covered in Part 37 of the DoDGARs which is currently being rewritten</a:t>
            </a:r>
            <a:endParaRPr/>
          </a:p>
          <a:p>
            <a:pPr indent="-228600" lvl="2" marL="1143000" rtl="0" algn="l">
              <a:spcBef>
                <a:spcPts val="280"/>
              </a:spcBef>
              <a:spcAft>
                <a:spcPts val="0"/>
              </a:spcAft>
              <a:buClr>
                <a:schemeClr val="dk1"/>
              </a:buClr>
              <a:buSzPts val="1400"/>
              <a:buFont typeface="Noto Sans Symbols"/>
              <a:buChar char="▪"/>
            </a:pPr>
            <a:r>
              <a:rPr lang="en-US" sz="1400"/>
              <a:t>This authority can be used for other purposes </a:t>
            </a:r>
            <a:endParaRPr/>
          </a:p>
          <a:p>
            <a:pPr indent="-285750" lvl="1" marL="742950" rtl="0" algn="l">
              <a:spcBef>
                <a:spcPts val="920"/>
              </a:spcBef>
              <a:spcAft>
                <a:spcPts val="0"/>
              </a:spcAft>
              <a:buClr>
                <a:schemeClr val="dk1"/>
              </a:buClr>
              <a:buSzPts val="1600"/>
              <a:buFont typeface="Courier New"/>
              <a:buChar char="o"/>
            </a:pPr>
            <a:r>
              <a:rPr lang="en-US"/>
              <a:t>OTs for Prototypes – 10 U.S.C. 4022</a:t>
            </a:r>
            <a:r>
              <a:rPr lang="en-US" sz="1000">
                <a:solidFill>
                  <a:srgbClr val="000000"/>
                </a:solidFill>
              </a:rPr>
              <a:t> (formally 10 U.S.C. 2371b) </a:t>
            </a:r>
            <a:endParaRPr/>
          </a:p>
          <a:p>
            <a:pPr indent="-228600" lvl="2" marL="1143000" rtl="0" algn="l">
              <a:spcBef>
                <a:spcPts val="280"/>
              </a:spcBef>
              <a:spcAft>
                <a:spcPts val="0"/>
              </a:spcAft>
              <a:buClr>
                <a:schemeClr val="dk1"/>
              </a:buClr>
              <a:buSzPts val="1400"/>
              <a:buFont typeface="Noto Sans Symbols"/>
              <a:buChar char="▪"/>
            </a:pPr>
            <a:r>
              <a:rPr lang="en-US" sz="1400"/>
              <a:t>Allows DoD to enter into OT agreements to carry out prototype projects that are directly relevant to enhancing the mission effectiveness of military personnel and the supporting platforms, systems, components, or materials proposed to be acquired or developed by the Department of Defense, or to improvement of platforms, systems, components, or materials in use by the armed forces.</a:t>
            </a:r>
            <a:endParaRPr/>
          </a:p>
          <a:p>
            <a:pPr indent="-228600" lvl="2" marL="1143000" rtl="0" algn="l">
              <a:spcBef>
                <a:spcPts val="680"/>
              </a:spcBef>
              <a:spcAft>
                <a:spcPts val="0"/>
              </a:spcAft>
              <a:buClr>
                <a:schemeClr val="dk1"/>
              </a:buClr>
              <a:buSzPts val="1400"/>
              <a:buFont typeface="Noto Sans Symbols"/>
              <a:buChar char="▪"/>
            </a:pPr>
            <a:r>
              <a:rPr lang="en-US" sz="1400"/>
              <a:t>Considered an acquisition arrangement</a:t>
            </a:r>
            <a:endParaRPr/>
          </a:p>
          <a:p>
            <a:pPr indent="-228600" lvl="2" marL="1143000" rtl="0" algn="l">
              <a:spcBef>
                <a:spcPts val="680"/>
              </a:spcBef>
              <a:spcAft>
                <a:spcPts val="0"/>
              </a:spcAft>
              <a:buClr>
                <a:schemeClr val="dk1"/>
              </a:buClr>
              <a:buSzPts val="1400"/>
              <a:buFont typeface="Noto Sans Symbols"/>
              <a:buChar char="▪"/>
            </a:pPr>
            <a:r>
              <a:rPr lang="en-US" sz="1400"/>
              <a:t>No statutes or regulations specifically cover it other than the basic authority</a:t>
            </a:r>
            <a:endParaRPr/>
          </a:p>
          <a:p>
            <a:pPr indent="-228600" lvl="2" marL="1143000" rtl="0" algn="l">
              <a:spcBef>
                <a:spcPts val="680"/>
              </a:spcBef>
              <a:spcAft>
                <a:spcPts val="0"/>
              </a:spcAft>
              <a:buClr>
                <a:schemeClr val="dk1"/>
              </a:buClr>
              <a:buSzPts val="1400"/>
              <a:buFont typeface="Noto Sans Symbols"/>
              <a:buChar char="▪"/>
            </a:pPr>
            <a:r>
              <a:rPr lang="en-US" sz="1400"/>
              <a:t>DoD has issued an OT Guide (Nov 2018) </a:t>
            </a:r>
            <a:r>
              <a:rPr lang="en-US" sz="1400" u="sng">
                <a:solidFill>
                  <a:schemeClr val="hlink"/>
                </a:solidFill>
                <a:hlinkClick r:id="rId3"/>
              </a:rPr>
              <a:t>Other Transactions guide (dau.edu)</a:t>
            </a:r>
            <a:endParaRPr sz="1400">
              <a:solidFill>
                <a:srgbClr val="000000"/>
              </a:solidFill>
              <a:latin typeface="Arial"/>
              <a:ea typeface="Arial"/>
              <a:cs typeface="Arial"/>
              <a:sym typeface="Arial"/>
            </a:endParaRPr>
          </a:p>
          <a:p>
            <a:pPr indent="-285750" lvl="1" marL="742950" rtl="0" algn="l">
              <a:spcBef>
                <a:spcPts val="920"/>
              </a:spcBef>
              <a:spcAft>
                <a:spcPts val="0"/>
              </a:spcAft>
              <a:buClr>
                <a:schemeClr val="dk1"/>
              </a:buClr>
              <a:buSzPts val="1600"/>
              <a:buFont typeface="Courier New"/>
              <a:buChar char="o"/>
            </a:pPr>
            <a:r>
              <a:rPr lang="en-US"/>
              <a:t>OTs for Production – 10 U.S.C. 4022(f)</a:t>
            </a:r>
            <a:r>
              <a:rPr lang="en-US" sz="1000">
                <a:solidFill>
                  <a:srgbClr val="000000"/>
                </a:solidFill>
              </a:rPr>
              <a:t> (formally 10 U.S.C. 2371b(f)) </a:t>
            </a:r>
            <a:endParaRPr/>
          </a:p>
          <a:p>
            <a:pPr indent="-228600" lvl="2" marL="1143000" rtl="0" algn="l">
              <a:spcBef>
                <a:spcPts val="280"/>
              </a:spcBef>
              <a:spcAft>
                <a:spcPts val="0"/>
              </a:spcAft>
              <a:buClr>
                <a:schemeClr val="dk1"/>
              </a:buClr>
              <a:buSzPts val="1400"/>
              <a:buFont typeface="Noto Sans Symbols"/>
              <a:buChar char="▪"/>
            </a:pPr>
            <a:r>
              <a:rPr lang="en-US" sz="1400"/>
              <a:t>Allows programs begun as OTs for Prototypes to continue without additional competition into production</a:t>
            </a:r>
            <a:endParaRPr/>
          </a:p>
          <a:p>
            <a:pPr indent="0" lvl="2" marL="914400" rtl="0" algn="l">
              <a:spcBef>
                <a:spcPts val="320"/>
              </a:spcBef>
              <a:spcAft>
                <a:spcPts val="0"/>
              </a:spcAft>
              <a:buClr>
                <a:schemeClr val="dk1"/>
              </a:buClr>
              <a:buSzPts val="1600"/>
              <a:buNone/>
            </a:pPr>
            <a:r>
              <a:t/>
            </a:r>
            <a:endParaRPr/>
          </a:p>
        </p:txBody>
      </p:sp>
      <p:sp>
        <p:nvSpPr>
          <p:cNvPr id="478" name="Google Shape;478;p15"/>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Other Transactions Basics</a:t>
            </a:r>
            <a:endParaRPr/>
          </a:p>
        </p:txBody>
      </p:sp>
      <p:sp>
        <p:nvSpPr>
          <p:cNvPr id="479" name="Google Shape;479;p15"/>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16"/>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485" name="Google Shape;485;p16"/>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6" name="Google Shape;486;p16"/>
          <p:cNvSpPr txBox="1"/>
          <p:nvPr>
            <p:ph type="ctrTitle"/>
          </p:nvPr>
        </p:nvSpPr>
        <p:spPr>
          <a:xfrm>
            <a:off x="0" y="380018"/>
            <a:ext cx="12192000" cy="61264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400"/>
              <a:buFont typeface="Poppins"/>
              <a:buNone/>
            </a:pPr>
            <a:r>
              <a:rPr lang="en-US"/>
              <a:t>Permanent and Temporary OT Authority: Executive Agencies</a:t>
            </a:r>
            <a:endParaRPr/>
          </a:p>
        </p:txBody>
      </p:sp>
      <p:pic>
        <p:nvPicPr>
          <p:cNvPr id="487" name="Google Shape;487;p16"/>
          <p:cNvPicPr preferRelativeResize="0"/>
          <p:nvPr/>
        </p:nvPicPr>
        <p:blipFill rotWithShape="1">
          <a:blip r:embed="rId3">
            <a:alphaModFix/>
          </a:blip>
          <a:srcRect b="3615" l="0" r="0" t="0"/>
          <a:stretch/>
        </p:blipFill>
        <p:spPr>
          <a:xfrm>
            <a:off x="3327400" y="1828800"/>
            <a:ext cx="5642176" cy="4728949"/>
          </a:xfrm>
          <a:prstGeom prst="rect">
            <a:avLst/>
          </a:prstGeom>
          <a:noFill/>
          <a:ln>
            <a:noFill/>
          </a:ln>
        </p:spPr>
      </p:pic>
      <p:sp>
        <p:nvSpPr>
          <p:cNvPr id="488" name="Google Shape;488;p16"/>
          <p:cNvSpPr txBox="1"/>
          <p:nvPr/>
        </p:nvSpPr>
        <p:spPr>
          <a:xfrm>
            <a:off x="8732839" y="7078663"/>
            <a:ext cx="2346325" cy="53975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98989"/>
                </a:solidFill>
                <a:latin typeface="Tahoma"/>
                <a:ea typeface="Tahoma"/>
                <a:cs typeface="Tahoma"/>
                <a:sym typeface="Tahoma"/>
              </a:rPr>
              <a:t>‹#›</a:t>
            </a:fld>
            <a:endParaRPr sz="1200">
              <a:solidFill>
                <a:srgbClr val="898989"/>
              </a:solidFill>
              <a:latin typeface="Tahoma"/>
              <a:ea typeface="Tahoma"/>
              <a:cs typeface="Tahoma"/>
              <a:sym typeface="Tahoma"/>
            </a:endParaRPr>
          </a:p>
        </p:txBody>
      </p:sp>
      <p:pic>
        <p:nvPicPr>
          <p:cNvPr id="489" name="Google Shape;489;p16"/>
          <p:cNvPicPr preferRelativeResize="0"/>
          <p:nvPr/>
        </p:nvPicPr>
        <p:blipFill rotWithShape="1">
          <a:blip r:embed="rId4">
            <a:alphaModFix/>
          </a:blip>
          <a:srcRect b="0" l="0" r="0" t="0"/>
          <a:stretch/>
        </p:blipFill>
        <p:spPr>
          <a:xfrm>
            <a:off x="3582258" y="1490490"/>
            <a:ext cx="1553434" cy="24164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17"/>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495" name="Google Shape;495;p17"/>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6" name="Google Shape;496;p17"/>
          <p:cNvSpPr txBox="1"/>
          <p:nvPr>
            <p:ph type="ctrTitle"/>
          </p:nvPr>
        </p:nvSpPr>
        <p:spPr>
          <a:xfrm>
            <a:off x="0" y="380018"/>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Agencies Use of OT Authority:  FY2010-2014</a:t>
            </a:r>
            <a:endParaRPr/>
          </a:p>
        </p:txBody>
      </p:sp>
      <p:pic>
        <p:nvPicPr>
          <p:cNvPr id="497" name="Google Shape;497;p17"/>
          <p:cNvPicPr preferRelativeResize="0"/>
          <p:nvPr/>
        </p:nvPicPr>
        <p:blipFill rotWithShape="1">
          <a:blip r:embed="rId3">
            <a:alphaModFix/>
          </a:blip>
          <a:srcRect b="0" l="0" r="0" t="0"/>
          <a:stretch/>
        </p:blipFill>
        <p:spPr>
          <a:xfrm>
            <a:off x="2632544" y="1502724"/>
            <a:ext cx="6926911" cy="5047302"/>
          </a:xfrm>
          <a:prstGeom prst="rect">
            <a:avLst/>
          </a:prstGeom>
          <a:noFill/>
          <a:ln>
            <a:noFill/>
          </a:ln>
        </p:spPr>
      </p:pic>
      <p:sp>
        <p:nvSpPr>
          <p:cNvPr id="498" name="Google Shape;498;p17"/>
          <p:cNvSpPr txBox="1"/>
          <p:nvPr/>
        </p:nvSpPr>
        <p:spPr>
          <a:xfrm>
            <a:off x="8732839" y="7078663"/>
            <a:ext cx="2346325" cy="53975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98989"/>
                </a:solidFill>
                <a:latin typeface="Tahoma"/>
                <a:ea typeface="Tahoma"/>
                <a:cs typeface="Tahoma"/>
                <a:sym typeface="Tahoma"/>
              </a:rPr>
              <a:t>‹#›</a:t>
            </a:fld>
            <a:endParaRPr sz="1200">
              <a:solidFill>
                <a:srgbClr val="898989"/>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18"/>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504" name="Google Shape;504;p18"/>
          <p:cNvSpPr txBox="1"/>
          <p:nvPr>
            <p:ph idx="1" type="body"/>
          </p:nvPr>
        </p:nvSpPr>
        <p:spPr>
          <a:xfrm>
            <a:off x="1071348" y="1519084"/>
            <a:ext cx="10561851" cy="495791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600"/>
              <a:buFont typeface="Noto Sans Symbols"/>
              <a:buChar char="⮚"/>
            </a:pPr>
            <a:r>
              <a:rPr lang="en-US" sz="1600"/>
              <a:t>What doesn’t apply to OTs?</a:t>
            </a:r>
            <a:endParaRPr/>
          </a:p>
          <a:p>
            <a:pPr indent="-285750" lvl="1" marL="742950" rtl="0" algn="l">
              <a:spcBef>
                <a:spcPts val="280"/>
              </a:spcBef>
              <a:spcAft>
                <a:spcPts val="0"/>
              </a:spcAft>
              <a:buClr>
                <a:schemeClr val="dk1"/>
              </a:buClr>
              <a:buSzPts val="1400"/>
              <a:buFont typeface="Courier New"/>
              <a:buChar char="o"/>
            </a:pPr>
            <a:r>
              <a:rPr lang="en-US" sz="1400"/>
              <a:t>Competition in Contracting Act (CICA)</a:t>
            </a:r>
            <a:endParaRPr/>
          </a:p>
          <a:p>
            <a:pPr indent="-285750" lvl="1" marL="742950" rtl="0" algn="l">
              <a:spcBef>
                <a:spcPts val="280"/>
              </a:spcBef>
              <a:spcAft>
                <a:spcPts val="0"/>
              </a:spcAft>
              <a:buClr>
                <a:schemeClr val="dk1"/>
              </a:buClr>
              <a:buSzPts val="1400"/>
              <a:buFont typeface="Courier New"/>
              <a:buChar char="o"/>
            </a:pPr>
            <a:r>
              <a:rPr lang="en-US" sz="1400"/>
              <a:t>Truth in Negotiations Act (Truthful Cost and Pricing)</a:t>
            </a:r>
            <a:endParaRPr/>
          </a:p>
          <a:p>
            <a:pPr indent="-285750" lvl="1" marL="742950" rtl="0" algn="l">
              <a:spcBef>
                <a:spcPts val="280"/>
              </a:spcBef>
              <a:spcAft>
                <a:spcPts val="0"/>
              </a:spcAft>
              <a:buClr>
                <a:schemeClr val="dk1"/>
              </a:buClr>
              <a:buSzPts val="1400"/>
              <a:buFont typeface="Courier New"/>
              <a:buChar char="o"/>
            </a:pPr>
            <a:r>
              <a:rPr lang="en-US" sz="1400"/>
              <a:t>Cost Accounting Standards</a:t>
            </a:r>
            <a:endParaRPr/>
          </a:p>
          <a:p>
            <a:pPr indent="-285750" lvl="1" marL="742950" rtl="0" algn="l">
              <a:spcBef>
                <a:spcPts val="280"/>
              </a:spcBef>
              <a:spcAft>
                <a:spcPts val="0"/>
              </a:spcAft>
              <a:buClr>
                <a:schemeClr val="dk1"/>
              </a:buClr>
              <a:buSzPts val="1400"/>
              <a:buFont typeface="Courier New"/>
              <a:buChar char="o"/>
            </a:pPr>
            <a:r>
              <a:rPr lang="en-US" sz="1400"/>
              <a:t>Contract Disputes Act</a:t>
            </a:r>
            <a:endParaRPr/>
          </a:p>
          <a:p>
            <a:pPr indent="-285750" lvl="1" marL="742950" rtl="0" algn="l">
              <a:spcBef>
                <a:spcPts val="280"/>
              </a:spcBef>
              <a:spcAft>
                <a:spcPts val="0"/>
              </a:spcAft>
              <a:buClr>
                <a:schemeClr val="dk1"/>
              </a:buClr>
              <a:buSzPts val="1400"/>
              <a:buFont typeface="Courier New"/>
              <a:buChar char="o"/>
            </a:pPr>
            <a:r>
              <a:rPr lang="en-US" sz="1400"/>
              <a:t>Procurement Protest Process</a:t>
            </a:r>
            <a:endParaRPr/>
          </a:p>
          <a:p>
            <a:pPr indent="-285750" lvl="1" marL="742950" rtl="0" algn="l">
              <a:spcBef>
                <a:spcPts val="280"/>
              </a:spcBef>
              <a:spcAft>
                <a:spcPts val="0"/>
              </a:spcAft>
              <a:buClr>
                <a:schemeClr val="dk1"/>
              </a:buClr>
              <a:buSzPts val="1400"/>
              <a:buFont typeface="Courier New"/>
              <a:buChar char="o"/>
            </a:pPr>
            <a:r>
              <a:rPr lang="en-US" sz="1400"/>
              <a:t>Cost plus a percentage of cost prohibition</a:t>
            </a:r>
            <a:endParaRPr/>
          </a:p>
          <a:p>
            <a:pPr indent="-285750" lvl="1" marL="742950" rtl="0" algn="l">
              <a:spcBef>
                <a:spcPts val="280"/>
              </a:spcBef>
              <a:spcAft>
                <a:spcPts val="0"/>
              </a:spcAft>
              <a:buClr>
                <a:schemeClr val="dk1"/>
              </a:buClr>
              <a:buSzPts val="1400"/>
              <a:buFont typeface="Courier New"/>
              <a:buChar char="o"/>
            </a:pPr>
            <a:r>
              <a:rPr lang="en-US" sz="1400"/>
              <a:t>Buy American Act (in part) </a:t>
            </a:r>
            <a:endParaRPr/>
          </a:p>
          <a:p>
            <a:pPr indent="-285750" lvl="1" marL="742950" rtl="0" algn="l">
              <a:spcBef>
                <a:spcPts val="280"/>
              </a:spcBef>
              <a:spcAft>
                <a:spcPts val="0"/>
              </a:spcAft>
              <a:buClr>
                <a:schemeClr val="dk1"/>
              </a:buClr>
              <a:buSzPts val="1400"/>
              <a:buFont typeface="Courier New"/>
              <a:buChar char="o"/>
            </a:pPr>
            <a:r>
              <a:rPr lang="en-US" sz="1400"/>
              <a:t>Bayh-Dole Act (patents)</a:t>
            </a:r>
            <a:endParaRPr/>
          </a:p>
          <a:p>
            <a:pPr indent="-285750" lvl="1" marL="742950" rtl="0" algn="l">
              <a:spcBef>
                <a:spcPts val="280"/>
              </a:spcBef>
              <a:spcAft>
                <a:spcPts val="0"/>
              </a:spcAft>
              <a:buClr>
                <a:schemeClr val="dk1"/>
              </a:buClr>
              <a:buSzPts val="1400"/>
              <a:buFont typeface="Courier New"/>
              <a:buChar char="o"/>
            </a:pPr>
            <a:r>
              <a:rPr lang="en-US" sz="1400"/>
              <a:t>FAR/DFARS/Agency specific acquisition regulations</a:t>
            </a:r>
            <a:endParaRPr/>
          </a:p>
          <a:p>
            <a:pPr indent="-228600" lvl="2" marL="1143000" rtl="0" algn="l">
              <a:spcBef>
                <a:spcPts val="280"/>
              </a:spcBef>
              <a:spcAft>
                <a:spcPts val="0"/>
              </a:spcAft>
              <a:buClr>
                <a:schemeClr val="dk1"/>
              </a:buClr>
              <a:buSzPts val="1400"/>
              <a:buChar char="•"/>
            </a:pPr>
            <a:r>
              <a:rPr lang="en-US" sz="1400"/>
              <a:t>Termination for Convenience or Default</a:t>
            </a:r>
            <a:endParaRPr/>
          </a:p>
          <a:p>
            <a:pPr indent="-228600" lvl="2" marL="1143000" rtl="0" algn="l">
              <a:spcBef>
                <a:spcPts val="280"/>
              </a:spcBef>
              <a:spcAft>
                <a:spcPts val="0"/>
              </a:spcAft>
              <a:buClr>
                <a:schemeClr val="dk1"/>
              </a:buClr>
              <a:buSzPts val="1400"/>
              <a:buChar char="•"/>
            </a:pPr>
            <a:r>
              <a:rPr lang="en-US" sz="1400"/>
              <a:t>Changes Clause</a:t>
            </a:r>
            <a:endParaRPr/>
          </a:p>
          <a:p>
            <a:pPr indent="-228600" lvl="2" marL="1143000" rtl="0" algn="l">
              <a:spcBef>
                <a:spcPts val="280"/>
              </a:spcBef>
              <a:spcAft>
                <a:spcPts val="0"/>
              </a:spcAft>
              <a:buClr>
                <a:schemeClr val="dk1"/>
              </a:buClr>
              <a:buSzPts val="1400"/>
              <a:buChar char="•"/>
            </a:pPr>
            <a:r>
              <a:rPr lang="en-US" sz="1400"/>
              <a:t>Mandatory flowdowns to subcontractors</a:t>
            </a:r>
            <a:endParaRPr/>
          </a:p>
          <a:p>
            <a:pPr indent="-342900" lvl="0" marL="342900" rtl="0" algn="l">
              <a:spcBef>
                <a:spcPts val="920"/>
              </a:spcBef>
              <a:spcAft>
                <a:spcPts val="0"/>
              </a:spcAft>
              <a:buClr>
                <a:schemeClr val="dk1"/>
              </a:buClr>
              <a:buSzPts val="1600"/>
              <a:buFont typeface="Noto Sans Symbols"/>
              <a:buChar char="⮚"/>
            </a:pPr>
            <a:r>
              <a:rPr lang="en-US" sz="1600"/>
              <a:t>Some laws still do apply</a:t>
            </a:r>
            <a:endParaRPr/>
          </a:p>
          <a:p>
            <a:pPr indent="-285750" lvl="1" marL="742950" rtl="0" algn="l">
              <a:spcBef>
                <a:spcPts val="280"/>
              </a:spcBef>
              <a:spcAft>
                <a:spcPts val="0"/>
              </a:spcAft>
              <a:buClr>
                <a:schemeClr val="dk1"/>
              </a:buClr>
              <a:buSzPts val="1400"/>
              <a:buFont typeface="Courier New"/>
              <a:buChar char="o"/>
            </a:pPr>
            <a:r>
              <a:rPr lang="en-US" sz="1400"/>
              <a:t>Criminal Laws (false claims/statements)</a:t>
            </a:r>
            <a:endParaRPr/>
          </a:p>
          <a:p>
            <a:pPr indent="-285750" lvl="1" marL="742950" rtl="0" algn="l">
              <a:spcBef>
                <a:spcPts val="280"/>
              </a:spcBef>
              <a:spcAft>
                <a:spcPts val="0"/>
              </a:spcAft>
              <a:buClr>
                <a:schemeClr val="dk1"/>
              </a:buClr>
              <a:buSzPts val="1400"/>
              <a:buFont typeface="Courier New"/>
              <a:buChar char="o"/>
            </a:pPr>
            <a:r>
              <a:rPr lang="en-US" sz="1400"/>
              <a:t>Laws of general applicability (Civil Rights Act)</a:t>
            </a:r>
            <a:endParaRPr/>
          </a:p>
          <a:p>
            <a:pPr indent="-285750" lvl="1" marL="742950" rtl="0" algn="l">
              <a:spcBef>
                <a:spcPts val="280"/>
              </a:spcBef>
              <a:spcAft>
                <a:spcPts val="0"/>
              </a:spcAft>
              <a:buClr>
                <a:schemeClr val="dk1"/>
              </a:buClr>
              <a:buSzPts val="1400"/>
              <a:buFont typeface="Courier New"/>
              <a:buChar char="o"/>
            </a:pPr>
            <a:r>
              <a:rPr lang="en-US" sz="1400"/>
              <a:t>Laws that would apply to anyone doing business in the U.S. (e.g. environmental laws, import/export control)</a:t>
            </a:r>
            <a:endParaRPr/>
          </a:p>
          <a:p>
            <a:pPr indent="-342900" lvl="0" marL="342900" rtl="0" algn="l">
              <a:spcBef>
                <a:spcPts val="920"/>
              </a:spcBef>
              <a:spcAft>
                <a:spcPts val="0"/>
              </a:spcAft>
              <a:buClr>
                <a:schemeClr val="dk1"/>
              </a:buClr>
              <a:buSzPts val="1600"/>
              <a:buFont typeface="Noto Sans Symbols"/>
              <a:buChar char="⮚"/>
            </a:pPr>
            <a:r>
              <a:rPr lang="en-US" sz="1600"/>
              <a:t>No supporting regime of commercial law (i.e. Uniform Commercial Code) as in the private sector</a:t>
            </a:r>
            <a:endParaRPr/>
          </a:p>
        </p:txBody>
      </p:sp>
      <p:sp>
        <p:nvSpPr>
          <p:cNvPr id="505" name="Google Shape;505;p18"/>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Acquisition Authorities and OTs</a:t>
            </a:r>
            <a:endParaRPr/>
          </a:p>
        </p:txBody>
      </p:sp>
      <p:sp>
        <p:nvSpPr>
          <p:cNvPr id="506" name="Google Shape;506;p18"/>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9"/>
          <p:cNvSpPr txBox="1"/>
          <p:nvPr>
            <p:ph idx="11" type="ftr"/>
          </p:nvPr>
        </p:nvSpPr>
        <p:spPr>
          <a:xfrm>
            <a:off x="2909751" y="6477000"/>
            <a:ext cx="6477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512" name="Google Shape;512;p19"/>
          <p:cNvSpPr txBox="1"/>
          <p:nvPr>
            <p:ph idx="1" type="body"/>
          </p:nvPr>
        </p:nvSpPr>
        <p:spPr>
          <a:xfrm>
            <a:off x="1112293" y="1664730"/>
            <a:ext cx="10106168" cy="481226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None/>
            </a:pPr>
            <a:r>
              <a:rPr lang="en-US"/>
              <a:t>Advocates:</a:t>
            </a:r>
            <a:endParaRPr/>
          </a:p>
          <a:p>
            <a:pPr indent="0" lvl="0" marL="0" rtl="0" algn="l">
              <a:spcBef>
                <a:spcPts val="0"/>
              </a:spcBef>
              <a:spcAft>
                <a:spcPts val="0"/>
              </a:spcAft>
              <a:buClr>
                <a:schemeClr val="dk1"/>
              </a:buClr>
              <a:buSzPts val="1800"/>
              <a:buNone/>
            </a:pPr>
            <a:r>
              <a:t/>
            </a:r>
            <a:endParaRPr/>
          </a:p>
          <a:p>
            <a:pPr indent="-283464" lvl="0" marL="740664" rtl="0" algn="l">
              <a:spcBef>
                <a:spcPts val="432"/>
              </a:spcBef>
              <a:spcAft>
                <a:spcPts val="0"/>
              </a:spcAft>
              <a:buClr>
                <a:schemeClr val="dk1"/>
              </a:buClr>
              <a:buSzPts val="1800"/>
              <a:buChar char="⮚"/>
            </a:pPr>
            <a:r>
              <a:rPr lang="en-US"/>
              <a:t>Attractive to contractors looking for elasticity in their agreements</a:t>
            </a:r>
            <a:endParaRPr/>
          </a:p>
          <a:p>
            <a:pPr indent="-283464" lvl="0" marL="740664" rtl="0" algn="l">
              <a:spcBef>
                <a:spcPts val="1032"/>
              </a:spcBef>
              <a:spcAft>
                <a:spcPts val="0"/>
              </a:spcAft>
              <a:buClr>
                <a:schemeClr val="dk1"/>
              </a:buClr>
              <a:buSzPts val="1800"/>
              <a:buChar char="⮚"/>
            </a:pPr>
            <a:r>
              <a:rPr lang="en-US"/>
              <a:t>Attracts companies that would normally avoid DoD business</a:t>
            </a:r>
            <a:endParaRPr/>
          </a:p>
          <a:p>
            <a:pPr indent="-283464" lvl="0" marL="740664" rtl="0" algn="l">
              <a:spcBef>
                <a:spcPts val="1032"/>
              </a:spcBef>
              <a:spcAft>
                <a:spcPts val="0"/>
              </a:spcAft>
              <a:buClr>
                <a:schemeClr val="dk1"/>
              </a:buClr>
              <a:buSzPts val="1800"/>
              <a:buChar char="⮚"/>
            </a:pPr>
            <a:r>
              <a:rPr lang="en-US"/>
              <a:t>Any apparent risk allows parties to change the terms to be more suitable to the party absorbing most of the risk</a:t>
            </a:r>
            <a:endParaRPr/>
          </a:p>
          <a:p>
            <a:pPr indent="-283464" lvl="0" marL="740664" rtl="0" algn="l">
              <a:spcBef>
                <a:spcPts val="1032"/>
              </a:spcBef>
              <a:spcAft>
                <a:spcPts val="0"/>
              </a:spcAft>
              <a:buClr>
                <a:schemeClr val="dk1"/>
              </a:buClr>
              <a:buSzPts val="1800"/>
              <a:buChar char="⮚"/>
            </a:pPr>
            <a:r>
              <a:rPr lang="en-US"/>
              <a:t>Invokes commercial practices, such as negotiating terms and conditions</a:t>
            </a:r>
            <a:endParaRPr/>
          </a:p>
          <a:p>
            <a:pPr indent="-283464" lvl="0" marL="740664" rtl="0" algn="l">
              <a:spcBef>
                <a:spcPts val="1032"/>
              </a:spcBef>
              <a:spcAft>
                <a:spcPts val="0"/>
              </a:spcAft>
              <a:buClr>
                <a:schemeClr val="dk1"/>
              </a:buClr>
              <a:buSzPts val="1800"/>
              <a:buChar char="⮚"/>
            </a:pPr>
            <a:r>
              <a:rPr lang="en-US"/>
              <a:t>Removes rigidity of traditional Government procurement</a:t>
            </a:r>
            <a:endParaRPr/>
          </a:p>
          <a:p>
            <a:pPr indent="-283464" lvl="0" marL="740664" rtl="0" algn="l">
              <a:spcBef>
                <a:spcPts val="1032"/>
              </a:spcBef>
              <a:spcAft>
                <a:spcPts val="0"/>
              </a:spcAft>
              <a:buClr>
                <a:schemeClr val="dk1"/>
              </a:buClr>
              <a:buSzPts val="1800"/>
              <a:buChar char="⮚"/>
            </a:pPr>
            <a:r>
              <a:rPr lang="en-US"/>
              <a:t>Promotes trust and a spirit of cooperation with industry</a:t>
            </a:r>
            <a:endParaRPr/>
          </a:p>
          <a:p>
            <a:pPr indent="0" lvl="0" marL="0" rtl="0" algn="l">
              <a:spcBef>
                <a:spcPts val="600"/>
              </a:spcBef>
              <a:spcAft>
                <a:spcPts val="0"/>
              </a:spcAft>
              <a:buClr>
                <a:schemeClr val="dk1"/>
              </a:buClr>
              <a:buSzPts val="1800"/>
              <a:buNone/>
            </a:pPr>
            <a:r>
              <a:t/>
            </a:r>
            <a:endParaRPr/>
          </a:p>
          <a:p>
            <a:pPr indent="0" lvl="0" marL="0" rtl="0" algn="l">
              <a:spcBef>
                <a:spcPts val="360"/>
              </a:spcBef>
              <a:spcAft>
                <a:spcPts val="0"/>
              </a:spcAft>
              <a:buClr>
                <a:schemeClr val="dk1"/>
              </a:buClr>
              <a:buSzPts val="1800"/>
              <a:buNone/>
            </a:pPr>
            <a:r>
              <a:t/>
            </a:r>
            <a:endParaRPr/>
          </a:p>
        </p:txBody>
      </p:sp>
      <p:sp>
        <p:nvSpPr>
          <p:cNvPr id="513" name="Google Shape;513;p19"/>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Perception of OTs in Procurement Community</a:t>
            </a:r>
            <a:endParaRPr/>
          </a:p>
        </p:txBody>
      </p:sp>
      <p:sp>
        <p:nvSpPr>
          <p:cNvPr id="514" name="Google Shape;514;p19"/>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280" name="Google Shape;280;p2"/>
          <p:cNvSpPr txBox="1"/>
          <p:nvPr>
            <p:ph idx="1" type="body"/>
          </p:nvPr>
        </p:nvSpPr>
        <p:spPr>
          <a:xfrm>
            <a:off x="1084996" y="1664730"/>
            <a:ext cx="10548203" cy="4812269"/>
          </a:xfrm>
          <a:prstGeom prst="rect">
            <a:avLst/>
          </a:prstGeom>
          <a:noFill/>
          <a:ln>
            <a:noFill/>
          </a:ln>
        </p:spPr>
        <p:txBody>
          <a:bodyPr anchorCtr="0" anchor="t" bIns="45700" lIns="91425" spcFirstLastPara="1" rIns="91425" wrap="square" tIns="45700">
            <a:noAutofit/>
          </a:bodyPr>
          <a:lstStyle/>
          <a:p>
            <a:pPr indent="-285750" lvl="1" marL="285750" rtl="0" algn="l">
              <a:spcBef>
                <a:spcPts val="0"/>
              </a:spcBef>
              <a:spcAft>
                <a:spcPts val="0"/>
              </a:spcAft>
              <a:buClr>
                <a:schemeClr val="dk1"/>
              </a:buClr>
              <a:buSzPts val="1800"/>
              <a:buFont typeface="Noto Sans Symbols"/>
              <a:buChar char="⮚"/>
            </a:pPr>
            <a:r>
              <a:rPr lang="en-US" sz="1800"/>
              <a:t>Some things to consider</a:t>
            </a:r>
            <a:endParaRPr/>
          </a:p>
          <a:p>
            <a:pPr indent="-228600" lvl="2" marL="1143000" rtl="0" algn="l">
              <a:spcBef>
                <a:spcPts val="320"/>
              </a:spcBef>
              <a:spcAft>
                <a:spcPts val="0"/>
              </a:spcAft>
              <a:buClr>
                <a:schemeClr val="dk1"/>
              </a:buClr>
              <a:buSzPts val="1600"/>
              <a:buFont typeface="Courier New"/>
              <a:buChar char="o"/>
            </a:pPr>
            <a:r>
              <a:rPr lang="en-US"/>
              <a:t>Logistics</a:t>
            </a:r>
            <a:endParaRPr/>
          </a:p>
          <a:p>
            <a:pPr indent="-228600" lvl="2" marL="1143000" rtl="0" algn="l">
              <a:spcBef>
                <a:spcPts val="920"/>
              </a:spcBef>
              <a:spcAft>
                <a:spcPts val="0"/>
              </a:spcAft>
              <a:buClr>
                <a:schemeClr val="dk1"/>
              </a:buClr>
              <a:buSzPts val="1600"/>
              <a:buFont typeface="Courier New"/>
              <a:buChar char="o"/>
            </a:pPr>
            <a:r>
              <a:rPr lang="en-US"/>
              <a:t>The Agenda</a:t>
            </a:r>
            <a:endParaRPr/>
          </a:p>
          <a:p>
            <a:pPr indent="-228600" lvl="2" marL="1143000" rtl="0" algn="l">
              <a:spcBef>
                <a:spcPts val="920"/>
              </a:spcBef>
              <a:spcAft>
                <a:spcPts val="0"/>
              </a:spcAft>
              <a:buClr>
                <a:schemeClr val="dk1"/>
              </a:buClr>
              <a:buSzPts val="1600"/>
              <a:buFont typeface="Courier New"/>
              <a:buChar char="o"/>
            </a:pPr>
            <a:r>
              <a:rPr lang="en-US"/>
              <a:t>The Materials</a:t>
            </a:r>
            <a:endParaRPr/>
          </a:p>
          <a:p>
            <a:pPr indent="-228600" lvl="3" marL="1600200" rtl="0" algn="l">
              <a:spcBef>
                <a:spcPts val="320"/>
              </a:spcBef>
              <a:spcAft>
                <a:spcPts val="0"/>
              </a:spcAft>
              <a:buClr>
                <a:schemeClr val="dk1"/>
              </a:buClr>
              <a:buSzPts val="1600"/>
              <a:buChar char="•"/>
            </a:pPr>
            <a:r>
              <a:rPr lang="en-US"/>
              <a:t>Briefing Charts</a:t>
            </a:r>
            <a:endParaRPr/>
          </a:p>
          <a:p>
            <a:pPr indent="-228600" lvl="3" marL="1600200" rtl="0" algn="l">
              <a:spcBef>
                <a:spcPts val="320"/>
              </a:spcBef>
              <a:spcAft>
                <a:spcPts val="0"/>
              </a:spcAft>
              <a:buClr>
                <a:schemeClr val="dk1"/>
              </a:buClr>
              <a:buSzPts val="1600"/>
              <a:buChar char="•"/>
            </a:pPr>
            <a:r>
              <a:rPr lang="en-US"/>
              <a:t>Attachments</a:t>
            </a:r>
            <a:endParaRPr/>
          </a:p>
          <a:p>
            <a:pPr indent="-228600" lvl="2" marL="1143000" rtl="0" algn="l">
              <a:spcBef>
                <a:spcPts val="920"/>
              </a:spcBef>
              <a:spcAft>
                <a:spcPts val="0"/>
              </a:spcAft>
              <a:buClr>
                <a:schemeClr val="dk1"/>
              </a:buClr>
              <a:buSzPts val="1600"/>
              <a:buFont typeface="Courier New"/>
              <a:buChar char="o"/>
            </a:pPr>
            <a:r>
              <a:rPr lang="en-US"/>
              <a:t>Feel free to ask questions anytime</a:t>
            </a:r>
            <a:endParaRPr/>
          </a:p>
          <a:p>
            <a:pPr indent="-228600" lvl="2" marL="1143000" rtl="0" algn="l">
              <a:spcBef>
                <a:spcPts val="920"/>
              </a:spcBef>
              <a:spcAft>
                <a:spcPts val="0"/>
              </a:spcAft>
              <a:buClr>
                <a:schemeClr val="dk1"/>
              </a:buClr>
              <a:buSzPts val="1600"/>
              <a:buFont typeface="Courier New"/>
              <a:buChar char="o"/>
            </a:pPr>
            <a:r>
              <a:rPr lang="en-US"/>
              <a:t>Introductions</a:t>
            </a:r>
            <a:endParaRPr/>
          </a:p>
        </p:txBody>
      </p:sp>
      <p:sp>
        <p:nvSpPr>
          <p:cNvPr id="281" name="Google Shape;281;p2"/>
          <p:cNvSpPr txBox="1"/>
          <p:nvPr>
            <p:ph type="ctrTitle"/>
          </p:nvPr>
        </p:nvSpPr>
        <p:spPr>
          <a:xfrm>
            <a:off x="0" y="291528"/>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solidFill>
                  <a:schemeClr val="lt1"/>
                </a:solidFill>
              </a:rPr>
              <a:t>Before We Begin . . . .</a:t>
            </a:r>
            <a:endParaRPr/>
          </a:p>
        </p:txBody>
      </p:sp>
      <p:sp>
        <p:nvSpPr>
          <p:cNvPr id="282" name="Google Shape;282;p2"/>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20"/>
          <p:cNvSpPr txBox="1"/>
          <p:nvPr>
            <p:ph idx="11" type="ftr"/>
          </p:nvPr>
        </p:nvSpPr>
        <p:spPr>
          <a:xfrm>
            <a:off x="2909751" y="6477000"/>
            <a:ext cx="6477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520" name="Google Shape;520;p20"/>
          <p:cNvSpPr txBox="1"/>
          <p:nvPr>
            <p:ph idx="1" type="body"/>
          </p:nvPr>
        </p:nvSpPr>
        <p:spPr>
          <a:xfrm>
            <a:off x="1091821" y="1664730"/>
            <a:ext cx="10249470" cy="481226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None/>
            </a:pPr>
            <a:r>
              <a:rPr lang="en-US"/>
              <a:t>Contrarians:</a:t>
            </a:r>
            <a:endParaRPr/>
          </a:p>
          <a:p>
            <a:pPr indent="0" lvl="0" marL="0" rtl="0" algn="l">
              <a:spcBef>
                <a:spcPts val="0"/>
              </a:spcBef>
              <a:spcAft>
                <a:spcPts val="0"/>
              </a:spcAft>
              <a:buClr>
                <a:schemeClr val="dk1"/>
              </a:buClr>
              <a:buSzPts val="1800"/>
              <a:buNone/>
            </a:pPr>
            <a:r>
              <a:t/>
            </a:r>
            <a:endParaRPr/>
          </a:p>
          <a:p>
            <a:pPr indent="-283464" lvl="0" marL="740664" rtl="0" algn="l">
              <a:spcBef>
                <a:spcPts val="432"/>
              </a:spcBef>
              <a:spcAft>
                <a:spcPts val="0"/>
              </a:spcAft>
              <a:buClr>
                <a:schemeClr val="dk1"/>
              </a:buClr>
              <a:buSzPts val="1800"/>
              <a:buChar char="⮚"/>
            </a:pPr>
            <a:r>
              <a:rPr lang="en-US"/>
              <a:t>Terms of agreement may foster too many unknowns, thereby creating more risk for the Government</a:t>
            </a:r>
            <a:endParaRPr/>
          </a:p>
          <a:p>
            <a:pPr indent="-283464" lvl="0" marL="740664" rtl="0" algn="l">
              <a:spcBef>
                <a:spcPts val="1032"/>
              </a:spcBef>
              <a:spcAft>
                <a:spcPts val="0"/>
              </a:spcAft>
              <a:buClr>
                <a:schemeClr val="dk1"/>
              </a:buClr>
              <a:buSzPts val="1800"/>
              <a:buChar char="⮚"/>
            </a:pPr>
            <a:r>
              <a:rPr lang="en-US"/>
              <a:t>In removing the rigidity of traditional Government procurement, the safeguards may also be removed</a:t>
            </a:r>
            <a:endParaRPr/>
          </a:p>
          <a:p>
            <a:pPr indent="-283464" lvl="0" marL="740664" rtl="0" algn="l">
              <a:spcBef>
                <a:spcPts val="1032"/>
              </a:spcBef>
              <a:spcAft>
                <a:spcPts val="0"/>
              </a:spcAft>
              <a:buClr>
                <a:schemeClr val="dk1"/>
              </a:buClr>
              <a:buSzPts val="1800"/>
              <a:buChar char="⮚"/>
            </a:pPr>
            <a:r>
              <a:rPr lang="en-US"/>
              <a:t>They can be more time-consuming than traditional R&amp;D contracts, especially for inexperienced contracting personnel</a:t>
            </a:r>
            <a:endParaRPr/>
          </a:p>
          <a:p>
            <a:pPr indent="-283464" lvl="0" marL="740664" rtl="0" algn="l">
              <a:spcBef>
                <a:spcPts val="1032"/>
              </a:spcBef>
              <a:spcAft>
                <a:spcPts val="0"/>
              </a:spcAft>
              <a:buClr>
                <a:schemeClr val="dk1"/>
              </a:buClr>
              <a:buSzPts val="1800"/>
              <a:buChar char="⮚"/>
            </a:pPr>
            <a:r>
              <a:rPr lang="en-US"/>
              <a:t>Greater participation on the part of the Government program manager is required</a:t>
            </a:r>
            <a:endParaRPr/>
          </a:p>
          <a:p>
            <a:pPr indent="0" lvl="0" marL="0" rtl="0" algn="l">
              <a:spcBef>
                <a:spcPts val="960"/>
              </a:spcBef>
              <a:spcAft>
                <a:spcPts val="0"/>
              </a:spcAft>
              <a:buClr>
                <a:schemeClr val="dk1"/>
              </a:buClr>
              <a:buSzPts val="1800"/>
              <a:buNone/>
            </a:pPr>
            <a:r>
              <a:t/>
            </a:r>
            <a:endParaRPr/>
          </a:p>
        </p:txBody>
      </p:sp>
      <p:sp>
        <p:nvSpPr>
          <p:cNvPr id="521" name="Google Shape;521;p20"/>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Perception of OTs in Procurement Community</a:t>
            </a:r>
            <a:endParaRPr/>
          </a:p>
        </p:txBody>
      </p:sp>
      <p:sp>
        <p:nvSpPr>
          <p:cNvPr id="522" name="Google Shape;522;p20"/>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21"/>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528" name="Google Shape;528;p21"/>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29" name="Google Shape;529;p21"/>
          <p:cNvSpPr txBox="1"/>
          <p:nvPr>
            <p:ph type="ctrTitle"/>
          </p:nvPr>
        </p:nvSpPr>
        <p:spPr>
          <a:xfrm>
            <a:off x="0" y="380018"/>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OTs for Research vs. OTs for Prototype</a:t>
            </a:r>
            <a:endParaRPr/>
          </a:p>
        </p:txBody>
      </p:sp>
      <p:graphicFrame>
        <p:nvGraphicFramePr>
          <p:cNvPr id="530" name="Google Shape;530;p21"/>
          <p:cNvGraphicFramePr/>
          <p:nvPr/>
        </p:nvGraphicFramePr>
        <p:xfrm>
          <a:off x="1887184" y="1728104"/>
          <a:ext cx="3000000" cy="3000000"/>
        </p:xfrm>
        <a:graphic>
          <a:graphicData uri="http://schemas.openxmlformats.org/drawingml/2006/table">
            <a:tbl>
              <a:tblPr bandRow="1" firstRow="1">
                <a:noFill/>
                <a:tableStyleId>{B519F233-F8B9-4FE4-BE30-A4D6C2B0B958}</a:tableStyleId>
              </a:tblPr>
              <a:tblGrid>
                <a:gridCol w="2418675"/>
                <a:gridCol w="3016150"/>
                <a:gridCol w="3091975"/>
              </a:tblGrid>
              <a:tr h="228600">
                <a:tc>
                  <a:txBody>
                    <a:bodyPr/>
                    <a:lstStyle/>
                    <a:p>
                      <a:pPr indent="0" lvl="0" marL="0" marR="0" rtl="0" algn="l">
                        <a:spcBef>
                          <a:spcPts val="0"/>
                        </a:spcBef>
                        <a:spcAft>
                          <a:spcPts val="0"/>
                        </a:spcAft>
                        <a:buNone/>
                      </a:pPr>
                      <a:r>
                        <a:t/>
                      </a:r>
                      <a:endParaRPr sz="1800">
                        <a:latin typeface="Poppins"/>
                        <a:ea typeface="Poppins"/>
                        <a:cs typeface="Poppins"/>
                        <a:sym typeface="Poppins"/>
                      </a:endParaRPr>
                    </a:p>
                  </a:txBody>
                  <a:tcPr marT="45725" marB="45725" marR="91450" marL="91450"/>
                </a:tc>
                <a:tc>
                  <a:txBody>
                    <a:bodyPr/>
                    <a:lstStyle/>
                    <a:p>
                      <a:pPr indent="0" lvl="0" marL="0" marR="0" rtl="0" algn="l">
                        <a:spcBef>
                          <a:spcPts val="0"/>
                        </a:spcBef>
                        <a:spcAft>
                          <a:spcPts val="0"/>
                        </a:spcAft>
                        <a:buNone/>
                      </a:pPr>
                      <a:r>
                        <a:rPr lang="en-US" sz="1800">
                          <a:latin typeface="Poppins"/>
                          <a:ea typeface="Poppins"/>
                          <a:cs typeface="Poppins"/>
                          <a:sym typeface="Poppins"/>
                        </a:rPr>
                        <a:t>Research OT</a:t>
                      </a:r>
                      <a:endParaRPr/>
                    </a:p>
                  </a:txBody>
                  <a:tcPr marT="45725" marB="45725" marR="91450" marL="91450"/>
                </a:tc>
                <a:tc>
                  <a:txBody>
                    <a:bodyPr/>
                    <a:lstStyle/>
                    <a:p>
                      <a:pPr indent="0" lvl="0" marL="0" marR="0" rtl="0" algn="l">
                        <a:spcBef>
                          <a:spcPts val="0"/>
                        </a:spcBef>
                        <a:spcAft>
                          <a:spcPts val="0"/>
                        </a:spcAft>
                        <a:buNone/>
                      </a:pPr>
                      <a:r>
                        <a:rPr lang="en-US" sz="1800">
                          <a:latin typeface="Poppins"/>
                          <a:ea typeface="Poppins"/>
                          <a:cs typeface="Poppins"/>
                          <a:sym typeface="Poppins"/>
                        </a:rPr>
                        <a:t>Prototype</a:t>
                      </a:r>
                      <a:r>
                        <a:rPr lang="en-US" sz="1800">
                          <a:latin typeface="Poppins"/>
                          <a:ea typeface="Poppins"/>
                          <a:cs typeface="Poppins"/>
                          <a:sym typeface="Poppins"/>
                        </a:rPr>
                        <a:t> OT</a:t>
                      </a:r>
                      <a:endParaRPr sz="1800">
                        <a:latin typeface="Poppins"/>
                        <a:ea typeface="Poppins"/>
                        <a:cs typeface="Poppins"/>
                        <a:sym typeface="Poppins"/>
                      </a:endParaRPr>
                    </a:p>
                  </a:txBody>
                  <a:tcPr marT="45725" marB="45725" marR="91450" marL="91450"/>
                </a:tc>
              </a:tr>
              <a:tr h="649325">
                <a:tc>
                  <a:txBody>
                    <a:bodyPr/>
                    <a:lstStyle/>
                    <a:p>
                      <a:pPr indent="0" lvl="0" marL="0" marR="0" rtl="0" algn="l">
                        <a:spcBef>
                          <a:spcPts val="0"/>
                        </a:spcBef>
                        <a:spcAft>
                          <a:spcPts val="0"/>
                        </a:spcAft>
                        <a:buNone/>
                      </a:pPr>
                      <a:r>
                        <a:rPr b="1" lang="en-US" sz="1600">
                          <a:latin typeface="Poppins"/>
                          <a:ea typeface="Poppins"/>
                          <a:cs typeface="Poppins"/>
                          <a:sym typeface="Poppins"/>
                        </a:rPr>
                        <a:t>Expected Outcome</a:t>
                      </a:r>
                      <a:endParaRPr/>
                    </a:p>
                  </a:txBody>
                  <a:tcPr marT="45725" marB="45725" marR="91450" marL="91450"/>
                </a:tc>
                <a:tc>
                  <a:txBody>
                    <a:bodyPr/>
                    <a:lstStyle/>
                    <a:p>
                      <a:pPr indent="0" lvl="0" marL="0" marR="0" rtl="0" algn="l">
                        <a:spcBef>
                          <a:spcPts val="0"/>
                        </a:spcBef>
                        <a:spcAft>
                          <a:spcPts val="0"/>
                        </a:spcAft>
                        <a:buNone/>
                      </a:pPr>
                      <a:r>
                        <a:rPr lang="en-US" sz="1500">
                          <a:latin typeface="Poppins"/>
                          <a:ea typeface="Poppins"/>
                          <a:cs typeface="Poppins"/>
                          <a:sym typeface="Poppins"/>
                        </a:rPr>
                        <a:t>Support and stimulate research</a:t>
                      </a:r>
                      <a:endParaRPr/>
                    </a:p>
                  </a:txBody>
                  <a:tcPr marT="45725" marB="45725" marR="91450" marL="91450"/>
                </a:tc>
                <a:tc>
                  <a:txBody>
                    <a:bodyPr/>
                    <a:lstStyle/>
                    <a:p>
                      <a:pPr indent="0" lvl="0" marL="0" marR="0" rtl="0" algn="l">
                        <a:spcBef>
                          <a:spcPts val="0"/>
                        </a:spcBef>
                        <a:spcAft>
                          <a:spcPts val="0"/>
                        </a:spcAft>
                        <a:buNone/>
                      </a:pPr>
                      <a:r>
                        <a:rPr lang="en-US" sz="1500">
                          <a:latin typeface="Poppins"/>
                          <a:ea typeface="Poppins"/>
                          <a:cs typeface="Poppins"/>
                          <a:sym typeface="Poppins"/>
                        </a:rPr>
                        <a:t>Buying goods</a:t>
                      </a:r>
                      <a:r>
                        <a:rPr lang="en-US" sz="1500">
                          <a:latin typeface="Poppins"/>
                          <a:ea typeface="Poppins"/>
                          <a:cs typeface="Poppins"/>
                          <a:sym typeface="Poppins"/>
                        </a:rPr>
                        <a:t> and services </a:t>
                      </a:r>
                      <a:endParaRPr/>
                    </a:p>
                    <a:p>
                      <a:pPr indent="0" lvl="0" marL="0" marR="0" rtl="0" algn="l">
                        <a:spcBef>
                          <a:spcPts val="0"/>
                        </a:spcBef>
                        <a:spcAft>
                          <a:spcPts val="0"/>
                        </a:spcAft>
                        <a:buNone/>
                      </a:pPr>
                      <a:r>
                        <a:rPr lang="en-US" sz="1500">
                          <a:latin typeface="Poppins"/>
                          <a:ea typeface="Poppins"/>
                          <a:cs typeface="Poppins"/>
                          <a:sym typeface="Poppins"/>
                        </a:rPr>
                        <a:t>Primarily military needs</a:t>
                      </a:r>
                      <a:endParaRPr sz="1500">
                        <a:latin typeface="Poppins"/>
                        <a:ea typeface="Poppins"/>
                        <a:cs typeface="Poppins"/>
                        <a:sym typeface="Poppins"/>
                      </a:endParaRPr>
                    </a:p>
                  </a:txBody>
                  <a:tcPr marT="45725" marB="45725" marR="91450" marL="91450"/>
                </a:tc>
              </a:tr>
              <a:tr h="900750">
                <a:tc>
                  <a:txBody>
                    <a:bodyPr/>
                    <a:lstStyle/>
                    <a:p>
                      <a:pPr indent="0" lvl="0" marL="0" marR="0" rtl="0" algn="l">
                        <a:spcBef>
                          <a:spcPts val="0"/>
                        </a:spcBef>
                        <a:spcAft>
                          <a:spcPts val="0"/>
                        </a:spcAft>
                        <a:buNone/>
                      </a:pPr>
                      <a:r>
                        <a:rPr b="1" lang="en-US" sz="1600">
                          <a:latin typeface="Poppins"/>
                          <a:ea typeface="Poppins"/>
                          <a:cs typeface="Poppins"/>
                          <a:sym typeface="Poppins"/>
                        </a:rPr>
                        <a:t>Teaming</a:t>
                      </a:r>
                      <a:endParaRPr/>
                    </a:p>
                  </a:txBody>
                  <a:tcPr marT="45725" marB="45725" marR="91450" marL="91450"/>
                </a:tc>
                <a:tc>
                  <a:txBody>
                    <a:bodyPr/>
                    <a:lstStyle/>
                    <a:p>
                      <a:pPr indent="0" lvl="0" marL="0" marR="0" rtl="0" algn="l">
                        <a:spcBef>
                          <a:spcPts val="0"/>
                        </a:spcBef>
                        <a:spcAft>
                          <a:spcPts val="0"/>
                        </a:spcAft>
                        <a:buNone/>
                      </a:pPr>
                      <a:r>
                        <a:rPr lang="en-US" sz="1500">
                          <a:latin typeface="Poppins"/>
                          <a:ea typeface="Poppins"/>
                          <a:cs typeface="Poppins"/>
                          <a:sym typeface="Poppins"/>
                        </a:rPr>
                        <a:t>Co-managed with articles of collaboration</a:t>
                      </a:r>
                      <a:endParaRPr/>
                    </a:p>
                  </a:txBody>
                  <a:tcPr marT="45725" marB="45725" marR="91450" marL="91450"/>
                </a:tc>
                <a:tc>
                  <a:txBody>
                    <a:bodyPr/>
                    <a:lstStyle/>
                    <a:p>
                      <a:pPr indent="0" lvl="0" marL="0" marR="0" rtl="0" algn="l">
                        <a:spcBef>
                          <a:spcPts val="0"/>
                        </a:spcBef>
                        <a:spcAft>
                          <a:spcPts val="0"/>
                        </a:spcAft>
                        <a:buNone/>
                      </a:pPr>
                      <a:r>
                        <a:rPr lang="en-US" sz="1500">
                          <a:latin typeface="Poppins"/>
                          <a:ea typeface="Poppins"/>
                          <a:cs typeface="Poppins"/>
                          <a:sym typeface="Poppins"/>
                        </a:rPr>
                        <a:t>Generally</a:t>
                      </a:r>
                      <a:r>
                        <a:rPr lang="en-US" sz="1500">
                          <a:latin typeface="Poppins"/>
                          <a:ea typeface="Poppins"/>
                          <a:cs typeface="Poppins"/>
                          <a:sym typeface="Poppins"/>
                        </a:rPr>
                        <a:t> prime/sub relationship because of focus on prototype development</a:t>
                      </a:r>
                      <a:endParaRPr/>
                    </a:p>
                  </a:txBody>
                  <a:tcPr marT="45725" marB="45725" marR="91450" marL="91450"/>
                </a:tc>
              </a:tr>
              <a:tr h="655100">
                <a:tc>
                  <a:txBody>
                    <a:bodyPr/>
                    <a:lstStyle/>
                    <a:p>
                      <a:pPr indent="0" lvl="0" marL="0" marR="0" rtl="0" algn="l">
                        <a:spcBef>
                          <a:spcPts val="0"/>
                        </a:spcBef>
                        <a:spcAft>
                          <a:spcPts val="0"/>
                        </a:spcAft>
                        <a:buNone/>
                      </a:pPr>
                      <a:r>
                        <a:rPr b="1" lang="en-US" sz="1600">
                          <a:latin typeface="Poppins"/>
                          <a:ea typeface="Poppins"/>
                          <a:cs typeface="Poppins"/>
                          <a:sym typeface="Poppins"/>
                        </a:rPr>
                        <a:t>Share Ratio</a:t>
                      </a:r>
                      <a:endParaRPr/>
                    </a:p>
                  </a:txBody>
                  <a:tcPr marT="45725" marB="45725" marR="91450" marL="91450"/>
                </a:tc>
                <a:tc>
                  <a:txBody>
                    <a:bodyPr/>
                    <a:lstStyle/>
                    <a:p>
                      <a:pPr indent="0" lvl="0" marL="0" marR="0" rtl="0" algn="l">
                        <a:spcBef>
                          <a:spcPts val="0"/>
                        </a:spcBef>
                        <a:spcAft>
                          <a:spcPts val="0"/>
                        </a:spcAft>
                        <a:buNone/>
                      </a:pPr>
                      <a:r>
                        <a:rPr lang="en-US" sz="1500">
                          <a:latin typeface="Poppins"/>
                          <a:ea typeface="Poppins"/>
                          <a:cs typeface="Poppins"/>
                          <a:sym typeface="Poppins"/>
                        </a:rPr>
                        <a:t>Higher</a:t>
                      </a:r>
                      <a:r>
                        <a:rPr lang="en-US" sz="1500">
                          <a:latin typeface="Poppins"/>
                          <a:ea typeface="Poppins"/>
                          <a:cs typeface="Poppins"/>
                          <a:sym typeface="Poppins"/>
                        </a:rPr>
                        <a:t> based on commercial market potential</a:t>
                      </a:r>
                      <a:endParaRPr sz="1500">
                        <a:latin typeface="Poppins"/>
                        <a:ea typeface="Poppins"/>
                        <a:cs typeface="Poppins"/>
                        <a:sym typeface="Poppins"/>
                      </a:endParaRPr>
                    </a:p>
                  </a:txBody>
                  <a:tcPr marT="45725" marB="45725" marR="91450" marL="91450"/>
                </a:tc>
                <a:tc>
                  <a:txBody>
                    <a:bodyPr/>
                    <a:lstStyle/>
                    <a:p>
                      <a:pPr indent="0" lvl="0" marL="0" marR="0" rtl="0" algn="l">
                        <a:spcBef>
                          <a:spcPts val="0"/>
                        </a:spcBef>
                        <a:spcAft>
                          <a:spcPts val="0"/>
                        </a:spcAft>
                        <a:buNone/>
                      </a:pPr>
                      <a:r>
                        <a:rPr lang="en-US" sz="1500">
                          <a:latin typeface="Poppins"/>
                          <a:ea typeface="Poppins"/>
                          <a:cs typeface="Poppins"/>
                          <a:sym typeface="Poppins"/>
                        </a:rPr>
                        <a:t>Little</a:t>
                      </a:r>
                      <a:r>
                        <a:rPr lang="en-US" sz="1500">
                          <a:latin typeface="Poppins"/>
                          <a:ea typeface="Poppins"/>
                          <a:cs typeface="Poppins"/>
                          <a:sym typeface="Poppins"/>
                        </a:rPr>
                        <a:t> or none depending on commercial spin-off potential</a:t>
                      </a:r>
                      <a:endParaRPr/>
                    </a:p>
                  </a:txBody>
                  <a:tcPr marT="45725" marB="45725" marR="91450" marL="91450"/>
                </a:tc>
              </a:tr>
              <a:tr h="893925">
                <a:tc>
                  <a:txBody>
                    <a:bodyPr/>
                    <a:lstStyle/>
                    <a:p>
                      <a:pPr indent="0" lvl="0" marL="0" marR="0" rtl="0" algn="l">
                        <a:spcBef>
                          <a:spcPts val="0"/>
                        </a:spcBef>
                        <a:spcAft>
                          <a:spcPts val="0"/>
                        </a:spcAft>
                        <a:buNone/>
                      </a:pPr>
                      <a:r>
                        <a:rPr b="1" lang="en-US" sz="1600">
                          <a:latin typeface="Poppins"/>
                          <a:ea typeface="Poppins"/>
                          <a:cs typeface="Poppins"/>
                          <a:sym typeface="Poppins"/>
                        </a:rPr>
                        <a:t>Intellectual Property</a:t>
                      </a:r>
                      <a:endParaRPr/>
                    </a:p>
                  </a:txBody>
                  <a:tcPr marT="45725" marB="45725" marR="91450" marL="91450"/>
                </a:tc>
                <a:tc>
                  <a:txBody>
                    <a:bodyPr/>
                    <a:lstStyle/>
                    <a:p>
                      <a:pPr indent="0" lvl="0" marL="0" marR="0" rtl="0" algn="l">
                        <a:spcBef>
                          <a:spcPts val="0"/>
                        </a:spcBef>
                        <a:spcAft>
                          <a:spcPts val="0"/>
                        </a:spcAft>
                        <a:buNone/>
                      </a:pPr>
                      <a:r>
                        <a:rPr lang="en-US" sz="1500">
                          <a:latin typeface="Poppins"/>
                          <a:ea typeface="Poppins"/>
                          <a:cs typeface="Poppins"/>
                          <a:sym typeface="Poppins"/>
                        </a:rPr>
                        <a:t>Share</a:t>
                      </a:r>
                      <a:r>
                        <a:rPr lang="en-US" sz="1500">
                          <a:latin typeface="Poppins"/>
                          <a:ea typeface="Poppins"/>
                          <a:cs typeface="Poppins"/>
                          <a:sym typeface="Poppins"/>
                        </a:rPr>
                        <a:t> of rights based upon resource share ratio and need for commercialization</a:t>
                      </a:r>
                      <a:endParaRPr sz="1500">
                        <a:latin typeface="Poppins"/>
                        <a:ea typeface="Poppins"/>
                        <a:cs typeface="Poppins"/>
                        <a:sym typeface="Poppins"/>
                      </a:endParaRPr>
                    </a:p>
                  </a:txBody>
                  <a:tcPr marT="45725" marB="45725" marR="91450" marL="91450"/>
                </a:tc>
                <a:tc>
                  <a:txBody>
                    <a:bodyPr/>
                    <a:lstStyle/>
                    <a:p>
                      <a:pPr indent="0" lvl="0" marL="0" marR="0" rtl="0" algn="l">
                        <a:spcBef>
                          <a:spcPts val="0"/>
                        </a:spcBef>
                        <a:spcAft>
                          <a:spcPts val="0"/>
                        </a:spcAft>
                        <a:buNone/>
                      </a:pPr>
                      <a:r>
                        <a:rPr lang="en-US" sz="1500">
                          <a:latin typeface="Poppins"/>
                          <a:ea typeface="Poppins"/>
                          <a:cs typeface="Poppins"/>
                          <a:sym typeface="Poppins"/>
                        </a:rPr>
                        <a:t>Focus based on what is necessary for operations and maintenance</a:t>
                      </a:r>
                      <a:r>
                        <a:rPr lang="en-US" sz="1500">
                          <a:latin typeface="Poppins"/>
                          <a:ea typeface="Poppins"/>
                          <a:cs typeface="Poppins"/>
                          <a:sym typeface="Poppins"/>
                        </a:rPr>
                        <a:t> of the prototype</a:t>
                      </a:r>
                      <a:endParaRPr sz="1500">
                        <a:latin typeface="Poppins"/>
                        <a:ea typeface="Poppins"/>
                        <a:cs typeface="Poppins"/>
                        <a:sym typeface="Poppins"/>
                      </a:endParaRPr>
                    </a:p>
                  </a:txBody>
                  <a:tcPr marT="45725" marB="45725" marR="91450" marL="91450"/>
                </a:tc>
              </a:tr>
              <a:tr h="1078175">
                <a:tc>
                  <a:txBody>
                    <a:bodyPr/>
                    <a:lstStyle/>
                    <a:p>
                      <a:pPr indent="0" lvl="0" marL="0" marR="0" rtl="0" algn="l">
                        <a:spcBef>
                          <a:spcPts val="0"/>
                        </a:spcBef>
                        <a:spcAft>
                          <a:spcPts val="0"/>
                        </a:spcAft>
                        <a:buNone/>
                      </a:pPr>
                      <a:r>
                        <a:rPr b="1" lang="en-US" sz="1600">
                          <a:latin typeface="Poppins"/>
                          <a:ea typeface="Poppins"/>
                          <a:cs typeface="Poppins"/>
                          <a:sym typeface="Poppins"/>
                        </a:rPr>
                        <a:t>Property</a:t>
                      </a:r>
                      <a:endParaRPr/>
                    </a:p>
                  </a:txBody>
                  <a:tcPr marT="45725" marB="45725" marR="91450" marL="91450"/>
                </a:tc>
                <a:tc>
                  <a:txBody>
                    <a:bodyPr/>
                    <a:lstStyle/>
                    <a:p>
                      <a:pPr indent="0" lvl="0" marL="0" marR="0" rtl="0" algn="l">
                        <a:spcBef>
                          <a:spcPts val="0"/>
                        </a:spcBef>
                        <a:spcAft>
                          <a:spcPts val="0"/>
                        </a:spcAft>
                        <a:buNone/>
                      </a:pPr>
                      <a:r>
                        <a:rPr lang="en-US" sz="1500">
                          <a:latin typeface="Poppins"/>
                          <a:ea typeface="Poppins"/>
                          <a:cs typeface="Poppins"/>
                          <a:sym typeface="Poppins"/>
                        </a:rPr>
                        <a:t>Conveyed to performer</a:t>
                      </a:r>
                      <a:r>
                        <a:rPr lang="en-US" sz="1500">
                          <a:latin typeface="Poppins"/>
                          <a:ea typeface="Poppins"/>
                          <a:cs typeface="Poppins"/>
                          <a:sym typeface="Poppins"/>
                        </a:rPr>
                        <a:t> if their resource share is higher</a:t>
                      </a:r>
                      <a:endParaRPr sz="1500">
                        <a:latin typeface="Poppins"/>
                        <a:ea typeface="Poppins"/>
                        <a:cs typeface="Poppins"/>
                        <a:sym typeface="Poppins"/>
                      </a:endParaRPr>
                    </a:p>
                  </a:txBody>
                  <a:tcPr marT="45725" marB="45725" marR="91450" marL="91450"/>
                </a:tc>
                <a:tc>
                  <a:txBody>
                    <a:bodyPr/>
                    <a:lstStyle/>
                    <a:p>
                      <a:pPr indent="0" lvl="0" marL="0" marR="0" rtl="0" algn="l">
                        <a:spcBef>
                          <a:spcPts val="0"/>
                        </a:spcBef>
                        <a:spcAft>
                          <a:spcPts val="0"/>
                        </a:spcAft>
                        <a:buNone/>
                      </a:pPr>
                      <a:r>
                        <a:rPr lang="en-US" sz="1500">
                          <a:latin typeface="Poppins"/>
                          <a:ea typeface="Poppins"/>
                          <a:cs typeface="Poppins"/>
                          <a:sym typeface="Poppins"/>
                        </a:rPr>
                        <a:t>Focus</a:t>
                      </a:r>
                      <a:r>
                        <a:rPr lang="en-US" sz="1500">
                          <a:latin typeface="Poppins"/>
                          <a:ea typeface="Poppins"/>
                          <a:cs typeface="Poppins"/>
                          <a:sym typeface="Poppins"/>
                        </a:rPr>
                        <a:t>ed on what is necessary for operations and maintenance of the prototype</a:t>
                      </a:r>
                      <a:endParaRPr sz="1500">
                        <a:latin typeface="Poppins"/>
                        <a:ea typeface="Poppins"/>
                        <a:cs typeface="Poppins"/>
                        <a:sym typeface="Poppins"/>
                      </a:endParaRPr>
                    </a:p>
                  </a:txBody>
                  <a:tcPr marT="45725" marB="45725" marR="91450" marL="9145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22"/>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536" name="Google Shape;536;p22"/>
          <p:cNvSpPr txBox="1"/>
          <p:nvPr>
            <p:ph idx="1" type="body"/>
          </p:nvPr>
        </p:nvSpPr>
        <p:spPr>
          <a:xfrm>
            <a:off x="1044054" y="1664730"/>
            <a:ext cx="10297236"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Affordability is an important consideration</a:t>
            </a:r>
            <a:endParaRPr/>
          </a:p>
          <a:p>
            <a:pPr indent="0" lvl="0" marL="0" rtl="0" algn="l">
              <a:spcBef>
                <a:spcPts val="360"/>
              </a:spcBef>
              <a:spcAft>
                <a:spcPts val="0"/>
              </a:spcAft>
              <a:buClr>
                <a:schemeClr val="dk1"/>
              </a:buClr>
              <a:buSzPts val="1800"/>
              <a:buNone/>
            </a:pPr>
            <a:r>
              <a:t/>
            </a:r>
            <a:endParaRPr/>
          </a:p>
          <a:p>
            <a:pPr indent="-342900" lvl="0" marL="342900" rtl="0" algn="l">
              <a:spcBef>
                <a:spcPts val="360"/>
              </a:spcBef>
              <a:spcAft>
                <a:spcPts val="0"/>
              </a:spcAft>
              <a:buClr>
                <a:schemeClr val="dk1"/>
              </a:buClr>
              <a:buSzPts val="1800"/>
              <a:buFont typeface="Noto Sans Symbols"/>
              <a:buChar char="⮚"/>
            </a:pPr>
            <a:r>
              <a:rPr lang="en-US"/>
              <a:t>Adherence to acquisition reform goals and principles</a:t>
            </a:r>
            <a:endParaRPr/>
          </a:p>
          <a:p>
            <a:pPr indent="0" lvl="0" marL="0" rtl="0" algn="l">
              <a:spcBef>
                <a:spcPts val="360"/>
              </a:spcBef>
              <a:spcAft>
                <a:spcPts val="0"/>
              </a:spcAft>
              <a:buClr>
                <a:schemeClr val="dk1"/>
              </a:buClr>
              <a:buSzPts val="1800"/>
              <a:buNone/>
            </a:pPr>
            <a:r>
              <a:t/>
            </a:r>
            <a:endParaRPr/>
          </a:p>
          <a:p>
            <a:pPr indent="-342900" lvl="0" marL="342900" rtl="0" algn="l">
              <a:spcBef>
                <a:spcPts val="360"/>
              </a:spcBef>
              <a:spcAft>
                <a:spcPts val="0"/>
              </a:spcAft>
              <a:buClr>
                <a:schemeClr val="dk1"/>
              </a:buClr>
              <a:buSzPts val="1800"/>
              <a:buFont typeface="Noto Sans Symbols"/>
              <a:buChar char="⮚"/>
            </a:pPr>
            <a:r>
              <a:rPr lang="en-US"/>
              <a:t>Empowerment of the executing agency and team</a:t>
            </a:r>
            <a:endParaRPr/>
          </a:p>
          <a:p>
            <a:pPr indent="0" lvl="0" marL="0" rtl="0" algn="l">
              <a:spcBef>
                <a:spcPts val="360"/>
              </a:spcBef>
              <a:spcAft>
                <a:spcPts val="0"/>
              </a:spcAft>
              <a:buClr>
                <a:schemeClr val="dk1"/>
              </a:buClr>
              <a:buSzPts val="1800"/>
              <a:buNone/>
            </a:pPr>
            <a:r>
              <a:t/>
            </a:r>
            <a:endParaRPr/>
          </a:p>
          <a:p>
            <a:pPr indent="-342900" lvl="0" marL="342900" rtl="0" algn="l">
              <a:spcBef>
                <a:spcPts val="360"/>
              </a:spcBef>
              <a:spcAft>
                <a:spcPts val="0"/>
              </a:spcAft>
              <a:buClr>
                <a:schemeClr val="dk1"/>
              </a:buClr>
              <a:buSzPts val="1800"/>
              <a:buFont typeface="Noto Sans Symbols"/>
              <a:buChar char="⮚"/>
            </a:pPr>
            <a:r>
              <a:rPr lang="en-US"/>
              <a:t>Reliance on the Government team’s knowledge, experience and good business sense </a:t>
            </a:r>
            <a:endParaRPr/>
          </a:p>
          <a:p>
            <a:pPr indent="0" lvl="0" marL="0" rtl="0" algn="l">
              <a:spcBef>
                <a:spcPts val="360"/>
              </a:spcBef>
              <a:spcAft>
                <a:spcPts val="0"/>
              </a:spcAft>
              <a:buClr>
                <a:schemeClr val="dk1"/>
              </a:buClr>
              <a:buSzPts val="1800"/>
              <a:buNone/>
            </a:pPr>
            <a:r>
              <a:t/>
            </a:r>
            <a:endParaRPr/>
          </a:p>
          <a:p>
            <a:pPr indent="-342900" lvl="0" marL="342900" rtl="0" algn="l">
              <a:spcBef>
                <a:spcPts val="360"/>
              </a:spcBef>
              <a:spcAft>
                <a:spcPts val="0"/>
              </a:spcAft>
              <a:buClr>
                <a:schemeClr val="dk1"/>
              </a:buClr>
              <a:buSzPts val="1800"/>
              <a:buFont typeface="Noto Sans Symbols"/>
              <a:buChar char="⮚"/>
            </a:pPr>
            <a:r>
              <a:rPr lang="en-US"/>
              <a:t>The goal is to use the authority and its flexibility to get our customers what they want, when they want it, and at an affordable price!</a:t>
            </a:r>
            <a:endParaRPr/>
          </a:p>
        </p:txBody>
      </p:sp>
      <p:sp>
        <p:nvSpPr>
          <p:cNvPr id="537" name="Google Shape;537;p22"/>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What Research and Prototype OTs Have in Common</a:t>
            </a:r>
            <a:endParaRPr/>
          </a:p>
        </p:txBody>
      </p:sp>
      <p:sp>
        <p:nvSpPr>
          <p:cNvPr id="538" name="Google Shape;538;p22"/>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23"/>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544" name="Google Shape;544;p23"/>
          <p:cNvSpPr txBox="1"/>
          <p:nvPr>
            <p:ph type="ctrTitle"/>
          </p:nvPr>
        </p:nvSpPr>
        <p:spPr>
          <a:xfrm>
            <a:off x="508000" y="2351221"/>
            <a:ext cx="111760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800"/>
              <a:buFont typeface="Poppins"/>
              <a:buNone/>
            </a:pPr>
            <a:r>
              <a:rPr lang="en-US"/>
              <a:t>Other Transactions under 10 U.S.C. 4021</a:t>
            </a:r>
            <a:r>
              <a:rPr lang="en-US" sz="1200"/>
              <a:t>(formally 10 U.S.C. 2371) </a:t>
            </a:r>
            <a:endParaRPr/>
          </a:p>
        </p:txBody>
      </p:sp>
      <p:sp>
        <p:nvSpPr>
          <p:cNvPr id="545" name="Google Shape;545;p23"/>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24"/>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551" name="Google Shape;551;p24"/>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52" name="Google Shape;552;p24"/>
          <p:cNvSpPr txBox="1"/>
          <p:nvPr>
            <p:ph type="ctrTitle"/>
          </p:nvPr>
        </p:nvSpPr>
        <p:spPr>
          <a:xfrm>
            <a:off x="0" y="365270"/>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Tool Box</a:t>
            </a:r>
            <a:endParaRPr/>
          </a:p>
        </p:txBody>
      </p:sp>
      <p:sp>
        <p:nvSpPr>
          <p:cNvPr id="553" name="Google Shape;553;p24"/>
          <p:cNvSpPr txBox="1"/>
          <p:nvPr/>
        </p:nvSpPr>
        <p:spPr>
          <a:xfrm>
            <a:off x="2200669" y="6023449"/>
            <a:ext cx="7790661" cy="553998"/>
          </a:xfrm>
          <a:prstGeom prst="rect">
            <a:avLst/>
          </a:prstGeom>
          <a:noFill/>
          <a:ln>
            <a:noFill/>
          </a:ln>
        </p:spPr>
        <p:txBody>
          <a:bodyPr anchorCtr="0" anchor="t" bIns="45700" lIns="91425" spcFirstLastPara="1" rIns="91425" wrap="square" tIns="45700">
            <a:spAutoFit/>
          </a:bodyPr>
          <a:lstStyle/>
          <a:p>
            <a:pPr indent="0" lvl="0" marL="0" marR="0" rtl="0" algn="l">
              <a:lnSpc>
                <a:spcPct val="109090"/>
              </a:lnSpc>
              <a:spcBef>
                <a:spcPts val="0"/>
              </a:spcBef>
              <a:spcAft>
                <a:spcPts val="0"/>
              </a:spcAft>
              <a:buNone/>
            </a:pPr>
            <a:r>
              <a:rPr lang="en-US" sz="1100">
                <a:solidFill>
                  <a:schemeClr val="dk1"/>
                </a:solidFill>
                <a:latin typeface="Arial"/>
                <a:ea typeface="Arial"/>
                <a:cs typeface="Arial"/>
                <a:sym typeface="Arial"/>
              </a:rPr>
              <a:t>CRADA	A legal agreement between a federal laboratory and industry used for the transfer of commercially useful 	technologies from federal laboratories to the private sector and to make accessible unique technical 	capabilities and facilities.</a:t>
            </a:r>
            <a:endParaRPr/>
          </a:p>
        </p:txBody>
      </p:sp>
      <p:sp>
        <p:nvSpPr>
          <p:cNvPr id="554" name="Google Shape;554;p24"/>
          <p:cNvSpPr txBox="1"/>
          <p:nvPr/>
        </p:nvSpPr>
        <p:spPr>
          <a:xfrm>
            <a:off x="2336357" y="1342941"/>
            <a:ext cx="646244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Acquisition	  			Non-Acquisition		</a:t>
            </a:r>
            <a:endParaRPr/>
          </a:p>
        </p:txBody>
      </p:sp>
      <p:pic>
        <p:nvPicPr>
          <p:cNvPr id="555" name="Google Shape;555;p24"/>
          <p:cNvPicPr preferRelativeResize="0"/>
          <p:nvPr/>
        </p:nvPicPr>
        <p:blipFill rotWithShape="1">
          <a:blip r:embed="rId3">
            <a:alphaModFix/>
          </a:blip>
          <a:srcRect b="0" l="0" r="0" t="0"/>
          <a:stretch/>
        </p:blipFill>
        <p:spPr>
          <a:xfrm>
            <a:off x="1177094" y="1519312"/>
            <a:ext cx="9837809" cy="467832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25"/>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561" name="Google Shape;561;p25"/>
          <p:cNvSpPr txBox="1"/>
          <p:nvPr>
            <p:ph idx="1" type="body"/>
          </p:nvPr>
        </p:nvSpPr>
        <p:spPr>
          <a:xfrm>
            <a:off x="1037230" y="1542198"/>
            <a:ext cx="10345003" cy="493480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Originally called OT for Research </a:t>
            </a:r>
            <a:endParaRPr/>
          </a:p>
          <a:p>
            <a:pPr indent="-342900" lvl="0" marL="342900" rtl="0" algn="l">
              <a:spcBef>
                <a:spcPts val="960"/>
              </a:spcBef>
              <a:spcAft>
                <a:spcPts val="0"/>
              </a:spcAft>
              <a:buClr>
                <a:schemeClr val="dk1"/>
              </a:buClr>
              <a:buSzPts val="1800"/>
              <a:buFont typeface="Noto Sans Symbols"/>
              <a:buChar char="⮚"/>
            </a:pPr>
            <a:r>
              <a:rPr lang="en-US"/>
              <a:t>Now commonly known as Technology Investment Agreements (TIAs)</a:t>
            </a:r>
            <a:endParaRPr/>
          </a:p>
          <a:p>
            <a:pPr indent="-285750" lvl="1" marL="742950" rtl="0" algn="l">
              <a:spcBef>
                <a:spcPts val="320"/>
              </a:spcBef>
              <a:spcAft>
                <a:spcPts val="0"/>
              </a:spcAft>
              <a:buClr>
                <a:schemeClr val="dk1"/>
              </a:buClr>
              <a:buSzPts val="1600"/>
              <a:buChar char="•"/>
            </a:pPr>
            <a:r>
              <a:rPr lang="en-US"/>
              <a:t>Includes some OTs for Research and Flexible Cooperative Agreements under 10 U.S.C. 4001 </a:t>
            </a:r>
            <a:r>
              <a:rPr lang="en-US" sz="1000"/>
              <a:t>(formally 10 U.S.C. 2358) </a:t>
            </a:r>
            <a:endParaRPr/>
          </a:p>
          <a:p>
            <a:pPr indent="-342900" lvl="0" marL="342900" rtl="0" algn="l">
              <a:spcBef>
                <a:spcPts val="960"/>
              </a:spcBef>
              <a:spcAft>
                <a:spcPts val="0"/>
              </a:spcAft>
              <a:buClr>
                <a:schemeClr val="dk1"/>
              </a:buClr>
              <a:buSzPts val="1800"/>
              <a:buChar char="⮚"/>
            </a:pPr>
            <a:r>
              <a:rPr lang="en-US"/>
              <a:t>There can be OTs awarded under 10 U.S.C. 4021 that are not TIAs</a:t>
            </a:r>
            <a:endParaRPr/>
          </a:p>
          <a:p>
            <a:pPr indent="-342900" lvl="0" marL="342900" rtl="0" algn="l">
              <a:spcBef>
                <a:spcPts val="960"/>
              </a:spcBef>
              <a:spcAft>
                <a:spcPts val="0"/>
              </a:spcAft>
              <a:buClr>
                <a:schemeClr val="dk1"/>
              </a:buClr>
              <a:buSzPts val="1800"/>
              <a:buFont typeface="Noto Sans Symbols"/>
              <a:buChar char="⮚"/>
            </a:pPr>
            <a:r>
              <a:rPr lang="en-US"/>
              <a:t>Purpose of TIAs</a:t>
            </a:r>
            <a:endParaRPr/>
          </a:p>
          <a:p>
            <a:pPr indent="-285750" lvl="1" marL="742950" rtl="0" algn="l">
              <a:spcBef>
                <a:spcPts val="320"/>
              </a:spcBef>
              <a:spcAft>
                <a:spcPts val="0"/>
              </a:spcAft>
              <a:buClr>
                <a:schemeClr val="dk1"/>
              </a:buClr>
              <a:buSzPts val="1600"/>
              <a:buChar char="•"/>
            </a:pPr>
            <a:r>
              <a:rPr lang="en-US"/>
              <a:t>To engage nonfederal entities in working collaboratively with the Government on basic, applied, or advanced research projects</a:t>
            </a:r>
            <a:endParaRPr/>
          </a:p>
          <a:p>
            <a:pPr indent="-285750" lvl="1" marL="742950" rtl="0" algn="l">
              <a:spcBef>
                <a:spcPts val="320"/>
              </a:spcBef>
              <a:spcAft>
                <a:spcPts val="0"/>
              </a:spcAft>
              <a:buClr>
                <a:schemeClr val="dk1"/>
              </a:buClr>
              <a:buSzPts val="1600"/>
              <a:buChar char="•"/>
            </a:pPr>
            <a:r>
              <a:rPr lang="en-US"/>
              <a:t>To engage in dual-use technology development</a:t>
            </a:r>
            <a:endParaRPr/>
          </a:p>
          <a:p>
            <a:pPr indent="-285750" lvl="1" marL="742950" rtl="0" algn="l">
              <a:spcBef>
                <a:spcPts val="320"/>
              </a:spcBef>
              <a:spcAft>
                <a:spcPts val="0"/>
              </a:spcAft>
              <a:buClr>
                <a:schemeClr val="dk1"/>
              </a:buClr>
              <a:buSzPts val="1600"/>
              <a:buChar char="•"/>
            </a:pPr>
            <a:r>
              <a:rPr lang="en-US"/>
              <a:t>Increase the use of assistance instruments to attract for-profit firms, particularly non-traditional contractors</a:t>
            </a:r>
            <a:endParaRPr/>
          </a:p>
          <a:p>
            <a:pPr indent="-285750" lvl="1" marL="742950" rtl="0" algn="l">
              <a:spcBef>
                <a:spcPts val="320"/>
              </a:spcBef>
              <a:spcAft>
                <a:spcPts val="0"/>
              </a:spcAft>
              <a:buClr>
                <a:schemeClr val="dk1"/>
              </a:buClr>
              <a:buSzPts val="1600"/>
              <a:buChar char="•"/>
            </a:pPr>
            <a:r>
              <a:rPr lang="en-US"/>
              <a:t>Procurement contracts are not the best approach in this scenario since they are best suited for buyer/seller relationships</a:t>
            </a:r>
            <a:endParaRPr/>
          </a:p>
          <a:p>
            <a:pPr indent="-285750" lvl="1" marL="742950" rtl="0" algn="l">
              <a:spcBef>
                <a:spcPts val="320"/>
              </a:spcBef>
              <a:spcAft>
                <a:spcPts val="0"/>
              </a:spcAft>
              <a:buClr>
                <a:schemeClr val="dk1"/>
              </a:buClr>
              <a:buSzPts val="1600"/>
              <a:buChar char="•"/>
            </a:pPr>
            <a:r>
              <a:rPr lang="en-US"/>
              <a:t>Flexibility and innovation is necessary for success</a:t>
            </a:r>
            <a:endParaRPr/>
          </a:p>
          <a:p>
            <a:pPr indent="-285750" lvl="1" marL="742950" rtl="0" algn="l">
              <a:spcBef>
                <a:spcPts val="320"/>
              </a:spcBef>
              <a:spcAft>
                <a:spcPts val="0"/>
              </a:spcAft>
              <a:buClr>
                <a:schemeClr val="dk1"/>
              </a:buClr>
              <a:buSzPts val="1600"/>
              <a:buChar char="•"/>
            </a:pPr>
            <a:r>
              <a:rPr lang="en-US"/>
              <a:t>In these cases, impact of Government funding is often more like investment than the purchase of goods or services</a:t>
            </a:r>
            <a:endParaRPr/>
          </a:p>
          <a:p>
            <a:pPr indent="-285750" lvl="1" marL="742950" rtl="0" algn="l">
              <a:spcBef>
                <a:spcPts val="320"/>
              </a:spcBef>
              <a:spcAft>
                <a:spcPts val="0"/>
              </a:spcAft>
              <a:buClr>
                <a:schemeClr val="dk1"/>
              </a:buClr>
              <a:buSzPts val="1600"/>
              <a:buChar char="•"/>
            </a:pPr>
            <a:r>
              <a:rPr lang="en-US"/>
              <a:t>The goal is to do as much as possible to integrate the military and commercial industrial bases</a:t>
            </a:r>
            <a:endParaRPr/>
          </a:p>
        </p:txBody>
      </p:sp>
      <p:sp>
        <p:nvSpPr>
          <p:cNvPr id="562" name="Google Shape;562;p25"/>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Other Transactions under 10 U.S.C. 4021 </a:t>
            </a:r>
            <a:r>
              <a:rPr lang="en-US" sz="1000"/>
              <a:t>(formally 10 U.S.C. 2371) </a:t>
            </a:r>
            <a:endParaRPr/>
          </a:p>
        </p:txBody>
      </p:sp>
      <p:sp>
        <p:nvSpPr>
          <p:cNvPr id="563" name="Google Shape;563;p25"/>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26"/>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569" name="Google Shape;569;p26"/>
          <p:cNvSpPr txBox="1"/>
          <p:nvPr>
            <p:ph idx="1" type="body"/>
          </p:nvPr>
        </p:nvSpPr>
        <p:spPr>
          <a:xfrm>
            <a:off x="1057700" y="1664730"/>
            <a:ext cx="10208527"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10 U.S.C. 4021 </a:t>
            </a:r>
            <a:r>
              <a:rPr lang="en-US" sz="1000"/>
              <a:t>(formally 10 U.S.C. 2371) </a:t>
            </a:r>
            <a:endParaRPr/>
          </a:p>
          <a:p>
            <a:pPr indent="-285750" lvl="1" marL="742950" rtl="0" algn="l">
              <a:spcBef>
                <a:spcPts val="320"/>
              </a:spcBef>
              <a:spcAft>
                <a:spcPts val="0"/>
              </a:spcAft>
              <a:buClr>
                <a:schemeClr val="dk1"/>
              </a:buClr>
              <a:buSzPts val="1600"/>
              <a:buFont typeface="Courier New"/>
              <a:buChar char="o"/>
            </a:pPr>
            <a:r>
              <a:rPr lang="en-US"/>
              <a:t>Allows the Secretary of Defense and Secretaries of the military departments to enter into transactions (other than contracts, cooperative agreements, and grants) to carry out basic, applied, and advanced research projects</a:t>
            </a:r>
            <a:endParaRPr/>
          </a:p>
          <a:p>
            <a:pPr indent="-285750" lvl="1" marL="742950" rtl="0" algn="l">
              <a:spcBef>
                <a:spcPts val="720"/>
              </a:spcBef>
              <a:spcAft>
                <a:spcPts val="0"/>
              </a:spcAft>
              <a:buClr>
                <a:schemeClr val="dk1"/>
              </a:buClr>
              <a:buSzPts val="1600"/>
              <a:buFont typeface="Courier New"/>
              <a:buChar char="o"/>
            </a:pPr>
            <a:r>
              <a:rPr lang="en-US"/>
              <a:t>Allows for advance payments</a:t>
            </a:r>
            <a:endParaRPr/>
          </a:p>
          <a:p>
            <a:pPr indent="-285750" lvl="1" marL="742950" rtl="0" algn="l">
              <a:spcBef>
                <a:spcPts val="720"/>
              </a:spcBef>
              <a:spcAft>
                <a:spcPts val="0"/>
              </a:spcAft>
              <a:buClr>
                <a:schemeClr val="dk1"/>
              </a:buClr>
              <a:buSzPts val="1600"/>
              <a:buFont typeface="Courier New"/>
              <a:buChar char="o"/>
            </a:pPr>
            <a:r>
              <a:rPr lang="en-US"/>
              <a:t>Provides for recoupment of funds</a:t>
            </a:r>
            <a:endParaRPr/>
          </a:p>
          <a:p>
            <a:pPr indent="-228600" lvl="2" marL="1143000" rtl="0" algn="l">
              <a:spcBef>
                <a:spcPts val="320"/>
              </a:spcBef>
              <a:spcAft>
                <a:spcPts val="0"/>
              </a:spcAft>
              <a:buClr>
                <a:schemeClr val="dk1"/>
              </a:buClr>
              <a:buSzPts val="1600"/>
              <a:buChar char="•"/>
            </a:pPr>
            <a:r>
              <a:rPr lang="en-US"/>
              <a:t>The recouped funds would not be considered a miscellaneous receipt and would not have to go back to the Treasury</a:t>
            </a:r>
            <a:endParaRPr/>
          </a:p>
          <a:p>
            <a:pPr indent="-228600" lvl="2" marL="1143000" rtl="0" algn="l">
              <a:spcBef>
                <a:spcPts val="320"/>
              </a:spcBef>
              <a:spcAft>
                <a:spcPts val="0"/>
              </a:spcAft>
              <a:buClr>
                <a:schemeClr val="dk1"/>
              </a:buClr>
              <a:buSzPts val="1600"/>
              <a:buChar char="•"/>
            </a:pPr>
            <a:r>
              <a:rPr lang="en-US"/>
              <a:t>The funds would be a credited to the same account as the original federal funds and will be available for the same purposes and period</a:t>
            </a:r>
            <a:endParaRPr/>
          </a:p>
          <a:p>
            <a:pPr indent="-285750" lvl="1" marL="742950" rtl="0" algn="l">
              <a:spcBef>
                <a:spcPts val="720"/>
              </a:spcBef>
              <a:spcAft>
                <a:spcPts val="0"/>
              </a:spcAft>
              <a:buClr>
                <a:schemeClr val="dk1"/>
              </a:buClr>
              <a:buSzPts val="1600"/>
              <a:buFont typeface="Courier New"/>
              <a:buChar char="o"/>
            </a:pPr>
            <a:r>
              <a:rPr lang="en-US"/>
              <a:t>To the maximum extent practicable, the amount of funds provided by the Government should not exceed the amount of funds provided by the other parties (i.e. 50/50 cost share)</a:t>
            </a:r>
            <a:endParaRPr/>
          </a:p>
          <a:p>
            <a:pPr indent="-285750" lvl="1" marL="742950" rtl="0" algn="l">
              <a:spcBef>
                <a:spcPts val="720"/>
              </a:spcBef>
              <a:spcAft>
                <a:spcPts val="0"/>
              </a:spcAft>
              <a:buClr>
                <a:schemeClr val="dk1"/>
              </a:buClr>
              <a:buSzPts val="1600"/>
              <a:buFont typeface="Courier New"/>
              <a:buChar char="o"/>
            </a:pPr>
            <a:r>
              <a:rPr lang="en-US"/>
              <a:t>Agreements Officers no longer need to explain why a standard contract, grant, or cooperative agreement was not feasible or appropriate for this effort (removed in FY22 NDAA, Section 821(a)(2))</a:t>
            </a:r>
            <a:endParaRPr/>
          </a:p>
          <a:p>
            <a:pPr indent="-285750" lvl="1" marL="742950" rtl="0" algn="l">
              <a:spcBef>
                <a:spcPts val="720"/>
              </a:spcBef>
              <a:spcAft>
                <a:spcPts val="0"/>
              </a:spcAft>
              <a:buClr>
                <a:schemeClr val="dk1"/>
              </a:buClr>
              <a:buSzPts val="1600"/>
              <a:buFont typeface="Courier New"/>
              <a:buChar char="o"/>
            </a:pPr>
            <a:r>
              <a:rPr lang="en-US"/>
              <a:t>Information submitted during the award process (competitive or noncompetitive) is exempt from FOIA for 5 years from receipt</a:t>
            </a:r>
            <a:endParaRPr/>
          </a:p>
          <a:p>
            <a:pPr indent="-184150" lvl="1" marL="742950" rtl="0" algn="l">
              <a:spcBef>
                <a:spcPts val="320"/>
              </a:spcBef>
              <a:spcAft>
                <a:spcPts val="0"/>
              </a:spcAft>
              <a:buClr>
                <a:schemeClr val="dk1"/>
              </a:buClr>
              <a:buSzPts val="1600"/>
              <a:buNone/>
            </a:pPr>
            <a:r>
              <a:t/>
            </a:r>
            <a:endParaRPr/>
          </a:p>
        </p:txBody>
      </p:sp>
      <p:sp>
        <p:nvSpPr>
          <p:cNvPr id="570" name="Google Shape;570;p26"/>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Statutory Authority</a:t>
            </a:r>
            <a:endParaRPr/>
          </a:p>
        </p:txBody>
      </p:sp>
      <p:sp>
        <p:nvSpPr>
          <p:cNvPr id="571" name="Google Shape;571;p26"/>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27"/>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577" name="Google Shape;577;p27"/>
          <p:cNvSpPr txBox="1"/>
          <p:nvPr>
            <p:ph idx="1" type="body"/>
          </p:nvPr>
        </p:nvSpPr>
        <p:spPr>
          <a:xfrm>
            <a:off x="1071348" y="1664730"/>
            <a:ext cx="10561851"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OTs under 10 U.S.C. 4021 </a:t>
            </a:r>
            <a:r>
              <a:rPr lang="en-US" sz="1000"/>
              <a:t>(formally 10 U.S.C. 2371) </a:t>
            </a:r>
            <a:r>
              <a:rPr lang="en-US"/>
              <a:t>and TIAs are not acquisition instruments</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t>In 1997, the DoD Grants and Agreements Regulations (DoDGARs) was issued by what was the Office of the Director, Defense Research and Engineering (DDR&amp;E), and is now Under Secretary of Defense for Research and Engineering (USD(R&amp;E))</a:t>
            </a:r>
            <a:endParaRPr/>
          </a:p>
          <a:p>
            <a:pPr indent="-285750" lvl="1" marL="742950" rtl="0" algn="l">
              <a:spcBef>
                <a:spcPts val="320"/>
              </a:spcBef>
              <a:spcAft>
                <a:spcPts val="0"/>
              </a:spcAft>
              <a:buClr>
                <a:schemeClr val="dk1"/>
              </a:buClr>
              <a:buSzPts val="1600"/>
              <a:buChar char="•"/>
            </a:pPr>
            <a:r>
              <a:rPr lang="en-US"/>
              <a:t>The DoDGARs not only implemented DoD’s application of the OMB Circulars covering grants and cooperative agreements, but included a section on TIAs</a:t>
            </a:r>
            <a:endParaRPr/>
          </a:p>
          <a:p>
            <a:pPr indent="-285750" lvl="1" marL="742950" rtl="0" algn="l">
              <a:spcBef>
                <a:spcPts val="320"/>
              </a:spcBef>
              <a:spcAft>
                <a:spcPts val="0"/>
              </a:spcAft>
              <a:buClr>
                <a:schemeClr val="dk1"/>
              </a:buClr>
              <a:buSzPts val="1600"/>
              <a:buChar char="•"/>
            </a:pPr>
            <a:r>
              <a:rPr lang="en-US"/>
              <a:t>32 CFR Part 37 contains guidance on the award and administration of TIAs</a:t>
            </a:r>
            <a:endParaRPr/>
          </a:p>
          <a:p>
            <a:pPr indent="-184150" lvl="1" marL="742950" rtl="0" algn="l">
              <a:spcBef>
                <a:spcPts val="320"/>
              </a:spcBef>
              <a:spcAft>
                <a:spcPts val="0"/>
              </a:spcAft>
              <a:buClr>
                <a:schemeClr val="dk1"/>
              </a:buClr>
              <a:buSzPts val="1600"/>
              <a:buNone/>
            </a:pPr>
            <a:r>
              <a:t/>
            </a:r>
            <a:endParaRPr/>
          </a:p>
          <a:p>
            <a:pPr indent="-342900" lvl="0" marL="342900" rtl="0" algn="l">
              <a:spcBef>
                <a:spcPts val="360"/>
              </a:spcBef>
              <a:spcAft>
                <a:spcPts val="0"/>
              </a:spcAft>
              <a:buClr>
                <a:schemeClr val="dk1"/>
              </a:buClr>
              <a:buSzPts val="1800"/>
              <a:buFont typeface="Noto Sans Symbols"/>
              <a:buChar char="⮚"/>
            </a:pPr>
            <a:r>
              <a:rPr lang="en-US"/>
              <a:t>With the removal of the OMB Circulars and replacement with 2 CFR Part 200 by OMB, DoD is in the process of redrafting the DoDGARs to be consistent with the new OMB regulations</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latin typeface="Poppins"/>
                <a:ea typeface="Poppins"/>
                <a:cs typeface="Poppins"/>
                <a:sym typeface="Poppins"/>
              </a:rPr>
              <a:t>There is a limited discussion of TIAs and OTs under 10 U.S.C. 4021 in the OT Guide (</a:t>
            </a:r>
            <a:r>
              <a:rPr lang="en-US" sz="1800" u="sng">
                <a:solidFill>
                  <a:schemeClr val="hlink"/>
                </a:solidFill>
                <a:hlinkClick r:id="rId3"/>
              </a:rPr>
              <a:t>Other Transactions guide (dau.edu)</a:t>
            </a:r>
            <a:r>
              <a:rPr lang="en-US">
                <a:solidFill>
                  <a:srgbClr val="000000"/>
                </a:solidFill>
                <a:latin typeface="Arial"/>
                <a:ea typeface="Arial"/>
                <a:cs typeface="Arial"/>
                <a:sym typeface="Arial"/>
              </a:rPr>
              <a:t>)</a:t>
            </a:r>
            <a:endParaRPr/>
          </a:p>
          <a:p>
            <a:pPr indent="-184150" lvl="1" marL="742950" rtl="0" algn="l">
              <a:spcBef>
                <a:spcPts val="320"/>
              </a:spcBef>
              <a:spcAft>
                <a:spcPts val="0"/>
              </a:spcAft>
              <a:buClr>
                <a:schemeClr val="dk1"/>
              </a:buClr>
              <a:buSzPts val="1600"/>
              <a:buNone/>
            </a:pPr>
            <a:r>
              <a:t/>
            </a:r>
            <a:endParaRPr/>
          </a:p>
          <a:p>
            <a:pPr indent="-184150" lvl="1" marL="742950" rtl="0" algn="l">
              <a:spcBef>
                <a:spcPts val="320"/>
              </a:spcBef>
              <a:spcAft>
                <a:spcPts val="0"/>
              </a:spcAft>
              <a:buClr>
                <a:schemeClr val="dk1"/>
              </a:buClr>
              <a:buSzPts val="1600"/>
              <a:buNone/>
            </a:pPr>
            <a:r>
              <a:t/>
            </a:r>
            <a:endParaRPr/>
          </a:p>
          <a:p>
            <a:pPr indent="-228600" lvl="0" marL="342900" rtl="0" algn="l">
              <a:spcBef>
                <a:spcPts val="360"/>
              </a:spcBef>
              <a:spcAft>
                <a:spcPts val="0"/>
              </a:spcAft>
              <a:buClr>
                <a:schemeClr val="dk1"/>
              </a:buClr>
              <a:buSzPts val="1800"/>
              <a:buFont typeface="Noto Sans Symbols"/>
              <a:buNone/>
            </a:pPr>
            <a:r>
              <a:t/>
            </a:r>
            <a:endParaRPr/>
          </a:p>
        </p:txBody>
      </p:sp>
      <p:sp>
        <p:nvSpPr>
          <p:cNvPr id="578" name="Google Shape;578;p27"/>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Regulatory Authority	</a:t>
            </a:r>
            <a:endParaRPr/>
          </a:p>
        </p:txBody>
      </p:sp>
      <p:sp>
        <p:nvSpPr>
          <p:cNvPr id="579" name="Google Shape;579;p27"/>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28"/>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585" name="Google Shape;585;p28"/>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6" name="Google Shape;586;p28"/>
          <p:cNvSpPr txBox="1"/>
          <p:nvPr>
            <p:ph type="ctrTitle"/>
          </p:nvPr>
        </p:nvSpPr>
        <p:spPr>
          <a:xfrm>
            <a:off x="0" y="380018"/>
            <a:ext cx="12192000" cy="61264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000"/>
              <a:buFont typeface="Poppins"/>
              <a:buNone/>
            </a:pPr>
            <a:r>
              <a:rPr lang="en-US" sz="2000"/>
              <a:t>Is it a traditional or flexible cooperative agreement or an OT for research?</a:t>
            </a:r>
            <a:endParaRPr/>
          </a:p>
        </p:txBody>
      </p:sp>
      <p:graphicFrame>
        <p:nvGraphicFramePr>
          <p:cNvPr id="587" name="Google Shape;587;p28"/>
          <p:cNvGraphicFramePr/>
          <p:nvPr/>
        </p:nvGraphicFramePr>
        <p:xfrm>
          <a:off x="1846239" y="2254724"/>
          <a:ext cx="3000000" cy="3000000"/>
        </p:xfrm>
        <a:graphic>
          <a:graphicData uri="http://schemas.openxmlformats.org/drawingml/2006/table">
            <a:tbl>
              <a:tblPr bandRow="1" firstRow="1">
                <a:noFill/>
                <a:tableStyleId>{B519F233-F8B9-4FE4-BE30-A4D6C2B0B958}</a:tableStyleId>
              </a:tblPr>
              <a:tblGrid>
                <a:gridCol w="1934200"/>
                <a:gridCol w="3150700"/>
                <a:gridCol w="3220925"/>
              </a:tblGrid>
              <a:tr h="938850">
                <a:tc>
                  <a:txBody>
                    <a:bodyPr/>
                    <a:lstStyle/>
                    <a:p>
                      <a:pPr indent="0" lvl="0" marL="0" marR="0" rtl="0" algn="l">
                        <a:spcBef>
                          <a:spcPts val="0"/>
                        </a:spcBef>
                        <a:spcAft>
                          <a:spcPts val="0"/>
                        </a:spcAft>
                        <a:buNone/>
                      </a:pPr>
                      <a:r>
                        <a:t/>
                      </a:r>
                      <a:endParaRPr sz="1600">
                        <a:latin typeface="Poppins"/>
                        <a:ea typeface="Poppins"/>
                        <a:cs typeface="Poppins"/>
                        <a:sym typeface="Poppins"/>
                      </a:endParaRPr>
                    </a:p>
                  </a:txBody>
                  <a:tcPr marT="45725" marB="45725" marR="91450" marL="91450"/>
                </a:tc>
                <a:tc>
                  <a:txBody>
                    <a:bodyPr/>
                    <a:lstStyle/>
                    <a:p>
                      <a:pPr indent="0" lvl="0" marL="0" marR="0" rtl="0" algn="ctr">
                        <a:spcBef>
                          <a:spcPts val="0"/>
                        </a:spcBef>
                        <a:spcAft>
                          <a:spcPts val="0"/>
                        </a:spcAft>
                        <a:buNone/>
                      </a:pPr>
                      <a:r>
                        <a:rPr lang="en-US" sz="1600">
                          <a:latin typeface="Poppins"/>
                          <a:ea typeface="Poppins"/>
                          <a:cs typeface="Poppins"/>
                          <a:sym typeface="Poppins"/>
                        </a:rPr>
                        <a:t>Agreement’s patent protection</a:t>
                      </a:r>
                      <a:r>
                        <a:rPr lang="en-US" sz="1600">
                          <a:latin typeface="Poppins"/>
                          <a:ea typeface="Poppins"/>
                          <a:cs typeface="Poppins"/>
                          <a:sym typeface="Poppins"/>
                        </a:rPr>
                        <a:t> complies with Bayh-Dole</a:t>
                      </a:r>
                      <a:endParaRPr sz="1600">
                        <a:latin typeface="Poppins"/>
                        <a:ea typeface="Poppins"/>
                        <a:cs typeface="Poppins"/>
                        <a:sym typeface="Poppins"/>
                      </a:endParaRPr>
                    </a:p>
                  </a:txBody>
                  <a:tcPr marT="45725" marB="45725" marR="91450" marL="91450"/>
                </a:tc>
                <a:tc>
                  <a:txBody>
                    <a:bodyPr/>
                    <a:lstStyle/>
                    <a:p>
                      <a:pPr indent="0" lvl="0" marL="0" marR="0" rtl="0" algn="ctr">
                        <a:spcBef>
                          <a:spcPts val="0"/>
                        </a:spcBef>
                        <a:spcAft>
                          <a:spcPts val="0"/>
                        </a:spcAft>
                        <a:buNone/>
                      </a:pPr>
                      <a:br>
                        <a:rPr lang="en-US" sz="1100">
                          <a:latin typeface="Poppins"/>
                          <a:ea typeface="Poppins"/>
                          <a:cs typeface="Poppins"/>
                          <a:sym typeface="Poppins"/>
                        </a:rPr>
                      </a:br>
                      <a:r>
                        <a:rPr lang="en-US" sz="1600">
                          <a:latin typeface="Poppins"/>
                          <a:ea typeface="Poppins"/>
                          <a:cs typeface="Poppins"/>
                          <a:sym typeface="Poppins"/>
                        </a:rPr>
                        <a:t>Agreement’s patent protection</a:t>
                      </a:r>
                      <a:r>
                        <a:rPr lang="en-US" sz="1600">
                          <a:latin typeface="Poppins"/>
                          <a:ea typeface="Poppins"/>
                          <a:cs typeface="Poppins"/>
                          <a:sym typeface="Poppins"/>
                        </a:rPr>
                        <a:t> varies from Bayh-Dole</a:t>
                      </a:r>
                      <a:endParaRPr sz="1600">
                        <a:latin typeface="Poppins"/>
                        <a:ea typeface="Poppins"/>
                        <a:cs typeface="Poppins"/>
                        <a:sym typeface="Poppins"/>
                      </a:endParaRPr>
                    </a:p>
                  </a:txBody>
                  <a:tcPr marT="45725" marB="45725" marR="91450" marL="91450"/>
                </a:tc>
              </a:tr>
              <a:tr h="1222125">
                <a:tc>
                  <a:txBody>
                    <a:bodyPr/>
                    <a:lstStyle/>
                    <a:p>
                      <a:pPr indent="0" lvl="0" marL="0" marR="0" rtl="0" algn="l">
                        <a:spcBef>
                          <a:spcPts val="0"/>
                        </a:spcBef>
                        <a:spcAft>
                          <a:spcPts val="0"/>
                        </a:spcAft>
                        <a:buNone/>
                      </a:pPr>
                      <a:r>
                        <a:rPr lang="en-US" sz="1600">
                          <a:latin typeface="Poppins"/>
                          <a:ea typeface="Poppins"/>
                          <a:cs typeface="Poppins"/>
                          <a:sym typeface="Poppins"/>
                        </a:rPr>
                        <a:t>Agreement </a:t>
                      </a:r>
                      <a:r>
                        <a:rPr lang="en-US" sz="1600" u="sng">
                          <a:latin typeface="Poppins"/>
                          <a:ea typeface="Poppins"/>
                          <a:cs typeface="Poppins"/>
                          <a:sym typeface="Poppins"/>
                        </a:rPr>
                        <a:t>does not </a:t>
                      </a:r>
                      <a:r>
                        <a:rPr lang="en-US" sz="1600">
                          <a:latin typeface="Poppins"/>
                          <a:ea typeface="Poppins"/>
                          <a:cs typeface="Poppins"/>
                          <a:sym typeface="Poppins"/>
                        </a:rPr>
                        <a:t>include recoupment</a:t>
                      </a:r>
                      <a:r>
                        <a:rPr lang="en-US" sz="1600">
                          <a:latin typeface="Poppins"/>
                          <a:ea typeface="Poppins"/>
                          <a:cs typeface="Poppins"/>
                          <a:sym typeface="Poppins"/>
                        </a:rPr>
                        <a:t> provision</a:t>
                      </a:r>
                      <a:endParaRPr sz="1600">
                        <a:latin typeface="Poppins"/>
                        <a:ea typeface="Poppins"/>
                        <a:cs typeface="Poppins"/>
                        <a:sym typeface="Poppins"/>
                      </a:endParaRPr>
                    </a:p>
                  </a:txBody>
                  <a:tcPr marT="45725" marB="45725" marR="91450" marL="91450"/>
                </a:tc>
                <a:tc>
                  <a:txBody>
                    <a:bodyPr/>
                    <a:lstStyle/>
                    <a:p>
                      <a:pPr indent="0" lvl="0" marL="0" marR="0" rtl="0" algn="l">
                        <a:spcBef>
                          <a:spcPts val="0"/>
                        </a:spcBef>
                        <a:spcAft>
                          <a:spcPts val="0"/>
                        </a:spcAft>
                        <a:buNone/>
                      </a:pPr>
                      <a:r>
                        <a:rPr lang="en-US" sz="1600">
                          <a:latin typeface="Poppins"/>
                          <a:ea typeface="Poppins"/>
                          <a:cs typeface="Poppins"/>
                          <a:sym typeface="Poppins"/>
                        </a:rPr>
                        <a:t>A traditional cooperative agreement under 10 U.S.C.</a:t>
                      </a:r>
                      <a:r>
                        <a:rPr lang="en-US" sz="1600">
                          <a:latin typeface="Poppins"/>
                          <a:ea typeface="Poppins"/>
                          <a:cs typeface="Poppins"/>
                          <a:sym typeface="Poppins"/>
                        </a:rPr>
                        <a:t> 4001(c)(1)</a:t>
                      </a:r>
                      <a:r>
                        <a:rPr b="0" i="0" lang="en-US" sz="1000" u="none" cap="none" strike="noStrike">
                          <a:solidFill>
                            <a:srgbClr val="000000"/>
                          </a:solidFill>
                          <a:latin typeface="Poppins"/>
                          <a:ea typeface="Poppins"/>
                          <a:cs typeface="Poppins"/>
                          <a:sym typeface="Poppins"/>
                        </a:rPr>
                        <a:t> (formally 10 U.S.C. 2358(c)(1)) </a:t>
                      </a:r>
                      <a:endParaRPr sz="1600">
                        <a:latin typeface="Poppins"/>
                        <a:ea typeface="Poppins"/>
                        <a:cs typeface="Poppins"/>
                        <a:sym typeface="Poppins"/>
                      </a:endParaRPr>
                    </a:p>
                  </a:txBody>
                  <a:tcPr marT="45725" marB="45725" marR="91450" marL="91450"/>
                </a:tc>
                <a:tc>
                  <a:txBody>
                    <a:bodyPr/>
                    <a:lstStyle/>
                    <a:p>
                      <a:pPr indent="0" lvl="0" marL="0" marR="0" rtl="0" algn="l">
                        <a:spcBef>
                          <a:spcPts val="0"/>
                        </a:spcBef>
                        <a:spcAft>
                          <a:spcPts val="0"/>
                        </a:spcAft>
                        <a:buNone/>
                      </a:pPr>
                      <a:r>
                        <a:rPr lang="en-US" sz="1600">
                          <a:latin typeface="Poppins"/>
                          <a:ea typeface="Poppins"/>
                          <a:cs typeface="Poppins"/>
                          <a:sym typeface="Poppins"/>
                        </a:rPr>
                        <a:t>TIA, which is a</a:t>
                      </a:r>
                      <a:r>
                        <a:rPr lang="en-US" sz="1600">
                          <a:latin typeface="Poppins"/>
                          <a:ea typeface="Poppins"/>
                          <a:cs typeface="Poppins"/>
                          <a:sym typeface="Poppins"/>
                        </a:rPr>
                        <a:t> type of OT under 10 U.S.C. 4021(a) </a:t>
                      </a:r>
                      <a:r>
                        <a:rPr lang="en-US" sz="1000">
                          <a:latin typeface="Poppins"/>
                          <a:ea typeface="Poppins"/>
                          <a:cs typeface="Poppins"/>
                          <a:sym typeface="Poppins"/>
                        </a:rPr>
                        <a:t>(formally 10 U.S.C. 2371(a)) </a:t>
                      </a:r>
                      <a:endParaRPr sz="1000">
                        <a:latin typeface="Poppins"/>
                        <a:ea typeface="Poppins"/>
                        <a:cs typeface="Poppins"/>
                        <a:sym typeface="Poppins"/>
                      </a:endParaRPr>
                    </a:p>
                  </a:txBody>
                  <a:tcPr marT="45725" marB="45725" marR="91450" marL="91450"/>
                </a:tc>
              </a:tr>
              <a:tr h="1390975">
                <a:tc>
                  <a:txBody>
                    <a:bodyPr/>
                    <a:lstStyle/>
                    <a:p>
                      <a:pPr indent="0" lvl="0" marL="0" marR="0" rtl="0" algn="l">
                        <a:spcBef>
                          <a:spcPts val="0"/>
                        </a:spcBef>
                        <a:spcAft>
                          <a:spcPts val="0"/>
                        </a:spcAft>
                        <a:buNone/>
                      </a:pPr>
                      <a:r>
                        <a:rPr lang="en-US" sz="1600">
                          <a:latin typeface="Poppins"/>
                          <a:ea typeface="Poppins"/>
                          <a:cs typeface="Poppins"/>
                          <a:sym typeface="Poppins"/>
                        </a:rPr>
                        <a:t>Agreement</a:t>
                      </a:r>
                      <a:r>
                        <a:rPr lang="en-US" sz="1600">
                          <a:latin typeface="Poppins"/>
                          <a:ea typeface="Poppins"/>
                          <a:cs typeface="Poppins"/>
                          <a:sym typeface="Poppins"/>
                        </a:rPr>
                        <a:t> </a:t>
                      </a:r>
                      <a:r>
                        <a:rPr lang="en-US" sz="1600" u="sng">
                          <a:latin typeface="Poppins"/>
                          <a:ea typeface="Poppins"/>
                          <a:cs typeface="Poppins"/>
                          <a:sym typeface="Poppins"/>
                        </a:rPr>
                        <a:t>includes </a:t>
                      </a:r>
                      <a:r>
                        <a:rPr lang="en-US" sz="1600">
                          <a:latin typeface="Poppins"/>
                          <a:ea typeface="Poppins"/>
                          <a:cs typeface="Poppins"/>
                          <a:sym typeface="Poppins"/>
                        </a:rPr>
                        <a:t>recoupment provision</a:t>
                      </a:r>
                      <a:endParaRPr sz="1600">
                        <a:latin typeface="Poppins"/>
                        <a:ea typeface="Poppins"/>
                        <a:cs typeface="Poppins"/>
                        <a:sym typeface="Poppins"/>
                      </a:endParaRPr>
                    </a:p>
                  </a:txBody>
                  <a:tcPr marT="45725" marB="45725" marR="91450" marL="91450"/>
                </a:tc>
                <a:tc>
                  <a:txBody>
                    <a:bodyPr/>
                    <a:lstStyle/>
                    <a:p>
                      <a:pPr indent="0" lvl="0" marL="0" marR="0" rtl="0" algn="l">
                        <a:spcBef>
                          <a:spcPts val="0"/>
                        </a:spcBef>
                        <a:spcAft>
                          <a:spcPts val="0"/>
                        </a:spcAft>
                        <a:buNone/>
                      </a:pPr>
                      <a:r>
                        <a:rPr lang="en-US" sz="1600">
                          <a:latin typeface="Poppins"/>
                          <a:ea typeface="Poppins"/>
                          <a:cs typeface="Poppins"/>
                          <a:sym typeface="Poppins"/>
                        </a:rPr>
                        <a:t>TIA, which is a flexible </a:t>
                      </a:r>
                      <a:r>
                        <a:rPr lang="en-US" sz="1600">
                          <a:latin typeface="Poppins"/>
                          <a:ea typeface="Poppins"/>
                          <a:cs typeface="Poppins"/>
                          <a:sym typeface="Poppins"/>
                        </a:rPr>
                        <a:t>cooperative agreement under 10 U.S.C. 4001(b)(1), and uses recoupment authority of 10 U.S.C. 4021(d)</a:t>
                      </a:r>
                      <a:endParaRPr sz="1000">
                        <a:latin typeface="Poppins"/>
                        <a:ea typeface="Poppins"/>
                        <a:cs typeface="Poppins"/>
                        <a:sym typeface="Poppins"/>
                      </a:endParaRPr>
                    </a:p>
                  </a:txBody>
                  <a:tcPr marT="45725" marB="45725" marR="91450" marL="91450"/>
                </a:tc>
                <a:tc>
                  <a:txBody>
                    <a:bodyPr/>
                    <a:lstStyle/>
                    <a:p>
                      <a:pPr indent="0" lvl="0" marL="0" marR="0" rtl="0" algn="l">
                        <a:spcBef>
                          <a:spcPts val="0"/>
                        </a:spcBef>
                        <a:spcAft>
                          <a:spcPts val="0"/>
                        </a:spcAft>
                        <a:buNone/>
                      </a:pPr>
                      <a:r>
                        <a:rPr lang="en-US" sz="1600">
                          <a:latin typeface="Poppins"/>
                          <a:ea typeface="Poppins"/>
                          <a:cs typeface="Poppins"/>
                          <a:sym typeface="Poppins"/>
                        </a:rPr>
                        <a:t>TIA, which is a type of OT under </a:t>
                      </a:r>
                      <a:r>
                        <a:rPr lang="en-US" sz="1600">
                          <a:latin typeface="Poppins"/>
                          <a:ea typeface="Poppins"/>
                          <a:cs typeface="Poppins"/>
                          <a:sym typeface="Poppins"/>
                        </a:rPr>
                        <a:t>10 U.S.C. 4021(a), and uses recoupment authority of 10 U.S.C. 4021(d)</a:t>
                      </a:r>
                      <a:endParaRPr sz="1600">
                        <a:latin typeface="Poppins"/>
                        <a:ea typeface="Poppins"/>
                        <a:cs typeface="Poppins"/>
                        <a:sym typeface="Poppins"/>
                      </a:endParaRPr>
                    </a:p>
                  </a:txBody>
                  <a:tcPr marT="45725" marB="45725" marR="91450" marL="9145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29"/>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593" name="Google Shape;593;p29"/>
          <p:cNvSpPr txBox="1"/>
          <p:nvPr>
            <p:ph idx="1" type="body"/>
          </p:nvPr>
        </p:nvSpPr>
        <p:spPr>
          <a:xfrm>
            <a:off x="1009934" y="1596787"/>
            <a:ext cx="10372299" cy="476324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Factors to consider</a:t>
            </a:r>
            <a:endParaRPr/>
          </a:p>
          <a:p>
            <a:pPr indent="-285750" lvl="1" marL="742950" rtl="0" algn="l">
              <a:spcBef>
                <a:spcPts val="300"/>
              </a:spcBef>
              <a:spcAft>
                <a:spcPts val="0"/>
              </a:spcAft>
              <a:buClr>
                <a:schemeClr val="dk1"/>
              </a:buClr>
              <a:buSzPts val="1600"/>
              <a:buFont typeface="Courier New"/>
              <a:buChar char="o"/>
            </a:pPr>
            <a:r>
              <a:rPr lang="en-US"/>
              <a:t>Nature of the Project</a:t>
            </a:r>
            <a:endParaRPr/>
          </a:p>
          <a:p>
            <a:pPr indent="-228600" lvl="2" marL="1143000" rtl="0" algn="l">
              <a:spcBef>
                <a:spcPts val="300"/>
              </a:spcBef>
              <a:spcAft>
                <a:spcPts val="0"/>
              </a:spcAft>
              <a:buClr>
                <a:schemeClr val="dk1"/>
              </a:buClr>
              <a:buSzPts val="1400"/>
              <a:buChar char="•"/>
            </a:pPr>
            <a:r>
              <a:rPr lang="en-US" sz="1400"/>
              <a:t>Does it involve the support or stimulate of research?</a:t>
            </a:r>
            <a:endParaRPr/>
          </a:p>
          <a:p>
            <a:pPr indent="-228600" lvl="2" marL="1143000" rtl="0" algn="l">
              <a:spcBef>
                <a:spcPts val="300"/>
              </a:spcBef>
              <a:spcAft>
                <a:spcPts val="0"/>
              </a:spcAft>
              <a:buClr>
                <a:schemeClr val="dk1"/>
              </a:buClr>
              <a:buSzPts val="1400"/>
              <a:buChar char="•"/>
            </a:pPr>
            <a:r>
              <a:rPr lang="en-US" sz="1400"/>
              <a:t>Is it relevant to integrating the technology into the commercial industrial base?</a:t>
            </a:r>
            <a:endParaRPr/>
          </a:p>
          <a:p>
            <a:pPr indent="-285750" lvl="1" marL="742950" rtl="0" algn="l">
              <a:spcBef>
                <a:spcPts val="900"/>
              </a:spcBef>
              <a:spcAft>
                <a:spcPts val="0"/>
              </a:spcAft>
              <a:buClr>
                <a:schemeClr val="dk1"/>
              </a:buClr>
              <a:buSzPts val="1600"/>
              <a:buFont typeface="Courier New"/>
              <a:buChar char="o"/>
            </a:pPr>
            <a:r>
              <a:rPr lang="en-US"/>
              <a:t>Type of Recipient</a:t>
            </a:r>
            <a:endParaRPr/>
          </a:p>
          <a:p>
            <a:pPr indent="-228600" lvl="2" marL="1143000" rtl="0" algn="l">
              <a:spcBef>
                <a:spcPts val="300"/>
              </a:spcBef>
              <a:spcAft>
                <a:spcPts val="0"/>
              </a:spcAft>
              <a:buClr>
                <a:schemeClr val="dk1"/>
              </a:buClr>
              <a:buSzPts val="1400"/>
              <a:buChar char="•"/>
            </a:pPr>
            <a:r>
              <a:rPr lang="en-US" sz="1400"/>
              <a:t>Is a for-profit performer involved in the research?</a:t>
            </a:r>
            <a:endParaRPr/>
          </a:p>
          <a:p>
            <a:pPr indent="-228600" lvl="2" marL="1143000" rtl="0" algn="l">
              <a:spcBef>
                <a:spcPts val="300"/>
              </a:spcBef>
              <a:spcAft>
                <a:spcPts val="0"/>
              </a:spcAft>
              <a:buClr>
                <a:schemeClr val="dk1"/>
              </a:buClr>
              <a:buSzPts val="1400"/>
              <a:buChar char="•"/>
            </a:pPr>
            <a:r>
              <a:rPr lang="en-US" sz="1400"/>
              <a:t>Will the program be more successful with a team approach or a single performer?</a:t>
            </a:r>
            <a:endParaRPr/>
          </a:p>
          <a:p>
            <a:pPr indent="-228600" lvl="3" marL="1600200" rtl="0" algn="l">
              <a:spcBef>
                <a:spcPts val="300"/>
              </a:spcBef>
              <a:spcAft>
                <a:spcPts val="0"/>
              </a:spcAft>
              <a:buClr>
                <a:schemeClr val="dk1"/>
              </a:buClr>
              <a:buSzPts val="1400"/>
              <a:buChar char="•"/>
            </a:pPr>
            <a:r>
              <a:rPr lang="en-US" sz="1400"/>
              <a:t>These efforts often work well with teams to facilitate collaboration</a:t>
            </a:r>
            <a:endParaRPr/>
          </a:p>
          <a:p>
            <a:pPr indent="-228600" lvl="3" marL="1600200" rtl="0" algn="l">
              <a:spcBef>
                <a:spcPts val="300"/>
              </a:spcBef>
              <a:spcAft>
                <a:spcPts val="0"/>
              </a:spcAft>
              <a:buClr>
                <a:schemeClr val="dk1"/>
              </a:buClr>
              <a:buSzPts val="1400"/>
              <a:buChar char="•"/>
            </a:pPr>
            <a:r>
              <a:rPr lang="en-US" sz="1400"/>
              <a:t>Single firms are permissible, especially when there will be collaboration between their government and commercial divisions</a:t>
            </a:r>
            <a:endParaRPr/>
          </a:p>
          <a:p>
            <a:pPr indent="-285750" lvl="1" marL="742950" rtl="0" algn="l">
              <a:spcBef>
                <a:spcPts val="900"/>
              </a:spcBef>
              <a:spcAft>
                <a:spcPts val="0"/>
              </a:spcAft>
              <a:buClr>
                <a:schemeClr val="dk1"/>
              </a:buClr>
              <a:buSzPts val="1600"/>
              <a:buFont typeface="Courier New"/>
              <a:buChar char="o"/>
            </a:pPr>
            <a:r>
              <a:rPr lang="en-US"/>
              <a:t>Recipient’s Commitment</a:t>
            </a:r>
            <a:endParaRPr/>
          </a:p>
          <a:p>
            <a:pPr indent="-228600" lvl="2" marL="1143000" rtl="0" algn="l">
              <a:spcBef>
                <a:spcPts val="300"/>
              </a:spcBef>
              <a:spcAft>
                <a:spcPts val="0"/>
              </a:spcAft>
              <a:buClr>
                <a:schemeClr val="dk1"/>
              </a:buClr>
              <a:buSzPts val="1400"/>
              <a:buChar char="•"/>
            </a:pPr>
            <a:r>
              <a:rPr lang="en-US" sz="1400"/>
              <a:t>Is there evidence of commitment to incorporate the technology into future products?</a:t>
            </a:r>
            <a:endParaRPr/>
          </a:p>
          <a:p>
            <a:pPr indent="-228600" lvl="2" marL="1143000" rtl="0" algn="l">
              <a:spcBef>
                <a:spcPts val="300"/>
              </a:spcBef>
              <a:spcAft>
                <a:spcPts val="0"/>
              </a:spcAft>
              <a:buClr>
                <a:schemeClr val="dk1"/>
              </a:buClr>
              <a:buSzPts val="1400"/>
              <a:buChar char="•"/>
            </a:pPr>
            <a:r>
              <a:rPr lang="en-US" sz="1400"/>
              <a:t>Are they prepared to cost-share and is the cost-share high quality?</a:t>
            </a:r>
            <a:endParaRPr/>
          </a:p>
          <a:p>
            <a:pPr indent="-285750" lvl="1" marL="742950" rtl="0" algn="l">
              <a:spcBef>
                <a:spcPts val="900"/>
              </a:spcBef>
              <a:spcAft>
                <a:spcPts val="0"/>
              </a:spcAft>
              <a:buClr>
                <a:schemeClr val="dk1"/>
              </a:buClr>
              <a:buSzPts val="1600"/>
              <a:buFont typeface="Courier New"/>
              <a:buChar char="o"/>
            </a:pPr>
            <a:r>
              <a:rPr lang="en-US"/>
              <a:t>Degree of Government Involvement</a:t>
            </a:r>
            <a:endParaRPr/>
          </a:p>
          <a:p>
            <a:pPr indent="-228600" lvl="2" marL="1143000" rtl="0" algn="l">
              <a:spcBef>
                <a:spcPts val="300"/>
              </a:spcBef>
              <a:spcAft>
                <a:spcPts val="0"/>
              </a:spcAft>
              <a:buClr>
                <a:schemeClr val="dk1"/>
              </a:buClr>
              <a:buSzPts val="1400"/>
              <a:buChar char="•"/>
            </a:pPr>
            <a:r>
              <a:rPr lang="en-US" sz="1400"/>
              <a:t>Is the expectation that the Government will be part of the team with insight into progress?</a:t>
            </a:r>
            <a:endParaRPr/>
          </a:p>
          <a:p>
            <a:pPr indent="-228600" lvl="2" marL="1143000" rtl="0" algn="l">
              <a:spcBef>
                <a:spcPts val="300"/>
              </a:spcBef>
              <a:spcAft>
                <a:spcPts val="0"/>
              </a:spcAft>
              <a:buClr>
                <a:schemeClr val="dk1"/>
              </a:buClr>
              <a:buSzPts val="1400"/>
              <a:buChar char="•"/>
            </a:pPr>
            <a:r>
              <a:rPr lang="en-US" sz="1400"/>
              <a:t>Is the recipient or team prepared to self-police and take a leadership role in managing the program?</a:t>
            </a:r>
            <a:endParaRPr/>
          </a:p>
        </p:txBody>
      </p:sp>
      <p:sp>
        <p:nvSpPr>
          <p:cNvPr id="594" name="Google Shape;594;p29"/>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When is the use of a TIA appropriate?</a:t>
            </a:r>
            <a:endParaRPr/>
          </a:p>
        </p:txBody>
      </p:sp>
      <p:sp>
        <p:nvSpPr>
          <p:cNvPr id="595" name="Google Shape;595;p29"/>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290" name="Google Shape;290;p3"/>
          <p:cNvSpPr txBox="1"/>
          <p:nvPr>
            <p:ph type="ctrTitle"/>
          </p:nvPr>
        </p:nvSpPr>
        <p:spPr>
          <a:xfrm>
            <a:off x="520700" y="2351221"/>
            <a:ext cx="111506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800"/>
              <a:buFont typeface="Poppins"/>
              <a:buNone/>
            </a:pPr>
            <a:r>
              <a:rPr lang="en-US"/>
              <a:t>OVERVIEW</a:t>
            </a:r>
            <a:endParaRPr/>
          </a:p>
        </p:txBody>
      </p:sp>
      <p:sp>
        <p:nvSpPr>
          <p:cNvPr id="291" name="Google Shape;291;p3"/>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30"/>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601" name="Google Shape;601;p30"/>
          <p:cNvSpPr txBox="1"/>
          <p:nvPr>
            <p:ph idx="1" type="body"/>
          </p:nvPr>
        </p:nvSpPr>
        <p:spPr>
          <a:xfrm>
            <a:off x="558800" y="1664730"/>
            <a:ext cx="11074400"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Advantages</a:t>
            </a:r>
            <a:endParaRPr/>
          </a:p>
          <a:p>
            <a:pPr indent="-285750" lvl="1" marL="742950" rtl="0" algn="l">
              <a:spcBef>
                <a:spcPts val="320"/>
              </a:spcBef>
              <a:spcAft>
                <a:spcPts val="0"/>
              </a:spcAft>
              <a:buClr>
                <a:schemeClr val="dk1"/>
              </a:buClr>
              <a:buSzPts val="1600"/>
              <a:buChar char="•"/>
            </a:pPr>
            <a:r>
              <a:rPr lang="en-US"/>
              <a:t>Attracts technology firms that normally avoid working with the Federal Government</a:t>
            </a:r>
            <a:endParaRPr/>
          </a:p>
          <a:p>
            <a:pPr indent="-285750" lvl="1" marL="742950" rtl="0" algn="l">
              <a:spcBef>
                <a:spcPts val="320"/>
              </a:spcBef>
              <a:spcAft>
                <a:spcPts val="0"/>
              </a:spcAft>
              <a:buClr>
                <a:schemeClr val="dk1"/>
              </a:buClr>
              <a:buSzPts val="1600"/>
              <a:buChar char="•"/>
            </a:pPr>
            <a:r>
              <a:rPr lang="en-US"/>
              <a:t>Concentrates effort upon technical results to maximize tailoring and minimize “contractual” concerns</a:t>
            </a:r>
            <a:endParaRPr/>
          </a:p>
          <a:p>
            <a:pPr indent="-285750" lvl="1" marL="742950" rtl="0" algn="l">
              <a:spcBef>
                <a:spcPts val="320"/>
              </a:spcBef>
              <a:spcAft>
                <a:spcPts val="0"/>
              </a:spcAft>
              <a:buClr>
                <a:schemeClr val="dk1"/>
              </a:buClr>
              <a:buSzPts val="1600"/>
              <a:buChar char="•"/>
            </a:pPr>
            <a:r>
              <a:rPr lang="en-US"/>
              <a:t>Leverages research dollars through cost sharing</a:t>
            </a:r>
            <a:endParaRPr/>
          </a:p>
          <a:p>
            <a:pPr indent="-285750" lvl="1" marL="742950" rtl="0" algn="l">
              <a:spcBef>
                <a:spcPts val="320"/>
              </a:spcBef>
              <a:spcAft>
                <a:spcPts val="0"/>
              </a:spcAft>
              <a:buClr>
                <a:schemeClr val="dk1"/>
              </a:buClr>
              <a:buSzPts val="1600"/>
              <a:buChar char="•"/>
            </a:pPr>
            <a:r>
              <a:rPr lang="en-US"/>
              <a:t>Harnesses and encourages the incentive to develop and commercialize technology</a:t>
            </a:r>
            <a:endParaRPr/>
          </a:p>
          <a:p>
            <a:pPr indent="-285750" lvl="1" marL="742950" rtl="0" algn="l">
              <a:spcBef>
                <a:spcPts val="320"/>
              </a:spcBef>
              <a:spcAft>
                <a:spcPts val="0"/>
              </a:spcAft>
              <a:buClr>
                <a:schemeClr val="dk1"/>
              </a:buClr>
              <a:buSzPts val="1600"/>
              <a:buChar char="•"/>
            </a:pPr>
            <a:r>
              <a:rPr lang="en-US"/>
              <a:t>Invokes commercial-like practices, reducing Government intrusion and red tape</a:t>
            </a:r>
            <a:endParaRPr/>
          </a:p>
          <a:p>
            <a:pPr indent="-285750" lvl="1" marL="742950" rtl="0" algn="l">
              <a:spcBef>
                <a:spcPts val="320"/>
              </a:spcBef>
              <a:spcAft>
                <a:spcPts val="0"/>
              </a:spcAft>
              <a:buClr>
                <a:schemeClr val="dk1"/>
              </a:buClr>
              <a:buSzPts val="1600"/>
              <a:buChar char="•"/>
            </a:pPr>
            <a:r>
              <a:rPr lang="en-US"/>
              <a:t>Promotes relationship of trust and spirit of cooperation with industry</a:t>
            </a:r>
            <a:endParaRPr/>
          </a:p>
          <a:p>
            <a:pPr indent="-184150" lvl="1" marL="742950" rtl="0" algn="l">
              <a:spcBef>
                <a:spcPts val="320"/>
              </a:spcBef>
              <a:spcAft>
                <a:spcPts val="0"/>
              </a:spcAft>
              <a:buClr>
                <a:schemeClr val="dk1"/>
              </a:buClr>
              <a:buSzPts val="1600"/>
              <a:buNone/>
            </a:pPr>
            <a:r>
              <a:t/>
            </a:r>
            <a:endParaRPr/>
          </a:p>
          <a:p>
            <a:pPr indent="-342900" lvl="0" marL="342900" rtl="0" algn="l">
              <a:spcBef>
                <a:spcPts val="360"/>
              </a:spcBef>
              <a:spcAft>
                <a:spcPts val="0"/>
              </a:spcAft>
              <a:buClr>
                <a:schemeClr val="dk1"/>
              </a:buClr>
              <a:buSzPts val="1800"/>
              <a:buFont typeface="Noto Sans Symbols"/>
              <a:buChar char="⮚"/>
            </a:pPr>
            <a:r>
              <a:rPr lang="en-US"/>
              <a:t>Disadvantages</a:t>
            </a:r>
            <a:endParaRPr/>
          </a:p>
          <a:p>
            <a:pPr indent="-285750" lvl="1" marL="742950" rtl="0" algn="l">
              <a:spcBef>
                <a:spcPts val="320"/>
              </a:spcBef>
              <a:spcAft>
                <a:spcPts val="0"/>
              </a:spcAft>
              <a:buClr>
                <a:schemeClr val="dk1"/>
              </a:buClr>
              <a:buSzPts val="1600"/>
              <a:buChar char="•"/>
            </a:pPr>
            <a:r>
              <a:rPr lang="en-US"/>
              <a:t>Often more time-consuming than traditional cost-reimbursement R&amp;D contracts</a:t>
            </a:r>
            <a:endParaRPr/>
          </a:p>
          <a:p>
            <a:pPr indent="-285750" lvl="1" marL="742950" rtl="0" algn="l">
              <a:spcBef>
                <a:spcPts val="320"/>
              </a:spcBef>
              <a:spcAft>
                <a:spcPts val="0"/>
              </a:spcAft>
              <a:buClr>
                <a:schemeClr val="dk1"/>
              </a:buClr>
              <a:buSzPts val="1600"/>
              <a:buChar char="•"/>
            </a:pPr>
            <a:r>
              <a:rPr lang="en-US"/>
              <a:t>Greater participation demanded of DoD program manager </a:t>
            </a:r>
            <a:endParaRPr/>
          </a:p>
          <a:p>
            <a:pPr indent="-285750" lvl="1" marL="742950" rtl="0" algn="l">
              <a:spcBef>
                <a:spcPts val="320"/>
              </a:spcBef>
              <a:spcAft>
                <a:spcPts val="0"/>
              </a:spcAft>
              <a:buClr>
                <a:schemeClr val="dk1"/>
              </a:buClr>
              <a:buSzPts val="1600"/>
              <a:buChar char="•"/>
            </a:pPr>
            <a:r>
              <a:rPr lang="en-US"/>
              <a:t>Can be labor intensive for acquisition personnel</a:t>
            </a:r>
            <a:endParaRPr/>
          </a:p>
          <a:p>
            <a:pPr indent="-285750" lvl="1" marL="742950" rtl="0" algn="l">
              <a:spcBef>
                <a:spcPts val="320"/>
              </a:spcBef>
              <a:spcAft>
                <a:spcPts val="0"/>
              </a:spcAft>
              <a:buClr>
                <a:schemeClr val="dk1"/>
              </a:buClr>
              <a:buSzPts val="1600"/>
              <a:buChar char="•"/>
            </a:pPr>
            <a:r>
              <a:rPr lang="en-US"/>
              <a:t>Culture shock and anxiety over lack of regulations and reduced DoD control</a:t>
            </a:r>
            <a:endParaRPr/>
          </a:p>
          <a:p>
            <a:pPr indent="-285750" lvl="1" marL="742950" rtl="0" algn="l">
              <a:spcBef>
                <a:spcPts val="320"/>
              </a:spcBef>
              <a:spcAft>
                <a:spcPts val="0"/>
              </a:spcAft>
              <a:buClr>
                <a:schemeClr val="dk1"/>
              </a:buClr>
              <a:buSzPts val="1600"/>
              <a:buChar char="•"/>
            </a:pPr>
            <a:r>
              <a:rPr lang="en-US"/>
              <a:t>Increased scrutiny by IG, GAO, and internal groups</a:t>
            </a:r>
            <a:endParaRPr/>
          </a:p>
        </p:txBody>
      </p:sp>
      <p:sp>
        <p:nvSpPr>
          <p:cNvPr id="602" name="Google Shape;602;p30"/>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Advantages and Disadvantages of TIAs</a:t>
            </a:r>
            <a:endParaRPr/>
          </a:p>
        </p:txBody>
      </p:sp>
      <p:sp>
        <p:nvSpPr>
          <p:cNvPr id="603" name="Google Shape;603;p30"/>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1"/>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609" name="Google Shape;609;p31"/>
          <p:cNvSpPr txBox="1"/>
          <p:nvPr>
            <p:ph idx="1" type="body"/>
          </p:nvPr>
        </p:nvSpPr>
        <p:spPr>
          <a:xfrm>
            <a:off x="1098644" y="1664730"/>
            <a:ext cx="10534555"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Technology Reinvestment Project (TRP)</a:t>
            </a:r>
            <a:endParaRPr/>
          </a:p>
          <a:p>
            <a:pPr indent="0" lvl="0" marL="0" rtl="0" algn="l">
              <a:spcBef>
                <a:spcPts val="360"/>
              </a:spcBef>
              <a:spcAft>
                <a:spcPts val="0"/>
              </a:spcAft>
              <a:buClr>
                <a:schemeClr val="dk1"/>
              </a:buClr>
              <a:buSzPts val="1800"/>
              <a:buNone/>
            </a:pPr>
            <a:r>
              <a:t/>
            </a:r>
            <a:endParaRPr/>
          </a:p>
          <a:p>
            <a:pPr indent="-342900" lvl="0" marL="342900" rtl="0" algn="l">
              <a:spcBef>
                <a:spcPts val="360"/>
              </a:spcBef>
              <a:spcAft>
                <a:spcPts val="0"/>
              </a:spcAft>
              <a:buClr>
                <a:schemeClr val="dk1"/>
              </a:buClr>
              <a:buSzPts val="1800"/>
              <a:buFont typeface="Noto Sans Symbols"/>
              <a:buChar char="⮚"/>
            </a:pPr>
            <a:r>
              <a:rPr lang="en-US"/>
              <a:t>Commercial Off-the-Shelf Support and Savings Initiative (COSSI)</a:t>
            </a:r>
            <a:endParaRPr/>
          </a:p>
          <a:p>
            <a:pPr indent="0" lvl="0" marL="0" rtl="0" algn="l">
              <a:spcBef>
                <a:spcPts val="360"/>
              </a:spcBef>
              <a:spcAft>
                <a:spcPts val="0"/>
              </a:spcAft>
              <a:buClr>
                <a:schemeClr val="dk1"/>
              </a:buClr>
              <a:buSzPts val="1800"/>
              <a:buNone/>
            </a:pPr>
            <a:r>
              <a:t/>
            </a:r>
            <a:endParaRPr/>
          </a:p>
          <a:p>
            <a:pPr indent="-342900" lvl="0" marL="342900" rtl="0" algn="l">
              <a:spcBef>
                <a:spcPts val="360"/>
              </a:spcBef>
              <a:spcAft>
                <a:spcPts val="0"/>
              </a:spcAft>
              <a:buClr>
                <a:schemeClr val="dk1"/>
              </a:buClr>
              <a:buSzPts val="1800"/>
              <a:buFont typeface="Noto Sans Symbols"/>
              <a:buChar char="⮚"/>
            </a:pPr>
            <a:r>
              <a:rPr lang="en-US"/>
              <a:t>Multiple TIAs with big pharmaceutical companies</a:t>
            </a:r>
            <a:endParaRPr/>
          </a:p>
          <a:p>
            <a:pPr indent="0" lvl="0" marL="0" rtl="0" algn="l">
              <a:spcBef>
                <a:spcPts val="360"/>
              </a:spcBef>
              <a:spcAft>
                <a:spcPts val="0"/>
              </a:spcAft>
              <a:buClr>
                <a:schemeClr val="dk1"/>
              </a:buClr>
              <a:buSzPts val="1800"/>
              <a:buNone/>
            </a:pPr>
            <a:r>
              <a:t/>
            </a:r>
            <a:endParaRPr/>
          </a:p>
          <a:p>
            <a:pPr indent="-342900" lvl="0" marL="342900" rtl="0" algn="l">
              <a:spcBef>
                <a:spcPts val="360"/>
              </a:spcBef>
              <a:spcAft>
                <a:spcPts val="0"/>
              </a:spcAft>
              <a:buClr>
                <a:schemeClr val="dk1"/>
              </a:buClr>
              <a:buSzPts val="1800"/>
              <a:buFont typeface="Noto Sans Symbols"/>
              <a:buChar char="⮚"/>
            </a:pPr>
            <a:r>
              <a:rPr lang="en-US"/>
              <a:t>Multiple TIAs with microelectronic companies</a:t>
            </a:r>
            <a:endParaRPr/>
          </a:p>
          <a:p>
            <a:pPr indent="-228600" lvl="0" marL="342900" rtl="0" algn="l">
              <a:spcBef>
                <a:spcPts val="360"/>
              </a:spcBef>
              <a:spcAft>
                <a:spcPts val="0"/>
              </a:spcAft>
              <a:buClr>
                <a:schemeClr val="dk1"/>
              </a:buClr>
              <a:buSzPts val="1800"/>
              <a:buFont typeface="Noto Sans Symbols"/>
              <a:buNone/>
            </a:pPr>
            <a:r>
              <a:t/>
            </a:r>
            <a:endParaRPr/>
          </a:p>
          <a:p>
            <a:pPr indent="-228600" lvl="0" marL="342900" rtl="0" algn="l">
              <a:spcBef>
                <a:spcPts val="360"/>
              </a:spcBef>
              <a:spcAft>
                <a:spcPts val="0"/>
              </a:spcAft>
              <a:buClr>
                <a:schemeClr val="dk1"/>
              </a:buClr>
              <a:buSzPts val="1800"/>
              <a:buFont typeface="Noto Sans Symbols"/>
              <a:buNone/>
            </a:pPr>
            <a:r>
              <a:t/>
            </a:r>
            <a:endParaRPr/>
          </a:p>
          <a:p>
            <a:pPr indent="-228600" lvl="0" marL="342900" rtl="0" algn="l">
              <a:spcBef>
                <a:spcPts val="360"/>
              </a:spcBef>
              <a:spcAft>
                <a:spcPts val="0"/>
              </a:spcAft>
              <a:buClr>
                <a:schemeClr val="dk1"/>
              </a:buClr>
              <a:buSzPts val="1800"/>
              <a:buFont typeface="Noto Sans Symbols"/>
              <a:buNone/>
            </a:pPr>
            <a:r>
              <a:t/>
            </a:r>
            <a:endParaRPr/>
          </a:p>
        </p:txBody>
      </p:sp>
      <p:sp>
        <p:nvSpPr>
          <p:cNvPr id="610" name="Google Shape;610;p31"/>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Examples of programs using TIA authority</a:t>
            </a:r>
            <a:endParaRPr/>
          </a:p>
        </p:txBody>
      </p:sp>
      <p:sp>
        <p:nvSpPr>
          <p:cNvPr id="611" name="Google Shape;611;p31"/>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32"/>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617" name="Google Shape;617;p32"/>
          <p:cNvSpPr txBox="1"/>
          <p:nvPr>
            <p:ph type="ctrTitle"/>
          </p:nvPr>
        </p:nvSpPr>
        <p:spPr>
          <a:xfrm>
            <a:off x="508000" y="2351221"/>
            <a:ext cx="111760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800"/>
              <a:buFont typeface="Poppins"/>
              <a:buNone/>
            </a:pPr>
            <a:r>
              <a:rPr lang="en-US"/>
              <a:t>Other Transactions under 10 U.S.C. 4022 </a:t>
            </a:r>
            <a:r>
              <a:rPr lang="en-US" sz="1000"/>
              <a:t>(formally 10 U.S.C. 2371b) </a:t>
            </a:r>
            <a:endParaRPr/>
          </a:p>
        </p:txBody>
      </p:sp>
      <p:sp>
        <p:nvSpPr>
          <p:cNvPr id="618" name="Google Shape;618;p32"/>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33"/>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624" name="Google Shape;624;p33"/>
          <p:cNvSpPr txBox="1"/>
          <p:nvPr>
            <p:ph idx="1" type="body"/>
          </p:nvPr>
        </p:nvSpPr>
        <p:spPr>
          <a:xfrm>
            <a:off x="1057700" y="1664730"/>
            <a:ext cx="9949219"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All too often, requirements for new weapons systems have been overstated</a:t>
            </a:r>
            <a:endParaRPr/>
          </a:p>
          <a:p>
            <a:pPr indent="-342900" lvl="0" marL="342900" rtl="0" algn="l">
              <a:spcBef>
                <a:spcPts val="1560"/>
              </a:spcBef>
              <a:spcAft>
                <a:spcPts val="0"/>
              </a:spcAft>
              <a:buClr>
                <a:schemeClr val="dk1"/>
              </a:buClr>
              <a:buSzPts val="1800"/>
              <a:buChar char="⮚"/>
            </a:pPr>
            <a:r>
              <a:rPr lang="en-US"/>
              <a:t>Overstated specifications lead to higher cost equipment</a:t>
            </a:r>
            <a:endParaRPr/>
          </a:p>
          <a:p>
            <a:pPr indent="-342900" lvl="0" marL="342900" rtl="0" algn="l">
              <a:spcBef>
                <a:spcPts val="1560"/>
              </a:spcBef>
              <a:spcAft>
                <a:spcPts val="0"/>
              </a:spcAft>
              <a:buClr>
                <a:schemeClr val="dk1"/>
              </a:buClr>
              <a:buSzPts val="1800"/>
              <a:buChar char="⮚"/>
            </a:pPr>
            <a:r>
              <a:rPr lang="en-US"/>
              <a:t>Developmental and operational testing have been divorced</a:t>
            </a:r>
            <a:endParaRPr/>
          </a:p>
          <a:p>
            <a:pPr indent="-342900" lvl="0" marL="342900" rtl="0" algn="l">
              <a:spcBef>
                <a:spcPts val="1560"/>
              </a:spcBef>
              <a:spcAft>
                <a:spcPts val="0"/>
              </a:spcAft>
              <a:buClr>
                <a:schemeClr val="dk1"/>
              </a:buClr>
              <a:buSzPts val="1800"/>
              <a:buChar char="⮚"/>
            </a:pPr>
            <a:r>
              <a:rPr lang="en-US"/>
              <a:t>Prototypes have been used and tested far too little</a:t>
            </a:r>
            <a:endParaRPr/>
          </a:p>
          <a:p>
            <a:pPr indent="-342900" lvl="0" marL="342900" rtl="0" algn="l">
              <a:spcBef>
                <a:spcPts val="1560"/>
              </a:spcBef>
              <a:spcAft>
                <a:spcPts val="0"/>
              </a:spcAft>
              <a:buClr>
                <a:schemeClr val="dk1"/>
              </a:buClr>
              <a:buSzPts val="1800"/>
              <a:buChar char="⮚"/>
            </a:pPr>
            <a:r>
              <a:rPr lang="en-US"/>
              <a:t>High priority should be given to building and testing prototype systems and subsystems before proceeding with full-scale development</a:t>
            </a:r>
            <a:endParaRPr/>
          </a:p>
          <a:p>
            <a:pPr indent="-342900" lvl="0" marL="342900" rtl="0" algn="l">
              <a:spcBef>
                <a:spcPts val="1560"/>
              </a:spcBef>
              <a:spcAft>
                <a:spcPts val="0"/>
              </a:spcAft>
              <a:buClr>
                <a:schemeClr val="dk1"/>
              </a:buClr>
              <a:buSzPts val="1800"/>
              <a:buChar char="⮚"/>
            </a:pPr>
            <a:r>
              <a:rPr lang="en-US"/>
              <a:t>Streamlined procurement processes should be used</a:t>
            </a:r>
            <a:endParaRPr/>
          </a:p>
          <a:p>
            <a:pPr indent="-342900" lvl="0" marL="342900" rtl="0" algn="l">
              <a:spcBef>
                <a:spcPts val="1560"/>
              </a:spcBef>
              <a:spcAft>
                <a:spcPts val="0"/>
              </a:spcAft>
              <a:buClr>
                <a:schemeClr val="dk1"/>
              </a:buClr>
              <a:buSzPts val="1800"/>
              <a:buChar char="⮚"/>
            </a:pPr>
            <a:r>
              <a:rPr lang="en-US"/>
              <a:t>Demonstrating new technology through testing can substantially improve military capability</a:t>
            </a:r>
            <a:endParaRPr/>
          </a:p>
        </p:txBody>
      </p:sp>
      <p:sp>
        <p:nvSpPr>
          <p:cNvPr id="625" name="Google Shape;625;p33"/>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Packard Commission Findings (1986)</a:t>
            </a:r>
            <a:endParaRPr/>
          </a:p>
        </p:txBody>
      </p:sp>
      <p:sp>
        <p:nvSpPr>
          <p:cNvPr id="626" name="Google Shape;626;p33"/>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34"/>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632" name="Google Shape;632;p34"/>
          <p:cNvSpPr txBox="1"/>
          <p:nvPr>
            <p:ph idx="1" type="body"/>
          </p:nvPr>
        </p:nvSpPr>
        <p:spPr>
          <a:xfrm>
            <a:off x="1044054" y="1664730"/>
            <a:ext cx="9915098"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In advanced development projects, the Services too often have duplicated each other’s efforts and disfavored new ideas and systems</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t>Prototype systems provide the basis for making realistic cost determinations</a:t>
            </a:r>
            <a:endParaRPr/>
          </a:p>
          <a:p>
            <a:pPr indent="-342900" lvl="0" marL="740664" rtl="0" algn="l">
              <a:spcBef>
                <a:spcPts val="300"/>
              </a:spcBef>
              <a:spcAft>
                <a:spcPts val="0"/>
              </a:spcAft>
              <a:buClr>
                <a:schemeClr val="dk1"/>
              </a:buClr>
              <a:buSzPts val="1600"/>
              <a:buFont typeface="Arial"/>
              <a:buChar char="•"/>
            </a:pPr>
            <a:r>
              <a:rPr lang="en-US" sz="1600"/>
              <a:t>“Fly before you buy”</a:t>
            </a:r>
            <a:endParaRPr/>
          </a:p>
          <a:p>
            <a:pPr indent="-184150" lvl="1" marL="742950" rtl="0" algn="l">
              <a:spcBef>
                <a:spcPts val="320"/>
              </a:spcBef>
              <a:spcAft>
                <a:spcPts val="0"/>
              </a:spcAft>
              <a:buClr>
                <a:schemeClr val="dk1"/>
              </a:buClr>
              <a:buSzPts val="1600"/>
              <a:buNone/>
            </a:pPr>
            <a:r>
              <a:t/>
            </a:r>
            <a:endParaRPr/>
          </a:p>
          <a:p>
            <a:pPr indent="-342900" lvl="0" marL="342900" rtl="0" algn="l">
              <a:spcBef>
                <a:spcPts val="360"/>
              </a:spcBef>
              <a:spcAft>
                <a:spcPts val="0"/>
              </a:spcAft>
              <a:buClr>
                <a:schemeClr val="dk1"/>
              </a:buClr>
              <a:buSzPts val="1800"/>
              <a:buFont typeface="Noto Sans Symbols"/>
              <a:buChar char="⮚"/>
            </a:pPr>
            <a:r>
              <a:rPr lang="en-US"/>
              <a:t>DoD should develop new or custom-made items only when it is established that those readily available items are clearly inadequate to meet military requirements</a:t>
            </a:r>
            <a:endParaRPr/>
          </a:p>
        </p:txBody>
      </p:sp>
      <p:sp>
        <p:nvSpPr>
          <p:cNvPr id="633" name="Google Shape;633;p34"/>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Packard Commission Findings (1986)</a:t>
            </a:r>
            <a:endParaRPr/>
          </a:p>
        </p:txBody>
      </p:sp>
      <p:sp>
        <p:nvSpPr>
          <p:cNvPr id="634" name="Google Shape;634;p34"/>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35"/>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640" name="Google Shape;640;p35"/>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41" name="Google Shape;641;p35"/>
          <p:cNvSpPr txBox="1"/>
          <p:nvPr>
            <p:ph type="ctrTitle"/>
          </p:nvPr>
        </p:nvSpPr>
        <p:spPr>
          <a:xfrm>
            <a:off x="0" y="365270"/>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Tool Box</a:t>
            </a:r>
            <a:endParaRPr/>
          </a:p>
        </p:txBody>
      </p:sp>
      <p:sp>
        <p:nvSpPr>
          <p:cNvPr id="642" name="Google Shape;642;p35"/>
          <p:cNvSpPr txBox="1"/>
          <p:nvPr/>
        </p:nvSpPr>
        <p:spPr>
          <a:xfrm>
            <a:off x="2200669" y="6023449"/>
            <a:ext cx="7790661" cy="553998"/>
          </a:xfrm>
          <a:prstGeom prst="rect">
            <a:avLst/>
          </a:prstGeom>
          <a:noFill/>
          <a:ln>
            <a:noFill/>
          </a:ln>
        </p:spPr>
        <p:txBody>
          <a:bodyPr anchorCtr="0" anchor="t" bIns="45700" lIns="91425" spcFirstLastPara="1" rIns="91425" wrap="square" tIns="45700">
            <a:spAutoFit/>
          </a:bodyPr>
          <a:lstStyle/>
          <a:p>
            <a:pPr indent="0" lvl="0" marL="0" marR="0" rtl="0" algn="l">
              <a:lnSpc>
                <a:spcPct val="109090"/>
              </a:lnSpc>
              <a:spcBef>
                <a:spcPts val="0"/>
              </a:spcBef>
              <a:spcAft>
                <a:spcPts val="0"/>
              </a:spcAft>
              <a:buNone/>
            </a:pPr>
            <a:r>
              <a:rPr lang="en-US" sz="1100">
                <a:solidFill>
                  <a:schemeClr val="dk1"/>
                </a:solidFill>
                <a:latin typeface="Arial"/>
                <a:ea typeface="Arial"/>
                <a:cs typeface="Arial"/>
                <a:sym typeface="Arial"/>
              </a:rPr>
              <a:t>CRADA	A legal agreement between a federal laboratory and industry used for the transfer of commercially useful 	technologies from federal laboratories to the private sector and to make accessible unique technical 	capabilities and facilities.</a:t>
            </a:r>
            <a:endParaRPr/>
          </a:p>
        </p:txBody>
      </p:sp>
      <p:sp>
        <p:nvSpPr>
          <p:cNvPr id="643" name="Google Shape;643;p35"/>
          <p:cNvSpPr txBox="1"/>
          <p:nvPr/>
        </p:nvSpPr>
        <p:spPr>
          <a:xfrm>
            <a:off x="2336357" y="1342941"/>
            <a:ext cx="646244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Acquisition	  			Non-Acquisition		</a:t>
            </a:r>
            <a:endParaRPr/>
          </a:p>
        </p:txBody>
      </p:sp>
      <p:pic>
        <p:nvPicPr>
          <p:cNvPr id="644" name="Google Shape;644;p35"/>
          <p:cNvPicPr preferRelativeResize="0"/>
          <p:nvPr/>
        </p:nvPicPr>
        <p:blipFill rotWithShape="1">
          <a:blip r:embed="rId3">
            <a:alphaModFix/>
          </a:blip>
          <a:srcRect b="0" l="0" r="0" t="0"/>
          <a:stretch/>
        </p:blipFill>
        <p:spPr>
          <a:xfrm>
            <a:off x="1177094" y="1519312"/>
            <a:ext cx="9837809" cy="467832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36"/>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650" name="Google Shape;650;p36"/>
          <p:cNvSpPr txBox="1"/>
          <p:nvPr>
            <p:ph idx="1" type="body"/>
          </p:nvPr>
        </p:nvSpPr>
        <p:spPr>
          <a:xfrm>
            <a:off x="2605187" y="2683247"/>
            <a:ext cx="6981626" cy="194759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800"/>
              <a:buNone/>
            </a:pPr>
            <a:r>
              <a:rPr lang="en-US">
                <a:latin typeface="Arial"/>
                <a:ea typeface="Arial"/>
                <a:cs typeface="Arial"/>
                <a:sym typeface="Arial"/>
              </a:rPr>
              <a:t>DoD may use the authority of 10 U.S.C. 4021 </a:t>
            </a:r>
            <a:r>
              <a:rPr lang="en-US" sz="1000">
                <a:latin typeface="Arial"/>
                <a:ea typeface="Arial"/>
                <a:cs typeface="Arial"/>
                <a:sym typeface="Arial"/>
              </a:rPr>
              <a:t>(formally 10 U.S.C. 2371)</a:t>
            </a:r>
            <a:r>
              <a:rPr lang="en-US">
                <a:latin typeface="Arial"/>
                <a:ea typeface="Arial"/>
                <a:cs typeface="Arial"/>
                <a:sym typeface="Arial"/>
              </a:rPr>
              <a:t> to carry out prototype projects that are directly relevant to enhancing the mission effectiveness of military personnel and the supporting platforms, systems, components, or materials proposed to be acquired or developed by the DoD, or improvements of platforms, systems, components, or materials in use by the armed forces.</a:t>
            </a:r>
            <a:endParaRPr/>
          </a:p>
          <a:p>
            <a:pPr indent="-228600" lvl="0" marL="342900" rtl="0" algn="l">
              <a:spcBef>
                <a:spcPts val="0"/>
              </a:spcBef>
              <a:spcAft>
                <a:spcPts val="0"/>
              </a:spcAft>
              <a:buClr>
                <a:schemeClr val="dk1"/>
              </a:buClr>
              <a:buSzPts val="1800"/>
              <a:buNone/>
            </a:pPr>
            <a:r>
              <a:t/>
            </a:r>
            <a:endParaRPr>
              <a:latin typeface="Arial"/>
              <a:ea typeface="Arial"/>
              <a:cs typeface="Arial"/>
              <a:sym typeface="Arial"/>
            </a:endParaRPr>
          </a:p>
          <a:p>
            <a:pPr indent="-228600" lvl="0" marL="342900" rtl="0" algn="l">
              <a:spcBef>
                <a:spcPts val="0"/>
              </a:spcBef>
              <a:spcAft>
                <a:spcPts val="0"/>
              </a:spcAft>
              <a:buClr>
                <a:schemeClr val="dk1"/>
              </a:buClr>
              <a:buSzPts val="1800"/>
              <a:buNone/>
            </a:pPr>
            <a:r>
              <a:t/>
            </a:r>
            <a:endParaRPr/>
          </a:p>
        </p:txBody>
      </p:sp>
      <p:sp>
        <p:nvSpPr>
          <p:cNvPr id="651" name="Google Shape;651;p36"/>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What is an OT for Prototype?</a:t>
            </a:r>
            <a:endParaRPr/>
          </a:p>
        </p:txBody>
      </p:sp>
      <p:sp>
        <p:nvSpPr>
          <p:cNvPr id="652" name="Google Shape;652;p36"/>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37"/>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658" name="Google Shape;658;p37"/>
          <p:cNvSpPr txBox="1"/>
          <p:nvPr>
            <p:ph idx="1" type="body"/>
          </p:nvPr>
        </p:nvSpPr>
        <p:spPr>
          <a:xfrm>
            <a:off x="558800" y="1664730"/>
            <a:ext cx="11074400" cy="481226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US" sz="2400"/>
              <a:t>Section 845 has been repealed and replaced</a:t>
            </a:r>
            <a:endParaRPr/>
          </a:p>
          <a:p>
            <a:pPr indent="0" lvl="0" marL="0" rtl="0" algn="l">
              <a:spcBef>
                <a:spcPts val="360"/>
              </a:spcBef>
              <a:spcAft>
                <a:spcPts val="0"/>
              </a:spcAft>
              <a:buClr>
                <a:schemeClr val="dk1"/>
              </a:buClr>
              <a:buSzPts val="1800"/>
              <a:buNone/>
            </a:pPr>
            <a:r>
              <a:t/>
            </a:r>
            <a:endParaRPr/>
          </a:p>
          <a:p>
            <a:pPr indent="0" lvl="0" marL="0" rtl="0" algn="l">
              <a:spcBef>
                <a:spcPts val="360"/>
              </a:spcBef>
              <a:spcAft>
                <a:spcPts val="0"/>
              </a:spcAft>
              <a:buClr>
                <a:schemeClr val="dk1"/>
              </a:buClr>
              <a:buSzPts val="1800"/>
              <a:buNone/>
            </a:pPr>
            <a:r>
              <a:t/>
            </a:r>
            <a:endParaRPr/>
          </a:p>
          <a:p>
            <a:pPr indent="0" lvl="0" marL="0" rtl="0" algn="ctr">
              <a:spcBef>
                <a:spcPts val="480"/>
              </a:spcBef>
              <a:spcAft>
                <a:spcPts val="0"/>
              </a:spcAft>
              <a:buClr>
                <a:schemeClr val="dk1"/>
              </a:buClr>
              <a:buSzPts val="2400"/>
              <a:buNone/>
            </a:pPr>
            <a:r>
              <a:rPr lang="en-US" sz="2400" strike="sngStrike"/>
              <a:t>P.L. 103-160, Section 845</a:t>
            </a:r>
            <a:endParaRPr/>
          </a:p>
          <a:p>
            <a:pPr indent="0" lvl="0" marL="0" rtl="0" algn="ctr">
              <a:spcBef>
                <a:spcPts val="360"/>
              </a:spcBef>
              <a:spcAft>
                <a:spcPts val="0"/>
              </a:spcAft>
              <a:buClr>
                <a:schemeClr val="dk1"/>
              </a:buClr>
              <a:buSzPts val="1800"/>
              <a:buNone/>
            </a:pPr>
            <a:r>
              <a:t/>
            </a:r>
            <a:endParaRPr/>
          </a:p>
          <a:p>
            <a:pPr indent="0" lvl="0" marL="0" rtl="0" algn="ctr">
              <a:spcBef>
                <a:spcPts val="360"/>
              </a:spcBef>
              <a:spcAft>
                <a:spcPts val="0"/>
              </a:spcAft>
              <a:buClr>
                <a:schemeClr val="dk1"/>
              </a:buClr>
              <a:buSzPts val="1800"/>
              <a:buNone/>
            </a:pPr>
            <a:r>
              <a:t/>
            </a:r>
            <a:endParaRPr/>
          </a:p>
          <a:p>
            <a:pPr indent="0" lvl="0" marL="0" rtl="0" algn="ctr">
              <a:spcBef>
                <a:spcPts val="360"/>
              </a:spcBef>
              <a:spcAft>
                <a:spcPts val="0"/>
              </a:spcAft>
              <a:buClr>
                <a:schemeClr val="dk1"/>
              </a:buClr>
              <a:buSzPts val="1800"/>
              <a:buNone/>
            </a:pPr>
            <a:r>
              <a:t/>
            </a:r>
            <a:endParaRPr/>
          </a:p>
          <a:p>
            <a:pPr indent="0" lvl="0" marL="0" rtl="0" algn="ctr">
              <a:spcBef>
                <a:spcPts val="360"/>
              </a:spcBef>
              <a:spcAft>
                <a:spcPts val="0"/>
              </a:spcAft>
              <a:buClr>
                <a:schemeClr val="dk1"/>
              </a:buClr>
              <a:buSzPts val="1800"/>
              <a:buNone/>
            </a:pPr>
            <a:r>
              <a:t/>
            </a:r>
            <a:endParaRPr/>
          </a:p>
          <a:p>
            <a:pPr indent="0" lvl="0" marL="0" rtl="0" algn="ctr">
              <a:spcBef>
                <a:spcPts val="360"/>
              </a:spcBef>
              <a:spcAft>
                <a:spcPts val="0"/>
              </a:spcAft>
              <a:buClr>
                <a:schemeClr val="dk1"/>
              </a:buClr>
              <a:buSzPts val="1800"/>
              <a:buNone/>
            </a:pPr>
            <a:r>
              <a:t/>
            </a:r>
            <a:endParaRPr/>
          </a:p>
          <a:p>
            <a:pPr indent="0" lvl="0" marL="0" rtl="0" algn="ctr">
              <a:spcBef>
                <a:spcPts val="360"/>
              </a:spcBef>
              <a:spcAft>
                <a:spcPts val="0"/>
              </a:spcAft>
              <a:buClr>
                <a:schemeClr val="dk1"/>
              </a:buClr>
              <a:buSzPts val="1800"/>
              <a:buNone/>
            </a:pPr>
            <a:r>
              <a:t/>
            </a:r>
            <a:endParaRPr/>
          </a:p>
          <a:p>
            <a:pPr indent="0" lvl="0" marL="0" rtl="0" algn="ctr">
              <a:spcBef>
                <a:spcPts val="560"/>
              </a:spcBef>
              <a:spcAft>
                <a:spcPts val="0"/>
              </a:spcAft>
              <a:buClr>
                <a:schemeClr val="dk1"/>
              </a:buClr>
              <a:buSzPts val="2800"/>
              <a:buNone/>
            </a:pPr>
            <a:r>
              <a:rPr lang="en-US" sz="2800"/>
              <a:t>10 U.S.C. § 4022</a:t>
            </a:r>
            <a:r>
              <a:rPr lang="en-US" sz="1000">
                <a:solidFill>
                  <a:srgbClr val="000000"/>
                </a:solidFill>
              </a:rPr>
              <a:t> (formally 10 U.S.C. 2371b) </a:t>
            </a:r>
            <a:endParaRPr sz="2800"/>
          </a:p>
          <a:p>
            <a:pPr indent="-228600" lvl="0" marL="342900" rtl="0" algn="l">
              <a:spcBef>
                <a:spcPts val="360"/>
              </a:spcBef>
              <a:spcAft>
                <a:spcPts val="0"/>
              </a:spcAft>
              <a:buClr>
                <a:schemeClr val="dk1"/>
              </a:buClr>
              <a:buSzPts val="1800"/>
              <a:buFont typeface="Noto Sans Symbols"/>
              <a:buNone/>
            </a:pPr>
            <a:r>
              <a:t/>
            </a:r>
            <a:endParaRPr/>
          </a:p>
        </p:txBody>
      </p:sp>
      <p:sp>
        <p:nvSpPr>
          <p:cNvPr id="659" name="Google Shape;659;p37"/>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Permanent Codification</a:t>
            </a:r>
            <a:endParaRPr/>
          </a:p>
        </p:txBody>
      </p:sp>
      <p:sp>
        <p:nvSpPr>
          <p:cNvPr id="660" name="Google Shape;660;p37"/>
          <p:cNvSpPr/>
          <p:nvPr/>
        </p:nvSpPr>
        <p:spPr>
          <a:xfrm>
            <a:off x="5853684" y="3581660"/>
            <a:ext cx="484632" cy="978408"/>
          </a:xfrm>
          <a:prstGeom prst="downArrow">
            <a:avLst>
              <a:gd fmla="val 50000" name="adj1"/>
              <a:gd fmla="val 50000" name="adj2"/>
            </a:avLst>
          </a:prstGeom>
          <a:solidFill>
            <a:srgbClr val="BFBFBF"/>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661" name="Google Shape;661;p37"/>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38"/>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667" name="Google Shape;667;p38"/>
          <p:cNvSpPr txBox="1"/>
          <p:nvPr>
            <p:ph idx="1" type="body"/>
          </p:nvPr>
        </p:nvSpPr>
        <p:spPr>
          <a:xfrm>
            <a:off x="1078172" y="1600199"/>
            <a:ext cx="9725068" cy="472225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There is no established definition in the statute</a:t>
            </a:r>
            <a:endParaRPr/>
          </a:p>
          <a:p>
            <a:pPr indent="-342900" lvl="0" marL="342900" rtl="0" algn="l">
              <a:spcBef>
                <a:spcPts val="960"/>
              </a:spcBef>
              <a:spcAft>
                <a:spcPts val="0"/>
              </a:spcAft>
              <a:buClr>
                <a:schemeClr val="dk1"/>
              </a:buClr>
              <a:buSzPts val="1800"/>
              <a:buFont typeface="Noto Sans Symbols"/>
              <a:buChar char="⮚"/>
            </a:pPr>
            <a:r>
              <a:rPr lang="en-US"/>
              <a:t>Recent DoD Policy includes the following indicia:</a:t>
            </a:r>
            <a:endParaRPr/>
          </a:p>
          <a:p>
            <a:pPr indent="-285750" lvl="1" marL="742950" rtl="0" algn="l">
              <a:spcBef>
                <a:spcPts val="320"/>
              </a:spcBef>
              <a:spcAft>
                <a:spcPts val="0"/>
              </a:spcAft>
              <a:buClr>
                <a:schemeClr val="dk1"/>
              </a:buClr>
              <a:buSzPts val="1600"/>
              <a:buChar char="•"/>
            </a:pPr>
            <a:r>
              <a:rPr lang="en-US"/>
              <a:t>Proof of concept</a:t>
            </a:r>
            <a:endParaRPr/>
          </a:p>
          <a:p>
            <a:pPr indent="-285750" lvl="1" marL="742950" rtl="0" algn="l">
              <a:spcBef>
                <a:spcPts val="320"/>
              </a:spcBef>
              <a:spcAft>
                <a:spcPts val="0"/>
              </a:spcAft>
              <a:buClr>
                <a:schemeClr val="dk1"/>
              </a:buClr>
              <a:buSzPts val="1600"/>
              <a:buChar char="•"/>
            </a:pPr>
            <a:r>
              <a:rPr lang="en-US"/>
              <a:t>Model or pilot</a:t>
            </a:r>
            <a:endParaRPr/>
          </a:p>
          <a:p>
            <a:pPr indent="-285750" lvl="1" marL="742950" rtl="0" algn="l">
              <a:spcBef>
                <a:spcPts val="320"/>
              </a:spcBef>
              <a:spcAft>
                <a:spcPts val="0"/>
              </a:spcAft>
              <a:buClr>
                <a:schemeClr val="dk1"/>
              </a:buClr>
              <a:buSzPts val="1600"/>
              <a:buChar char="•"/>
            </a:pPr>
            <a:r>
              <a:rPr lang="en-US"/>
              <a:t>Reverse engineering to address obsolescence</a:t>
            </a:r>
            <a:endParaRPr/>
          </a:p>
          <a:p>
            <a:pPr indent="-285750" lvl="1" marL="742950" rtl="0" algn="l">
              <a:spcBef>
                <a:spcPts val="320"/>
              </a:spcBef>
              <a:spcAft>
                <a:spcPts val="0"/>
              </a:spcAft>
              <a:buClr>
                <a:schemeClr val="dk1"/>
              </a:buClr>
              <a:buSzPts val="1600"/>
              <a:buChar char="•"/>
            </a:pPr>
            <a:r>
              <a:rPr lang="en-US"/>
              <a:t>Novel application of commercial technologies for defense purposes</a:t>
            </a:r>
            <a:endParaRPr/>
          </a:p>
          <a:p>
            <a:pPr indent="-285750" lvl="1" marL="742950" rtl="0" algn="l">
              <a:spcBef>
                <a:spcPts val="320"/>
              </a:spcBef>
              <a:spcAft>
                <a:spcPts val="0"/>
              </a:spcAft>
              <a:buClr>
                <a:schemeClr val="dk1"/>
              </a:buClr>
              <a:buSzPts val="1600"/>
              <a:buChar char="•"/>
            </a:pPr>
            <a:r>
              <a:rPr lang="en-US"/>
              <a:t>Agile development activity</a:t>
            </a:r>
            <a:endParaRPr/>
          </a:p>
          <a:p>
            <a:pPr indent="-285750" lvl="1" marL="742950" rtl="0" algn="l">
              <a:spcBef>
                <a:spcPts val="320"/>
              </a:spcBef>
              <a:spcAft>
                <a:spcPts val="0"/>
              </a:spcAft>
              <a:buClr>
                <a:schemeClr val="dk1"/>
              </a:buClr>
              <a:buSzPts val="1600"/>
              <a:buChar char="•"/>
            </a:pPr>
            <a:r>
              <a:rPr lang="en-US"/>
              <a:t>Creation, design, development, and/or demonstration of technical or operational utility</a:t>
            </a:r>
            <a:endParaRPr/>
          </a:p>
          <a:p>
            <a:pPr indent="-285750" lvl="1" marL="742950" rtl="0" algn="l">
              <a:spcBef>
                <a:spcPts val="320"/>
              </a:spcBef>
              <a:spcAft>
                <a:spcPts val="0"/>
              </a:spcAft>
              <a:buClr>
                <a:schemeClr val="dk1"/>
              </a:buClr>
              <a:buSzPts val="1600"/>
              <a:buChar char="•"/>
            </a:pPr>
            <a:r>
              <a:rPr lang="en-US"/>
              <a:t>Combinations of the above</a:t>
            </a:r>
            <a:endParaRPr/>
          </a:p>
          <a:p>
            <a:pPr indent="-342900" lvl="0" marL="342900" rtl="0" algn="l">
              <a:spcBef>
                <a:spcPts val="960"/>
              </a:spcBef>
              <a:spcAft>
                <a:spcPts val="0"/>
              </a:spcAft>
              <a:buClr>
                <a:schemeClr val="dk1"/>
              </a:buClr>
              <a:buSzPts val="1800"/>
              <a:buChar char="⮚"/>
            </a:pPr>
            <a:r>
              <a:rPr lang="en-US"/>
              <a:t>Additional follow-on development may be required</a:t>
            </a:r>
            <a:endParaRPr/>
          </a:p>
          <a:p>
            <a:pPr indent="-342900" lvl="0" marL="342900" rtl="0" algn="l">
              <a:spcBef>
                <a:spcPts val="960"/>
              </a:spcBef>
              <a:spcAft>
                <a:spcPts val="0"/>
              </a:spcAft>
              <a:buClr>
                <a:schemeClr val="dk1"/>
              </a:buClr>
              <a:buSzPts val="1800"/>
              <a:buChar char="⮚"/>
            </a:pPr>
            <a:r>
              <a:rPr lang="en-US"/>
              <a:t>Development of a pre-production prototype</a:t>
            </a:r>
            <a:endParaRPr/>
          </a:p>
          <a:p>
            <a:pPr indent="-342900" lvl="0" marL="342900" rtl="0" algn="l">
              <a:spcBef>
                <a:spcPts val="960"/>
              </a:spcBef>
              <a:spcAft>
                <a:spcPts val="0"/>
              </a:spcAft>
              <a:buClr>
                <a:schemeClr val="dk1"/>
              </a:buClr>
              <a:buSzPts val="1800"/>
              <a:buChar char="⮚"/>
            </a:pPr>
            <a:r>
              <a:rPr lang="en-US"/>
              <a:t>A prototype may be more than one</a:t>
            </a:r>
            <a:endParaRPr/>
          </a:p>
          <a:p>
            <a:pPr indent="-342900" lvl="0" marL="342900" rtl="0" algn="l">
              <a:spcBef>
                <a:spcPts val="960"/>
              </a:spcBef>
              <a:spcAft>
                <a:spcPts val="0"/>
              </a:spcAft>
              <a:buClr>
                <a:schemeClr val="dk1"/>
              </a:buClr>
              <a:buSzPts val="1800"/>
              <a:buChar char="⮚"/>
            </a:pPr>
            <a:r>
              <a:rPr lang="en-US"/>
              <a:t>A prototype may be virtual or physical</a:t>
            </a:r>
            <a:endParaRPr/>
          </a:p>
        </p:txBody>
      </p:sp>
      <p:sp>
        <p:nvSpPr>
          <p:cNvPr id="668" name="Google Shape;668;p38"/>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What’s a Prototype?</a:t>
            </a:r>
            <a:endParaRPr/>
          </a:p>
        </p:txBody>
      </p:sp>
      <p:sp>
        <p:nvSpPr>
          <p:cNvPr id="669" name="Google Shape;669;p38"/>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39"/>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675" name="Google Shape;675;p39"/>
          <p:cNvSpPr txBox="1"/>
          <p:nvPr>
            <p:ph idx="1" type="body"/>
          </p:nvPr>
        </p:nvSpPr>
        <p:spPr>
          <a:xfrm>
            <a:off x="921224" y="1664730"/>
            <a:ext cx="10979624"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Further development of the prototype or acquisition in production is not required</a:t>
            </a:r>
            <a:endParaRPr/>
          </a:p>
          <a:p>
            <a:pPr indent="-285750" lvl="1" marL="742950" rtl="0" algn="l">
              <a:spcBef>
                <a:spcPts val="300"/>
              </a:spcBef>
              <a:spcAft>
                <a:spcPts val="0"/>
              </a:spcAft>
              <a:buClr>
                <a:schemeClr val="dk1"/>
              </a:buClr>
              <a:buSzPts val="1400"/>
              <a:buChar char="•"/>
            </a:pPr>
            <a:r>
              <a:rPr lang="en-US" sz="1400"/>
              <a:t>“Proposed to be acquired or developed” does not mean a formal requirement has been established or budgeted </a:t>
            </a:r>
            <a:endParaRPr/>
          </a:p>
          <a:p>
            <a:pPr indent="-285750" lvl="1" marL="742950" rtl="0" algn="l">
              <a:spcBef>
                <a:spcPts val="300"/>
              </a:spcBef>
              <a:spcAft>
                <a:spcPts val="0"/>
              </a:spcAft>
              <a:buClr>
                <a:schemeClr val="dk1"/>
              </a:buClr>
              <a:buSzPts val="1400"/>
              <a:buChar char="•"/>
            </a:pPr>
            <a:r>
              <a:rPr lang="en-US" sz="1400"/>
              <a:t>Could be sub-systems, components or technologies of a larger system</a:t>
            </a:r>
            <a:endParaRPr/>
          </a:p>
          <a:p>
            <a:pPr indent="-285750" lvl="1" marL="742950" rtl="0" algn="l">
              <a:spcBef>
                <a:spcPts val="300"/>
              </a:spcBef>
              <a:spcAft>
                <a:spcPts val="0"/>
              </a:spcAft>
              <a:buClr>
                <a:schemeClr val="dk1"/>
              </a:buClr>
              <a:buSzPts val="1400"/>
              <a:buChar char="•"/>
            </a:pPr>
            <a:r>
              <a:rPr lang="en-US" sz="1400"/>
              <a:t>Something DoD could buy if the prototype proves successful</a:t>
            </a:r>
            <a:endParaRPr/>
          </a:p>
          <a:p>
            <a:pPr indent="-342900" lvl="0" marL="342900" rtl="0" algn="l">
              <a:spcBef>
                <a:spcPts val="900"/>
              </a:spcBef>
              <a:spcAft>
                <a:spcPts val="0"/>
              </a:spcAft>
              <a:buClr>
                <a:schemeClr val="dk1"/>
              </a:buClr>
              <a:buSzPts val="1800"/>
              <a:buChar char="⮚"/>
            </a:pPr>
            <a:r>
              <a:rPr lang="en-US"/>
              <a:t>Use competitive procedures to maximum extent practicable</a:t>
            </a:r>
            <a:endParaRPr/>
          </a:p>
          <a:p>
            <a:pPr indent="-342900" lvl="0" marL="342900" rtl="0" algn="l">
              <a:spcBef>
                <a:spcPts val="900"/>
              </a:spcBef>
              <a:spcAft>
                <a:spcPts val="0"/>
              </a:spcAft>
              <a:buClr>
                <a:schemeClr val="dk1"/>
              </a:buClr>
              <a:buSzPts val="1800"/>
              <a:buChar char="⮚"/>
            </a:pPr>
            <a:r>
              <a:rPr lang="en-US"/>
              <a:t>Allows use of OT authority without having to justify why procurement contract, grant, or cooperative agreement is not feasible or appropriate</a:t>
            </a:r>
            <a:endParaRPr/>
          </a:p>
          <a:p>
            <a:pPr indent="-285750" lvl="1" marL="742950" rtl="0" algn="l">
              <a:spcBef>
                <a:spcPts val="300"/>
              </a:spcBef>
              <a:spcAft>
                <a:spcPts val="0"/>
              </a:spcAft>
              <a:buClr>
                <a:schemeClr val="dk1"/>
              </a:buClr>
              <a:buSzPts val="1400"/>
              <a:buChar char="•"/>
            </a:pPr>
            <a:r>
              <a:rPr lang="en-US" sz="1400"/>
              <a:t>In fact, FY18 NDAA (P.L. 115-91, Section 867) required the SecDef to establish a preference for the use of OTs and experimental authority under 10 U.S.C. 4023 </a:t>
            </a:r>
            <a:r>
              <a:rPr lang="en-US" sz="1000"/>
              <a:t>(formally 10 U.S.C. 2373)</a:t>
            </a:r>
            <a:r>
              <a:rPr lang="en-US" sz="1400"/>
              <a:t> in the execution of S&amp;T and prototype programs</a:t>
            </a:r>
            <a:endParaRPr/>
          </a:p>
          <a:p>
            <a:pPr indent="-342900" lvl="0" marL="342900" rtl="0" algn="l">
              <a:spcBef>
                <a:spcPts val="900"/>
              </a:spcBef>
              <a:spcAft>
                <a:spcPts val="0"/>
              </a:spcAft>
              <a:buClr>
                <a:schemeClr val="dk1"/>
              </a:buClr>
              <a:buSzPts val="1800"/>
              <a:buChar char="⮚"/>
            </a:pPr>
            <a:r>
              <a:rPr lang="en-US"/>
              <a:t>Comptroller General’s access to information and review thresholds</a:t>
            </a:r>
            <a:endParaRPr/>
          </a:p>
          <a:p>
            <a:pPr indent="-285750" lvl="1" marL="742950" rtl="0" algn="l">
              <a:spcBef>
                <a:spcPts val="300"/>
              </a:spcBef>
              <a:spcAft>
                <a:spcPts val="0"/>
              </a:spcAft>
              <a:buClr>
                <a:schemeClr val="dk1"/>
              </a:buClr>
              <a:buSzPts val="1400"/>
              <a:buChar char="•"/>
            </a:pPr>
            <a:r>
              <a:rPr lang="en-US" sz="1400"/>
              <a:t>Total agreement amount in excess of $5,000,000</a:t>
            </a:r>
            <a:endParaRPr/>
          </a:p>
          <a:p>
            <a:pPr indent="-342900" lvl="0" marL="342900" rtl="0" algn="l">
              <a:spcBef>
                <a:spcPts val="900"/>
              </a:spcBef>
              <a:spcAft>
                <a:spcPts val="0"/>
              </a:spcAft>
              <a:buClr>
                <a:schemeClr val="dk1"/>
              </a:buClr>
              <a:buSzPts val="1800"/>
              <a:buChar char="⮚"/>
            </a:pPr>
            <a:r>
              <a:rPr lang="en-US"/>
              <a:t>Procurement Integrity Act applies</a:t>
            </a:r>
            <a:endParaRPr/>
          </a:p>
          <a:p>
            <a:pPr indent="-342900" lvl="0" marL="342900" rtl="0" algn="l">
              <a:spcBef>
                <a:spcPts val="900"/>
              </a:spcBef>
              <a:spcAft>
                <a:spcPts val="0"/>
              </a:spcAft>
              <a:buClr>
                <a:schemeClr val="dk1"/>
              </a:buClr>
              <a:buSzPts val="1800"/>
              <a:buChar char="⮚"/>
            </a:pPr>
            <a:r>
              <a:rPr lang="en-US"/>
              <a:t>FOIA exemption applies</a:t>
            </a:r>
            <a:endParaRPr/>
          </a:p>
          <a:p>
            <a:pPr indent="-342900" lvl="0" marL="342900" rtl="0" algn="l">
              <a:spcBef>
                <a:spcPts val="900"/>
              </a:spcBef>
              <a:spcAft>
                <a:spcPts val="0"/>
              </a:spcAft>
              <a:buClr>
                <a:schemeClr val="dk1"/>
              </a:buClr>
              <a:buSzPts val="1800"/>
              <a:buChar char="⮚"/>
            </a:pPr>
            <a:r>
              <a:rPr lang="en-US"/>
              <a:t>DoD issued the OT Guide, with OSD policy memos attached, in November 2018 </a:t>
            </a:r>
            <a:endParaRPr/>
          </a:p>
          <a:p>
            <a:pPr indent="0" lvl="0" marL="0" rtl="0" algn="l">
              <a:spcBef>
                <a:spcPts val="300"/>
              </a:spcBef>
              <a:spcAft>
                <a:spcPts val="0"/>
              </a:spcAft>
              <a:buClr>
                <a:schemeClr val="dk1"/>
              </a:buClr>
              <a:buSzPts val="1800"/>
              <a:buNone/>
            </a:pPr>
            <a:r>
              <a:rPr lang="en-US" u="sng">
                <a:solidFill>
                  <a:schemeClr val="hlink"/>
                </a:solidFill>
                <a:hlinkClick r:id="rId3"/>
              </a:rPr>
              <a:t>Other Transactions guide (dau.edu)</a:t>
            </a:r>
            <a:endParaRPr/>
          </a:p>
        </p:txBody>
      </p:sp>
      <p:sp>
        <p:nvSpPr>
          <p:cNvPr id="676" name="Google Shape;676;p39"/>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Basic Statutory Requirements</a:t>
            </a:r>
            <a:endParaRPr/>
          </a:p>
        </p:txBody>
      </p:sp>
      <p:sp>
        <p:nvSpPr>
          <p:cNvPr id="677" name="Google Shape;677;p39"/>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297" name="Google Shape;297;p4"/>
          <p:cNvSpPr txBox="1"/>
          <p:nvPr>
            <p:ph idx="1" type="body"/>
          </p:nvPr>
        </p:nvSpPr>
        <p:spPr>
          <a:xfrm>
            <a:off x="1078173" y="1664730"/>
            <a:ext cx="10222174"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The early days</a:t>
            </a:r>
            <a:endParaRPr/>
          </a:p>
          <a:p>
            <a:pPr indent="-285750" lvl="1" marL="742950" rtl="0" algn="l">
              <a:spcBef>
                <a:spcPts val="320"/>
              </a:spcBef>
              <a:spcAft>
                <a:spcPts val="0"/>
              </a:spcAft>
              <a:buClr>
                <a:schemeClr val="dk1"/>
              </a:buClr>
              <a:buSzPts val="1600"/>
              <a:buFont typeface="Courier New"/>
              <a:buChar char="o"/>
            </a:pPr>
            <a:r>
              <a:rPr lang="en-US"/>
              <a:t>Federal government contracted for goods and services well before there were any procurement statutes or regulations</a:t>
            </a:r>
            <a:endParaRPr/>
          </a:p>
          <a:p>
            <a:pPr indent="-285750" lvl="1" marL="742950" rtl="0" algn="l">
              <a:spcBef>
                <a:spcPts val="320"/>
              </a:spcBef>
              <a:spcAft>
                <a:spcPts val="0"/>
              </a:spcAft>
              <a:buClr>
                <a:schemeClr val="dk1"/>
              </a:buClr>
              <a:buSzPts val="1600"/>
              <a:buFont typeface="Courier New"/>
              <a:buChar char="o"/>
            </a:pPr>
            <a:r>
              <a:rPr lang="en-US"/>
              <a:t>Almost all agencies have inherent contract authority in their originating legislation</a:t>
            </a:r>
            <a:endParaRPr/>
          </a:p>
          <a:p>
            <a:pPr indent="-285750" lvl="1" marL="742950" rtl="0" algn="l">
              <a:spcBef>
                <a:spcPts val="320"/>
              </a:spcBef>
              <a:spcAft>
                <a:spcPts val="0"/>
              </a:spcAft>
              <a:buClr>
                <a:schemeClr val="dk1"/>
              </a:buClr>
              <a:buSzPts val="1600"/>
              <a:buFont typeface="Courier New"/>
              <a:buChar char="o"/>
            </a:pPr>
            <a:r>
              <a:rPr lang="en-US"/>
              <a:t>After World War II, the federal contracting world became more regulated</a:t>
            </a:r>
            <a:endParaRPr/>
          </a:p>
          <a:p>
            <a:pPr indent="0" lvl="1" marL="457200" rtl="0" algn="l">
              <a:spcBef>
                <a:spcPts val="360"/>
              </a:spcBef>
              <a:spcAft>
                <a:spcPts val="0"/>
              </a:spcAft>
              <a:buClr>
                <a:schemeClr val="dk1"/>
              </a:buClr>
              <a:buSzPts val="1800"/>
              <a:buNone/>
            </a:pPr>
            <a:r>
              <a:t/>
            </a:r>
            <a:endParaRPr sz="1800"/>
          </a:p>
          <a:p>
            <a:pPr indent="-342900" lvl="0" marL="342900" rtl="0" algn="l">
              <a:spcBef>
                <a:spcPts val="360"/>
              </a:spcBef>
              <a:spcAft>
                <a:spcPts val="0"/>
              </a:spcAft>
              <a:buClr>
                <a:schemeClr val="dk1"/>
              </a:buClr>
              <a:buSzPts val="1800"/>
              <a:buFont typeface="Noto Sans Symbols"/>
              <a:buChar char="⮚"/>
            </a:pPr>
            <a:r>
              <a:rPr lang="en-US"/>
              <a:t>Armed Services Procurement Act (ASPA)</a:t>
            </a:r>
            <a:endParaRPr/>
          </a:p>
          <a:p>
            <a:pPr indent="-285750" lvl="1" marL="742950" rtl="0" algn="l">
              <a:spcBef>
                <a:spcPts val="320"/>
              </a:spcBef>
              <a:spcAft>
                <a:spcPts val="0"/>
              </a:spcAft>
              <a:buClr>
                <a:schemeClr val="dk1"/>
              </a:buClr>
              <a:buSzPts val="1600"/>
              <a:buFont typeface="Courier New"/>
              <a:buChar char="o"/>
            </a:pPr>
            <a:r>
              <a:rPr lang="en-US"/>
              <a:t>When signing the act, Harry S. Truman pointed out these concerns:</a:t>
            </a:r>
            <a:endParaRPr/>
          </a:p>
          <a:p>
            <a:pPr indent="-228600" lvl="2" marL="1143000" rtl="0" algn="l">
              <a:spcBef>
                <a:spcPts val="320"/>
              </a:spcBef>
              <a:spcAft>
                <a:spcPts val="0"/>
              </a:spcAft>
              <a:buClr>
                <a:schemeClr val="dk1"/>
              </a:buClr>
              <a:buSzPts val="1600"/>
              <a:buChar char="•"/>
            </a:pPr>
            <a:r>
              <a:rPr lang="en-US"/>
              <a:t>Unprecedented freedom from specific procurement regulations</a:t>
            </a:r>
            <a:endParaRPr/>
          </a:p>
          <a:p>
            <a:pPr indent="-228600" lvl="2" marL="1143000" rtl="0" algn="l">
              <a:spcBef>
                <a:spcPts val="320"/>
              </a:spcBef>
              <a:spcAft>
                <a:spcPts val="0"/>
              </a:spcAft>
              <a:buClr>
                <a:schemeClr val="dk1"/>
              </a:buClr>
              <a:buSzPts val="1600"/>
              <a:buChar char="•"/>
            </a:pPr>
            <a:r>
              <a:rPr lang="en-US"/>
              <a:t>Permits flexibility and latitude</a:t>
            </a:r>
            <a:endParaRPr/>
          </a:p>
          <a:p>
            <a:pPr indent="-228600" lvl="2" marL="1143000" rtl="0" algn="l">
              <a:spcBef>
                <a:spcPts val="320"/>
              </a:spcBef>
              <a:spcAft>
                <a:spcPts val="0"/>
              </a:spcAft>
              <a:buClr>
                <a:schemeClr val="dk1"/>
              </a:buClr>
              <a:buSzPts val="1600"/>
              <a:buChar char="•"/>
            </a:pPr>
            <a:r>
              <a:rPr lang="en-US"/>
              <a:t>May lead to excessive placement of contracts by negotiation</a:t>
            </a:r>
            <a:endParaRPr/>
          </a:p>
          <a:p>
            <a:pPr indent="-228600" lvl="2" marL="1143000" rtl="0" algn="l">
              <a:spcBef>
                <a:spcPts val="320"/>
              </a:spcBef>
              <a:spcAft>
                <a:spcPts val="0"/>
              </a:spcAft>
              <a:buClr>
                <a:schemeClr val="dk1"/>
              </a:buClr>
              <a:buSzPts val="1600"/>
              <a:buChar char="•"/>
            </a:pPr>
            <a:r>
              <a:rPr lang="en-US"/>
              <a:t>Undue reliance on large concerns</a:t>
            </a:r>
            <a:endParaRPr/>
          </a:p>
          <a:p>
            <a:pPr indent="-228600" lvl="2" marL="1143000" rtl="0" algn="l">
              <a:spcBef>
                <a:spcPts val="320"/>
              </a:spcBef>
              <a:spcAft>
                <a:spcPts val="0"/>
              </a:spcAft>
              <a:buClr>
                <a:schemeClr val="dk1"/>
              </a:buClr>
              <a:buSzPts val="1600"/>
              <a:buChar char="•"/>
            </a:pPr>
            <a:r>
              <a:rPr lang="en-US"/>
              <a:t>All procurement personnel are enjoined to follow strictly the standards and requirements set forth in this regulation</a:t>
            </a:r>
            <a:endParaRPr/>
          </a:p>
          <a:p>
            <a:pPr indent="-127000" lvl="2" marL="1143000" rtl="0" algn="l">
              <a:spcBef>
                <a:spcPts val="320"/>
              </a:spcBef>
              <a:spcAft>
                <a:spcPts val="0"/>
              </a:spcAft>
              <a:buClr>
                <a:schemeClr val="dk1"/>
              </a:buClr>
              <a:buSzPts val="1600"/>
              <a:buNone/>
            </a:pPr>
            <a:r>
              <a:t/>
            </a:r>
            <a:endParaRPr/>
          </a:p>
        </p:txBody>
      </p:sp>
      <p:sp>
        <p:nvSpPr>
          <p:cNvPr id="298" name="Google Shape;298;p4"/>
          <p:cNvSpPr txBox="1"/>
          <p:nvPr>
            <p:ph type="ctrTitle"/>
          </p:nvPr>
        </p:nvSpPr>
        <p:spPr>
          <a:xfrm>
            <a:off x="0" y="365268"/>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Evolution of Federal Contracting</a:t>
            </a:r>
            <a:endParaRPr/>
          </a:p>
        </p:txBody>
      </p:sp>
      <p:sp>
        <p:nvSpPr>
          <p:cNvPr id="299" name="Google Shape;299;p4"/>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40"/>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STATEMENT A. Approved for public release; distribution is unlimited</a:t>
            </a:r>
            <a:endParaRPr/>
          </a:p>
        </p:txBody>
      </p:sp>
      <p:sp>
        <p:nvSpPr>
          <p:cNvPr id="683" name="Google Shape;683;p40"/>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84" name="Google Shape;684;p40"/>
          <p:cNvSpPr txBox="1"/>
          <p:nvPr>
            <p:ph idx="1" type="body"/>
          </p:nvPr>
        </p:nvSpPr>
        <p:spPr>
          <a:xfrm>
            <a:off x="1084997" y="1664730"/>
            <a:ext cx="10385946"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The authority is given to the Secretary of Defense, the Secretaries of the Military Departments, MDA, and DARPA in the statute</a:t>
            </a:r>
            <a:endParaRPr/>
          </a:p>
          <a:p>
            <a:pPr indent="-228600" lvl="0" marL="342900" rtl="0" algn="l">
              <a:spcBef>
                <a:spcPts val="300"/>
              </a:spcBef>
              <a:spcAft>
                <a:spcPts val="0"/>
              </a:spcAft>
              <a:buClr>
                <a:schemeClr val="dk1"/>
              </a:buClr>
              <a:buSzPts val="1800"/>
              <a:buNone/>
            </a:pPr>
            <a:r>
              <a:t/>
            </a:r>
            <a:endParaRPr/>
          </a:p>
          <a:p>
            <a:pPr indent="-342900" lvl="0" marL="342900" rtl="0" algn="l">
              <a:spcBef>
                <a:spcPts val="300"/>
              </a:spcBef>
              <a:spcAft>
                <a:spcPts val="0"/>
              </a:spcAft>
              <a:buClr>
                <a:schemeClr val="dk1"/>
              </a:buClr>
              <a:buSzPts val="1800"/>
              <a:buChar char="⮚"/>
            </a:pPr>
            <a:r>
              <a:rPr lang="en-US"/>
              <a:t>OSD policy has delegated the authority further</a:t>
            </a:r>
            <a:endParaRPr/>
          </a:p>
          <a:p>
            <a:pPr indent="-285750" lvl="1" marL="742950" rtl="0" algn="l">
              <a:spcBef>
                <a:spcPts val="432"/>
              </a:spcBef>
              <a:spcAft>
                <a:spcPts val="0"/>
              </a:spcAft>
              <a:buClr>
                <a:schemeClr val="dk1"/>
              </a:buClr>
              <a:buSzPts val="1600"/>
              <a:buChar char="•"/>
            </a:pPr>
            <a:r>
              <a:rPr lang="en-US"/>
              <a:t>Directors of the Defense Agencies</a:t>
            </a:r>
            <a:endParaRPr/>
          </a:p>
          <a:p>
            <a:pPr indent="-285750" lvl="1" marL="742950" rtl="0" algn="l">
              <a:spcBef>
                <a:spcPts val="432"/>
              </a:spcBef>
              <a:spcAft>
                <a:spcPts val="0"/>
              </a:spcAft>
              <a:buClr>
                <a:schemeClr val="dk1"/>
              </a:buClr>
              <a:buSzPts val="1600"/>
              <a:buChar char="•"/>
            </a:pPr>
            <a:r>
              <a:rPr lang="en-US"/>
              <a:t>Commanding Officer of Combatant Commands (CCMDs) with contracting authority</a:t>
            </a:r>
            <a:endParaRPr/>
          </a:p>
          <a:p>
            <a:pPr indent="-285750" lvl="1" marL="742950" rtl="0" algn="l">
              <a:spcBef>
                <a:spcPts val="432"/>
              </a:spcBef>
              <a:spcAft>
                <a:spcPts val="0"/>
              </a:spcAft>
              <a:buClr>
                <a:schemeClr val="dk1"/>
              </a:buClr>
              <a:buSzPts val="1600"/>
              <a:buChar char="•"/>
            </a:pPr>
            <a:r>
              <a:rPr lang="en-US"/>
              <a:t>Directors of Field Activities (FAs) with contracting authority</a:t>
            </a:r>
            <a:endParaRPr/>
          </a:p>
          <a:p>
            <a:pPr indent="-285750" lvl="1" marL="742950" rtl="0" algn="l">
              <a:spcBef>
                <a:spcPts val="432"/>
              </a:spcBef>
              <a:spcAft>
                <a:spcPts val="0"/>
              </a:spcAft>
              <a:buClr>
                <a:schemeClr val="dk1"/>
              </a:buClr>
              <a:buSzPts val="1600"/>
              <a:buChar char="•"/>
            </a:pPr>
            <a:r>
              <a:rPr lang="en-US"/>
              <a:t>Director of the Defense Innovation Unit (DIU) </a:t>
            </a:r>
            <a:endParaRPr/>
          </a:p>
          <a:p>
            <a:pPr indent="-184150" lvl="1" marL="742950" rtl="0" algn="l">
              <a:spcBef>
                <a:spcPts val="432"/>
              </a:spcBef>
              <a:spcAft>
                <a:spcPts val="0"/>
              </a:spcAft>
              <a:buClr>
                <a:schemeClr val="dk1"/>
              </a:buClr>
              <a:buSzPts val="1600"/>
              <a:buNone/>
            </a:pPr>
            <a:r>
              <a:t/>
            </a:r>
            <a:endParaRPr/>
          </a:p>
          <a:p>
            <a:pPr indent="-257175" lvl="0" marL="268609" rtl="0" algn="l">
              <a:spcBef>
                <a:spcPts val="432"/>
              </a:spcBef>
              <a:spcAft>
                <a:spcPts val="0"/>
              </a:spcAft>
              <a:buClr>
                <a:schemeClr val="dk1"/>
              </a:buClr>
              <a:buSzPts val="1800"/>
              <a:buChar char="⮚"/>
            </a:pPr>
            <a:r>
              <a:rPr lang="en-US"/>
              <a:t>The Department of Interior (DOI) Interior Business Center can use the authority when acting as a DoD agent</a:t>
            </a:r>
            <a:endParaRPr/>
          </a:p>
        </p:txBody>
      </p:sp>
      <p:sp>
        <p:nvSpPr>
          <p:cNvPr id="685" name="Google Shape;685;p40"/>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Delegation of Award Authority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41"/>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STATEMENT A. Approved for public release; distribution is unlimited</a:t>
            </a:r>
            <a:endParaRPr/>
          </a:p>
        </p:txBody>
      </p:sp>
      <p:sp>
        <p:nvSpPr>
          <p:cNvPr id="691" name="Google Shape;691;p41"/>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692" name="Google Shape;692;p41"/>
          <p:cNvGraphicFramePr/>
          <p:nvPr/>
        </p:nvGraphicFramePr>
        <p:xfrm>
          <a:off x="1943099" y="1782774"/>
          <a:ext cx="3000000" cy="3000000"/>
        </p:xfrm>
        <a:graphic>
          <a:graphicData uri="http://schemas.openxmlformats.org/drawingml/2006/table">
            <a:tbl>
              <a:tblPr bandRow="1" firstRow="1">
                <a:noFill/>
                <a:tableStyleId>{B519F233-F8B9-4FE4-BE30-A4D6C2B0B958}</a:tableStyleId>
              </a:tblPr>
              <a:tblGrid>
                <a:gridCol w="2076450"/>
                <a:gridCol w="2076450"/>
                <a:gridCol w="2076450"/>
                <a:gridCol w="2076450"/>
              </a:tblGrid>
              <a:tr h="370850">
                <a:tc>
                  <a:txBody>
                    <a:bodyPr/>
                    <a:lstStyle/>
                    <a:p>
                      <a:pPr indent="0" lvl="0" marL="0" marR="0" rtl="0" algn="ctr">
                        <a:spcBef>
                          <a:spcPts val="0"/>
                        </a:spcBef>
                        <a:spcAft>
                          <a:spcPts val="0"/>
                        </a:spcAft>
                        <a:buNone/>
                      </a:pPr>
                      <a:r>
                        <a:rPr lang="en-US" sz="1800">
                          <a:latin typeface="Poppins"/>
                          <a:ea typeface="Poppins"/>
                          <a:cs typeface="Poppins"/>
                          <a:sym typeface="Poppins"/>
                        </a:rPr>
                        <a:t>Organization</a:t>
                      </a:r>
                      <a:endParaRPr/>
                    </a:p>
                  </a:txBody>
                  <a:tcPr marT="45725" marB="45725" marR="91450" marL="91450"/>
                </a:tc>
                <a:tc>
                  <a:txBody>
                    <a:bodyPr/>
                    <a:lstStyle/>
                    <a:p>
                      <a:pPr indent="0" lvl="0" marL="0" marR="0" rtl="0" algn="ctr">
                        <a:spcBef>
                          <a:spcPts val="0"/>
                        </a:spcBef>
                        <a:spcAft>
                          <a:spcPts val="0"/>
                        </a:spcAft>
                        <a:buNone/>
                      </a:pPr>
                      <a:r>
                        <a:rPr lang="en-US" sz="1800">
                          <a:latin typeface="Poppins"/>
                          <a:ea typeface="Poppins"/>
                          <a:cs typeface="Poppins"/>
                          <a:sym typeface="Poppins"/>
                        </a:rPr>
                        <a:t>Up</a:t>
                      </a:r>
                      <a:r>
                        <a:rPr lang="en-US" sz="1800">
                          <a:latin typeface="Poppins"/>
                          <a:ea typeface="Poppins"/>
                          <a:cs typeface="Poppins"/>
                          <a:sym typeface="Poppins"/>
                        </a:rPr>
                        <a:t> to $100M</a:t>
                      </a:r>
                      <a:endParaRPr sz="1800">
                        <a:latin typeface="Poppins"/>
                        <a:ea typeface="Poppins"/>
                        <a:cs typeface="Poppins"/>
                        <a:sym typeface="Poppins"/>
                      </a:endParaRPr>
                    </a:p>
                  </a:txBody>
                  <a:tcPr marT="45725" marB="45725" marR="91450" marL="91450"/>
                </a:tc>
                <a:tc>
                  <a:txBody>
                    <a:bodyPr/>
                    <a:lstStyle/>
                    <a:p>
                      <a:pPr indent="0" lvl="0" marL="0" marR="0" rtl="0" algn="ctr">
                        <a:spcBef>
                          <a:spcPts val="0"/>
                        </a:spcBef>
                        <a:spcAft>
                          <a:spcPts val="0"/>
                        </a:spcAft>
                        <a:buNone/>
                      </a:pPr>
                      <a:r>
                        <a:rPr lang="en-US" sz="1800">
                          <a:latin typeface="Poppins"/>
                          <a:ea typeface="Poppins"/>
                          <a:cs typeface="Poppins"/>
                          <a:sym typeface="Poppins"/>
                        </a:rPr>
                        <a:t>$100M to $500M</a:t>
                      </a:r>
                      <a:endParaRPr/>
                    </a:p>
                  </a:txBody>
                  <a:tcPr marT="45725" marB="45725" marR="91450" marL="91450"/>
                </a:tc>
                <a:tc>
                  <a:txBody>
                    <a:bodyPr/>
                    <a:lstStyle/>
                    <a:p>
                      <a:pPr indent="0" lvl="0" marL="0" marR="0" rtl="0" algn="ctr">
                        <a:spcBef>
                          <a:spcPts val="0"/>
                        </a:spcBef>
                        <a:spcAft>
                          <a:spcPts val="0"/>
                        </a:spcAft>
                        <a:buNone/>
                      </a:pPr>
                      <a:r>
                        <a:rPr lang="en-US" sz="1800">
                          <a:latin typeface="Poppins"/>
                          <a:ea typeface="Poppins"/>
                          <a:cs typeface="Poppins"/>
                          <a:sym typeface="Poppins"/>
                        </a:rPr>
                        <a:t>Over $500M</a:t>
                      </a:r>
                      <a:endParaRPr/>
                    </a:p>
                  </a:txBody>
                  <a:tcPr marT="45725" marB="45725" marR="91450" marL="91450"/>
                </a:tc>
              </a:tr>
              <a:tr h="370850">
                <a:tc>
                  <a:txBody>
                    <a:bodyPr/>
                    <a:lstStyle/>
                    <a:p>
                      <a:pPr indent="0" lvl="0" marL="274320" marR="0" rtl="0" algn="l">
                        <a:spcBef>
                          <a:spcPts val="0"/>
                        </a:spcBef>
                        <a:spcAft>
                          <a:spcPts val="0"/>
                        </a:spcAft>
                        <a:buNone/>
                      </a:pPr>
                      <a:r>
                        <a:rPr lang="en-US" sz="1600">
                          <a:latin typeface="Poppins"/>
                          <a:ea typeface="Poppins"/>
                          <a:cs typeface="Poppins"/>
                          <a:sym typeface="Poppins"/>
                        </a:rPr>
                        <a:t>CCMDs</a:t>
                      </a:r>
                      <a:r>
                        <a:rPr lang="en-US" sz="1600">
                          <a:latin typeface="Poppins"/>
                          <a:ea typeface="Poppins"/>
                          <a:cs typeface="Poppins"/>
                          <a:sym typeface="Poppins"/>
                        </a:rPr>
                        <a:t> with contracting authority</a:t>
                      </a:r>
                      <a:endParaRPr sz="1600">
                        <a:latin typeface="Poppins"/>
                        <a:ea typeface="Poppins"/>
                        <a:cs typeface="Poppins"/>
                        <a:sym typeface="Poppins"/>
                      </a:endParaRPr>
                    </a:p>
                  </a:txBody>
                  <a:tcPr marT="45725" marB="45725" marR="91450" marL="91450"/>
                </a:tc>
                <a:tc>
                  <a:txBody>
                    <a:bodyPr/>
                    <a:lstStyle/>
                    <a:p>
                      <a:pPr indent="0" lvl="0" marL="274320" marR="0" rtl="0" algn="l">
                        <a:spcBef>
                          <a:spcPts val="0"/>
                        </a:spcBef>
                        <a:spcAft>
                          <a:spcPts val="0"/>
                        </a:spcAft>
                        <a:buNone/>
                      </a:pPr>
                      <a:r>
                        <a:rPr lang="en-US" sz="1600">
                          <a:latin typeface="Poppins"/>
                          <a:ea typeface="Poppins"/>
                          <a:cs typeface="Poppins"/>
                          <a:sym typeface="Poppins"/>
                        </a:rPr>
                        <a:t>Commanding Officer</a:t>
                      </a:r>
                      <a:endParaRPr/>
                    </a:p>
                  </a:txBody>
                  <a:tcPr marT="45725" marB="45725" marR="91450" marL="91450"/>
                </a:tc>
                <a:tc>
                  <a:txBody>
                    <a:bodyPr/>
                    <a:lstStyle/>
                    <a:p>
                      <a:pPr indent="0" lvl="0" marL="274320" marR="0" rtl="0" algn="l">
                        <a:spcBef>
                          <a:spcPts val="0"/>
                        </a:spcBef>
                        <a:spcAft>
                          <a:spcPts val="0"/>
                        </a:spcAft>
                        <a:buNone/>
                      </a:pPr>
                      <a:r>
                        <a:rPr lang="en-US" sz="1600">
                          <a:latin typeface="Poppins"/>
                          <a:ea typeface="Poppins"/>
                          <a:cs typeface="Poppins"/>
                          <a:sym typeface="Poppins"/>
                        </a:rPr>
                        <a:t>USD(R&amp;E)* or USD(A&amp;S)*</a:t>
                      </a:r>
                      <a:endParaRPr/>
                    </a:p>
                  </a:txBody>
                  <a:tcPr marT="45725" marB="45725" marR="91450" marL="91450"/>
                </a:tc>
                <a:tc>
                  <a:txBody>
                    <a:bodyPr/>
                    <a:lstStyle/>
                    <a:p>
                      <a:pPr indent="0" lvl="0" marL="274320" marR="0" rtl="0" algn="l">
                        <a:lnSpc>
                          <a:spcPct val="100000"/>
                        </a:lnSpc>
                        <a:spcBef>
                          <a:spcPts val="0"/>
                        </a:spcBef>
                        <a:spcAft>
                          <a:spcPts val="0"/>
                        </a:spcAft>
                        <a:buClr>
                          <a:schemeClr val="dk1"/>
                        </a:buClr>
                        <a:buSzPts val="1600"/>
                        <a:buFont typeface="Poppins"/>
                        <a:buNone/>
                      </a:pPr>
                      <a:r>
                        <a:rPr lang="en-US" sz="1600">
                          <a:latin typeface="Poppins"/>
                          <a:ea typeface="Poppins"/>
                          <a:cs typeface="Poppins"/>
                          <a:sym typeface="Poppins"/>
                        </a:rPr>
                        <a:t>USD(R&amp;E)* or USD(A&amp;S)*</a:t>
                      </a:r>
                      <a:endParaRPr/>
                    </a:p>
                    <a:p>
                      <a:pPr indent="0" lvl="0" marL="274320" marR="0" rtl="0" algn="l">
                        <a:spcBef>
                          <a:spcPts val="0"/>
                        </a:spcBef>
                        <a:spcAft>
                          <a:spcPts val="0"/>
                        </a:spcAft>
                        <a:buNone/>
                      </a:pPr>
                      <a:r>
                        <a:t/>
                      </a:r>
                      <a:endParaRPr sz="1800">
                        <a:latin typeface="Poppins"/>
                        <a:ea typeface="Poppins"/>
                        <a:cs typeface="Poppins"/>
                        <a:sym typeface="Poppins"/>
                      </a:endParaRPr>
                    </a:p>
                  </a:txBody>
                  <a:tcPr marT="45725" marB="45725" marR="91450" marL="91450"/>
                </a:tc>
              </a:tr>
              <a:tr h="370850">
                <a:tc>
                  <a:txBody>
                    <a:bodyPr/>
                    <a:lstStyle/>
                    <a:p>
                      <a:pPr indent="0" lvl="0" marL="274320" marR="0" rtl="0" algn="l">
                        <a:spcBef>
                          <a:spcPts val="0"/>
                        </a:spcBef>
                        <a:spcAft>
                          <a:spcPts val="0"/>
                        </a:spcAft>
                        <a:buNone/>
                      </a:pPr>
                      <a:r>
                        <a:rPr lang="en-US" sz="1600">
                          <a:latin typeface="Poppins"/>
                          <a:ea typeface="Poppins"/>
                          <a:cs typeface="Poppins"/>
                          <a:sym typeface="Poppins"/>
                        </a:rPr>
                        <a:t>DAs/FAs</a:t>
                      </a:r>
                      <a:r>
                        <a:rPr lang="en-US" sz="1600">
                          <a:latin typeface="Poppins"/>
                          <a:ea typeface="Poppins"/>
                          <a:cs typeface="Poppins"/>
                          <a:sym typeface="Poppins"/>
                        </a:rPr>
                        <a:t> with contracting authority/DIU</a:t>
                      </a:r>
                      <a:endParaRPr sz="1600">
                        <a:latin typeface="Poppins"/>
                        <a:ea typeface="Poppins"/>
                        <a:cs typeface="Poppins"/>
                        <a:sym typeface="Poppins"/>
                      </a:endParaRPr>
                    </a:p>
                  </a:txBody>
                  <a:tcPr marT="45725" marB="45725" marR="91450" marL="91450"/>
                </a:tc>
                <a:tc>
                  <a:txBody>
                    <a:bodyPr/>
                    <a:lstStyle/>
                    <a:p>
                      <a:pPr indent="0" lvl="0" marL="274320" marR="0" rtl="0" algn="l">
                        <a:spcBef>
                          <a:spcPts val="0"/>
                        </a:spcBef>
                        <a:spcAft>
                          <a:spcPts val="0"/>
                        </a:spcAft>
                        <a:buNone/>
                      </a:pPr>
                      <a:r>
                        <a:rPr lang="en-US" sz="1600">
                          <a:latin typeface="Poppins"/>
                          <a:ea typeface="Poppins"/>
                          <a:cs typeface="Poppins"/>
                          <a:sym typeface="Poppins"/>
                        </a:rPr>
                        <a:t>Director</a:t>
                      </a:r>
                      <a:endParaRPr/>
                    </a:p>
                  </a:txBody>
                  <a:tcPr marT="45725" marB="45725" marR="91450" marL="91450"/>
                </a:tc>
                <a:tc>
                  <a:txBody>
                    <a:bodyPr/>
                    <a:lstStyle/>
                    <a:p>
                      <a:pPr indent="0" lvl="0" marL="274320" marR="0" rtl="0" algn="l">
                        <a:lnSpc>
                          <a:spcPct val="100000"/>
                        </a:lnSpc>
                        <a:spcBef>
                          <a:spcPts val="0"/>
                        </a:spcBef>
                        <a:spcAft>
                          <a:spcPts val="0"/>
                        </a:spcAft>
                        <a:buClr>
                          <a:schemeClr val="dk1"/>
                        </a:buClr>
                        <a:buSzPts val="1600"/>
                        <a:buFont typeface="Poppins"/>
                        <a:buNone/>
                      </a:pPr>
                      <a:r>
                        <a:rPr lang="en-US" sz="1600">
                          <a:latin typeface="Poppins"/>
                          <a:ea typeface="Poppins"/>
                          <a:cs typeface="Poppins"/>
                          <a:sym typeface="Poppins"/>
                        </a:rPr>
                        <a:t>USD(R&amp;E)* or USD(A&amp;S)*</a:t>
                      </a:r>
                      <a:endParaRPr/>
                    </a:p>
                    <a:p>
                      <a:pPr indent="0" lvl="0" marL="274320" marR="0" rtl="0" algn="l">
                        <a:spcBef>
                          <a:spcPts val="0"/>
                        </a:spcBef>
                        <a:spcAft>
                          <a:spcPts val="0"/>
                        </a:spcAft>
                        <a:buNone/>
                      </a:pPr>
                      <a:r>
                        <a:t/>
                      </a:r>
                      <a:endParaRPr sz="1600">
                        <a:latin typeface="Poppins"/>
                        <a:ea typeface="Poppins"/>
                        <a:cs typeface="Poppins"/>
                        <a:sym typeface="Poppins"/>
                      </a:endParaRPr>
                    </a:p>
                  </a:txBody>
                  <a:tcPr marT="45725" marB="45725" marR="91450" marL="91450"/>
                </a:tc>
                <a:tc>
                  <a:txBody>
                    <a:bodyPr/>
                    <a:lstStyle/>
                    <a:p>
                      <a:pPr indent="0" lvl="0" marL="274320" marR="0" rtl="0" algn="l">
                        <a:lnSpc>
                          <a:spcPct val="100000"/>
                        </a:lnSpc>
                        <a:spcBef>
                          <a:spcPts val="0"/>
                        </a:spcBef>
                        <a:spcAft>
                          <a:spcPts val="0"/>
                        </a:spcAft>
                        <a:buClr>
                          <a:schemeClr val="dk1"/>
                        </a:buClr>
                        <a:buSzPts val="1600"/>
                        <a:buFont typeface="Poppins"/>
                        <a:buNone/>
                      </a:pPr>
                      <a:r>
                        <a:rPr lang="en-US" sz="1600">
                          <a:latin typeface="Poppins"/>
                          <a:ea typeface="Poppins"/>
                          <a:cs typeface="Poppins"/>
                          <a:sym typeface="Poppins"/>
                        </a:rPr>
                        <a:t>USD(R&amp;E)* or USD(A&amp;S)*</a:t>
                      </a:r>
                      <a:endParaRPr/>
                    </a:p>
                    <a:p>
                      <a:pPr indent="0" lvl="0" marL="274320" marR="0" rtl="0" algn="l">
                        <a:spcBef>
                          <a:spcPts val="0"/>
                        </a:spcBef>
                        <a:spcAft>
                          <a:spcPts val="0"/>
                        </a:spcAft>
                        <a:buNone/>
                      </a:pPr>
                      <a:r>
                        <a:t/>
                      </a:r>
                      <a:endParaRPr sz="1600">
                        <a:latin typeface="Poppins"/>
                        <a:ea typeface="Poppins"/>
                        <a:cs typeface="Poppins"/>
                        <a:sym typeface="Poppins"/>
                      </a:endParaRPr>
                    </a:p>
                  </a:txBody>
                  <a:tcPr marT="45725" marB="45725" marR="91450" marL="91450"/>
                </a:tc>
              </a:tr>
              <a:tr h="370850">
                <a:tc>
                  <a:txBody>
                    <a:bodyPr/>
                    <a:lstStyle/>
                    <a:p>
                      <a:pPr indent="0" lvl="0" marL="274320" marR="0" rtl="0" algn="l">
                        <a:spcBef>
                          <a:spcPts val="0"/>
                        </a:spcBef>
                        <a:spcAft>
                          <a:spcPts val="0"/>
                        </a:spcAft>
                        <a:buNone/>
                      </a:pPr>
                      <a:r>
                        <a:rPr lang="en-US" sz="1600">
                          <a:latin typeface="Poppins"/>
                          <a:ea typeface="Poppins"/>
                          <a:cs typeface="Poppins"/>
                          <a:sym typeface="Poppins"/>
                        </a:rPr>
                        <a:t>Military Departments</a:t>
                      </a:r>
                      <a:endParaRPr/>
                    </a:p>
                  </a:txBody>
                  <a:tcPr marT="45725" marB="45725" marR="91450" marL="91450"/>
                </a:tc>
                <a:tc>
                  <a:txBody>
                    <a:bodyPr/>
                    <a:lstStyle/>
                    <a:p>
                      <a:pPr indent="0" lvl="0" marL="274320" marR="0" rtl="0" algn="l">
                        <a:spcBef>
                          <a:spcPts val="0"/>
                        </a:spcBef>
                        <a:spcAft>
                          <a:spcPts val="0"/>
                        </a:spcAft>
                        <a:buNone/>
                      </a:pPr>
                      <a:r>
                        <a:rPr lang="en-US" sz="1600">
                          <a:latin typeface="Poppins"/>
                          <a:ea typeface="Poppins"/>
                          <a:cs typeface="Poppins"/>
                          <a:sym typeface="Poppins"/>
                        </a:rPr>
                        <a:t>Senior</a:t>
                      </a:r>
                      <a:r>
                        <a:rPr lang="en-US" sz="1600">
                          <a:latin typeface="Poppins"/>
                          <a:ea typeface="Poppins"/>
                          <a:cs typeface="Poppins"/>
                          <a:sym typeface="Poppins"/>
                        </a:rPr>
                        <a:t> Procurement Executive </a:t>
                      </a:r>
                      <a:endParaRPr sz="1600">
                        <a:latin typeface="Poppins"/>
                        <a:ea typeface="Poppins"/>
                        <a:cs typeface="Poppins"/>
                        <a:sym typeface="Poppins"/>
                      </a:endParaRPr>
                    </a:p>
                  </a:txBody>
                  <a:tcPr marT="45725" marB="45725" marR="91450" marL="91450"/>
                </a:tc>
                <a:tc>
                  <a:txBody>
                    <a:bodyPr/>
                    <a:lstStyle/>
                    <a:p>
                      <a:pPr indent="0" lvl="0" marL="274320" marR="0" rtl="0" algn="l">
                        <a:spcBef>
                          <a:spcPts val="0"/>
                        </a:spcBef>
                        <a:spcAft>
                          <a:spcPts val="0"/>
                        </a:spcAft>
                        <a:buNone/>
                      </a:pPr>
                      <a:r>
                        <a:rPr lang="en-US" sz="1600">
                          <a:latin typeface="Poppins"/>
                          <a:ea typeface="Poppins"/>
                          <a:cs typeface="Poppins"/>
                          <a:sym typeface="Poppins"/>
                        </a:rPr>
                        <a:t>Senior Procurement Executive</a:t>
                      </a:r>
                      <a:r>
                        <a:rPr lang="en-US" sz="1600">
                          <a:latin typeface="Poppins"/>
                          <a:ea typeface="Poppins"/>
                          <a:cs typeface="Poppins"/>
                          <a:sym typeface="Poppins"/>
                        </a:rPr>
                        <a:t>*</a:t>
                      </a:r>
                      <a:endParaRPr sz="1600">
                        <a:latin typeface="Poppins"/>
                        <a:ea typeface="Poppins"/>
                        <a:cs typeface="Poppins"/>
                        <a:sym typeface="Poppins"/>
                      </a:endParaRPr>
                    </a:p>
                  </a:txBody>
                  <a:tcPr marT="45725" marB="45725" marR="91450" marL="91450"/>
                </a:tc>
                <a:tc>
                  <a:txBody>
                    <a:bodyPr/>
                    <a:lstStyle/>
                    <a:p>
                      <a:pPr indent="0" lvl="0" marL="274320" marR="0" rtl="0" algn="l">
                        <a:lnSpc>
                          <a:spcPct val="100000"/>
                        </a:lnSpc>
                        <a:spcBef>
                          <a:spcPts val="0"/>
                        </a:spcBef>
                        <a:spcAft>
                          <a:spcPts val="0"/>
                        </a:spcAft>
                        <a:buClr>
                          <a:schemeClr val="dk1"/>
                        </a:buClr>
                        <a:buSzPts val="1600"/>
                        <a:buFont typeface="Poppins"/>
                        <a:buNone/>
                      </a:pPr>
                      <a:r>
                        <a:rPr lang="en-US" sz="1600">
                          <a:latin typeface="Poppins"/>
                          <a:ea typeface="Poppins"/>
                          <a:cs typeface="Poppins"/>
                          <a:sym typeface="Poppins"/>
                        </a:rPr>
                        <a:t>USD(R&amp;E)* or USD(A&amp;S)*</a:t>
                      </a:r>
                      <a:endParaRPr/>
                    </a:p>
                    <a:p>
                      <a:pPr indent="0" lvl="0" marL="274320" marR="0" rtl="0" algn="l">
                        <a:spcBef>
                          <a:spcPts val="0"/>
                        </a:spcBef>
                        <a:spcAft>
                          <a:spcPts val="0"/>
                        </a:spcAft>
                        <a:buNone/>
                      </a:pPr>
                      <a:r>
                        <a:t/>
                      </a:r>
                      <a:endParaRPr sz="1600">
                        <a:latin typeface="Poppins"/>
                        <a:ea typeface="Poppins"/>
                        <a:cs typeface="Poppins"/>
                        <a:sym typeface="Poppins"/>
                      </a:endParaRPr>
                    </a:p>
                  </a:txBody>
                  <a:tcPr marT="45725" marB="45725" marR="91450" marL="91450"/>
                </a:tc>
              </a:tr>
              <a:tr h="370850">
                <a:tc>
                  <a:txBody>
                    <a:bodyPr/>
                    <a:lstStyle/>
                    <a:p>
                      <a:pPr indent="0" lvl="0" marL="274320" marR="0" rtl="0" algn="l">
                        <a:spcBef>
                          <a:spcPts val="0"/>
                        </a:spcBef>
                        <a:spcAft>
                          <a:spcPts val="0"/>
                        </a:spcAft>
                        <a:buNone/>
                      </a:pPr>
                      <a:r>
                        <a:rPr lang="en-US" sz="1600">
                          <a:latin typeface="Poppins"/>
                          <a:ea typeface="Poppins"/>
                          <a:cs typeface="Poppins"/>
                          <a:sym typeface="Poppins"/>
                        </a:rPr>
                        <a:t>DARPA</a:t>
                      </a:r>
                      <a:endParaRPr/>
                    </a:p>
                    <a:p>
                      <a:pPr indent="0" lvl="0" marL="274320" marR="0" rtl="0" algn="l">
                        <a:spcBef>
                          <a:spcPts val="0"/>
                        </a:spcBef>
                        <a:spcAft>
                          <a:spcPts val="0"/>
                        </a:spcAft>
                        <a:buNone/>
                      </a:pPr>
                      <a:r>
                        <a:rPr lang="en-US" sz="1600">
                          <a:latin typeface="Poppins"/>
                          <a:ea typeface="Poppins"/>
                          <a:cs typeface="Poppins"/>
                          <a:sym typeface="Poppins"/>
                        </a:rPr>
                        <a:t>MDA</a:t>
                      </a:r>
                      <a:endParaRPr/>
                    </a:p>
                  </a:txBody>
                  <a:tcPr marT="45725" marB="45725" marR="91450" marL="91450"/>
                </a:tc>
                <a:tc>
                  <a:txBody>
                    <a:bodyPr/>
                    <a:lstStyle/>
                    <a:p>
                      <a:pPr indent="0" lvl="0" marL="274320" marR="0" rtl="0" algn="l">
                        <a:spcBef>
                          <a:spcPts val="0"/>
                        </a:spcBef>
                        <a:spcAft>
                          <a:spcPts val="0"/>
                        </a:spcAft>
                        <a:buNone/>
                      </a:pPr>
                      <a:r>
                        <a:rPr lang="en-US" sz="1600">
                          <a:latin typeface="Poppins"/>
                          <a:ea typeface="Poppins"/>
                          <a:cs typeface="Poppins"/>
                          <a:sym typeface="Poppins"/>
                        </a:rPr>
                        <a:t>Director</a:t>
                      </a:r>
                      <a:endParaRPr/>
                    </a:p>
                  </a:txBody>
                  <a:tcPr marT="45725" marB="45725" marR="91450" marL="91450"/>
                </a:tc>
                <a:tc>
                  <a:txBody>
                    <a:bodyPr/>
                    <a:lstStyle/>
                    <a:p>
                      <a:pPr indent="0" lvl="0" marL="274320" marR="0" rtl="0" algn="l">
                        <a:spcBef>
                          <a:spcPts val="0"/>
                        </a:spcBef>
                        <a:spcAft>
                          <a:spcPts val="0"/>
                        </a:spcAft>
                        <a:buNone/>
                      </a:pPr>
                      <a:r>
                        <a:rPr lang="en-US" sz="1600">
                          <a:latin typeface="Poppins"/>
                          <a:ea typeface="Poppins"/>
                          <a:cs typeface="Poppins"/>
                          <a:sym typeface="Poppins"/>
                        </a:rPr>
                        <a:t>Director*</a:t>
                      </a:r>
                      <a:endParaRPr/>
                    </a:p>
                  </a:txBody>
                  <a:tcPr marT="45725" marB="45725" marR="91450" marL="91450"/>
                </a:tc>
                <a:tc>
                  <a:txBody>
                    <a:bodyPr/>
                    <a:lstStyle/>
                    <a:p>
                      <a:pPr indent="0" lvl="0" marL="274320" marR="0" rtl="0" algn="l">
                        <a:lnSpc>
                          <a:spcPct val="100000"/>
                        </a:lnSpc>
                        <a:spcBef>
                          <a:spcPts val="0"/>
                        </a:spcBef>
                        <a:spcAft>
                          <a:spcPts val="0"/>
                        </a:spcAft>
                        <a:buClr>
                          <a:schemeClr val="dk1"/>
                        </a:buClr>
                        <a:buSzPts val="1600"/>
                        <a:buFont typeface="Poppins"/>
                        <a:buNone/>
                      </a:pPr>
                      <a:r>
                        <a:rPr lang="en-US" sz="1600">
                          <a:latin typeface="Poppins"/>
                          <a:ea typeface="Poppins"/>
                          <a:cs typeface="Poppins"/>
                          <a:sym typeface="Poppins"/>
                        </a:rPr>
                        <a:t>USD(R&amp;E)* or USD(A&amp;S)*</a:t>
                      </a:r>
                      <a:endParaRPr/>
                    </a:p>
                    <a:p>
                      <a:pPr indent="0" lvl="0" marL="274320" marR="0" rtl="0" algn="l">
                        <a:spcBef>
                          <a:spcPts val="0"/>
                        </a:spcBef>
                        <a:spcAft>
                          <a:spcPts val="0"/>
                        </a:spcAft>
                        <a:buNone/>
                      </a:pPr>
                      <a:r>
                        <a:t/>
                      </a:r>
                      <a:endParaRPr sz="1600">
                        <a:latin typeface="Poppins"/>
                        <a:ea typeface="Poppins"/>
                        <a:cs typeface="Poppins"/>
                        <a:sym typeface="Poppins"/>
                      </a:endParaRPr>
                    </a:p>
                  </a:txBody>
                  <a:tcPr marT="45725" marB="45725" marR="91450" marL="91450"/>
                </a:tc>
              </a:tr>
            </a:tbl>
          </a:graphicData>
        </a:graphic>
      </p:graphicFrame>
      <p:sp>
        <p:nvSpPr>
          <p:cNvPr id="693" name="Google Shape;693;p41"/>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Approval Levels</a:t>
            </a:r>
            <a:endParaRPr/>
          </a:p>
        </p:txBody>
      </p:sp>
      <p:sp>
        <p:nvSpPr>
          <p:cNvPr id="694" name="Google Shape;694;p41"/>
          <p:cNvSpPr txBox="1"/>
          <p:nvPr/>
        </p:nvSpPr>
        <p:spPr>
          <a:xfrm>
            <a:off x="914399" y="5818914"/>
            <a:ext cx="1037549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Poppins Light"/>
                <a:ea typeface="Poppins Light"/>
                <a:cs typeface="Poppins Light"/>
                <a:sym typeface="Poppins Light"/>
              </a:rPr>
              <a:t>* </a:t>
            </a:r>
            <a:r>
              <a:rPr b="1" lang="en-US" sz="1400">
                <a:solidFill>
                  <a:schemeClr val="dk1"/>
                </a:solidFill>
                <a:latin typeface="Poppins Light"/>
                <a:ea typeface="Poppins Light"/>
                <a:cs typeface="Poppins Light"/>
                <a:sym typeface="Poppins Light"/>
              </a:rPr>
              <a:t>The determinations at these levels are nondelegable (NOTE: COVID allowances)  </a:t>
            </a:r>
            <a:br>
              <a:rPr b="1" lang="en-US" sz="1400">
                <a:solidFill>
                  <a:schemeClr val="dk1"/>
                </a:solidFill>
                <a:latin typeface="Poppins Light"/>
                <a:ea typeface="Poppins Light"/>
                <a:cs typeface="Poppins Light"/>
                <a:sym typeface="Poppins Light"/>
              </a:rPr>
            </a:br>
            <a:r>
              <a:rPr b="1" lang="en-US" sz="1400">
                <a:solidFill>
                  <a:schemeClr val="dk1"/>
                </a:solidFill>
                <a:latin typeface="Poppins Light"/>
                <a:ea typeface="Poppins Light"/>
                <a:cs typeface="Poppins Light"/>
                <a:sym typeface="Poppins Light"/>
              </a:rPr>
              <a:t>Additionally, OTs over $500M must give 30 days advance notice to the congressional defense committees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42"/>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700" name="Google Shape;700;p42"/>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01" name="Google Shape;701;p42"/>
          <p:cNvSpPr txBox="1"/>
          <p:nvPr>
            <p:ph type="ctrTitle"/>
          </p:nvPr>
        </p:nvSpPr>
        <p:spPr>
          <a:xfrm>
            <a:off x="0" y="380018"/>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Who can participate?</a:t>
            </a:r>
            <a:endParaRPr/>
          </a:p>
        </p:txBody>
      </p:sp>
      <p:sp>
        <p:nvSpPr>
          <p:cNvPr id="702" name="Google Shape;702;p42"/>
          <p:cNvSpPr txBox="1"/>
          <p:nvPr/>
        </p:nvSpPr>
        <p:spPr>
          <a:xfrm>
            <a:off x="9626430" y="6254750"/>
            <a:ext cx="762000" cy="59055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200">
              <a:solidFill>
                <a:srgbClr val="898989"/>
              </a:solidFill>
              <a:latin typeface="Tahoma"/>
              <a:ea typeface="Tahoma"/>
              <a:cs typeface="Tahoma"/>
              <a:sym typeface="Tahoma"/>
            </a:endParaRPr>
          </a:p>
        </p:txBody>
      </p:sp>
      <p:sp>
        <p:nvSpPr>
          <p:cNvPr id="703" name="Google Shape;703;p42"/>
          <p:cNvSpPr txBox="1"/>
          <p:nvPr/>
        </p:nvSpPr>
        <p:spPr>
          <a:xfrm>
            <a:off x="4088235" y="1871801"/>
            <a:ext cx="3979998" cy="1001054"/>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rPr lang="en-US" sz="1800">
                <a:solidFill>
                  <a:schemeClr val="dk1"/>
                </a:solidFill>
                <a:latin typeface="Poppins Light"/>
                <a:ea typeface="Poppins Light"/>
                <a:cs typeface="Poppins Light"/>
                <a:sym typeface="Poppins Light"/>
              </a:rPr>
              <a:t>At least one non-traditional defense contractor participating to significant extent; or</a:t>
            </a:r>
            <a:endParaRPr/>
          </a:p>
        </p:txBody>
      </p:sp>
      <p:sp>
        <p:nvSpPr>
          <p:cNvPr id="704" name="Google Shape;704;p42"/>
          <p:cNvSpPr txBox="1"/>
          <p:nvPr/>
        </p:nvSpPr>
        <p:spPr>
          <a:xfrm>
            <a:off x="4088235" y="3068304"/>
            <a:ext cx="3979998" cy="1200329"/>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Poppins Light"/>
                <a:ea typeface="Poppins Light"/>
                <a:cs typeface="Poppins Light"/>
                <a:sym typeface="Poppins Light"/>
              </a:rPr>
              <a:t>All significant participants in the transaction are small businesses or non-traditional defense contractors; or</a:t>
            </a:r>
            <a:endParaRPr/>
          </a:p>
        </p:txBody>
      </p:sp>
      <p:sp>
        <p:nvSpPr>
          <p:cNvPr id="705" name="Google Shape;705;p42"/>
          <p:cNvSpPr txBox="1"/>
          <p:nvPr/>
        </p:nvSpPr>
        <p:spPr>
          <a:xfrm>
            <a:off x="4088235" y="4474029"/>
            <a:ext cx="3979998" cy="92333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Poppins Light"/>
                <a:ea typeface="Poppins Light"/>
                <a:cs typeface="Poppins Light"/>
                <a:sym typeface="Poppins Light"/>
              </a:rPr>
              <a:t>At least 1/3 of the total cost of the prototype project is paid by the non-Federal parties; or </a:t>
            </a:r>
            <a:endParaRPr/>
          </a:p>
        </p:txBody>
      </p:sp>
      <p:sp>
        <p:nvSpPr>
          <p:cNvPr id="706" name="Google Shape;706;p42"/>
          <p:cNvSpPr txBox="1"/>
          <p:nvPr/>
        </p:nvSpPr>
        <p:spPr>
          <a:xfrm>
            <a:off x="4088235" y="5604316"/>
            <a:ext cx="3979998" cy="923330"/>
          </a:xfrm>
          <a:prstGeom prst="rect">
            <a:avLst/>
          </a:prstGeom>
          <a:solidFill>
            <a:schemeClr val="lt1"/>
          </a:solidFill>
          <a:ln cap="flat" cmpd="sng" w="254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Poppins Light"/>
                <a:ea typeface="Poppins Light"/>
                <a:cs typeface="Poppins Light"/>
                <a:sym typeface="Poppins Light"/>
              </a:rPr>
              <a:t>The agency SPE determines exceptional circumstances justify the use of the authority.</a:t>
            </a:r>
            <a:endParaRPr/>
          </a:p>
        </p:txBody>
      </p:sp>
      <p:sp>
        <p:nvSpPr>
          <p:cNvPr id="707" name="Google Shape;707;p42"/>
          <p:cNvSpPr txBox="1"/>
          <p:nvPr/>
        </p:nvSpPr>
        <p:spPr>
          <a:xfrm>
            <a:off x="4271117" y="1495542"/>
            <a:ext cx="379711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Poppins"/>
                <a:ea typeface="Poppins"/>
                <a:cs typeface="Poppins"/>
                <a:sym typeface="Poppins"/>
              </a:rPr>
              <a:t>10 U.S.C. § 4022</a:t>
            </a:r>
            <a:r>
              <a:rPr lang="en-US" sz="1000">
                <a:solidFill>
                  <a:srgbClr val="000000"/>
                </a:solidFill>
                <a:latin typeface="Poppins"/>
                <a:ea typeface="Poppins"/>
                <a:cs typeface="Poppins"/>
                <a:sym typeface="Poppins"/>
              </a:rPr>
              <a:t> (formally 10 U.S.C. 2371b) </a:t>
            </a:r>
            <a:endParaRPr sz="1800">
              <a:solidFill>
                <a:schemeClr val="dk1"/>
              </a:solidFill>
              <a:latin typeface="Poppins"/>
              <a:ea typeface="Poppins"/>
              <a:cs typeface="Poppins"/>
              <a:sym typeface="Poppins"/>
            </a:endParaRPr>
          </a:p>
        </p:txBody>
      </p:sp>
      <p:sp>
        <p:nvSpPr>
          <p:cNvPr id="708" name="Google Shape;708;p42"/>
          <p:cNvSpPr/>
          <p:nvPr/>
        </p:nvSpPr>
        <p:spPr>
          <a:xfrm rot="10800000">
            <a:off x="5524476" y="2867277"/>
            <a:ext cx="860362" cy="170419"/>
          </a:xfrm>
          <a:prstGeom prst="triangle">
            <a:avLst>
              <a:gd fmla="val 50000" name="adj"/>
            </a:avLst>
          </a:prstGeom>
          <a:solidFill>
            <a:srgbClr val="8064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709" name="Google Shape;709;p42"/>
          <p:cNvSpPr/>
          <p:nvPr/>
        </p:nvSpPr>
        <p:spPr>
          <a:xfrm rot="10800000">
            <a:off x="5518629" y="4266190"/>
            <a:ext cx="860362" cy="170419"/>
          </a:xfrm>
          <a:prstGeom prst="triangle">
            <a:avLst>
              <a:gd fmla="val 50000" name="adj"/>
            </a:avLst>
          </a:prstGeom>
          <a:solidFill>
            <a:srgbClr val="4F8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710" name="Google Shape;710;p42"/>
          <p:cNvSpPr/>
          <p:nvPr/>
        </p:nvSpPr>
        <p:spPr>
          <a:xfrm rot="10800000">
            <a:off x="5518628" y="5397358"/>
            <a:ext cx="860362" cy="170419"/>
          </a:xfrm>
          <a:prstGeom prst="triangle">
            <a:avLst>
              <a:gd fmla="val 50000" name="adj"/>
            </a:avLst>
          </a:prstGeom>
          <a:solidFill>
            <a:srgbClr val="9BBB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43"/>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716" name="Google Shape;716;p43"/>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17" name="Google Shape;717;p43"/>
          <p:cNvSpPr txBox="1"/>
          <p:nvPr>
            <p:ph idx="1" type="body"/>
          </p:nvPr>
        </p:nvSpPr>
        <p:spPr>
          <a:xfrm>
            <a:off x="1112292" y="1664730"/>
            <a:ext cx="9928747"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It is not defined in the statute</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t>It can include, but is not limited to:</a:t>
            </a:r>
            <a:endParaRPr/>
          </a:p>
          <a:p>
            <a:pPr indent="-285750" lvl="1" marL="742950" rtl="0" algn="l">
              <a:spcBef>
                <a:spcPts val="320"/>
              </a:spcBef>
              <a:spcAft>
                <a:spcPts val="0"/>
              </a:spcAft>
              <a:buClr>
                <a:schemeClr val="dk1"/>
              </a:buClr>
              <a:buSzPts val="1600"/>
              <a:buChar char="•"/>
            </a:pPr>
            <a:r>
              <a:rPr lang="en-US"/>
              <a:t>The participation causes a material reduction in the cost or schedule</a:t>
            </a:r>
            <a:endParaRPr/>
          </a:p>
          <a:p>
            <a:pPr indent="-285750" lvl="1" marL="742950" rtl="0" algn="l">
              <a:spcBef>
                <a:spcPts val="320"/>
              </a:spcBef>
              <a:spcAft>
                <a:spcPts val="0"/>
              </a:spcAft>
              <a:buClr>
                <a:schemeClr val="dk1"/>
              </a:buClr>
              <a:buSzPts val="1600"/>
              <a:buChar char="•"/>
            </a:pPr>
            <a:r>
              <a:rPr lang="en-US"/>
              <a:t>The participation causes an increase in the performance of prototype</a:t>
            </a:r>
            <a:endParaRPr/>
          </a:p>
          <a:p>
            <a:pPr indent="-285750" lvl="1" marL="742950" rtl="0" algn="l">
              <a:spcBef>
                <a:spcPts val="320"/>
              </a:spcBef>
              <a:spcAft>
                <a:spcPts val="0"/>
              </a:spcAft>
              <a:buClr>
                <a:schemeClr val="dk1"/>
              </a:buClr>
              <a:buSzPts val="1600"/>
              <a:buChar char="•"/>
            </a:pPr>
            <a:r>
              <a:rPr lang="en-US"/>
              <a:t>The performer is responsible for a new key component, technology, or process on the critical path</a:t>
            </a:r>
            <a:endParaRPr/>
          </a:p>
          <a:p>
            <a:pPr indent="-285750" lvl="1" marL="742950" rtl="0" algn="l">
              <a:spcBef>
                <a:spcPts val="320"/>
              </a:spcBef>
              <a:spcAft>
                <a:spcPts val="0"/>
              </a:spcAft>
              <a:buClr>
                <a:schemeClr val="dk1"/>
              </a:buClr>
              <a:buSzPts val="1600"/>
              <a:buChar char="•"/>
            </a:pPr>
            <a:r>
              <a:rPr lang="en-US"/>
              <a:t>The performer is accomplishing a significant amount of the effort </a:t>
            </a:r>
            <a:endParaRPr/>
          </a:p>
          <a:p>
            <a:pPr indent="-184150" lvl="1" marL="742950" rtl="0" algn="l">
              <a:spcBef>
                <a:spcPts val="320"/>
              </a:spcBef>
              <a:spcAft>
                <a:spcPts val="0"/>
              </a:spcAft>
              <a:buClr>
                <a:schemeClr val="dk1"/>
              </a:buClr>
              <a:buSzPts val="1600"/>
              <a:buNone/>
            </a:pPr>
            <a:r>
              <a:t/>
            </a:r>
            <a:endParaRPr/>
          </a:p>
          <a:p>
            <a:pPr indent="-342900" lvl="0" marL="342900" rtl="0" algn="l">
              <a:spcBef>
                <a:spcPts val="360"/>
              </a:spcBef>
              <a:spcAft>
                <a:spcPts val="0"/>
              </a:spcAft>
              <a:buClr>
                <a:schemeClr val="dk1"/>
              </a:buClr>
              <a:buSzPts val="1800"/>
              <a:buFont typeface="Noto Sans Symbols"/>
              <a:buChar char="⮚"/>
            </a:pPr>
            <a:r>
              <a:rPr lang="en-US"/>
              <a:t>What should not be the focus of a significant participation analysis is how much money the performer is getting</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t>The agency’s analysis must be documented</a:t>
            </a:r>
            <a:endParaRPr/>
          </a:p>
        </p:txBody>
      </p:sp>
      <p:sp>
        <p:nvSpPr>
          <p:cNvPr id="718" name="Google Shape;718;p43"/>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What does “significant participation” mean?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44"/>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725" name="Google Shape;725;p44"/>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26" name="Google Shape;726;p44"/>
          <p:cNvSpPr txBox="1"/>
          <p:nvPr>
            <p:ph idx="1" type="body"/>
          </p:nvPr>
        </p:nvSpPr>
        <p:spPr>
          <a:xfrm>
            <a:off x="1050878" y="1835327"/>
            <a:ext cx="9824113"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Definition of “non-traditional defense contractor” is in 10 U.S.C. § 3014 </a:t>
            </a:r>
            <a:r>
              <a:rPr lang="en-US" sz="1000"/>
              <a:t>(formally 10 U.S.C. § 2302(9))</a:t>
            </a:r>
            <a:endParaRPr/>
          </a:p>
          <a:p>
            <a:pPr indent="-285750" lvl="1" marL="742950" rtl="0" algn="l">
              <a:spcBef>
                <a:spcPts val="320"/>
              </a:spcBef>
              <a:spcAft>
                <a:spcPts val="0"/>
              </a:spcAft>
              <a:buClr>
                <a:schemeClr val="dk1"/>
              </a:buClr>
              <a:buSzPts val="1600"/>
              <a:buChar char="•"/>
            </a:pPr>
            <a:r>
              <a:rPr lang="en-US"/>
              <a:t>An entity that is not currently performing or has not performed for at least the last one-year period preceding the solicitation of sources by the Department of Defense (DoD), any contract or subcontract for the DoD that is subject to full coverage under the cost accounting standards</a:t>
            </a:r>
            <a:endParaRPr/>
          </a:p>
        </p:txBody>
      </p:sp>
      <p:sp>
        <p:nvSpPr>
          <p:cNvPr id="727" name="Google Shape;727;p44"/>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400"/>
              <a:buFont typeface="Poppins"/>
              <a:buNone/>
            </a:pPr>
            <a:r>
              <a:rPr lang="en-US"/>
              <a:t>What is a non-traditional defense contractor?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grpSp>
        <p:nvGrpSpPr>
          <p:cNvPr id="732" name="Google Shape;732;p45"/>
          <p:cNvGrpSpPr/>
          <p:nvPr/>
        </p:nvGrpSpPr>
        <p:grpSpPr>
          <a:xfrm>
            <a:off x="522747" y="2921831"/>
            <a:ext cx="5493005" cy="2104257"/>
            <a:chOff x="729998" y="1788830"/>
            <a:chExt cx="5092304" cy="2235774"/>
          </a:xfrm>
        </p:grpSpPr>
        <p:sp>
          <p:nvSpPr>
            <p:cNvPr id="733" name="Google Shape;733;p45"/>
            <p:cNvSpPr/>
            <p:nvPr/>
          </p:nvSpPr>
          <p:spPr>
            <a:xfrm>
              <a:off x="729998" y="1792355"/>
              <a:ext cx="5092304" cy="2232249"/>
            </a:xfrm>
            <a:prstGeom prst="roundRect">
              <a:avLst>
                <a:gd fmla="val 10256" name="adj"/>
              </a:avLst>
            </a:prstGeom>
            <a:solidFill>
              <a:srgbClr val="F2F2F2"/>
            </a:solidFill>
            <a:ln>
              <a:noFill/>
            </a:ln>
            <a:effectLst>
              <a:outerShdw blurRad="139700" sx="102000" rotWithShape="0" algn="ctr" sy="102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734" name="Google Shape;734;p45"/>
            <p:cNvSpPr/>
            <p:nvPr/>
          </p:nvSpPr>
          <p:spPr>
            <a:xfrm>
              <a:off x="729998" y="1788830"/>
              <a:ext cx="5092304" cy="1575420"/>
            </a:xfrm>
            <a:prstGeom prst="roundRect">
              <a:avLst>
                <a:gd fmla="val 13878" name="adj"/>
              </a:avLst>
            </a:pr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735" name="Google Shape;735;p45"/>
            <p:cNvSpPr/>
            <p:nvPr/>
          </p:nvSpPr>
          <p:spPr>
            <a:xfrm>
              <a:off x="729998" y="2522812"/>
              <a:ext cx="5092304" cy="90430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grpSp>
      <p:sp>
        <p:nvSpPr>
          <p:cNvPr id="736" name="Google Shape;736;p45"/>
          <p:cNvSpPr txBox="1"/>
          <p:nvPr/>
        </p:nvSpPr>
        <p:spPr>
          <a:xfrm>
            <a:off x="522748" y="3024711"/>
            <a:ext cx="5372228" cy="4947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1800"/>
              <a:buFont typeface="Arial"/>
              <a:buNone/>
            </a:pPr>
            <a:r>
              <a:rPr lang="en-US" sz="1800">
                <a:solidFill>
                  <a:schemeClr val="lt1"/>
                </a:solidFill>
                <a:latin typeface="Poppins"/>
                <a:ea typeface="Poppins"/>
                <a:cs typeface="Poppins"/>
                <a:sym typeface="Poppins"/>
              </a:rPr>
              <a:t>PREVIOUS STATUTORY LANGUAGE</a:t>
            </a:r>
            <a:endParaRPr/>
          </a:p>
        </p:txBody>
      </p:sp>
      <p:sp>
        <p:nvSpPr>
          <p:cNvPr id="737" name="Google Shape;737;p45"/>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STATEMENT A. Approved for public release; distribution is unlimited</a:t>
            </a:r>
            <a:endParaRPr/>
          </a:p>
        </p:txBody>
      </p:sp>
      <p:sp>
        <p:nvSpPr>
          <p:cNvPr id="738" name="Google Shape;738;p45"/>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39" name="Google Shape;739;p45"/>
          <p:cNvSpPr txBox="1"/>
          <p:nvPr>
            <p:ph type="ctrTitle"/>
          </p:nvPr>
        </p:nvSpPr>
        <p:spPr>
          <a:xfrm>
            <a:off x="0" y="380018"/>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Production OTs</a:t>
            </a:r>
            <a:endParaRPr/>
          </a:p>
        </p:txBody>
      </p:sp>
      <p:sp>
        <p:nvSpPr>
          <p:cNvPr id="740" name="Google Shape;740;p45"/>
          <p:cNvSpPr txBox="1"/>
          <p:nvPr>
            <p:ph idx="4294967295" type="body"/>
          </p:nvPr>
        </p:nvSpPr>
        <p:spPr>
          <a:xfrm>
            <a:off x="522747" y="3872753"/>
            <a:ext cx="5493005" cy="115333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600"/>
              <a:buNone/>
            </a:pPr>
            <a:r>
              <a:rPr lang="en-US" sz="1600">
                <a:latin typeface="Poppins Light"/>
                <a:ea typeface="Poppins Light"/>
                <a:cs typeface="Poppins Light"/>
                <a:sym typeface="Poppins Light"/>
              </a:rPr>
              <a:t>Pre-award determination requirement for specific number of units at specific target prices that would be acquired at production stage.</a:t>
            </a:r>
            <a:endParaRPr i="1" sz="1600">
              <a:latin typeface="Poppins Light"/>
              <a:ea typeface="Poppins Light"/>
              <a:cs typeface="Poppins Light"/>
              <a:sym typeface="Poppins Light"/>
            </a:endParaRPr>
          </a:p>
          <a:p>
            <a:pPr indent="0" lvl="0" marL="0" rtl="0" algn="l">
              <a:spcBef>
                <a:spcPts val="360"/>
              </a:spcBef>
              <a:spcAft>
                <a:spcPts val="0"/>
              </a:spcAft>
              <a:buClr>
                <a:schemeClr val="dk1"/>
              </a:buClr>
              <a:buSzPts val="1800"/>
              <a:buNone/>
            </a:pPr>
            <a:r>
              <a:t/>
            </a:r>
            <a:endParaRPr sz="1800">
              <a:latin typeface="Poppins Light"/>
              <a:ea typeface="Poppins Light"/>
              <a:cs typeface="Poppins Light"/>
              <a:sym typeface="Poppins Light"/>
            </a:endParaRPr>
          </a:p>
        </p:txBody>
      </p:sp>
      <p:grpSp>
        <p:nvGrpSpPr>
          <p:cNvPr id="741" name="Google Shape;741;p45"/>
          <p:cNvGrpSpPr/>
          <p:nvPr/>
        </p:nvGrpSpPr>
        <p:grpSpPr>
          <a:xfrm>
            <a:off x="6286617" y="2921831"/>
            <a:ext cx="5493005" cy="2104257"/>
            <a:chOff x="729998" y="1788830"/>
            <a:chExt cx="5092304" cy="2235774"/>
          </a:xfrm>
        </p:grpSpPr>
        <p:sp>
          <p:nvSpPr>
            <p:cNvPr id="742" name="Google Shape;742;p45"/>
            <p:cNvSpPr/>
            <p:nvPr/>
          </p:nvSpPr>
          <p:spPr>
            <a:xfrm>
              <a:off x="729998" y="1792355"/>
              <a:ext cx="5092304" cy="2232249"/>
            </a:xfrm>
            <a:prstGeom prst="roundRect">
              <a:avLst>
                <a:gd fmla="val 10256" name="adj"/>
              </a:avLst>
            </a:prstGeom>
            <a:solidFill>
              <a:srgbClr val="F2F2F2"/>
            </a:solidFill>
            <a:ln>
              <a:noFill/>
            </a:ln>
            <a:effectLst>
              <a:outerShdw blurRad="139700" sx="102000" rotWithShape="0" algn="ctr" sy="102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743" name="Google Shape;743;p45"/>
            <p:cNvSpPr/>
            <p:nvPr/>
          </p:nvSpPr>
          <p:spPr>
            <a:xfrm>
              <a:off x="729998" y="1788830"/>
              <a:ext cx="5092304" cy="1575420"/>
            </a:xfrm>
            <a:prstGeom prst="roundRect">
              <a:avLst>
                <a:gd fmla="val 13878" name="adj"/>
              </a:avLst>
            </a:prstGeom>
            <a:solidFill>
              <a:srgbClr val="538C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744" name="Google Shape;744;p45"/>
            <p:cNvSpPr/>
            <p:nvPr/>
          </p:nvSpPr>
          <p:spPr>
            <a:xfrm>
              <a:off x="729998" y="2522812"/>
              <a:ext cx="5092304" cy="90430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grpSp>
      <p:sp>
        <p:nvSpPr>
          <p:cNvPr id="745" name="Google Shape;745;p45"/>
          <p:cNvSpPr txBox="1"/>
          <p:nvPr/>
        </p:nvSpPr>
        <p:spPr>
          <a:xfrm>
            <a:off x="6286618" y="3024711"/>
            <a:ext cx="5372228" cy="4947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1800"/>
              <a:buFont typeface="Arial"/>
              <a:buNone/>
            </a:pPr>
            <a:r>
              <a:rPr lang="en-US" sz="1800">
                <a:solidFill>
                  <a:schemeClr val="lt1"/>
                </a:solidFill>
                <a:latin typeface="Poppins"/>
                <a:ea typeface="Poppins"/>
                <a:cs typeface="Poppins"/>
                <a:sym typeface="Poppins"/>
              </a:rPr>
              <a:t>CURRENT STATUTORY LANGUAGE</a:t>
            </a:r>
            <a:endParaRPr/>
          </a:p>
        </p:txBody>
      </p:sp>
      <p:sp>
        <p:nvSpPr>
          <p:cNvPr id="746" name="Google Shape;746;p45"/>
          <p:cNvSpPr txBox="1"/>
          <p:nvPr/>
        </p:nvSpPr>
        <p:spPr>
          <a:xfrm>
            <a:off x="6286617" y="3872753"/>
            <a:ext cx="5493005" cy="115333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600"/>
              <a:buFont typeface="Arial"/>
              <a:buNone/>
            </a:pPr>
            <a:r>
              <a:rPr lang="en-US" sz="1600">
                <a:solidFill>
                  <a:schemeClr val="dk1"/>
                </a:solidFill>
                <a:latin typeface="Poppins Light"/>
                <a:ea typeface="Poppins Light"/>
                <a:cs typeface="Poppins Light"/>
                <a:sym typeface="Poppins Light"/>
              </a:rPr>
              <a:t>Allows agreement to be extended into production with production details determined </a:t>
            </a:r>
            <a:br>
              <a:rPr lang="en-US" sz="1600">
                <a:solidFill>
                  <a:schemeClr val="dk1"/>
                </a:solidFill>
                <a:latin typeface="Poppins Light"/>
                <a:ea typeface="Poppins Light"/>
                <a:cs typeface="Poppins Light"/>
                <a:sym typeface="Poppins Light"/>
              </a:rPr>
            </a:br>
            <a:r>
              <a:rPr lang="en-US" sz="1600">
                <a:solidFill>
                  <a:schemeClr val="dk1"/>
                </a:solidFill>
                <a:latin typeface="Poppins Light"/>
                <a:ea typeface="Poppins Light"/>
                <a:cs typeface="Poppins Light"/>
                <a:sym typeface="Poppins Light"/>
              </a:rPr>
              <a:t>at the time of production decision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46"/>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752" name="Google Shape;752;p46"/>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53" name="Google Shape;753;p46"/>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Production OTs</a:t>
            </a:r>
            <a:endParaRPr/>
          </a:p>
        </p:txBody>
      </p:sp>
      <p:sp>
        <p:nvSpPr>
          <p:cNvPr id="754" name="Google Shape;754;p46"/>
          <p:cNvSpPr txBox="1"/>
          <p:nvPr>
            <p:ph idx="1" type="body"/>
          </p:nvPr>
        </p:nvSpPr>
        <p:spPr>
          <a:xfrm>
            <a:off x="1050878" y="1600200"/>
            <a:ext cx="10235821" cy="4589928"/>
          </a:xfrm>
          <a:prstGeom prst="rect">
            <a:avLst/>
          </a:prstGeom>
          <a:noFill/>
          <a:ln>
            <a:noFill/>
          </a:ln>
        </p:spPr>
        <p:txBody>
          <a:bodyPr anchorCtr="0" anchor="t" bIns="45700" lIns="91425" spcFirstLastPara="1" rIns="91425" wrap="square" tIns="45700">
            <a:noAutofit/>
          </a:bodyPr>
          <a:lstStyle/>
          <a:p>
            <a:pPr indent="-380996" lvl="0" marL="380996" rtl="0" algn="l">
              <a:spcBef>
                <a:spcPts val="0"/>
              </a:spcBef>
              <a:spcAft>
                <a:spcPts val="0"/>
              </a:spcAft>
              <a:buClr>
                <a:schemeClr val="dk1"/>
              </a:buClr>
              <a:buSzPts val="1800"/>
              <a:buChar char="⮚"/>
            </a:pPr>
            <a:r>
              <a:rPr lang="en-US"/>
              <a:t>The FY16 NDAA changed the follow-on production section of 10 U.S.C. 4022 </a:t>
            </a:r>
            <a:r>
              <a:rPr lang="en-US" sz="1000">
                <a:solidFill>
                  <a:srgbClr val="000000"/>
                </a:solidFill>
              </a:rPr>
              <a:t>(formally 10 U.S.C. 2371b) </a:t>
            </a:r>
            <a:r>
              <a:rPr lang="en-US"/>
              <a:t>to be more practical and useful</a:t>
            </a:r>
            <a:endParaRPr/>
          </a:p>
          <a:p>
            <a:pPr indent="-266696" lvl="0" marL="380996" rtl="0" algn="l">
              <a:spcBef>
                <a:spcPts val="360"/>
              </a:spcBef>
              <a:spcAft>
                <a:spcPts val="0"/>
              </a:spcAft>
              <a:buClr>
                <a:schemeClr val="dk1"/>
              </a:buClr>
              <a:buSzPts val="1800"/>
              <a:buNone/>
            </a:pPr>
            <a:r>
              <a:t/>
            </a:r>
            <a:endParaRPr/>
          </a:p>
          <a:p>
            <a:pPr indent="-380996" lvl="0" marL="380996" rtl="0" algn="l">
              <a:spcBef>
                <a:spcPts val="360"/>
              </a:spcBef>
              <a:spcAft>
                <a:spcPts val="0"/>
              </a:spcAft>
              <a:buClr>
                <a:schemeClr val="dk1"/>
              </a:buClr>
              <a:buSzPts val="1800"/>
              <a:buChar char="⮚"/>
            </a:pPr>
            <a:r>
              <a:rPr lang="en-US"/>
              <a:t>It now allows for follow-on production transactions under the following conditions:</a:t>
            </a:r>
            <a:endParaRPr/>
          </a:p>
          <a:p>
            <a:pPr indent="-317496" lvl="1" marL="825491" rtl="0" algn="l">
              <a:spcBef>
                <a:spcPts val="320"/>
              </a:spcBef>
              <a:spcAft>
                <a:spcPts val="0"/>
              </a:spcAft>
              <a:buClr>
                <a:schemeClr val="dk1"/>
              </a:buClr>
              <a:buSzPts val="1600"/>
              <a:buFont typeface="Courier New"/>
              <a:buChar char="o"/>
            </a:pPr>
            <a:r>
              <a:rPr lang="en-US"/>
              <a:t>The follow-on effort will be awarded to the participants in the OT transaction</a:t>
            </a:r>
            <a:endParaRPr/>
          </a:p>
          <a:p>
            <a:pPr indent="-317497" lvl="2" marL="1225542" rtl="0" algn="l">
              <a:spcBef>
                <a:spcPts val="280"/>
              </a:spcBef>
              <a:spcAft>
                <a:spcPts val="0"/>
              </a:spcAft>
              <a:buClr>
                <a:schemeClr val="dk1"/>
              </a:buClr>
              <a:buSzPts val="1400"/>
              <a:buChar char="•"/>
            </a:pPr>
            <a:r>
              <a:rPr lang="en-US" sz="1400"/>
              <a:t>This now includes subawards under a IDIQ OT consortium sample</a:t>
            </a:r>
            <a:endParaRPr/>
          </a:p>
          <a:p>
            <a:pPr indent="-317496" lvl="1" marL="825491" rtl="0" algn="l">
              <a:spcBef>
                <a:spcPts val="320"/>
              </a:spcBef>
              <a:spcAft>
                <a:spcPts val="0"/>
              </a:spcAft>
              <a:buClr>
                <a:schemeClr val="dk1"/>
              </a:buClr>
              <a:buSzPts val="1600"/>
              <a:buFont typeface="Courier New"/>
              <a:buChar char="o"/>
            </a:pPr>
            <a:r>
              <a:rPr lang="en-US"/>
              <a:t>Competitive procedures were used for the selection of the participants in the OT transaction</a:t>
            </a:r>
            <a:endParaRPr/>
          </a:p>
          <a:p>
            <a:pPr indent="-317496" lvl="1" marL="825491" rtl="0" algn="l">
              <a:spcBef>
                <a:spcPts val="320"/>
              </a:spcBef>
              <a:spcAft>
                <a:spcPts val="0"/>
              </a:spcAft>
              <a:buClr>
                <a:schemeClr val="dk1"/>
              </a:buClr>
              <a:buSzPts val="1600"/>
              <a:buFont typeface="Courier New"/>
              <a:buChar char="o"/>
            </a:pPr>
            <a:r>
              <a:rPr lang="en-US"/>
              <a:t>Prototype phase was successfully completed</a:t>
            </a:r>
            <a:endParaRPr/>
          </a:p>
          <a:p>
            <a:pPr indent="-215896" lvl="1" marL="825491" rtl="0" algn="l">
              <a:spcBef>
                <a:spcPts val="320"/>
              </a:spcBef>
              <a:spcAft>
                <a:spcPts val="0"/>
              </a:spcAft>
              <a:buClr>
                <a:schemeClr val="dk1"/>
              </a:buClr>
              <a:buSzPts val="1600"/>
              <a:buNone/>
            </a:pPr>
            <a:r>
              <a:t/>
            </a:r>
            <a:endParaRPr/>
          </a:p>
          <a:p>
            <a:pPr indent="-380996" lvl="0" marL="380996" rtl="0" algn="l">
              <a:spcBef>
                <a:spcPts val="360"/>
              </a:spcBef>
              <a:spcAft>
                <a:spcPts val="0"/>
              </a:spcAft>
              <a:buClr>
                <a:schemeClr val="dk1"/>
              </a:buClr>
              <a:buSzPts val="1800"/>
              <a:buChar char="⮚"/>
            </a:pPr>
            <a:r>
              <a:rPr lang="en-US"/>
              <a:t>The follow-on effort can be awarded as an extension to the original OT, as a new OT, as a procurement contract, or under other procedures the SecDef may establish</a:t>
            </a:r>
            <a:endParaRPr/>
          </a:p>
          <a:p>
            <a:pPr indent="-317496" lvl="1" marL="825491" rtl="0" algn="l">
              <a:spcBef>
                <a:spcPts val="320"/>
              </a:spcBef>
              <a:spcAft>
                <a:spcPts val="0"/>
              </a:spcAft>
              <a:buClr>
                <a:schemeClr val="dk1"/>
              </a:buClr>
              <a:buSzPts val="1600"/>
              <a:buFont typeface="Courier New"/>
              <a:buChar char="o"/>
            </a:pPr>
            <a:r>
              <a:rPr lang="en-US"/>
              <a:t>You are not required to recomplete </a:t>
            </a:r>
            <a:endParaRPr/>
          </a:p>
          <a:p>
            <a:pPr indent="-317496" lvl="1" marL="825491" rtl="0" algn="l">
              <a:spcBef>
                <a:spcPts val="320"/>
              </a:spcBef>
              <a:spcAft>
                <a:spcPts val="0"/>
              </a:spcAft>
              <a:buClr>
                <a:schemeClr val="dk1"/>
              </a:buClr>
              <a:buSzPts val="1600"/>
              <a:buFont typeface="Courier New"/>
              <a:buChar char="o"/>
            </a:pPr>
            <a:r>
              <a:rPr lang="en-US"/>
              <a:t>It is not considered a sole source award</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47"/>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STATEMENT A. Approved for public release; distribution is unlimited</a:t>
            </a:r>
            <a:endParaRPr/>
          </a:p>
        </p:txBody>
      </p:sp>
      <p:sp>
        <p:nvSpPr>
          <p:cNvPr id="760" name="Google Shape;760;p47"/>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61" name="Google Shape;761;p47"/>
          <p:cNvSpPr txBox="1"/>
          <p:nvPr>
            <p:ph idx="1" type="body"/>
          </p:nvPr>
        </p:nvSpPr>
        <p:spPr>
          <a:xfrm>
            <a:off x="1064524" y="1664730"/>
            <a:ext cx="9928747"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Recent OSD policy guidance requires that advance consideration and notice be given to industry of the potential for a noncompetitive follow-on effort</a:t>
            </a:r>
            <a:endParaRPr/>
          </a:p>
          <a:p>
            <a:pPr indent="-285750" lvl="1" marL="742950" rtl="0" algn="l">
              <a:spcBef>
                <a:spcPts val="360"/>
              </a:spcBef>
              <a:spcAft>
                <a:spcPts val="0"/>
              </a:spcAft>
              <a:buClr>
                <a:schemeClr val="dk1"/>
              </a:buClr>
              <a:buSzPts val="1800"/>
              <a:buChar char="•"/>
            </a:pPr>
            <a:r>
              <a:rPr lang="en-US" sz="1800"/>
              <a:t>This is required regardless of the award vehicle chosen for the follow-on effort</a:t>
            </a:r>
            <a:endParaRPr/>
          </a:p>
          <a:p>
            <a:pPr indent="-285750" lvl="1" marL="742950" rtl="0" algn="l">
              <a:spcBef>
                <a:spcPts val="960"/>
              </a:spcBef>
              <a:spcAft>
                <a:spcPts val="0"/>
              </a:spcAft>
              <a:buClr>
                <a:schemeClr val="dk1"/>
              </a:buClr>
              <a:buSzPts val="1800"/>
              <a:buChar char="•"/>
            </a:pPr>
            <a:r>
              <a:rPr lang="en-US" sz="1800"/>
              <a:t>This notice must be included in the solicitation documentation for the OT for Prototype award</a:t>
            </a:r>
            <a:endParaRPr/>
          </a:p>
          <a:p>
            <a:pPr indent="-285750" lvl="1" marL="742950" rtl="0" algn="l">
              <a:spcBef>
                <a:spcPts val="960"/>
              </a:spcBef>
              <a:spcAft>
                <a:spcPts val="0"/>
              </a:spcAft>
              <a:buClr>
                <a:schemeClr val="dk1"/>
              </a:buClr>
              <a:buSzPts val="1800"/>
              <a:buChar char="•"/>
            </a:pPr>
            <a:r>
              <a:rPr lang="en-US" sz="1800"/>
              <a:t>The language about the potential or planned follow-on effort must also be included in the subsequent awarded Prototype OT agreement</a:t>
            </a:r>
            <a:endParaRPr/>
          </a:p>
          <a:p>
            <a:pPr indent="-228600" lvl="0" marL="342900" rtl="0" algn="l">
              <a:spcBef>
                <a:spcPts val="960"/>
              </a:spcBef>
              <a:spcAft>
                <a:spcPts val="0"/>
              </a:spcAft>
              <a:buClr>
                <a:schemeClr val="dk1"/>
              </a:buClr>
              <a:buSzPts val="1800"/>
              <a:buFont typeface="Noto Sans Symbols"/>
              <a:buNone/>
            </a:pPr>
            <a:r>
              <a:t/>
            </a:r>
            <a:endParaRPr/>
          </a:p>
        </p:txBody>
      </p:sp>
      <p:sp>
        <p:nvSpPr>
          <p:cNvPr id="762" name="Google Shape;762;p47"/>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Notice Requirements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48"/>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768" name="Google Shape;768;p48"/>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69" name="Google Shape;769;p48"/>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Successful Completion</a:t>
            </a:r>
            <a:endParaRPr/>
          </a:p>
        </p:txBody>
      </p:sp>
      <p:sp>
        <p:nvSpPr>
          <p:cNvPr id="770" name="Google Shape;770;p48"/>
          <p:cNvSpPr txBox="1"/>
          <p:nvPr>
            <p:ph idx="1" type="body"/>
          </p:nvPr>
        </p:nvSpPr>
        <p:spPr>
          <a:xfrm>
            <a:off x="1071348" y="1673942"/>
            <a:ext cx="9177551" cy="451618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Determining “successful completion” of the OT for Prototype phase</a:t>
            </a:r>
            <a:endParaRPr/>
          </a:p>
          <a:p>
            <a:pPr indent="-285750" lvl="1" marL="742950" rtl="0" algn="l">
              <a:spcBef>
                <a:spcPts val="320"/>
              </a:spcBef>
              <a:spcAft>
                <a:spcPts val="0"/>
              </a:spcAft>
              <a:buClr>
                <a:schemeClr val="dk1"/>
              </a:buClr>
              <a:buSzPts val="1600"/>
              <a:buFont typeface="Courier New"/>
              <a:buChar char="o"/>
            </a:pPr>
            <a:r>
              <a:rPr lang="en-US"/>
              <a:t>The appropriate approving official determines in writing that the Prototype OT</a:t>
            </a:r>
            <a:endParaRPr/>
          </a:p>
          <a:p>
            <a:pPr indent="-228600" lvl="2" marL="1143000" rtl="0" algn="l">
              <a:spcBef>
                <a:spcPts val="320"/>
              </a:spcBef>
              <a:spcAft>
                <a:spcPts val="0"/>
              </a:spcAft>
              <a:buClr>
                <a:schemeClr val="dk1"/>
              </a:buClr>
              <a:buSzPts val="1600"/>
              <a:buChar char="•"/>
            </a:pPr>
            <a:r>
              <a:rPr lang="en-US"/>
              <a:t>Met the technical goals,</a:t>
            </a:r>
            <a:endParaRPr/>
          </a:p>
          <a:p>
            <a:pPr indent="-228600" lvl="2" marL="1143000" rtl="0" algn="l">
              <a:spcBef>
                <a:spcPts val="320"/>
              </a:spcBef>
              <a:spcAft>
                <a:spcPts val="0"/>
              </a:spcAft>
              <a:buClr>
                <a:schemeClr val="dk1"/>
              </a:buClr>
              <a:buSzPts val="1600"/>
              <a:buChar char="•"/>
            </a:pPr>
            <a:r>
              <a:rPr lang="en-US"/>
              <a:t>Satisfied established Agreement success metrics, or</a:t>
            </a:r>
            <a:endParaRPr/>
          </a:p>
          <a:p>
            <a:pPr indent="-228600" lvl="2" marL="1143000" rtl="0" algn="l">
              <a:spcBef>
                <a:spcPts val="320"/>
              </a:spcBef>
              <a:spcAft>
                <a:spcPts val="0"/>
              </a:spcAft>
              <a:buClr>
                <a:schemeClr val="dk1"/>
              </a:buClr>
              <a:buSzPts val="1600"/>
              <a:buChar char="•"/>
            </a:pPr>
            <a:r>
              <a:rPr lang="en-US"/>
              <a:t>Accomplished a particularly favorable or unexpected result that justifies transition </a:t>
            </a:r>
            <a:endParaRPr/>
          </a:p>
          <a:p>
            <a:pPr indent="-285750" lvl="1" marL="742950" rtl="0" algn="l">
              <a:spcBef>
                <a:spcPts val="920"/>
              </a:spcBef>
              <a:spcAft>
                <a:spcPts val="0"/>
              </a:spcAft>
              <a:buClr>
                <a:schemeClr val="dk1"/>
              </a:buClr>
              <a:buSzPts val="1600"/>
              <a:buFont typeface="Courier New"/>
              <a:buChar char="o"/>
            </a:pPr>
            <a:r>
              <a:rPr lang="en-US"/>
              <a:t>Completion of a particular aspect of the project can occur prior to conclusion of the entire project to allow the Government to transition that aspect before completion of the prototype phase</a:t>
            </a:r>
            <a:endParaRPr/>
          </a:p>
          <a:p>
            <a:pPr indent="-285750" lvl="1" marL="742950" rtl="0" algn="l">
              <a:spcBef>
                <a:spcPts val="920"/>
              </a:spcBef>
              <a:spcAft>
                <a:spcPts val="0"/>
              </a:spcAft>
              <a:buClr>
                <a:schemeClr val="dk1"/>
              </a:buClr>
              <a:buSzPts val="1600"/>
              <a:buFont typeface="Courier New"/>
              <a:buChar char="o"/>
            </a:pPr>
            <a:r>
              <a:rPr lang="en-US"/>
              <a:t>Each OT for Prototype award will have a provision describing conditions of successful completion</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49"/>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776" name="Google Shape;776;p49"/>
          <p:cNvSpPr txBox="1"/>
          <p:nvPr>
            <p:ph idx="1" type="body"/>
          </p:nvPr>
        </p:nvSpPr>
        <p:spPr>
          <a:xfrm>
            <a:off x="1125939" y="1664730"/>
            <a:ext cx="9799093"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Reduced Government oversight will produce savings by eliminating - </a:t>
            </a:r>
            <a:endParaRPr/>
          </a:p>
          <a:p>
            <a:pPr indent="-285750" lvl="1" marL="742950" rtl="0" algn="l">
              <a:spcBef>
                <a:spcPts val="320"/>
              </a:spcBef>
              <a:spcAft>
                <a:spcPts val="0"/>
              </a:spcAft>
              <a:buClr>
                <a:schemeClr val="dk1"/>
              </a:buClr>
              <a:buSzPts val="1600"/>
              <a:buChar char="•"/>
            </a:pPr>
            <a:r>
              <a:rPr lang="en-US"/>
              <a:t>Certified cost and pricing data</a:t>
            </a:r>
            <a:endParaRPr/>
          </a:p>
          <a:p>
            <a:pPr indent="-285750" lvl="1" marL="742950" rtl="0" algn="l">
              <a:spcBef>
                <a:spcPts val="320"/>
              </a:spcBef>
              <a:spcAft>
                <a:spcPts val="0"/>
              </a:spcAft>
              <a:buClr>
                <a:schemeClr val="dk1"/>
              </a:buClr>
              <a:buSzPts val="1600"/>
              <a:buChar char="•"/>
            </a:pPr>
            <a:r>
              <a:rPr lang="en-US"/>
              <a:t>Government-specific accounting systems</a:t>
            </a:r>
            <a:endParaRPr/>
          </a:p>
          <a:p>
            <a:pPr indent="-285750" lvl="1" marL="742950" rtl="0" algn="l">
              <a:spcBef>
                <a:spcPts val="320"/>
              </a:spcBef>
              <a:spcAft>
                <a:spcPts val="0"/>
              </a:spcAft>
              <a:buClr>
                <a:schemeClr val="dk1"/>
              </a:buClr>
              <a:buSzPts val="1600"/>
              <a:buChar char="•"/>
            </a:pPr>
            <a:r>
              <a:rPr lang="en-US"/>
              <a:t>Complicated Government quality assurance processes</a:t>
            </a:r>
            <a:endParaRPr/>
          </a:p>
          <a:p>
            <a:pPr indent="0" lvl="1" marL="457200" rtl="0" algn="l">
              <a:spcBef>
                <a:spcPts val="360"/>
              </a:spcBef>
              <a:spcAft>
                <a:spcPts val="0"/>
              </a:spcAft>
              <a:buClr>
                <a:schemeClr val="dk1"/>
              </a:buClr>
              <a:buSzPts val="1800"/>
              <a:buNone/>
            </a:pPr>
            <a:r>
              <a:t/>
            </a:r>
            <a:endParaRPr sz="1800"/>
          </a:p>
          <a:p>
            <a:pPr indent="-342900" lvl="0" marL="342900" rtl="0" algn="l">
              <a:spcBef>
                <a:spcPts val="360"/>
              </a:spcBef>
              <a:spcAft>
                <a:spcPts val="0"/>
              </a:spcAft>
              <a:buClr>
                <a:schemeClr val="dk1"/>
              </a:buClr>
              <a:buSzPts val="1800"/>
              <a:buFont typeface="Noto Sans Symbols"/>
              <a:buChar char="⮚"/>
            </a:pPr>
            <a:r>
              <a:rPr lang="en-US"/>
              <a:t>It can be a natural extension of commercial item and performance based contracting</a:t>
            </a:r>
            <a:endParaRPr/>
          </a:p>
          <a:p>
            <a:pPr indent="0" lvl="0" marL="0" rtl="0" algn="l">
              <a:spcBef>
                <a:spcPts val="360"/>
              </a:spcBef>
              <a:spcAft>
                <a:spcPts val="0"/>
              </a:spcAft>
              <a:buClr>
                <a:schemeClr val="dk1"/>
              </a:buClr>
              <a:buSzPts val="1800"/>
              <a:buNone/>
            </a:pPr>
            <a:r>
              <a:t/>
            </a:r>
            <a:endParaRPr/>
          </a:p>
          <a:p>
            <a:pPr indent="-342900" lvl="0" marL="342900" rtl="0" algn="l">
              <a:spcBef>
                <a:spcPts val="360"/>
              </a:spcBef>
              <a:spcAft>
                <a:spcPts val="0"/>
              </a:spcAft>
              <a:buClr>
                <a:schemeClr val="dk1"/>
              </a:buClr>
              <a:buSzPts val="1800"/>
              <a:buFont typeface="Noto Sans Symbols"/>
              <a:buChar char="⮚"/>
            </a:pPr>
            <a:r>
              <a:rPr lang="en-US"/>
              <a:t>Predominately commercial companies are pursuing the technology and you want or need them to participate</a:t>
            </a:r>
            <a:endParaRPr/>
          </a:p>
          <a:p>
            <a:pPr indent="-285750" lvl="1" marL="742950" rtl="0" algn="l">
              <a:spcBef>
                <a:spcPts val="320"/>
              </a:spcBef>
              <a:spcAft>
                <a:spcPts val="0"/>
              </a:spcAft>
              <a:buClr>
                <a:schemeClr val="dk1"/>
              </a:buClr>
              <a:buSzPts val="1600"/>
              <a:buChar char="•"/>
            </a:pPr>
            <a:r>
              <a:rPr lang="en-US"/>
              <a:t>Biotech industry</a:t>
            </a:r>
            <a:endParaRPr/>
          </a:p>
          <a:p>
            <a:pPr indent="-285750" lvl="1" marL="742950" rtl="0" algn="l">
              <a:spcBef>
                <a:spcPts val="320"/>
              </a:spcBef>
              <a:spcAft>
                <a:spcPts val="0"/>
              </a:spcAft>
              <a:buClr>
                <a:schemeClr val="dk1"/>
              </a:buClr>
              <a:buSzPts val="1600"/>
              <a:buChar char="•"/>
            </a:pPr>
            <a:r>
              <a:rPr lang="en-US"/>
              <a:t>Cyber industry</a:t>
            </a:r>
            <a:endParaRPr/>
          </a:p>
        </p:txBody>
      </p:sp>
      <p:sp>
        <p:nvSpPr>
          <p:cNvPr id="777" name="Google Shape;777;p49"/>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Why use a Prototype OT?</a:t>
            </a:r>
            <a:endParaRPr/>
          </a:p>
        </p:txBody>
      </p:sp>
      <p:sp>
        <p:nvSpPr>
          <p:cNvPr id="778" name="Google Shape;778;p49"/>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305" name="Google Shape;305;p5"/>
          <p:cNvSpPr txBox="1"/>
          <p:nvPr>
            <p:ph type="ctrTitle"/>
          </p:nvPr>
        </p:nvSpPr>
        <p:spPr>
          <a:xfrm>
            <a:off x="0" y="357898"/>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Chronology of Events</a:t>
            </a:r>
            <a:endParaRPr/>
          </a:p>
        </p:txBody>
      </p:sp>
      <p:sp>
        <p:nvSpPr>
          <p:cNvPr id="306" name="Google Shape;306;p5"/>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7" name="Google Shape;307;p5"/>
          <p:cNvSpPr/>
          <p:nvPr/>
        </p:nvSpPr>
        <p:spPr>
          <a:xfrm>
            <a:off x="256744" y="2619375"/>
            <a:ext cx="4935537" cy="2813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08" name="Google Shape;308;p5"/>
          <p:cNvSpPr/>
          <p:nvPr/>
        </p:nvSpPr>
        <p:spPr>
          <a:xfrm>
            <a:off x="3601606" y="2619375"/>
            <a:ext cx="1590675" cy="1108075"/>
          </a:xfrm>
          <a:custGeom>
            <a:rect b="b" l="l" r="r" t="t"/>
            <a:pathLst>
              <a:path extrusionOk="0" h="1395" w="2003">
                <a:moveTo>
                  <a:pt x="2003" y="0"/>
                </a:moveTo>
                <a:lnTo>
                  <a:pt x="2003" y="1134"/>
                </a:lnTo>
                <a:lnTo>
                  <a:pt x="1263" y="1134"/>
                </a:lnTo>
                <a:lnTo>
                  <a:pt x="1001" y="1395"/>
                </a:lnTo>
                <a:lnTo>
                  <a:pt x="740" y="1134"/>
                </a:lnTo>
                <a:lnTo>
                  <a:pt x="0" y="1134"/>
                </a:lnTo>
                <a:lnTo>
                  <a:pt x="0" y="0"/>
                </a:lnTo>
                <a:lnTo>
                  <a:pt x="2003" y="0"/>
                </a:lnTo>
                <a:close/>
              </a:path>
            </a:pathLst>
          </a:custGeom>
          <a:solidFill>
            <a:srgbClr val="36609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a:p>
            <a:pPr indent="0" lvl="0" marL="0" marR="0" rtl="0" algn="ctr">
              <a:spcBef>
                <a:spcPts val="0"/>
              </a:spcBef>
              <a:spcAft>
                <a:spcPts val="0"/>
              </a:spcAft>
              <a:buNone/>
            </a:pPr>
            <a:r>
              <a:rPr b="1" lang="en-US" sz="1800">
                <a:solidFill>
                  <a:schemeClr val="lt1"/>
                </a:solidFill>
                <a:latin typeface="Poppins"/>
                <a:ea typeface="Poppins"/>
                <a:cs typeface="Poppins"/>
                <a:sym typeface="Poppins"/>
              </a:rPr>
              <a:t>1958</a:t>
            </a:r>
            <a:endParaRPr/>
          </a:p>
        </p:txBody>
      </p:sp>
      <p:sp>
        <p:nvSpPr>
          <p:cNvPr id="309" name="Google Shape;309;p5"/>
          <p:cNvSpPr/>
          <p:nvPr/>
        </p:nvSpPr>
        <p:spPr>
          <a:xfrm>
            <a:off x="3601606" y="3602038"/>
            <a:ext cx="1590675" cy="1830388"/>
          </a:xfrm>
          <a:custGeom>
            <a:rect b="b" l="l" r="r" t="t"/>
            <a:pathLst>
              <a:path extrusionOk="0" h="2305" w="2003">
                <a:moveTo>
                  <a:pt x="1306" y="0"/>
                </a:moveTo>
                <a:lnTo>
                  <a:pt x="1001" y="304"/>
                </a:lnTo>
                <a:lnTo>
                  <a:pt x="697" y="0"/>
                </a:lnTo>
                <a:lnTo>
                  <a:pt x="0" y="0"/>
                </a:lnTo>
                <a:lnTo>
                  <a:pt x="0" y="2305"/>
                </a:lnTo>
                <a:lnTo>
                  <a:pt x="2003" y="2305"/>
                </a:lnTo>
                <a:lnTo>
                  <a:pt x="2003" y="0"/>
                </a:lnTo>
                <a:lnTo>
                  <a:pt x="1306" y="0"/>
                </a:lnTo>
                <a:close/>
              </a:path>
            </a:pathLst>
          </a:custGeom>
          <a:solidFill>
            <a:srgbClr val="8CB3E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rPr lang="en-US" sz="1200">
                <a:solidFill>
                  <a:srgbClr val="FFFFFF"/>
                </a:solidFill>
                <a:latin typeface="Poppins"/>
                <a:ea typeface="Poppins"/>
                <a:cs typeface="Poppins"/>
                <a:sym typeface="Poppins"/>
              </a:rPr>
              <a:t>Grants Act</a:t>
            </a:r>
            <a:endParaRPr/>
          </a:p>
          <a:p>
            <a:pPr indent="0" lvl="0" marL="0" marR="0" rtl="0" algn="l">
              <a:spcBef>
                <a:spcPts val="0"/>
              </a:spcBef>
              <a:spcAft>
                <a:spcPts val="0"/>
              </a:spcAft>
              <a:buNone/>
            </a:pPr>
            <a:r>
              <a:rPr lang="en-US" sz="1200">
                <a:solidFill>
                  <a:srgbClr val="FFFFFF"/>
                </a:solidFill>
                <a:latin typeface="Poppins"/>
                <a:ea typeface="Poppins"/>
                <a:cs typeface="Poppins"/>
                <a:sym typeface="Poppins"/>
              </a:rPr>
              <a:t>	</a:t>
            </a:r>
            <a:endParaRPr/>
          </a:p>
          <a:p>
            <a:pPr indent="0" lvl="0" marL="0" marR="0" rtl="0" algn="l">
              <a:spcBef>
                <a:spcPts val="0"/>
              </a:spcBef>
              <a:spcAft>
                <a:spcPts val="0"/>
              </a:spcAft>
              <a:buNone/>
            </a:pPr>
            <a:r>
              <a:rPr lang="en-US" sz="1200">
                <a:solidFill>
                  <a:srgbClr val="FFFFFF"/>
                </a:solidFill>
                <a:latin typeface="Poppins"/>
                <a:ea typeface="Poppins"/>
                <a:cs typeface="Poppins"/>
                <a:sym typeface="Poppins"/>
              </a:rPr>
              <a:t>NASA Space Act</a:t>
            </a:r>
            <a:endParaRPr/>
          </a:p>
        </p:txBody>
      </p:sp>
      <p:sp>
        <p:nvSpPr>
          <p:cNvPr id="310" name="Google Shape;310;p5"/>
          <p:cNvSpPr/>
          <p:nvPr/>
        </p:nvSpPr>
        <p:spPr>
          <a:xfrm>
            <a:off x="1929969" y="2619375"/>
            <a:ext cx="1589087" cy="1108075"/>
          </a:xfrm>
          <a:custGeom>
            <a:rect b="b" l="l" r="r" t="t"/>
            <a:pathLst>
              <a:path extrusionOk="0" h="1395" w="2004">
                <a:moveTo>
                  <a:pt x="2004" y="0"/>
                </a:moveTo>
                <a:lnTo>
                  <a:pt x="2004" y="1134"/>
                </a:lnTo>
                <a:lnTo>
                  <a:pt x="1263" y="1134"/>
                </a:lnTo>
                <a:lnTo>
                  <a:pt x="1002" y="1395"/>
                </a:lnTo>
                <a:lnTo>
                  <a:pt x="741" y="1134"/>
                </a:lnTo>
                <a:lnTo>
                  <a:pt x="0" y="1134"/>
                </a:lnTo>
                <a:lnTo>
                  <a:pt x="0" y="0"/>
                </a:lnTo>
                <a:lnTo>
                  <a:pt x="2004" y="0"/>
                </a:lnTo>
                <a:close/>
              </a:path>
            </a:pathLst>
          </a:custGeom>
          <a:solidFill>
            <a:srgbClr val="205867"/>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a:p>
            <a:pPr indent="0" lvl="0" marL="0" marR="0" rtl="0" algn="ctr">
              <a:spcBef>
                <a:spcPts val="0"/>
              </a:spcBef>
              <a:spcAft>
                <a:spcPts val="0"/>
              </a:spcAft>
              <a:buNone/>
            </a:pPr>
            <a:r>
              <a:rPr b="1" lang="en-US" sz="1800">
                <a:solidFill>
                  <a:schemeClr val="lt1"/>
                </a:solidFill>
                <a:latin typeface="Poppins"/>
                <a:ea typeface="Poppins"/>
                <a:cs typeface="Poppins"/>
                <a:sym typeface="Poppins"/>
              </a:rPr>
              <a:t>1951</a:t>
            </a:r>
            <a:endParaRPr/>
          </a:p>
        </p:txBody>
      </p:sp>
      <p:sp>
        <p:nvSpPr>
          <p:cNvPr id="311" name="Google Shape;311;p5"/>
          <p:cNvSpPr/>
          <p:nvPr/>
        </p:nvSpPr>
        <p:spPr>
          <a:xfrm>
            <a:off x="1929969" y="3602038"/>
            <a:ext cx="1589087" cy="1830388"/>
          </a:xfrm>
          <a:custGeom>
            <a:rect b="b" l="l" r="r" t="t"/>
            <a:pathLst>
              <a:path extrusionOk="0" h="2305" w="2004">
                <a:moveTo>
                  <a:pt x="1306" y="0"/>
                </a:moveTo>
                <a:lnTo>
                  <a:pt x="1002" y="304"/>
                </a:lnTo>
                <a:lnTo>
                  <a:pt x="698" y="0"/>
                </a:lnTo>
                <a:lnTo>
                  <a:pt x="0" y="0"/>
                </a:lnTo>
                <a:lnTo>
                  <a:pt x="0" y="2305"/>
                </a:lnTo>
                <a:lnTo>
                  <a:pt x="2004" y="2305"/>
                </a:lnTo>
                <a:lnTo>
                  <a:pt x="2004" y="0"/>
                </a:lnTo>
                <a:lnTo>
                  <a:pt x="1306" y="0"/>
                </a:lnTo>
                <a:close/>
              </a:path>
            </a:pathLst>
          </a:custGeom>
          <a:solidFill>
            <a:srgbClr val="31859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rPr lang="en-US" sz="1200">
                <a:solidFill>
                  <a:srgbClr val="FFFFFF"/>
                </a:solidFill>
                <a:latin typeface="Poppins"/>
                <a:ea typeface="Poppins"/>
                <a:cs typeface="Poppins"/>
                <a:sym typeface="Poppins"/>
              </a:rPr>
              <a:t>Procurement regulations double in size to 600+ pages</a:t>
            </a:r>
            <a:endParaRPr/>
          </a:p>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12" name="Google Shape;312;p5"/>
          <p:cNvSpPr/>
          <p:nvPr/>
        </p:nvSpPr>
        <p:spPr>
          <a:xfrm>
            <a:off x="256744" y="2619375"/>
            <a:ext cx="1590675" cy="1108075"/>
          </a:xfrm>
          <a:custGeom>
            <a:rect b="b" l="l" r="r" t="t"/>
            <a:pathLst>
              <a:path extrusionOk="0" h="1395" w="2003">
                <a:moveTo>
                  <a:pt x="2003" y="0"/>
                </a:moveTo>
                <a:lnTo>
                  <a:pt x="2003" y="1134"/>
                </a:lnTo>
                <a:lnTo>
                  <a:pt x="1263" y="1134"/>
                </a:lnTo>
                <a:lnTo>
                  <a:pt x="1002" y="1395"/>
                </a:lnTo>
                <a:lnTo>
                  <a:pt x="740" y="1134"/>
                </a:lnTo>
                <a:lnTo>
                  <a:pt x="0" y="1134"/>
                </a:lnTo>
                <a:lnTo>
                  <a:pt x="0" y="0"/>
                </a:lnTo>
                <a:lnTo>
                  <a:pt x="2003" y="0"/>
                </a:lnTo>
                <a:close/>
              </a:path>
            </a:pathLst>
          </a:custGeom>
          <a:solidFill>
            <a:srgbClr val="0F243E"/>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a:p>
            <a:pPr indent="0" lvl="0" marL="0" marR="0" rtl="0" algn="ctr">
              <a:spcBef>
                <a:spcPts val="0"/>
              </a:spcBef>
              <a:spcAft>
                <a:spcPts val="0"/>
              </a:spcAft>
              <a:buNone/>
            </a:pPr>
            <a:r>
              <a:rPr b="1" lang="en-US" sz="1800">
                <a:solidFill>
                  <a:schemeClr val="lt1"/>
                </a:solidFill>
                <a:latin typeface="Poppins"/>
                <a:ea typeface="Poppins"/>
                <a:cs typeface="Poppins"/>
                <a:sym typeface="Poppins"/>
              </a:rPr>
              <a:t>1948</a:t>
            </a:r>
            <a:endParaRPr/>
          </a:p>
        </p:txBody>
      </p:sp>
      <p:sp>
        <p:nvSpPr>
          <p:cNvPr id="313" name="Google Shape;313;p5"/>
          <p:cNvSpPr/>
          <p:nvPr/>
        </p:nvSpPr>
        <p:spPr>
          <a:xfrm>
            <a:off x="256744" y="3602038"/>
            <a:ext cx="1590675" cy="1830388"/>
          </a:xfrm>
          <a:custGeom>
            <a:rect b="b" l="l" r="r" t="t"/>
            <a:pathLst>
              <a:path extrusionOk="0" h="2305" w="2003">
                <a:moveTo>
                  <a:pt x="1306" y="0"/>
                </a:moveTo>
                <a:lnTo>
                  <a:pt x="1002" y="304"/>
                </a:lnTo>
                <a:lnTo>
                  <a:pt x="697" y="0"/>
                </a:lnTo>
                <a:lnTo>
                  <a:pt x="0" y="0"/>
                </a:lnTo>
                <a:lnTo>
                  <a:pt x="0" y="2305"/>
                </a:lnTo>
                <a:lnTo>
                  <a:pt x="2003" y="2305"/>
                </a:lnTo>
                <a:lnTo>
                  <a:pt x="2003" y="0"/>
                </a:lnTo>
                <a:lnTo>
                  <a:pt x="1306" y="0"/>
                </a:lnTo>
                <a:close/>
              </a:path>
            </a:pathLst>
          </a:custGeom>
          <a:solidFill>
            <a:srgbClr val="2440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lt1"/>
              </a:solidFill>
              <a:latin typeface="Poppins"/>
              <a:ea typeface="Poppins"/>
              <a:cs typeface="Poppins"/>
              <a:sym typeface="Poppins"/>
            </a:endParaRPr>
          </a:p>
          <a:p>
            <a:pPr indent="0" lvl="0" marL="0" marR="0" rtl="0" algn="l">
              <a:spcBef>
                <a:spcPts val="0"/>
              </a:spcBef>
              <a:spcAft>
                <a:spcPts val="0"/>
              </a:spcAft>
              <a:buNone/>
            </a:pPr>
            <a:r>
              <a:t/>
            </a:r>
            <a:endParaRPr sz="1200">
              <a:solidFill>
                <a:schemeClr val="lt1"/>
              </a:solidFill>
              <a:latin typeface="Poppins"/>
              <a:ea typeface="Poppins"/>
              <a:cs typeface="Poppins"/>
              <a:sym typeface="Poppins"/>
            </a:endParaRPr>
          </a:p>
          <a:p>
            <a:pPr indent="0" lvl="0" marL="0" marR="0" rtl="0" algn="l">
              <a:spcBef>
                <a:spcPts val="0"/>
              </a:spcBef>
              <a:spcAft>
                <a:spcPts val="0"/>
              </a:spcAft>
              <a:buNone/>
            </a:pPr>
            <a:r>
              <a:rPr lang="en-US" sz="1200">
                <a:solidFill>
                  <a:schemeClr val="lt1"/>
                </a:solidFill>
                <a:latin typeface="Poppins"/>
                <a:ea typeface="Poppins"/>
                <a:cs typeface="Poppins"/>
                <a:sym typeface="Poppins"/>
              </a:rPr>
              <a:t>Armed Services Procurement Act/Armed Services Procurement Regulation (ASPR)</a:t>
            </a:r>
            <a:endParaRPr/>
          </a:p>
        </p:txBody>
      </p:sp>
      <p:sp>
        <p:nvSpPr>
          <p:cNvPr id="314" name="Google Shape;314;p5"/>
          <p:cNvSpPr/>
          <p:nvPr/>
        </p:nvSpPr>
        <p:spPr>
          <a:xfrm>
            <a:off x="5273587" y="2619375"/>
            <a:ext cx="1590675" cy="1108075"/>
          </a:xfrm>
          <a:custGeom>
            <a:rect b="b" l="l" r="r" t="t"/>
            <a:pathLst>
              <a:path extrusionOk="0" h="1395" w="2003">
                <a:moveTo>
                  <a:pt x="2003" y="0"/>
                </a:moveTo>
                <a:lnTo>
                  <a:pt x="2003" y="1134"/>
                </a:lnTo>
                <a:lnTo>
                  <a:pt x="1263" y="1134"/>
                </a:lnTo>
                <a:lnTo>
                  <a:pt x="1002" y="1395"/>
                </a:lnTo>
                <a:lnTo>
                  <a:pt x="740" y="1134"/>
                </a:lnTo>
                <a:lnTo>
                  <a:pt x="0" y="1134"/>
                </a:lnTo>
                <a:lnTo>
                  <a:pt x="0" y="0"/>
                </a:lnTo>
                <a:lnTo>
                  <a:pt x="2003" y="0"/>
                </a:lnTo>
                <a:close/>
              </a:path>
            </a:pathLst>
          </a:custGeom>
          <a:solidFill>
            <a:srgbClr val="3F3F3F"/>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a:p>
            <a:pPr indent="0" lvl="0" marL="0" marR="0" rtl="0" algn="ctr">
              <a:spcBef>
                <a:spcPts val="0"/>
              </a:spcBef>
              <a:spcAft>
                <a:spcPts val="0"/>
              </a:spcAft>
              <a:buNone/>
            </a:pPr>
            <a:r>
              <a:rPr b="1" lang="en-US" sz="1800">
                <a:solidFill>
                  <a:schemeClr val="lt1"/>
                </a:solidFill>
                <a:latin typeface="Poppins"/>
                <a:ea typeface="Poppins"/>
                <a:cs typeface="Poppins"/>
                <a:sym typeface="Poppins"/>
              </a:rPr>
              <a:t>1959</a:t>
            </a:r>
            <a:endParaRPr/>
          </a:p>
        </p:txBody>
      </p:sp>
      <p:sp>
        <p:nvSpPr>
          <p:cNvPr id="315" name="Google Shape;315;p5"/>
          <p:cNvSpPr/>
          <p:nvPr/>
        </p:nvSpPr>
        <p:spPr>
          <a:xfrm>
            <a:off x="5273587" y="3602038"/>
            <a:ext cx="1590675" cy="1830388"/>
          </a:xfrm>
          <a:custGeom>
            <a:rect b="b" l="l" r="r" t="t"/>
            <a:pathLst>
              <a:path extrusionOk="0" h="2305" w="2003">
                <a:moveTo>
                  <a:pt x="1306" y="0"/>
                </a:moveTo>
                <a:lnTo>
                  <a:pt x="1002" y="304"/>
                </a:lnTo>
                <a:lnTo>
                  <a:pt x="697" y="0"/>
                </a:lnTo>
                <a:lnTo>
                  <a:pt x="0" y="0"/>
                </a:lnTo>
                <a:lnTo>
                  <a:pt x="0" y="2305"/>
                </a:lnTo>
                <a:lnTo>
                  <a:pt x="2003" y="2305"/>
                </a:lnTo>
                <a:lnTo>
                  <a:pt x="2003" y="0"/>
                </a:lnTo>
                <a:lnTo>
                  <a:pt x="1306" y="0"/>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rPr lang="en-US" sz="1200">
                <a:solidFill>
                  <a:srgbClr val="FFFFFF"/>
                </a:solidFill>
                <a:latin typeface="Poppins"/>
                <a:ea typeface="Poppins"/>
                <a:cs typeface="Poppins"/>
                <a:sym typeface="Poppins"/>
              </a:rPr>
              <a:t>GSA issues civilian procurement regulation</a:t>
            </a:r>
            <a:endParaRPr/>
          </a:p>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p:txBody>
      </p:sp>
      <p:sp>
        <p:nvSpPr>
          <p:cNvPr id="316" name="Google Shape;316;p5"/>
          <p:cNvSpPr/>
          <p:nvPr/>
        </p:nvSpPr>
        <p:spPr>
          <a:xfrm>
            <a:off x="10298969" y="2619375"/>
            <a:ext cx="1590675" cy="1108075"/>
          </a:xfrm>
          <a:custGeom>
            <a:rect b="b" l="l" r="r" t="t"/>
            <a:pathLst>
              <a:path extrusionOk="0" h="1395" w="2003">
                <a:moveTo>
                  <a:pt x="2003" y="0"/>
                </a:moveTo>
                <a:lnTo>
                  <a:pt x="2003" y="1134"/>
                </a:lnTo>
                <a:lnTo>
                  <a:pt x="1263" y="1134"/>
                </a:lnTo>
                <a:lnTo>
                  <a:pt x="1001" y="1395"/>
                </a:lnTo>
                <a:lnTo>
                  <a:pt x="740" y="1134"/>
                </a:lnTo>
                <a:lnTo>
                  <a:pt x="0" y="1134"/>
                </a:lnTo>
                <a:lnTo>
                  <a:pt x="0" y="0"/>
                </a:lnTo>
                <a:lnTo>
                  <a:pt x="2003" y="0"/>
                </a:lnTo>
                <a:close/>
              </a:path>
            </a:pathLst>
          </a:custGeom>
          <a:solidFill>
            <a:srgbClr val="36609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a:p>
            <a:pPr indent="0" lvl="0" marL="0" marR="0" rtl="0" algn="ctr">
              <a:spcBef>
                <a:spcPts val="0"/>
              </a:spcBef>
              <a:spcAft>
                <a:spcPts val="0"/>
              </a:spcAft>
              <a:buNone/>
            </a:pPr>
            <a:r>
              <a:rPr b="1" lang="en-US" sz="1800">
                <a:solidFill>
                  <a:schemeClr val="lt1"/>
                </a:solidFill>
                <a:latin typeface="Poppins"/>
                <a:ea typeface="Poppins"/>
                <a:cs typeface="Poppins"/>
                <a:sym typeface="Poppins"/>
              </a:rPr>
              <a:t>1978</a:t>
            </a:r>
            <a:endParaRPr/>
          </a:p>
        </p:txBody>
      </p:sp>
      <p:sp>
        <p:nvSpPr>
          <p:cNvPr id="317" name="Google Shape;317;p5"/>
          <p:cNvSpPr/>
          <p:nvPr/>
        </p:nvSpPr>
        <p:spPr>
          <a:xfrm>
            <a:off x="10298969" y="3602038"/>
            <a:ext cx="1590675" cy="1830388"/>
          </a:xfrm>
          <a:custGeom>
            <a:rect b="b" l="l" r="r" t="t"/>
            <a:pathLst>
              <a:path extrusionOk="0" h="2305" w="2003">
                <a:moveTo>
                  <a:pt x="1306" y="0"/>
                </a:moveTo>
                <a:lnTo>
                  <a:pt x="1001" y="304"/>
                </a:lnTo>
                <a:lnTo>
                  <a:pt x="697" y="0"/>
                </a:lnTo>
                <a:lnTo>
                  <a:pt x="0" y="0"/>
                </a:lnTo>
                <a:lnTo>
                  <a:pt x="0" y="2305"/>
                </a:lnTo>
                <a:lnTo>
                  <a:pt x="2003" y="2305"/>
                </a:lnTo>
                <a:lnTo>
                  <a:pt x="2003" y="0"/>
                </a:lnTo>
                <a:lnTo>
                  <a:pt x="1306" y="0"/>
                </a:lnTo>
                <a:close/>
              </a:path>
            </a:pathLst>
          </a:custGeom>
          <a:solidFill>
            <a:srgbClr val="8CB3E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rPr lang="en-US" sz="1200">
                <a:solidFill>
                  <a:srgbClr val="FFFFFF"/>
                </a:solidFill>
                <a:latin typeface="Poppins"/>
                <a:ea typeface="Poppins"/>
                <a:cs typeface="Poppins"/>
                <a:sym typeface="Poppins"/>
              </a:rPr>
              <a:t>Federal Grant and Cooperative Agreement Act</a:t>
            </a:r>
            <a:endParaRPr/>
          </a:p>
        </p:txBody>
      </p:sp>
      <p:sp>
        <p:nvSpPr>
          <p:cNvPr id="318" name="Google Shape;318;p5"/>
          <p:cNvSpPr/>
          <p:nvPr/>
        </p:nvSpPr>
        <p:spPr>
          <a:xfrm>
            <a:off x="8627332" y="2619375"/>
            <a:ext cx="1589087" cy="1108075"/>
          </a:xfrm>
          <a:custGeom>
            <a:rect b="b" l="l" r="r" t="t"/>
            <a:pathLst>
              <a:path extrusionOk="0" h="1395" w="2004">
                <a:moveTo>
                  <a:pt x="2004" y="0"/>
                </a:moveTo>
                <a:lnTo>
                  <a:pt x="2004" y="1134"/>
                </a:lnTo>
                <a:lnTo>
                  <a:pt x="1263" y="1134"/>
                </a:lnTo>
                <a:lnTo>
                  <a:pt x="1002" y="1395"/>
                </a:lnTo>
                <a:lnTo>
                  <a:pt x="741" y="1134"/>
                </a:lnTo>
                <a:lnTo>
                  <a:pt x="0" y="1134"/>
                </a:lnTo>
                <a:lnTo>
                  <a:pt x="0" y="0"/>
                </a:lnTo>
                <a:lnTo>
                  <a:pt x="2004" y="0"/>
                </a:lnTo>
                <a:close/>
              </a:path>
            </a:pathLst>
          </a:custGeom>
          <a:solidFill>
            <a:srgbClr val="205867"/>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a:p>
            <a:pPr indent="0" lvl="0" marL="0" marR="0" rtl="0" algn="ctr">
              <a:spcBef>
                <a:spcPts val="0"/>
              </a:spcBef>
              <a:spcAft>
                <a:spcPts val="0"/>
              </a:spcAft>
              <a:buNone/>
            </a:pPr>
            <a:r>
              <a:rPr b="1" lang="en-US" sz="1800">
                <a:solidFill>
                  <a:schemeClr val="lt1"/>
                </a:solidFill>
                <a:latin typeface="Poppins"/>
                <a:ea typeface="Poppins"/>
                <a:cs typeface="Poppins"/>
                <a:sym typeface="Poppins"/>
              </a:rPr>
              <a:t>1977</a:t>
            </a:r>
            <a:endParaRPr/>
          </a:p>
        </p:txBody>
      </p:sp>
      <p:sp>
        <p:nvSpPr>
          <p:cNvPr id="319" name="Google Shape;319;p5"/>
          <p:cNvSpPr/>
          <p:nvPr/>
        </p:nvSpPr>
        <p:spPr>
          <a:xfrm>
            <a:off x="8627332" y="3602038"/>
            <a:ext cx="1589087" cy="1830388"/>
          </a:xfrm>
          <a:custGeom>
            <a:rect b="b" l="l" r="r" t="t"/>
            <a:pathLst>
              <a:path extrusionOk="0" h="2305" w="2004">
                <a:moveTo>
                  <a:pt x="1306" y="0"/>
                </a:moveTo>
                <a:lnTo>
                  <a:pt x="1002" y="304"/>
                </a:lnTo>
                <a:lnTo>
                  <a:pt x="698" y="0"/>
                </a:lnTo>
                <a:lnTo>
                  <a:pt x="0" y="0"/>
                </a:lnTo>
                <a:lnTo>
                  <a:pt x="0" y="2305"/>
                </a:lnTo>
                <a:lnTo>
                  <a:pt x="2004" y="2305"/>
                </a:lnTo>
                <a:lnTo>
                  <a:pt x="2004" y="0"/>
                </a:lnTo>
                <a:lnTo>
                  <a:pt x="1306" y="0"/>
                </a:lnTo>
                <a:close/>
              </a:path>
            </a:pathLst>
          </a:custGeom>
          <a:solidFill>
            <a:srgbClr val="31859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rPr lang="en-US" sz="1200">
                <a:solidFill>
                  <a:srgbClr val="FFFFFF"/>
                </a:solidFill>
                <a:latin typeface="Poppins"/>
                <a:ea typeface="Poppins"/>
                <a:cs typeface="Poppins"/>
                <a:sym typeface="Poppins"/>
              </a:rPr>
              <a:t>ASPR becomes Defense Acquisition Regulations (DAR)</a:t>
            </a:r>
            <a:endParaRPr sz="1800">
              <a:solidFill>
                <a:schemeClr val="dk1"/>
              </a:solidFill>
              <a:latin typeface="Tahoma"/>
              <a:ea typeface="Tahoma"/>
              <a:cs typeface="Tahoma"/>
              <a:sym typeface="Tahoma"/>
            </a:endParaRPr>
          </a:p>
        </p:txBody>
      </p:sp>
      <p:sp>
        <p:nvSpPr>
          <p:cNvPr id="320" name="Google Shape;320;p5"/>
          <p:cNvSpPr/>
          <p:nvPr/>
        </p:nvSpPr>
        <p:spPr>
          <a:xfrm>
            <a:off x="6954107" y="2619375"/>
            <a:ext cx="1590675" cy="1108075"/>
          </a:xfrm>
          <a:custGeom>
            <a:rect b="b" l="l" r="r" t="t"/>
            <a:pathLst>
              <a:path extrusionOk="0" h="1395" w="2003">
                <a:moveTo>
                  <a:pt x="2003" y="0"/>
                </a:moveTo>
                <a:lnTo>
                  <a:pt x="2003" y="1134"/>
                </a:lnTo>
                <a:lnTo>
                  <a:pt x="1263" y="1134"/>
                </a:lnTo>
                <a:lnTo>
                  <a:pt x="1002" y="1395"/>
                </a:lnTo>
                <a:lnTo>
                  <a:pt x="740" y="1134"/>
                </a:lnTo>
                <a:lnTo>
                  <a:pt x="0" y="1134"/>
                </a:lnTo>
                <a:lnTo>
                  <a:pt x="0" y="0"/>
                </a:lnTo>
                <a:lnTo>
                  <a:pt x="2003" y="0"/>
                </a:lnTo>
                <a:close/>
              </a:path>
            </a:pathLst>
          </a:custGeom>
          <a:solidFill>
            <a:srgbClr val="0F243E"/>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a:p>
            <a:pPr indent="0" lvl="0" marL="0" marR="0" rtl="0" algn="ctr">
              <a:spcBef>
                <a:spcPts val="0"/>
              </a:spcBef>
              <a:spcAft>
                <a:spcPts val="0"/>
              </a:spcAft>
              <a:buNone/>
            </a:pPr>
            <a:r>
              <a:rPr b="1" lang="en-US" sz="1800">
                <a:solidFill>
                  <a:schemeClr val="lt1"/>
                </a:solidFill>
                <a:latin typeface="Poppins"/>
                <a:ea typeface="Poppins"/>
                <a:cs typeface="Poppins"/>
                <a:sym typeface="Poppins"/>
              </a:rPr>
              <a:t>1974</a:t>
            </a:r>
            <a:endParaRPr/>
          </a:p>
        </p:txBody>
      </p:sp>
      <p:sp>
        <p:nvSpPr>
          <p:cNvPr id="321" name="Google Shape;321;p5"/>
          <p:cNvSpPr/>
          <p:nvPr/>
        </p:nvSpPr>
        <p:spPr>
          <a:xfrm>
            <a:off x="6954107" y="3602038"/>
            <a:ext cx="1590675" cy="1830388"/>
          </a:xfrm>
          <a:custGeom>
            <a:rect b="b" l="l" r="r" t="t"/>
            <a:pathLst>
              <a:path extrusionOk="0" h="2305" w="2003">
                <a:moveTo>
                  <a:pt x="1306" y="0"/>
                </a:moveTo>
                <a:lnTo>
                  <a:pt x="1002" y="304"/>
                </a:lnTo>
                <a:lnTo>
                  <a:pt x="697" y="0"/>
                </a:lnTo>
                <a:lnTo>
                  <a:pt x="0" y="0"/>
                </a:lnTo>
                <a:lnTo>
                  <a:pt x="0" y="2305"/>
                </a:lnTo>
                <a:lnTo>
                  <a:pt x="2003" y="2305"/>
                </a:lnTo>
                <a:lnTo>
                  <a:pt x="2003" y="0"/>
                </a:lnTo>
                <a:lnTo>
                  <a:pt x="1306" y="0"/>
                </a:lnTo>
                <a:close/>
              </a:path>
            </a:pathLst>
          </a:custGeom>
          <a:solidFill>
            <a:srgbClr val="2440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lt1"/>
              </a:solidFill>
              <a:latin typeface="Poppins"/>
              <a:ea typeface="Poppins"/>
              <a:cs typeface="Poppins"/>
              <a:sym typeface="Poppins"/>
            </a:endParaRPr>
          </a:p>
          <a:p>
            <a:pPr indent="0" lvl="0" marL="0" marR="0" rtl="0" algn="l">
              <a:spcBef>
                <a:spcPts val="0"/>
              </a:spcBef>
              <a:spcAft>
                <a:spcPts val="0"/>
              </a:spcAft>
              <a:buNone/>
            </a:pPr>
            <a:r>
              <a:t/>
            </a:r>
            <a:endParaRPr sz="1200">
              <a:solidFill>
                <a:schemeClr val="lt1"/>
              </a:solidFill>
              <a:latin typeface="Poppins"/>
              <a:ea typeface="Poppins"/>
              <a:cs typeface="Poppins"/>
              <a:sym typeface="Poppins"/>
            </a:endParaRPr>
          </a:p>
          <a:p>
            <a:pPr indent="0" lvl="0" marL="0" marR="0" rtl="0" algn="l">
              <a:spcBef>
                <a:spcPts val="0"/>
              </a:spcBef>
              <a:spcAft>
                <a:spcPts val="0"/>
              </a:spcAft>
              <a:buNone/>
            </a:pPr>
            <a:r>
              <a:rPr lang="en-US" sz="1200">
                <a:solidFill>
                  <a:schemeClr val="lt1"/>
                </a:solidFill>
                <a:latin typeface="Poppins"/>
                <a:ea typeface="Poppins"/>
                <a:cs typeface="Poppins"/>
                <a:sym typeface="Poppins"/>
              </a:rPr>
              <a:t>Procurement regulations now 3000 pages </a:t>
            </a:r>
            <a:endParaRPr/>
          </a:p>
          <a:p>
            <a:pPr indent="0" lvl="0" marL="0" marR="0" rtl="0" algn="l">
              <a:spcBef>
                <a:spcPts val="0"/>
              </a:spcBef>
              <a:spcAft>
                <a:spcPts val="0"/>
              </a:spcAft>
              <a:buNone/>
            </a:pPr>
            <a:r>
              <a:rPr lang="en-US" sz="1200">
                <a:solidFill>
                  <a:schemeClr val="lt1"/>
                </a:solidFill>
                <a:latin typeface="Poppins"/>
                <a:ea typeface="Poppins"/>
                <a:cs typeface="Poppins"/>
                <a:sym typeface="Poppins"/>
              </a:rPr>
              <a:t>(about 2000 pages attributable to McNamara consolidations)</a:t>
            </a:r>
            <a:endParaRPr sz="1200">
              <a:solidFill>
                <a:schemeClr val="lt1"/>
              </a:solidFill>
              <a:latin typeface="Poppins"/>
              <a:ea typeface="Poppins"/>
              <a:cs typeface="Poppins"/>
              <a:sym typeface="Poppi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pic>
        <p:nvPicPr>
          <p:cNvPr descr="X-45 Unmanned Combat Air Vehicle" id="783" name="Google Shape;783;p50"/>
          <p:cNvPicPr preferRelativeResize="0"/>
          <p:nvPr/>
        </p:nvPicPr>
        <p:blipFill rotWithShape="1">
          <a:blip r:embed="rId3">
            <a:alphaModFix/>
          </a:blip>
          <a:srcRect b="32234" l="13122" r="10611" t="14950"/>
          <a:stretch/>
        </p:blipFill>
        <p:spPr>
          <a:xfrm>
            <a:off x="4346916" y="5146805"/>
            <a:ext cx="2110727" cy="1169409"/>
          </a:xfrm>
          <a:prstGeom prst="rect">
            <a:avLst/>
          </a:prstGeom>
          <a:noFill/>
          <a:ln>
            <a:noFill/>
          </a:ln>
        </p:spPr>
      </p:pic>
      <p:sp>
        <p:nvSpPr>
          <p:cNvPr id="784" name="Google Shape;784;p50"/>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785" name="Google Shape;785;p50"/>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86" name="Google Shape;786;p50"/>
          <p:cNvSpPr txBox="1"/>
          <p:nvPr>
            <p:ph idx="1" type="body"/>
          </p:nvPr>
        </p:nvSpPr>
        <p:spPr>
          <a:xfrm>
            <a:off x="385093" y="1659194"/>
            <a:ext cx="6248400" cy="4791369"/>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1"/>
              </a:buClr>
              <a:buSzPts val="1400"/>
              <a:buChar char="⮚"/>
            </a:pPr>
            <a:r>
              <a:rPr lang="en-US" sz="1400"/>
              <a:t>DARKSTAR (Tier III -)</a:t>
            </a:r>
            <a:endParaRPr/>
          </a:p>
          <a:p>
            <a:pPr indent="-342900" lvl="0" marL="342900" rtl="0" algn="l">
              <a:lnSpc>
                <a:spcPct val="150000"/>
              </a:lnSpc>
              <a:spcBef>
                <a:spcPts val="280"/>
              </a:spcBef>
              <a:spcAft>
                <a:spcPts val="0"/>
              </a:spcAft>
              <a:buClr>
                <a:schemeClr val="dk1"/>
              </a:buClr>
              <a:buSzPts val="1400"/>
              <a:buChar char="⮚"/>
            </a:pPr>
            <a:r>
              <a:rPr lang="en-US" sz="1400"/>
              <a:t>GLOBAL HAWK (Tier II+)</a:t>
            </a:r>
            <a:endParaRPr/>
          </a:p>
          <a:p>
            <a:pPr indent="-342900" lvl="0" marL="342900" rtl="0" algn="l">
              <a:lnSpc>
                <a:spcPct val="150000"/>
              </a:lnSpc>
              <a:spcBef>
                <a:spcPts val="280"/>
              </a:spcBef>
              <a:spcAft>
                <a:spcPts val="0"/>
              </a:spcAft>
              <a:buClr>
                <a:schemeClr val="dk1"/>
              </a:buClr>
              <a:buSzPts val="1400"/>
              <a:buChar char="⮚"/>
            </a:pPr>
            <a:r>
              <a:rPr lang="en-US" sz="1400"/>
              <a:t>Common Ground Station (CGS)</a:t>
            </a:r>
            <a:endParaRPr/>
          </a:p>
          <a:p>
            <a:pPr indent="-342900" lvl="0" marL="342900" rtl="0" algn="l">
              <a:lnSpc>
                <a:spcPct val="150000"/>
              </a:lnSpc>
              <a:spcBef>
                <a:spcPts val="280"/>
              </a:spcBef>
              <a:spcAft>
                <a:spcPts val="0"/>
              </a:spcAft>
              <a:buClr>
                <a:schemeClr val="dk1"/>
              </a:buClr>
              <a:buSzPts val="1400"/>
              <a:buChar char="⮚"/>
            </a:pPr>
            <a:r>
              <a:rPr lang="en-US" sz="1400"/>
              <a:t>Arsenal Ship</a:t>
            </a:r>
            <a:endParaRPr/>
          </a:p>
          <a:p>
            <a:pPr indent="-342900" lvl="0" marL="342900" rtl="0" algn="l">
              <a:lnSpc>
                <a:spcPct val="150000"/>
              </a:lnSpc>
              <a:spcBef>
                <a:spcPts val="280"/>
              </a:spcBef>
              <a:spcAft>
                <a:spcPts val="0"/>
              </a:spcAft>
              <a:buClr>
                <a:schemeClr val="dk1"/>
              </a:buClr>
              <a:buSzPts val="1400"/>
              <a:buChar char="⮚"/>
            </a:pPr>
            <a:r>
              <a:rPr lang="en-US" sz="1400"/>
              <a:t>Laser Communications</a:t>
            </a:r>
            <a:endParaRPr/>
          </a:p>
          <a:p>
            <a:pPr indent="-342900" lvl="0" marL="342900" rtl="0" algn="l">
              <a:lnSpc>
                <a:spcPct val="150000"/>
              </a:lnSpc>
              <a:spcBef>
                <a:spcPts val="280"/>
              </a:spcBef>
              <a:spcAft>
                <a:spcPts val="0"/>
              </a:spcAft>
              <a:buClr>
                <a:schemeClr val="dk1"/>
              </a:buClr>
              <a:buSzPts val="1400"/>
              <a:buChar char="⮚"/>
            </a:pPr>
            <a:r>
              <a:rPr lang="en-US" sz="1400"/>
              <a:t>Commercial Operations and Support Savings Initiative (COSSI)</a:t>
            </a:r>
            <a:endParaRPr/>
          </a:p>
          <a:p>
            <a:pPr indent="-342900" lvl="0" marL="342900" rtl="0" algn="l">
              <a:lnSpc>
                <a:spcPct val="150000"/>
              </a:lnSpc>
              <a:spcBef>
                <a:spcPts val="280"/>
              </a:spcBef>
              <a:spcAft>
                <a:spcPts val="0"/>
              </a:spcAft>
              <a:buClr>
                <a:schemeClr val="dk1"/>
              </a:buClr>
              <a:buSzPts val="1400"/>
              <a:buChar char="⮚"/>
            </a:pPr>
            <a:r>
              <a:rPr lang="en-US" sz="1400"/>
              <a:t>Submarine Payload and Sensors</a:t>
            </a:r>
            <a:endParaRPr/>
          </a:p>
          <a:p>
            <a:pPr indent="-342900" lvl="0" marL="342900" rtl="0" algn="l">
              <a:lnSpc>
                <a:spcPct val="150000"/>
              </a:lnSpc>
              <a:spcBef>
                <a:spcPts val="280"/>
              </a:spcBef>
              <a:spcAft>
                <a:spcPts val="0"/>
              </a:spcAft>
              <a:buClr>
                <a:schemeClr val="dk1"/>
              </a:buClr>
              <a:buSzPts val="1400"/>
              <a:buChar char="⮚"/>
            </a:pPr>
            <a:r>
              <a:rPr lang="en-US" sz="1400"/>
              <a:t>Airborne Communications Node (ACN)</a:t>
            </a:r>
            <a:endParaRPr/>
          </a:p>
          <a:p>
            <a:pPr indent="-342900" lvl="0" marL="342900" rtl="0" algn="l">
              <a:lnSpc>
                <a:spcPct val="150000"/>
              </a:lnSpc>
              <a:spcBef>
                <a:spcPts val="280"/>
              </a:spcBef>
              <a:spcAft>
                <a:spcPts val="0"/>
              </a:spcAft>
              <a:buClr>
                <a:schemeClr val="dk1"/>
              </a:buClr>
              <a:buSzPts val="1400"/>
              <a:buChar char="⮚"/>
            </a:pPr>
            <a:r>
              <a:rPr lang="en-US" sz="1400"/>
              <a:t>Small Unit Operations: Situational Awareness System (SUO/SAS) </a:t>
            </a:r>
            <a:endParaRPr/>
          </a:p>
          <a:p>
            <a:pPr indent="-342900" lvl="0" marL="342900" rtl="0" algn="l">
              <a:lnSpc>
                <a:spcPct val="150000"/>
              </a:lnSpc>
              <a:spcBef>
                <a:spcPts val="280"/>
              </a:spcBef>
              <a:spcAft>
                <a:spcPts val="0"/>
              </a:spcAft>
              <a:buClr>
                <a:schemeClr val="dk1"/>
              </a:buClr>
              <a:buSzPts val="1400"/>
              <a:buChar char="⮚"/>
            </a:pPr>
            <a:r>
              <a:rPr lang="en-US" sz="1400"/>
              <a:t>Unmanned Combat Air Vehicle (UCAV)</a:t>
            </a:r>
            <a:endParaRPr/>
          </a:p>
          <a:p>
            <a:pPr indent="-342900" lvl="0" marL="342900" rtl="0" algn="l">
              <a:lnSpc>
                <a:spcPct val="150000"/>
              </a:lnSpc>
              <a:spcBef>
                <a:spcPts val="280"/>
              </a:spcBef>
              <a:spcAft>
                <a:spcPts val="0"/>
              </a:spcAft>
              <a:buClr>
                <a:schemeClr val="dk1"/>
              </a:buClr>
              <a:buSzPts val="1400"/>
              <a:buChar char="⮚"/>
            </a:pPr>
            <a:r>
              <a:rPr lang="en-US" sz="1400"/>
              <a:t>Advanced Logistics Project (ALP)</a:t>
            </a:r>
            <a:endParaRPr/>
          </a:p>
          <a:p>
            <a:pPr indent="-342900" lvl="0" marL="342900" rtl="0" algn="l">
              <a:lnSpc>
                <a:spcPct val="150000"/>
              </a:lnSpc>
              <a:spcBef>
                <a:spcPts val="280"/>
              </a:spcBef>
              <a:spcAft>
                <a:spcPts val="0"/>
              </a:spcAft>
              <a:buClr>
                <a:schemeClr val="dk1"/>
              </a:buClr>
              <a:buSzPts val="1400"/>
              <a:buChar char="⮚"/>
            </a:pPr>
            <a:r>
              <a:rPr lang="en-US" sz="1400"/>
              <a:t>Robotic Servicing of Geosynchronous</a:t>
            </a:r>
            <a:br>
              <a:rPr lang="en-US" sz="1400"/>
            </a:br>
            <a:r>
              <a:rPr lang="en-US" sz="1400"/>
              <a:t>Satellites (RSGS)</a:t>
            </a:r>
            <a:endParaRPr/>
          </a:p>
          <a:p>
            <a:pPr indent="0" lvl="0" marL="0" rtl="0" algn="l">
              <a:spcBef>
                <a:spcPts val="280"/>
              </a:spcBef>
              <a:spcAft>
                <a:spcPts val="0"/>
              </a:spcAft>
              <a:buClr>
                <a:schemeClr val="dk1"/>
              </a:buClr>
              <a:buSzPts val="1400"/>
              <a:buNone/>
            </a:pPr>
            <a:r>
              <a:t/>
            </a:r>
            <a:endParaRPr sz="1400"/>
          </a:p>
        </p:txBody>
      </p:sp>
      <p:sp>
        <p:nvSpPr>
          <p:cNvPr id="787" name="Google Shape;787;p50"/>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Examples of DARPA’s OTs for Prototype Projects</a:t>
            </a:r>
            <a:endParaRPr/>
          </a:p>
        </p:txBody>
      </p:sp>
      <p:sp>
        <p:nvSpPr>
          <p:cNvPr id="788" name="Google Shape;788;p50"/>
          <p:cNvSpPr txBox="1"/>
          <p:nvPr>
            <p:ph idx="4294967295" type="body"/>
          </p:nvPr>
        </p:nvSpPr>
        <p:spPr>
          <a:xfrm>
            <a:off x="6633493" y="1659194"/>
            <a:ext cx="5384800" cy="4360606"/>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1"/>
              </a:buClr>
              <a:buSzPts val="1400"/>
              <a:buFont typeface="Noto Sans Symbols"/>
              <a:buChar char="⮚"/>
            </a:pPr>
            <a:r>
              <a:rPr lang="en-US" sz="1400">
                <a:latin typeface="Poppins"/>
                <a:ea typeface="Poppins"/>
                <a:cs typeface="Poppins"/>
                <a:sym typeface="Poppins"/>
              </a:rPr>
              <a:t>Vertical Takeoff and Landing Unmanned Aerial Vehicle (VTOL UAV)</a:t>
            </a:r>
            <a:endParaRPr/>
          </a:p>
          <a:p>
            <a:pPr indent="-342900" lvl="0" marL="342900" rtl="0" algn="l">
              <a:lnSpc>
                <a:spcPct val="150000"/>
              </a:lnSpc>
              <a:spcBef>
                <a:spcPts val="280"/>
              </a:spcBef>
              <a:spcAft>
                <a:spcPts val="0"/>
              </a:spcAft>
              <a:buClr>
                <a:schemeClr val="dk1"/>
              </a:buClr>
              <a:buSzPts val="1400"/>
              <a:buFont typeface="Noto Sans Symbols"/>
              <a:buChar char="⮚"/>
            </a:pPr>
            <a:r>
              <a:rPr lang="en-US" sz="1400">
                <a:latin typeface="Poppins"/>
                <a:ea typeface="Poppins"/>
                <a:cs typeface="Poppins"/>
                <a:sym typeface="Poppins"/>
              </a:rPr>
              <a:t>Hummingbird</a:t>
            </a:r>
            <a:endParaRPr/>
          </a:p>
          <a:p>
            <a:pPr indent="-342900" lvl="0" marL="342900" rtl="0" algn="l">
              <a:lnSpc>
                <a:spcPct val="150000"/>
              </a:lnSpc>
              <a:spcBef>
                <a:spcPts val="280"/>
              </a:spcBef>
              <a:spcAft>
                <a:spcPts val="0"/>
              </a:spcAft>
              <a:buClr>
                <a:schemeClr val="dk1"/>
              </a:buClr>
              <a:buSzPts val="1400"/>
              <a:buFont typeface="Noto Sans Symbols"/>
              <a:buChar char="⮚"/>
            </a:pPr>
            <a:r>
              <a:rPr lang="en-US" sz="1400">
                <a:latin typeface="Poppins"/>
                <a:ea typeface="Poppins"/>
                <a:cs typeface="Poppins"/>
                <a:sym typeface="Poppins"/>
              </a:rPr>
              <a:t>Reconnaissance, Surveillance, Targeting Vehicle (RST-V)</a:t>
            </a:r>
            <a:endParaRPr/>
          </a:p>
          <a:p>
            <a:pPr indent="-342900" lvl="0" marL="342900" rtl="0" algn="l">
              <a:lnSpc>
                <a:spcPct val="150000"/>
              </a:lnSpc>
              <a:spcBef>
                <a:spcPts val="280"/>
              </a:spcBef>
              <a:spcAft>
                <a:spcPts val="0"/>
              </a:spcAft>
              <a:buClr>
                <a:schemeClr val="dk1"/>
              </a:buClr>
              <a:buSzPts val="1400"/>
              <a:buFont typeface="Noto Sans Symbols"/>
              <a:buChar char="⮚"/>
            </a:pPr>
            <a:r>
              <a:rPr lang="en-US" sz="1400">
                <a:latin typeface="Poppins"/>
                <a:ea typeface="Poppins"/>
                <a:cs typeface="Poppins"/>
                <a:sym typeface="Poppins"/>
              </a:rPr>
              <a:t>Tactical Common Data Link (TCDL)</a:t>
            </a:r>
            <a:endParaRPr/>
          </a:p>
          <a:p>
            <a:pPr indent="-342900" lvl="0" marL="342900" rtl="0" algn="l">
              <a:lnSpc>
                <a:spcPct val="150000"/>
              </a:lnSpc>
              <a:spcBef>
                <a:spcPts val="280"/>
              </a:spcBef>
              <a:spcAft>
                <a:spcPts val="0"/>
              </a:spcAft>
              <a:buClr>
                <a:schemeClr val="dk1"/>
              </a:buClr>
              <a:buSzPts val="1400"/>
              <a:buFont typeface="Noto Sans Symbols"/>
              <a:buChar char="⮚"/>
            </a:pPr>
            <a:r>
              <a:rPr lang="en-US" sz="1400">
                <a:latin typeface="Poppins"/>
                <a:ea typeface="Poppins"/>
                <a:cs typeface="Poppins"/>
                <a:sym typeface="Poppins"/>
              </a:rPr>
              <a:t>Canard Rotor/Wing (CRW) </a:t>
            </a:r>
            <a:endParaRPr/>
          </a:p>
          <a:p>
            <a:pPr indent="-342900" lvl="0" marL="342900" rtl="0" algn="l">
              <a:lnSpc>
                <a:spcPct val="150000"/>
              </a:lnSpc>
              <a:spcBef>
                <a:spcPts val="280"/>
              </a:spcBef>
              <a:spcAft>
                <a:spcPts val="0"/>
              </a:spcAft>
              <a:buClr>
                <a:schemeClr val="dk1"/>
              </a:buClr>
              <a:buSzPts val="1400"/>
              <a:buFont typeface="Noto Sans Symbols"/>
              <a:buChar char="⮚"/>
            </a:pPr>
            <a:r>
              <a:rPr lang="en-US" sz="1400">
                <a:latin typeface="Poppins"/>
                <a:ea typeface="Poppins"/>
                <a:cs typeface="Poppins"/>
                <a:sym typeface="Poppins"/>
              </a:rPr>
              <a:t>Future Combat System (FCS)</a:t>
            </a:r>
            <a:endParaRPr/>
          </a:p>
          <a:p>
            <a:pPr indent="-342900" lvl="0" marL="342900" rtl="0" algn="l">
              <a:lnSpc>
                <a:spcPct val="150000"/>
              </a:lnSpc>
              <a:spcBef>
                <a:spcPts val="280"/>
              </a:spcBef>
              <a:spcAft>
                <a:spcPts val="0"/>
              </a:spcAft>
              <a:buClr>
                <a:schemeClr val="dk1"/>
              </a:buClr>
              <a:buSzPts val="1400"/>
              <a:buFont typeface="Noto Sans Symbols"/>
              <a:buChar char="⮚"/>
            </a:pPr>
            <a:r>
              <a:rPr lang="en-US" sz="1400">
                <a:latin typeface="Poppins"/>
                <a:ea typeface="Poppins"/>
                <a:cs typeface="Poppins"/>
                <a:sym typeface="Poppins"/>
              </a:rPr>
              <a:t>Hypersonic Test Vehicle (HTV) I and II</a:t>
            </a:r>
            <a:endParaRPr/>
          </a:p>
          <a:p>
            <a:pPr indent="-342900" lvl="0" marL="342900" rtl="0" algn="l">
              <a:lnSpc>
                <a:spcPct val="150000"/>
              </a:lnSpc>
              <a:spcBef>
                <a:spcPts val="280"/>
              </a:spcBef>
              <a:spcAft>
                <a:spcPts val="0"/>
              </a:spcAft>
              <a:buClr>
                <a:schemeClr val="dk1"/>
              </a:buClr>
              <a:buSzPts val="1400"/>
              <a:buFont typeface="Noto Sans Symbols"/>
              <a:buChar char="⮚"/>
            </a:pPr>
            <a:r>
              <a:rPr lang="en-US" sz="1400">
                <a:latin typeface="Poppins"/>
                <a:ea typeface="Poppins"/>
                <a:cs typeface="Poppins"/>
                <a:sym typeface="Poppins"/>
              </a:rPr>
              <a:t>High Performance Computing</a:t>
            </a:r>
            <a:endParaRPr/>
          </a:p>
          <a:p>
            <a:pPr indent="-342900" lvl="0" marL="342900" rtl="0" algn="l">
              <a:lnSpc>
                <a:spcPct val="150000"/>
              </a:lnSpc>
              <a:spcBef>
                <a:spcPts val="280"/>
              </a:spcBef>
              <a:spcAft>
                <a:spcPts val="0"/>
              </a:spcAft>
              <a:buClr>
                <a:schemeClr val="dk1"/>
              </a:buClr>
              <a:buSzPts val="1400"/>
              <a:buFont typeface="Noto Sans Symbols"/>
              <a:buChar char="⮚"/>
            </a:pPr>
            <a:r>
              <a:rPr lang="en-US" sz="1400">
                <a:latin typeface="Poppins"/>
                <a:ea typeface="Poppins"/>
                <a:cs typeface="Poppins"/>
                <a:sym typeface="Poppins"/>
              </a:rPr>
              <a:t>Aircrew Labor In-Cockpit Automation System (ALIAS)</a:t>
            </a:r>
            <a:endParaRPr/>
          </a:p>
          <a:p>
            <a:pPr indent="-342900" lvl="0" marL="342900" rtl="0" algn="l">
              <a:lnSpc>
                <a:spcPct val="150000"/>
              </a:lnSpc>
              <a:spcBef>
                <a:spcPts val="280"/>
              </a:spcBef>
              <a:spcAft>
                <a:spcPts val="0"/>
              </a:spcAft>
              <a:buClr>
                <a:schemeClr val="dk1"/>
              </a:buClr>
              <a:buSzPts val="1400"/>
              <a:buFont typeface="Noto Sans Symbols"/>
              <a:buChar char="⮚"/>
            </a:pPr>
            <a:r>
              <a:rPr lang="en-US" sz="1400">
                <a:latin typeface="Poppins"/>
                <a:ea typeface="Poppins"/>
                <a:cs typeface="Poppins"/>
                <a:sym typeface="Poppins"/>
              </a:rPr>
              <a:t>Experimental Space Plane</a:t>
            </a:r>
            <a:endParaRPr/>
          </a:p>
          <a:p>
            <a:pPr indent="-342900" lvl="0" marL="342900" rtl="0" algn="l">
              <a:lnSpc>
                <a:spcPct val="150000"/>
              </a:lnSpc>
              <a:spcBef>
                <a:spcPts val="280"/>
              </a:spcBef>
              <a:spcAft>
                <a:spcPts val="0"/>
              </a:spcAft>
              <a:buClr>
                <a:schemeClr val="dk1"/>
              </a:buClr>
              <a:buSzPts val="1400"/>
              <a:buFont typeface="Noto Sans Symbols"/>
              <a:buChar char="⮚"/>
            </a:pPr>
            <a:r>
              <a:rPr lang="en-US" sz="1400">
                <a:latin typeface="Poppins"/>
                <a:ea typeface="Poppins"/>
                <a:cs typeface="Poppins"/>
                <a:sym typeface="Poppins"/>
              </a:rPr>
              <a:t>Tactically Exploited Reconnaissance Node (TERN)</a:t>
            </a:r>
            <a:endParaRPr/>
          </a:p>
        </p:txBody>
      </p:sp>
      <p:pic>
        <p:nvPicPr>
          <p:cNvPr descr="MACH 20, ANYONE?" id="789" name="Google Shape;789;p50"/>
          <p:cNvPicPr preferRelativeResize="0"/>
          <p:nvPr/>
        </p:nvPicPr>
        <p:blipFill rotWithShape="1">
          <a:blip r:embed="rId4">
            <a:alphaModFix/>
          </a:blip>
          <a:srcRect b="0" l="12381" r="29061" t="0"/>
          <a:stretch/>
        </p:blipFill>
        <p:spPr>
          <a:xfrm>
            <a:off x="10339355" y="3153747"/>
            <a:ext cx="1604293" cy="1712296"/>
          </a:xfrm>
          <a:prstGeom prst="rect">
            <a:avLst/>
          </a:prstGeom>
          <a:noFill/>
          <a:ln>
            <a:noFill/>
          </a:ln>
        </p:spPr>
      </p:pic>
      <p:pic>
        <p:nvPicPr>
          <p:cNvPr descr="Tier 3- Darkstar" id="790" name="Google Shape;790;p50"/>
          <p:cNvPicPr preferRelativeResize="0"/>
          <p:nvPr/>
        </p:nvPicPr>
        <p:blipFill rotWithShape="1">
          <a:blip r:embed="rId5">
            <a:alphaModFix/>
          </a:blip>
          <a:srcRect b="11338" l="0" r="0" t="7247"/>
          <a:stretch/>
        </p:blipFill>
        <p:spPr>
          <a:xfrm>
            <a:off x="3774314" y="1796213"/>
            <a:ext cx="2667938" cy="135753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51"/>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796" name="Google Shape;796;p51"/>
          <p:cNvSpPr txBox="1"/>
          <p:nvPr>
            <p:ph type="ctrTitle"/>
          </p:nvPr>
        </p:nvSpPr>
        <p:spPr>
          <a:xfrm>
            <a:off x="508000" y="2351221"/>
            <a:ext cx="111760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800"/>
              <a:buFont typeface="Poppins"/>
              <a:buNone/>
            </a:pPr>
            <a:r>
              <a:rPr lang="en-US"/>
              <a:t>Acquisition Strategy</a:t>
            </a:r>
            <a:endParaRPr/>
          </a:p>
        </p:txBody>
      </p:sp>
      <p:sp>
        <p:nvSpPr>
          <p:cNvPr id="797" name="Google Shape;797;p51"/>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52"/>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803" name="Google Shape;803;p52"/>
          <p:cNvSpPr txBox="1"/>
          <p:nvPr>
            <p:ph idx="1" type="body"/>
          </p:nvPr>
        </p:nvSpPr>
        <p:spPr>
          <a:xfrm>
            <a:off x="1050878" y="1664730"/>
            <a:ext cx="9990161"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The culture of requirements generation is part of the Federal Government affordability problem</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t>The key to using the Tool Box is understanding what impediments exist and what tool will best address the current situation</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t>Government team must have all the relevant disciplines involved as early in the planning stages as possible</a:t>
            </a:r>
            <a:endParaRPr/>
          </a:p>
          <a:p>
            <a:pPr indent="-285750" lvl="1" marL="742950" rtl="0" algn="l">
              <a:spcBef>
                <a:spcPts val="320"/>
              </a:spcBef>
              <a:spcAft>
                <a:spcPts val="0"/>
              </a:spcAft>
              <a:buClr>
                <a:schemeClr val="dk1"/>
              </a:buClr>
              <a:buSzPts val="1600"/>
              <a:buChar char="•"/>
            </a:pPr>
            <a:r>
              <a:rPr lang="en-US"/>
              <a:t>Contracts, Technical, Legal and Industry</a:t>
            </a:r>
            <a:endParaRPr/>
          </a:p>
        </p:txBody>
      </p:sp>
      <p:sp>
        <p:nvSpPr>
          <p:cNvPr id="804" name="Google Shape;804;p52"/>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Acquisition Strategy</a:t>
            </a:r>
            <a:endParaRPr/>
          </a:p>
        </p:txBody>
      </p:sp>
      <p:sp>
        <p:nvSpPr>
          <p:cNvPr id="805" name="Google Shape;805;p52"/>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53"/>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811" name="Google Shape;811;p53"/>
          <p:cNvSpPr txBox="1"/>
          <p:nvPr>
            <p:ph idx="1" type="body"/>
          </p:nvPr>
        </p:nvSpPr>
        <p:spPr>
          <a:xfrm>
            <a:off x="1037230" y="1664730"/>
            <a:ext cx="10595970"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Industry has an important role to play and can provide a great deal of valuable information and insight to the Government team</a:t>
            </a:r>
            <a:endParaRPr/>
          </a:p>
          <a:p>
            <a:pPr indent="-285750" lvl="1" marL="742950" rtl="0" algn="l">
              <a:spcBef>
                <a:spcPts val="320"/>
              </a:spcBef>
              <a:spcAft>
                <a:spcPts val="0"/>
              </a:spcAft>
              <a:buClr>
                <a:schemeClr val="dk1"/>
              </a:buClr>
              <a:buSzPts val="1600"/>
              <a:buFont typeface="Courier New"/>
              <a:buChar char="o"/>
            </a:pPr>
            <a:r>
              <a:rPr lang="en-US"/>
              <a:t>Early involvement can help determine program direction</a:t>
            </a:r>
            <a:endParaRPr/>
          </a:p>
          <a:p>
            <a:pPr indent="-285750" lvl="1" marL="742950" rtl="0" algn="l">
              <a:spcBef>
                <a:spcPts val="920"/>
              </a:spcBef>
              <a:spcAft>
                <a:spcPts val="0"/>
              </a:spcAft>
              <a:buClr>
                <a:schemeClr val="dk1"/>
              </a:buClr>
              <a:buSzPts val="1600"/>
              <a:buFont typeface="Courier New"/>
              <a:buChar char="o"/>
            </a:pPr>
            <a:r>
              <a:rPr lang="en-US"/>
              <a:t>Identify requirements barriers</a:t>
            </a:r>
            <a:endParaRPr/>
          </a:p>
          <a:p>
            <a:pPr indent="-228600" lvl="2" marL="1143000" rtl="0" algn="l">
              <a:spcBef>
                <a:spcPts val="880"/>
              </a:spcBef>
              <a:spcAft>
                <a:spcPts val="0"/>
              </a:spcAft>
              <a:buClr>
                <a:schemeClr val="dk1"/>
              </a:buClr>
              <a:buSzPts val="1400"/>
              <a:buChar char="•"/>
            </a:pPr>
            <a:r>
              <a:rPr lang="en-US" sz="1400"/>
              <a:t>What the Government needs</a:t>
            </a:r>
            <a:endParaRPr/>
          </a:p>
          <a:p>
            <a:pPr indent="-228600" lvl="2" marL="1143000" rtl="0" algn="l">
              <a:spcBef>
                <a:spcPts val="280"/>
              </a:spcBef>
              <a:spcAft>
                <a:spcPts val="0"/>
              </a:spcAft>
              <a:buClr>
                <a:schemeClr val="dk1"/>
              </a:buClr>
              <a:buSzPts val="1400"/>
              <a:buChar char="•"/>
            </a:pPr>
            <a:r>
              <a:rPr lang="en-US" sz="1400"/>
              <a:t>How the Government inspects</a:t>
            </a:r>
            <a:endParaRPr/>
          </a:p>
          <a:p>
            <a:pPr indent="-228600" lvl="2" marL="1143000" rtl="0" algn="l">
              <a:spcBef>
                <a:spcPts val="280"/>
              </a:spcBef>
              <a:spcAft>
                <a:spcPts val="0"/>
              </a:spcAft>
              <a:buClr>
                <a:schemeClr val="dk1"/>
              </a:buClr>
              <a:buSzPts val="1400"/>
              <a:buChar char="•"/>
            </a:pPr>
            <a:r>
              <a:rPr lang="en-US" sz="1400"/>
              <a:t>What the Government desires as a deliverable</a:t>
            </a:r>
            <a:endParaRPr/>
          </a:p>
          <a:p>
            <a:pPr indent="-285750" lvl="1" marL="742950" rtl="0" algn="l">
              <a:spcBef>
                <a:spcPts val="920"/>
              </a:spcBef>
              <a:spcAft>
                <a:spcPts val="0"/>
              </a:spcAft>
              <a:buClr>
                <a:schemeClr val="dk1"/>
              </a:buClr>
              <a:buSzPts val="1600"/>
              <a:buFont typeface="Courier New"/>
              <a:buChar char="o"/>
            </a:pPr>
            <a:r>
              <a:rPr lang="en-US"/>
              <a:t>Identify teaming barriers</a:t>
            </a:r>
            <a:endParaRPr/>
          </a:p>
          <a:p>
            <a:pPr indent="-285750" lvl="1" marL="742950" rtl="0" algn="l">
              <a:spcBef>
                <a:spcPts val="920"/>
              </a:spcBef>
              <a:spcAft>
                <a:spcPts val="0"/>
              </a:spcAft>
              <a:buClr>
                <a:schemeClr val="dk1"/>
              </a:buClr>
              <a:buSzPts val="1600"/>
              <a:buFont typeface="Courier New"/>
              <a:buChar char="o"/>
            </a:pPr>
            <a:r>
              <a:rPr lang="en-US"/>
              <a:t>Overcoming preconceived notions of Government requirements</a:t>
            </a:r>
            <a:endParaRPr/>
          </a:p>
        </p:txBody>
      </p:sp>
      <p:sp>
        <p:nvSpPr>
          <p:cNvPr id="812" name="Google Shape;812;p53"/>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Acquisition Strategy</a:t>
            </a:r>
            <a:endParaRPr/>
          </a:p>
        </p:txBody>
      </p:sp>
      <p:sp>
        <p:nvSpPr>
          <p:cNvPr id="813" name="Google Shape;813;p53"/>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54"/>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819" name="Google Shape;819;p54"/>
          <p:cNvSpPr txBox="1"/>
          <p:nvPr>
            <p:ph idx="1" type="body"/>
          </p:nvPr>
        </p:nvSpPr>
        <p:spPr>
          <a:xfrm>
            <a:off x="1078172" y="1664730"/>
            <a:ext cx="10555027"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Procurement Contract</a:t>
            </a:r>
            <a:endParaRPr/>
          </a:p>
          <a:p>
            <a:pPr indent="-285750" lvl="1" marL="742950" rtl="0" algn="l">
              <a:spcBef>
                <a:spcPts val="320"/>
              </a:spcBef>
              <a:spcAft>
                <a:spcPts val="0"/>
              </a:spcAft>
              <a:buClr>
                <a:schemeClr val="dk1"/>
              </a:buClr>
              <a:buSzPts val="1600"/>
              <a:buChar char="•"/>
            </a:pPr>
            <a:r>
              <a:rPr lang="en-US"/>
              <a:t>Solicitation		-        RFP/BAA/Commercial Solutions Opening (CSO)</a:t>
            </a:r>
            <a:endParaRPr/>
          </a:p>
          <a:p>
            <a:pPr indent="-285750" lvl="1" marL="742950" rtl="0" algn="l">
              <a:spcBef>
                <a:spcPts val="320"/>
              </a:spcBef>
              <a:spcAft>
                <a:spcPts val="0"/>
              </a:spcAft>
              <a:buClr>
                <a:schemeClr val="dk1"/>
              </a:buClr>
              <a:buSzPts val="1600"/>
              <a:buChar char="•"/>
            </a:pPr>
            <a:r>
              <a:rPr lang="en-US"/>
              <a:t>Type		-        Cost-based pricing</a:t>
            </a:r>
            <a:endParaRPr/>
          </a:p>
          <a:p>
            <a:pPr indent="-285750" lvl="1" marL="742950" rtl="0" algn="l">
              <a:spcBef>
                <a:spcPts val="320"/>
              </a:spcBef>
              <a:spcAft>
                <a:spcPts val="0"/>
              </a:spcAft>
              <a:buClr>
                <a:schemeClr val="dk1"/>
              </a:buClr>
              <a:buSzPts val="1600"/>
              <a:buChar char="•"/>
            </a:pPr>
            <a:r>
              <a:rPr lang="en-US"/>
              <a:t>Recipient		-        Any organization</a:t>
            </a:r>
            <a:endParaRPr/>
          </a:p>
          <a:p>
            <a:pPr indent="-285750" lvl="1" marL="742950" rtl="0" algn="l">
              <a:spcBef>
                <a:spcPts val="320"/>
              </a:spcBef>
              <a:spcAft>
                <a:spcPts val="0"/>
              </a:spcAft>
              <a:buClr>
                <a:schemeClr val="dk1"/>
              </a:buClr>
              <a:buSzPts val="1600"/>
              <a:buChar char="•"/>
            </a:pPr>
            <a:r>
              <a:rPr lang="en-US"/>
              <a:t>Requirement	-        Government defined</a:t>
            </a:r>
            <a:endParaRPr/>
          </a:p>
          <a:p>
            <a:pPr indent="-171450" lvl="1" marL="742950" rtl="0" algn="l">
              <a:spcBef>
                <a:spcPts val="360"/>
              </a:spcBef>
              <a:spcAft>
                <a:spcPts val="0"/>
              </a:spcAft>
              <a:buClr>
                <a:schemeClr val="dk1"/>
              </a:buClr>
              <a:buSzPts val="1800"/>
              <a:buNone/>
            </a:pPr>
            <a:r>
              <a:t/>
            </a:r>
            <a:endParaRPr sz="1800"/>
          </a:p>
          <a:p>
            <a:pPr indent="0" lvl="1" marL="457200" rtl="0" algn="l">
              <a:spcBef>
                <a:spcPts val="360"/>
              </a:spcBef>
              <a:spcAft>
                <a:spcPts val="0"/>
              </a:spcAft>
              <a:buClr>
                <a:schemeClr val="dk1"/>
              </a:buClr>
              <a:buSzPts val="1800"/>
              <a:buNone/>
            </a:pPr>
            <a:r>
              <a:t/>
            </a:r>
            <a:endParaRPr sz="1800"/>
          </a:p>
          <a:p>
            <a:pPr indent="-342900" lvl="0" marL="342900" rtl="0" algn="l">
              <a:spcBef>
                <a:spcPts val="360"/>
              </a:spcBef>
              <a:spcAft>
                <a:spcPts val="0"/>
              </a:spcAft>
              <a:buClr>
                <a:schemeClr val="dk1"/>
              </a:buClr>
              <a:buSzPts val="1800"/>
              <a:buFont typeface="Noto Sans Symbols"/>
              <a:buChar char="⮚"/>
            </a:pPr>
            <a:r>
              <a:rPr lang="en-US"/>
              <a:t>Grant/Cooperative Agreement</a:t>
            </a:r>
            <a:endParaRPr/>
          </a:p>
          <a:p>
            <a:pPr indent="-285750" lvl="1" marL="742950" rtl="0" algn="l">
              <a:spcBef>
                <a:spcPts val="320"/>
              </a:spcBef>
              <a:spcAft>
                <a:spcPts val="0"/>
              </a:spcAft>
              <a:buClr>
                <a:schemeClr val="dk1"/>
              </a:buClr>
              <a:buSzPts val="1600"/>
              <a:buChar char="•"/>
            </a:pPr>
            <a:r>
              <a:rPr lang="en-US"/>
              <a:t>Solicitation 	-         BAA/Research Announcement (RA)</a:t>
            </a:r>
            <a:endParaRPr/>
          </a:p>
          <a:p>
            <a:pPr indent="-285750" lvl="1" marL="742950" rtl="0" algn="l">
              <a:spcBef>
                <a:spcPts val="320"/>
              </a:spcBef>
              <a:spcAft>
                <a:spcPts val="0"/>
              </a:spcAft>
              <a:buClr>
                <a:schemeClr val="dk1"/>
              </a:buClr>
              <a:buSzPts val="1600"/>
              <a:buChar char="•"/>
            </a:pPr>
            <a:r>
              <a:rPr lang="en-US"/>
              <a:t>Type		-         Typically fixed sum</a:t>
            </a:r>
            <a:endParaRPr/>
          </a:p>
          <a:p>
            <a:pPr indent="-285750" lvl="1" marL="742950" rtl="0" algn="l">
              <a:spcBef>
                <a:spcPts val="320"/>
              </a:spcBef>
              <a:spcAft>
                <a:spcPts val="0"/>
              </a:spcAft>
              <a:buClr>
                <a:schemeClr val="dk1"/>
              </a:buClr>
              <a:buSzPts val="1600"/>
              <a:buChar char="•"/>
            </a:pPr>
            <a:r>
              <a:rPr lang="en-US"/>
              <a:t>Recipient		-         Typically university or non-profit</a:t>
            </a:r>
            <a:endParaRPr/>
          </a:p>
          <a:p>
            <a:pPr indent="-285750" lvl="1" marL="742950" rtl="0" algn="l">
              <a:spcBef>
                <a:spcPts val="320"/>
              </a:spcBef>
              <a:spcAft>
                <a:spcPts val="0"/>
              </a:spcAft>
              <a:buClr>
                <a:schemeClr val="dk1"/>
              </a:buClr>
              <a:buSzPts val="1600"/>
              <a:buChar char="•"/>
            </a:pPr>
            <a:r>
              <a:rPr lang="en-US"/>
              <a:t>Requirement	-         Basic research, state-of-the-art problem	</a:t>
            </a:r>
            <a:endParaRPr/>
          </a:p>
        </p:txBody>
      </p:sp>
      <p:sp>
        <p:nvSpPr>
          <p:cNvPr id="820" name="Google Shape;820;p54"/>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DoD Solicitation and Award Approaches</a:t>
            </a:r>
            <a:endParaRPr/>
          </a:p>
        </p:txBody>
      </p:sp>
      <p:sp>
        <p:nvSpPr>
          <p:cNvPr id="821" name="Google Shape;821;p54"/>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55"/>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827" name="Google Shape;827;p55"/>
          <p:cNvSpPr txBox="1"/>
          <p:nvPr>
            <p:ph idx="1" type="body"/>
          </p:nvPr>
        </p:nvSpPr>
        <p:spPr>
          <a:xfrm>
            <a:off x="1091821" y="1664730"/>
            <a:ext cx="9778622"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Other Transaction for Research or TIA</a:t>
            </a:r>
            <a:endParaRPr/>
          </a:p>
          <a:p>
            <a:pPr indent="-285750" lvl="1" marL="742950" rtl="0" algn="l">
              <a:spcBef>
                <a:spcPts val="320"/>
              </a:spcBef>
              <a:spcAft>
                <a:spcPts val="0"/>
              </a:spcAft>
              <a:buClr>
                <a:schemeClr val="dk1"/>
              </a:buClr>
              <a:buSzPts val="1600"/>
              <a:buChar char="•"/>
            </a:pPr>
            <a:r>
              <a:rPr lang="en-US"/>
              <a:t>Solicitation	- BAA/Research solicitation</a:t>
            </a:r>
            <a:endParaRPr/>
          </a:p>
          <a:p>
            <a:pPr indent="-285750" lvl="1" marL="742950" rtl="0" algn="l">
              <a:spcBef>
                <a:spcPts val="720"/>
              </a:spcBef>
              <a:spcAft>
                <a:spcPts val="0"/>
              </a:spcAft>
              <a:buClr>
                <a:schemeClr val="dk1"/>
              </a:buClr>
              <a:buSzPts val="1600"/>
              <a:buChar char="•"/>
            </a:pPr>
            <a:r>
              <a:rPr lang="en-US"/>
              <a:t>Type - Typically milestone payments</a:t>
            </a:r>
            <a:endParaRPr/>
          </a:p>
          <a:p>
            <a:pPr indent="-285750" lvl="1" marL="742950" rtl="0" algn="l">
              <a:spcBef>
                <a:spcPts val="720"/>
              </a:spcBef>
              <a:spcAft>
                <a:spcPts val="0"/>
              </a:spcAft>
              <a:buClr>
                <a:schemeClr val="dk1"/>
              </a:buClr>
              <a:buSzPts val="1600"/>
              <a:buChar char="•"/>
            </a:pPr>
            <a:r>
              <a:rPr lang="en-US"/>
              <a:t>Recipient - Typically consortium or commercial firm</a:t>
            </a:r>
            <a:endParaRPr/>
          </a:p>
          <a:p>
            <a:pPr indent="-285750" lvl="1" marL="742950" rtl="0" algn="l">
              <a:spcBef>
                <a:spcPts val="720"/>
              </a:spcBef>
              <a:spcAft>
                <a:spcPts val="0"/>
              </a:spcAft>
              <a:buClr>
                <a:schemeClr val="dk1"/>
              </a:buClr>
              <a:buSzPts val="1600"/>
              <a:buChar char="•"/>
            </a:pPr>
            <a:r>
              <a:rPr lang="en-US"/>
              <a:t>Requirement - Broad scientific problem, little or no predetermined solution</a:t>
            </a:r>
            <a:endParaRPr/>
          </a:p>
          <a:p>
            <a:pPr indent="-171450" lvl="1" marL="742950" rtl="0" algn="l">
              <a:spcBef>
                <a:spcPts val="760"/>
              </a:spcBef>
              <a:spcAft>
                <a:spcPts val="0"/>
              </a:spcAft>
              <a:buClr>
                <a:schemeClr val="dk1"/>
              </a:buClr>
              <a:buSzPts val="1800"/>
              <a:buNone/>
            </a:pPr>
            <a:r>
              <a:t/>
            </a:r>
            <a:endParaRPr sz="1800"/>
          </a:p>
          <a:p>
            <a:pPr indent="-342900" lvl="0" marL="342900" rtl="0" algn="l">
              <a:spcBef>
                <a:spcPts val="360"/>
              </a:spcBef>
              <a:spcAft>
                <a:spcPts val="0"/>
              </a:spcAft>
              <a:buClr>
                <a:schemeClr val="dk1"/>
              </a:buClr>
              <a:buSzPts val="1800"/>
              <a:buFont typeface="Noto Sans Symbols"/>
              <a:buChar char="⮚"/>
            </a:pPr>
            <a:r>
              <a:rPr lang="en-US"/>
              <a:t>Other Transaction for Prototype</a:t>
            </a:r>
            <a:endParaRPr/>
          </a:p>
          <a:p>
            <a:pPr indent="-285750" lvl="1" marL="742950" rtl="0" algn="l">
              <a:spcBef>
                <a:spcPts val="320"/>
              </a:spcBef>
              <a:spcAft>
                <a:spcPts val="0"/>
              </a:spcAft>
              <a:buClr>
                <a:schemeClr val="dk1"/>
              </a:buClr>
              <a:buSzPts val="1600"/>
              <a:buChar char="•"/>
            </a:pPr>
            <a:r>
              <a:rPr lang="en-US"/>
              <a:t>Solicitation	- BAA/PA/Program Solicitation (PS)/CSO</a:t>
            </a:r>
            <a:endParaRPr/>
          </a:p>
          <a:p>
            <a:pPr indent="-285750" lvl="1" marL="742950" rtl="0" algn="l">
              <a:spcBef>
                <a:spcPts val="720"/>
              </a:spcBef>
              <a:spcAft>
                <a:spcPts val="0"/>
              </a:spcAft>
              <a:buClr>
                <a:schemeClr val="dk1"/>
              </a:buClr>
              <a:buSzPts val="1600"/>
              <a:buChar char="•"/>
            </a:pPr>
            <a:r>
              <a:rPr lang="en-US"/>
              <a:t>Type - CPFF, CPIF, milestone payment</a:t>
            </a:r>
            <a:endParaRPr/>
          </a:p>
          <a:p>
            <a:pPr indent="-285750" lvl="1" marL="742950" rtl="0" algn="l">
              <a:spcBef>
                <a:spcPts val="720"/>
              </a:spcBef>
              <a:spcAft>
                <a:spcPts val="0"/>
              </a:spcAft>
              <a:buClr>
                <a:schemeClr val="dk1"/>
              </a:buClr>
              <a:buSzPts val="1600"/>
              <a:buChar char="•"/>
            </a:pPr>
            <a:r>
              <a:rPr lang="en-US"/>
              <a:t>Recipient - Typically team or commercial firm</a:t>
            </a:r>
            <a:endParaRPr/>
          </a:p>
          <a:p>
            <a:pPr indent="-285750" lvl="1" marL="742950" rtl="0" algn="l">
              <a:spcBef>
                <a:spcPts val="720"/>
              </a:spcBef>
              <a:spcAft>
                <a:spcPts val="0"/>
              </a:spcAft>
              <a:buClr>
                <a:schemeClr val="dk1"/>
              </a:buClr>
              <a:buSzPts val="1600"/>
              <a:buChar char="•"/>
            </a:pPr>
            <a:r>
              <a:rPr lang="en-US"/>
              <a:t>Requirement - Few or no requirements/broad government goals/performer solutions through cost, schedule and technical trades</a:t>
            </a:r>
            <a:endParaRPr/>
          </a:p>
        </p:txBody>
      </p:sp>
      <p:sp>
        <p:nvSpPr>
          <p:cNvPr id="828" name="Google Shape;828;p55"/>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DoD Solicitation and Award Approaches (continued)</a:t>
            </a:r>
            <a:endParaRPr/>
          </a:p>
        </p:txBody>
      </p:sp>
      <p:sp>
        <p:nvSpPr>
          <p:cNvPr id="829" name="Google Shape;829;p55"/>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56"/>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835" name="Google Shape;835;p56"/>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36" name="Google Shape;836;p56"/>
          <p:cNvSpPr txBox="1"/>
          <p:nvPr>
            <p:ph type="ctrTitle"/>
          </p:nvPr>
        </p:nvSpPr>
        <p:spPr>
          <a:xfrm>
            <a:off x="508000" y="2351221"/>
            <a:ext cx="111760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800"/>
              <a:buFont typeface="Poppins"/>
              <a:buNone/>
            </a:pPr>
            <a:r>
              <a:rPr lang="en-US"/>
              <a:t>The Solicitation</a:t>
            </a:r>
            <a:endParaRPr/>
          </a:p>
        </p:txBody>
      </p:sp>
      <p:sp>
        <p:nvSpPr>
          <p:cNvPr id="837" name="Google Shape;837;p56"/>
          <p:cNvSpPr txBox="1"/>
          <p:nvPr>
            <p:ph idx="4294967295" type="body"/>
          </p:nvPr>
        </p:nvSpPr>
        <p:spPr>
          <a:xfrm>
            <a:off x="508000" y="3276600"/>
            <a:ext cx="11176000" cy="465138"/>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chemeClr val="lt1"/>
              </a:buClr>
              <a:buSzPts val="2000"/>
              <a:buNone/>
            </a:pPr>
            <a:r>
              <a:rPr lang="en-US">
                <a:solidFill>
                  <a:schemeClr val="lt1"/>
                </a:solidFill>
                <a:latin typeface="Poppins Light"/>
                <a:ea typeface="Poppins Light"/>
                <a:cs typeface="Poppins Light"/>
                <a:sym typeface="Poppins Light"/>
              </a:rPr>
              <a:t>Other Transactions for Prototypes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57"/>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843" name="Google Shape;843;p57"/>
          <p:cNvSpPr txBox="1"/>
          <p:nvPr>
            <p:ph idx="1" type="body"/>
          </p:nvPr>
        </p:nvSpPr>
        <p:spPr>
          <a:xfrm>
            <a:off x="1112292" y="1583140"/>
            <a:ext cx="10520907" cy="489386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Plainly worded Program Solicitation </a:t>
            </a:r>
            <a:endParaRPr/>
          </a:p>
          <a:p>
            <a:pPr indent="-285750" lvl="1" marL="742950" rtl="0" algn="l">
              <a:spcBef>
                <a:spcPts val="320"/>
              </a:spcBef>
              <a:spcAft>
                <a:spcPts val="0"/>
              </a:spcAft>
              <a:buClr>
                <a:schemeClr val="dk1"/>
              </a:buClr>
              <a:buSzPts val="1600"/>
              <a:buFont typeface="Courier New"/>
              <a:buChar char="o"/>
            </a:pPr>
            <a:r>
              <a:rPr lang="en-US"/>
              <a:t>Include a detailed discussion of the entire program plan, including all phases, schedule, budget, management processes</a:t>
            </a:r>
            <a:endParaRPr/>
          </a:p>
          <a:p>
            <a:pPr indent="-285750" lvl="1" marL="742950" rtl="0" algn="l">
              <a:spcBef>
                <a:spcPts val="320"/>
              </a:spcBef>
              <a:spcAft>
                <a:spcPts val="0"/>
              </a:spcAft>
              <a:buClr>
                <a:schemeClr val="dk1"/>
              </a:buClr>
              <a:buSzPts val="1600"/>
              <a:buFont typeface="Courier New"/>
              <a:buChar char="o"/>
            </a:pPr>
            <a:r>
              <a:rPr lang="en-US"/>
              <a:t>Include discussion of the possibility or plan to move into production without recompetition</a:t>
            </a:r>
            <a:endParaRPr/>
          </a:p>
          <a:p>
            <a:pPr indent="-285750" lvl="1" marL="742950" rtl="0" algn="l">
              <a:spcBef>
                <a:spcPts val="320"/>
              </a:spcBef>
              <a:spcAft>
                <a:spcPts val="0"/>
              </a:spcAft>
              <a:buClr>
                <a:schemeClr val="dk1"/>
              </a:buClr>
              <a:buSzPts val="1600"/>
              <a:buFont typeface="Courier New"/>
              <a:buChar char="o"/>
            </a:pPr>
            <a:r>
              <a:rPr lang="en-US"/>
              <a:t>Consider issuing a draft solicitation for industry to review and provide comments</a:t>
            </a:r>
            <a:endParaRPr/>
          </a:p>
          <a:p>
            <a:pPr indent="-228600" lvl="2" marL="1143000" rtl="0" algn="l">
              <a:spcBef>
                <a:spcPts val="280"/>
              </a:spcBef>
              <a:spcAft>
                <a:spcPts val="0"/>
              </a:spcAft>
              <a:buClr>
                <a:schemeClr val="dk1"/>
              </a:buClr>
              <a:buSzPts val="1400"/>
              <a:buChar char="•"/>
            </a:pPr>
            <a:r>
              <a:rPr lang="en-US" sz="1400"/>
              <a:t>Include any true requirements</a:t>
            </a:r>
            <a:endParaRPr/>
          </a:p>
          <a:p>
            <a:pPr indent="-228600" lvl="2" marL="1143000" rtl="0" algn="l">
              <a:spcBef>
                <a:spcPts val="280"/>
              </a:spcBef>
              <a:spcAft>
                <a:spcPts val="0"/>
              </a:spcAft>
              <a:buClr>
                <a:schemeClr val="dk1"/>
              </a:buClr>
              <a:buSzPts val="1400"/>
              <a:buChar char="•"/>
            </a:pPr>
            <a:r>
              <a:rPr lang="en-US" sz="1400"/>
              <a:t>May include notional Task Description Document (TDD), payable milestones, deliverables</a:t>
            </a:r>
            <a:endParaRPr/>
          </a:p>
          <a:p>
            <a:pPr indent="-228600" lvl="2" marL="1143000" rtl="0" algn="l">
              <a:spcBef>
                <a:spcPts val="280"/>
              </a:spcBef>
              <a:spcAft>
                <a:spcPts val="0"/>
              </a:spcAft>
              <a:buClr>
                <a:schemeClr val="dk1"/>
              </a:buClr>
              <a:buSzPts val="1400"/>
              <a:buChar char="•"/>
            </a:pPr>
            <a:r>
              <a:rPr lang="en-US" sz="1400"/>
              <a:t>Include a draft agreement with the Government’s preferred terms and conditions</a:t>
            </a:r>
            <a:endParaRPr/>
          </a:p>
          <a:p>
            <a:pPr indent="-285750" lvl="1" marL="742950" rtl="0" algn="l">
              <a:spcBef>
                <a:spcPts val="320"/>
              </a:spcBef>
              <a:spcAft>
                <a:spcPts val="0"/>
              </a:spcAft>
              <a:buClr>
                <a:schemeClr val="dk1"/>
              </a:buClr>
              <a:buSzPts val="1600"/>
              <a:buFont typeface="Courier New"/>
              <a:buChar char="o"/>
            </a:pPr>
            <a:r>
              <a:rPr lang="en-US"/>
              <a:t>Remind potential proposers that everything, except for any true requirements, is negotiable</a:t>
            </a:r>
            <a:endParaRPr/>
          </a:p>
          <a:p>
            <a:pPr indent="-228600" lvl="2" marL="1143000" rtl="0" algn="l">
              <a:spcBef>
                <a:spcPts val="320"/>
              </a:spcBef>
              <a:spcAft>
                <a:spcPts val="0"/>
              </a:spcAft>
              <a:buClr>
                <a:schemeClr val="dk1"/>
              </a:buClr>
              <a:buSzPts val="1600"/>
              <a:buFont typeface="Courier New"/>
              <a:buChar char="o"/>
            </a:pPr>
            <a:r>
              <a:rPr lang="en-US"/>
              <a:t>Emphasize that the notional TDD, milestones and agreement terms are just offered to give them somewhere to begin</a:t>
            </a:r>
            <a:endParaRPr/>
          </a:p>
          <a:p>
            <a:pPr indent="-228600" lvl="2" marL="1143000" rtl="0" algn="l">
              <a:spcBef>
                <a:spcPts val="320"/>
              </a:spcBef>
              <a:spcAft>
                <a:spcPts val="0"/>
              </a:spcAft>
              <a:buClr>
                <a:schemeClr val="dk1"/>
              </a:buClr>
              <a:buSzPts val="1600"/>
              <a:buFont typeface="Courier New"/>
              <a:buChar char="o"/>
            </a:pPr>
            <a:r>
              <a:rPr lang="en-US"/>
              <a:t>Industry is expected to design and propose their solution to the problem</a:t>
            </a:r>
            <a:endParaRPr/>
          </a:p>
          <a:p>
            <a:pPr indent="-342900" lvl="0" marL="342900" rtl="0" algn="l">
              <a:spcBef>
                <a:spcPts val="360"/>
              </a:spcBef>
              <a:spcAft>
                <a:spcPts val="0"/>
              </a:spcAft>
              <a:buClr>
                <a:schemeClr val="dk1"/>
              </a:buClr>
              <a:buSzPts val="1800"/>
              <a:buFont typeface="Noto Sans Symbols"/>
              <a:buChar char="⮚"/>
            </a:pPr>
            <a:r>
              <a:rPr lang="en-US"/>
              <a:t>Consider having an Industry Day, especially if your agency or the potential proposers are new to OTs</a:t>
            </a:r>
            <a:endParaRPr/>
          </a:p>
          <a:p>
            <a:pPr indent="-285750" lvl="1" marL="742950" rtl="0" algn="l">
              <a:spcBef>
                <a:spcPts val="320"/>
              </a:spcBef>
              <a:spcAft>
                <a:spcPts val="0"/>
              </a:spcAft>
              <a:buClr>
                <a:schemeClr val="dk1"/>
              </a:buClr>
              <a:buSzPts val="1600"/>
              <a:buFont typeface="Courier New"/>
              <a:buChar char="o"/>
            </a:pPr>
            <a:r>
              <a:rPr lang="en-US"/>
              <a:t>Publish the draft solicitation prior to the Industry Day </a:t>
            </a:r>
            <a:endParaRPr/>
          </a:p>
          <a:p>
            <a:pPr indent="-285750" lvl="1" marL="742950" rtl="0" algn="l">
              <a:spcBef>
                <a:spcPts val="320"/>
              </a:spcBef>
              <a:spcAft>
                <a:spcPts val="0"/>
              </a:spcAft>
              <a:buClr>
                <a:schemeClr val="dk1"/>
              </a:buClr>
              <a:buSzPts val="1600"/>
              <a:buFont typeface="Courier New"/>
              <a:buChar char="o"/>
            </a:pPr>
            <a:r>
              <a:rPr lang="en-US"/>
              <a:t>Allow for questions and even private breakout sessions</a:t>
            </a:r>
            <a:endParaRPr/>
          </a:p>
          <a:p>
            <a:pPr indent="-285750" lvl="1" marL="742950" rtl="0" algn="l">
              <a:spcBef>
                <a:spcPts val="320"/>
              </a:spcBef>
              <a:spcAft>
                <a:spcPts val="0"/>
              </a:spcAft>
              <a:buClr>
                <a:schemeClr val="dk1"/>
              </a:buClr>
              <a:buSzPts val="1600"/>
              <a:buFont typeface="Courier New"/>
              <a:buChar char="o"/>
            </a:pPr>
            <a:r>
              <a:rPr lang="en-US"/>
              <a:t>Think of ways to facilitate attendee networking for teaming purposes</a:t>
            </a:r>
            <a:endParaRPr/>
          </a:p>
        </p:txBody>
      </p:sp>
      <p:sp>
        <p:nvSpPr>
          <p:cNvPr id="844" name="Google Shape;844;p57"/>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Solicitation Process</a:t>
            </a:r>
            <a:endParaRPr/>
          </a:p>
        </p:txBody>
      </p:sp>
      <p:sp>
        <p:nvSpPr>
          <p:cNvPr id="845" name="Google Shape;845;p57"/>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58"/>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851" name="Google Shape;851;p58"/>
          <p:cNvSpPr txBox="1"/>
          <p:nvPr>
            <p:ph idx="1" type="body"/>
          </p:nvPr>
        </p:nvSpPr>
        <p:spPr>
          <a:xfrm>
            <a:off x="1030406" y="1569494"/>
            <a:ext cx="10602794" cy="490750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You can come up with any process that works well for you and gets good proposals</a:t>
            </a:r>
            <a:endParaRPr/>
          </a:p>
          <a:p>
            <a:pPr indent="-285750" lvl="1" marL="742950" rtl="0" algn="l">
              <a:spcBef>
                <a:spcPts val="320"/>
              </a:spcBef>
              <a:spcAft>
                <a:spcPts val="0"/>
              </a:spcAft>
              <a:buClr>
                <a:schemeClr val="dk1"/>
              </a:buClr>
              <a:buSzPts val="1600"/>
              <a:buFont typeface="Courier New"/>
              <a:buChar char="o"/>
            </a:pPr>
            <a:r>
              <a:rPr lang="en-US"/>
              <a:t>You aren’t required to use the processes in FAR Part 15 or Part 35, but you can incorporate useful aspects </a:t>
            </a:r>
            <a:endParaRPr/>
          </a:p>
          <a:p>
            <a:pPr indent="-285750" lvl="1" marL="742950" rtl="0" algn="l">
              <a:spcBef>
                <a:spcPts val="320"/>
              </a:spcBef>
              <a:spcAft>
                <a:spcPts val="0"/>
              </a:spcAft>
              <a:buClr>
                <a:schemeClr val="dk1"/>
              </a:buClr>
              <a:buSzPts val="1600"/>
              <a:buFont typeface="Courier New"/>
              <a:buChar char="o"/>
            </a:pPr>
            <a:r>
              <a:rPr lang="en-US"/>
              <a:t>Keep the process streamlined and simple</a:t>
            </a:r>
            <a:endParaRPr/>
          </a:p>
          <a:p>
            <a:pPr indent="-285750" lvl="1" marL="742950" rtl="0" algn="l">
              <a:spcBef>
                <a:spcPts val="320"/>
              </a:spcBef>
              <a:spcAft>
                <a:spcPts val="0"/>
              </a:spcAft>
              <a:buClr>
                <a:schemeClr val="dk1"/>
              </a:buClr>
              <a:buSzPts val="1600"/>
              <a:buFont typeface="Courier New"/>
              <a:buChar char="o"/>
            </a:pPr>
            <a:r>
              <a:rPr lang="en-US"/>
              <a:t>Key aspects to include in any solicitation selection process </a:t>
            </a:r>
            <a:endParaRPr/>
          </a:p>
          <a:p>
            <a:pPr indent="-228600" lvl="2" marL="1143000" rtl="0" algn="l">
              <a:spcBef>
                <a:spcPts val="280"/>
              </a:spcBef>
              <a:spcAft>
                <a:spcPts val="0"/>
              </a:spcAft>
              <a:buClr>
                <a:schemeClr val="dk1"/>
              </a:buClr>
              <a:buSzPts val="1400"/>
              <a:buChar char="•"/>
            </a:pPr>
            <a:r>
              <a:rPr lang="en-US" sz="1400"/>
              <a:t>Give the proposers detailed notice in the solicitation	</a:t>
            </a:r>
            <a:endParaRPr/>
          </a:p>
          <a:p>
            <a:pPr indent="-228600" lvl="3" marL="1600200" rtl="0" algn="l">
              <a:spcBef>
                <a:spcPts val="280"/>
              </a:spcBef>
              <a:spcAft>
                <a:spcPts val="0"/>
              </a:spcAft>
              <a:buClr>
                <a:schemeClr val="dk1"/>
              </a:buClr>
              <a:buSzPts val="1400"/>
              <a:buChar char="•"/>
            </a:pPr>
            <a:r>
              <a:rPr lang="en-US" sz="1400"/>
              <a:t>Clearly describe the selection process to the proposers</a:t>
            </a:r>
            <a:endParaRPr/>
          </a:p>
          <a:p>
            <a:pPr indent="-228600" lvl="3" marL="1600200" rtl="0" algn="l">
              <a:spcBef>
                <a:spcPts val="280"/>
              </a:spcBef>
              <a:spcAft>
                <a:spcPts val="0"/>
              </a:spcAft>
              <a:buClr>
                <a:schemeClr val="dk1"/>
              </a:buClr>
              <a:buSzPts val="1400"/>
              <a:buChar char="•"/>
            </a:pPr>
            <a:r>
              <a:rPr lang="en-US" sz="1400"/>
              <a:t>Clearly describe what is expected from the proposers</a:t>
            </a:r>
            <a:endParaRPr/>
          </a:p>
          <a:p>
            <a:pPr indent="-228600" lvl="3" marL="1600200" rtl="0" algn="l">
              <a:spcBef>
                <a:spcPts val="280"/>
              </a:spcBef>
              <a:spcAft>
                <a:spcPts val="0"/>
              </a:spcAft>
              <a:buClr>
                <a:schemeClr val="dk1"/>
              </a:buClr>
              <a:buSzPts val="1400"/>
              <a:buChar char="•"/>
            </a:pPr>
            <a:r>
              <a:rPr lang="en-US" sz="1400"/>
              <a:t>Include evaluation factors and stick with them</a:t>
            </a:r>
            <a:endParaRPr/>
          </a:p>
          <a:p>
            <a:pPr indent="-228600" lvl="2" marL="1143000" rtl="0" algn="l">
              <a:spcBef>
                <a:spcPts val="280"/>
              </a:spcBef>
              <a:spcAft>
                <a:spcPts val="0"/>
              </a:spcAft>
              <a:buClr>
                <a:schemeClr val="dk1"/>
              </a:buClr>
              <a:buSzPts val="1400"/>
              <a:buChar char="•"/>
            </a:pPr>
            <a:r>
              <a:rPr lang="en-US" sz="1400"/>
              <a:t>Above all, be fair to everyone and don’t give anyone an unfair competitive advantage</a:t>
            </a:r>
            <a:endParaRPr/>
          </a:p>
          <a:p>
            <a:pPr indent="-285750" lvl="1" marL="742950" rtl="0" algn="l">
              <a:spcBef>
                <a:spcPts val="320"/>
              </a:spcBef>
              <a:spcAft>
                <a:spcPts val="0"/>
              </a:spcAft>
              <a:buClr>
                <a:schemeClr val="dk1"/>
              </a:buClr>
              <a:buSzPts val="1600"/>
              <a:buFont typeface="Courier New"/>
              <a:buChar char="o"/>
            </a:pPr>
            <a:r>
              <a:rPr lang="en-US"/>
              <a:t>One big difference is the level of documentation</a:t>
            </a:r>
            <a:endParaRPr/>
          </a:p>
          <a:p>
            <a:pPr indent="-228600" lvl="2" marL="1143000" rtl="0" algn="l">
              <a:spcBef>
                <a:spcPts val="280"/>
              </a:spcBef>
              <a:spcAft>
                <a:spcPts val="0"/>
              </a:spcAft>
              <a:buClr>
                <a:schemeClr val="dk1"/>
              </a:buClr>
              <a:buSzPts val="1400"/>
              <a:buChar char="•"/>
            </a:pPr>
            <a:r>
              <a:rPr lang="en-US" sz="1400"/>
              <a:t>Evaluator consensus report to the Selection Authority may be the sole documentation describing the detailed technical, cost, and management evaluation and deliberations.</a:t>
            </a:r>
            <a:endParaRPr/>
          </a:p>
          <a:p>
            <a:pPr indent="-228600" lvl="2" marL="1143000" rtl="0" algn="l">
              <a:spcBef>
                <a:spcPts val="280"/>
              </a:spcBef>
              <a:spcAft>
                <a:spcPts val="0"/>
              </a:spcAft>
              <a:buClr>
                <a:schemeClr val="dk1"/>
              </a:buClr>
              <a:buSzPts val="1400"/>
              <a:buChar char="•"/>
            </a:pPr>
            <a:r>
              <a:rPr lang="en-US" sz="1400"/>
              <a:t>Selection Authority’s ultimate decision will be documented in a separate memo</a:t>
            </a:r>
            <a:endParaRPr/>
          </a:p>
          <a:p>
            <a:pPr indent="-342900" lvl="0" marL="342900" rtl="0" algn="l">
              <a:spcBef>
                <a:spcPts val="360"/>
              </a:spcBef>
              <a:spcAft>
                <a:spcPts val="0"/>
              </a:spcAft>
              <a:buClr>
                <a:schemeClr val="dk1"/>
              </a:buClr>
              <a:buSzPts val="1800"/>
              <a:buFont typeface="Noto Sans Symbols"/>
              <a:buChar char="⮚"/>
            </a:pPr>
            <a:r>
              <a:rPr lang="en-US"/>
              <a:t>Consider other options that might benefit your selection and program</a:t>
            </a:r>
            <a:endParaRPr/>
          </a:p>
          <a:p>
            <a:pPr indent="-285750" lvl="1" marL="742950" rtl="0" algn="l">
              <a:spcBef>
                <a:spcPts val="320"/>
              </a:spcBef>
              <a:spcAft>
                <a:spcPts val="0"/>
              </a:spcAft>
              <a:buClr>
                <a:schemeClr val="dk1"/>
              </a:buClr>
              <a:buSzPts val="1600"/>
              <a:buFont typeface="Courier New"/>
              <a:buChar char="o"/>
            </a:pPr>
            <a:r>
              <a:rPr lang="en-US"/>
              <a:t>Oral presentations</a:t>
            </a:r>
            <a:endParaRPr/>
          </a:p>
          <a:p>
            <a:pPr indent="-285750" lvl="1" marL="742950" rtl="0" algn="l">
              <a:spcBef>
                <a:spcPts val="320"/>
              </a:spcBef>
              <a:spcAft>
                <a:spcPts val="0"/>
              </a:spcAft>
              <a:buClr>
                <a:schemeClr val="dk1"/>
              </a:buClr>
              <a:buSzPts val="1600"/>
              <a:buFont typeface="Courier New"/>
              <a:buChar char="o"/>
            </a:pPr>
            <a:r>
              <a:rPr lang="en-US"/>
              <a:t>Rolling downselections</a:t>
            </a:r>
            <a:endParaRPr/>
          </a:p>
          <a:p>
            <a:pPr indent="-127000" lvl="2" marL="1143000" rtl="0" algn="l">
              <a:spcBef>
                <a:spcPts val="320"/>
              </a:spcBef>
              <a:spcAft>
                <a:spcPts val="0"/>
              </a:spcAft>
              <a:buClr>
                <a:schemeClr val="dk1"/>
              </a:buClr>
              <a:buSzPts val="1600"/>
              <a:buNone/>
            </a:pPr>
            <a:r>
              <a:t/>
            </a:r>
            <a:endParaRPr/>
          </a:p>
          <a:p>
            <a:pPr indent="-127000" lvl="2" marL="1143000" rtl="0" algn="l">
              <a:spcBef>
                <a:spcPts val="320"/>
              </a:spcBef>
              <a:spcAft>
                <a:spcPts val="0"/>
              </a:spcAft>
              <a:buClr>
                <a:schemeClr val="dk1"/>
              </a:buClr>
              <a:buSzPts val="1600"/>
              <a:buNone/>
            </a:pPr>
            <a:r>
              <a:t/>
            </a:r>
            <a:endParaRPr/>
          </a:p>
        </p:txBody>
      </p:sp>
      <p:sp>
        <p:nvSpPr>
          <p:cNvPr id="852" name="Google Shape;852;p58"/>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Selection Process</a:t>
            </a:r>
            <a:endParaRPr/>
          </a:p>
        </p:txBody>
      </p:sp>
      <p:sp>
        <p:nvSpPr>
          <p:cNvPr id="853" name="Google Shape;853;p58"/>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59"/>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859" name="Google Shape;859;p59"/>
          <p:cNvSpPr txBox="1"/>
          <p:nvPr>
            <p:ph idx="1" type="body"/>
          </p:nvPr>
        </p:nvSpPr>
        <p:spPr>
          <a:xfrm>
            <a:off x="1078172" y="1492560"/>
            <a:ext cx="10577016" cy="503903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700"/>
              <a:buFont typeface="Noto Sans Symbols"/>
              <a:buChar char="⮚"/>
            </a:pPr>
            <a:r>
              <a:rPr lang="en-US" sz="1700"/>
              <a:t>Because OTs are not subject to CICA, there is no issue of scope or competition issues as the program continues.</a:t>
            </a:r>
            <a:endParaRPr/>
          </a:p>
          <a:p>
            <a:pPr indent="-342900" lvl="0" marL="342900" rtl="0" algn="l">
              <a:spcBef>
                <a:spcPts val="340"/>
              </a:spcBef>
              <a:spcAft>
                <a:spcPts val="0"/>
              </a:spcAft>
              <a:buClr>
                <a:schemeClr val="dk1"/>
              </a:buClr>
              <a:buSzPts val="1700"/>
              <a:buFont typeface="Noto Sans Symbols"/>
              <a:buChar char="⮚"/>
            </a:pPr>
            <a:r>
              <a:rPr lang="en-US" sz="1700"/>
              <a:t>Programs can be structured into phases without having to pre-negotiate options at the time of award – additional phases will be negotiated and included in the agreement at the end of the prior phase</a:t>
            </a:r>
            <a:endParaRPr/>
          </a:p>
          <a:p>
            <a:pPr indent="-342900" lvl="0" marL="342900" rtl="0" algn="l">
              <a:spcBef>
                <a:spcPts val="340"/>
              </a:spcBef>
              <a:spcAft>
                <a:spcPts val="0"/>
              </a:spcAft>
              <a:buClr>
                <a:schemeClr val="dk1"/>
              </a:buClr>
              <a:buSzPts val="1700"/>
              <a:buFont typeface="Noto Sans Symbols"/>
              <a:buChar char="⮚"/>
            </a:pPr>
            <a:r>
              <a:rPr lang="en-US" sz="1700"/>
              <a:t>Advantages</a:t>
            </a:r>
            <a:endParaRPr/>
          </a:p>
          <a:p>
            <a:pPr indent="-285750" lvl="1" marL="742950" rtl="0" algn="l">
              <a:spcBef>
                <a:spcPts val="320"/>
              </a:spcBef>
              <a:spcAft>
                <a:spcPts val="0"/>
              </a:spcAft>
              <a:buClr>
                <a:schemeClr val="dk1"/>
              </a:buClr>
              <a:buSzPts val="1600"/>
              <a:buFont typeface="Courier New"/>
              <a:buChar char="o"/>
            </a:pPr>
            <a:r>
              <a:rPr lang="en-US"/>
              <a:t>Allows the negotiation process to move more quickly</a:t>
            </a:r>
            <a:endParaRPr/>
          </a:p>
          <a:p>
            <a:pPr indent="-228600" lvl="2" marL="1143000" rtl="0" algn="l">
              <a:spcBef>
                <a:spcPts val="280"/>
              </a:spcBef>
              <a:spcAft>
                <a:spcPts val="0"/>
              </a:spcAft>
              <a:buClr>
                <a:schemeClr val="dk1"/>
              </a:buClr>
              <a:buSzPts val="1400"/>
              <a:buChar char="•"/>
            </a:pPr>
            <a:r>
              <a:rPr lang="en-US" sz="1400"/>
              <a:t>In the early phases, the terms and conditions are simpler or some can be deferred </a:t>
            </a:r>
            <a:endParaRPr/>
          </a:p>
          <a:p>
            <a:pPr indent="-228600" lvl="2" marL="1143000" rtl="0" algn="l">
              <a:spcBef>
                <a:spcPts val="280"/>
              </a:spcBef>
              <a:spcAft>
                <a:spcPts val="0"/>
              </a:spcAft>
              <a:buClr>
                <a:schemeClr val="dk1"/>
              </a:buClr>
              <a:buSzPts val="1400"/>
              <a:buChar char="•"/>
            </a:pPr>
            <a:r>
              <a:rPr lang="en-US" sz="1400"/>
              <a:t>Cost/price is generally lower and easier to estimate</a:t>
            </a:r>
            <a:endParaRPr/>
          </a:p>
          <a:p>
            <a:pPr indent="-285750" lvl="1" marL="742950" rtl="0" algn="l">
              <a:spcBef>
                <a:spcPts val="320"/>
              </a:spcBef>
              <a:spcAft>
                <a:spcPts val="0"/>
              </a:spcAft>
              <a:buClr>
                <a:schemeClr val="dk1"/>
              </a:buClr>
              <a:buSzPts val="1600"/>
              <a:buFont typeface="Courier New"/>
              <a:buChar char="o"/>
            </a:pPr>
            <a:r>
              <a:rPr lang="en-US"/>
              <a:t>Allows the Government to watch and learn during each phase before soliciting for the next phase</a:t>
            </a:r>
            <a:endParaRPr/>
          </a:p>
          <a:p>
            <a:pPr indent="-285750" lvl="1" marL="742950" rtl="0" algn="l">
              <a:spcBef>
                <a:spcPts val="320"/>
              </a:spcBef>
              <a:spcAft>
                <a:spcPts val="0"/>
              </a:spcAft>
              <a:buClr>
                <a:schemeClr val="dk1"/>
              </a:buClr>
              <a:buSzPts val="1600"/>
              <a:buFont typeface="Courier New"/>
              <a:buChar char="o"/>
            </a:pPr>
            <a:r>
              <a:rPr lang="en-US"/>
              <a:t>Maintains the Government’s competitive leverage until much later in the program</a:t>
            </a:r>
            <a:endParaRPr/>
          </a:p>
          <a:p>
            <a:pPr indent="-228600" lvl="2" marL="1143000" rtl="0" algn="l">
              <a:spcBef>
                <a:spcPts val="280"/>
              </a:spcBef>
              <a:spcAft>
                <a:spcPts val="0"/>
              </a:spcAft>
              <a:buClr>
                <a:schemeClr val="dk1"/>
              </a:buClr>
              <a:buSzPts val="1400"/>
              <a:buChar char="•"/>
            </a:pPr>
            <a:r>
              <a:rPr lang="en-US" sz="1400"/>
              <a:t>Low dollar value initial phases allows for award to multiple competitors </a:t>
            </a:r>
            <a:endParaRPr/>
          </a:p>
          <a:p>
            <a:pPr indent="-228600" lvl="2" marL="1143000" rtl="0" algn="l">
              <a:spcBef>
                <a:spcPts val="280"/>
              </a:spcBef>
              <a:spcAft>
                <a:spcPts val="0"/>
              </a:spcAft>
              <a:buClr>
                <a:schemeClr val="dk1"/>
              </a:buClr>
              <a:buSzPts val="1400"/>
              <a:buChar char="•"/>
            </a:pPr>
            <a:r>
              <a:rPr lang="en-US" sz="1400"/>
              <a:t>Puts off the decision of “the winner” until later in the program</a:t>
            </a:r>
            <a:endParaRPr/>
          </a:p>
          <a:p>
            <a:pPr indent="-285750" lvl="1" marL="742950" rtl="0" algn="l">
              <a:spcBef>
                <a:spcPts val="320"/>
              </a:spcBef>
              <a:spcAft>
                <a:spcPts val="0"/>
              </a:spcAft>
              <a:buClr>
                <a:schemeClr val="dk1"/>
              </a:buClr>
              <a:buSzPts val="1600"/>
              <a:buFont typeface="Courier New"/>
              <a:buChar char="o"/>
            </a:pPr>
            <a:r>
              <a:rPr lang="en-US"/>
              <a:t>Allows for discrete programmatic decision points</a:t>
            </a:r>
            <a:endParaRPr/>
          </a:p>
          <a:p>
            <a:pPr indent="-342900" lvl="0" marL="342900" rtl="0" algn="l">
              <a:spcBef>
                <a:spcPts val="340"/>
              </a:spcBef>
              <a:spcAft>
                <a:spcPts val="0"/>
              </a:spcAft>
              <a:buClr>
                <a:schemeClr val="dk1"/>
              </a:buClr>
              <a:buSzPts val="1700"/>
              <a:buFont typeface="Noto Sans Symbols"/>
              <a:buChar char="⮚"/>
            </a:pPr>
            <a:r>
              <a:rPr lang="en-US" sz="1700"/>
              <a:t>Disadvantages</a:t>
            </a:r>
            <a:endParaRPr/>
          </a:p>
          <a:p>
            <a:pPr indent="-285750" lvl="1" marL="742950" rtl="0" algn="l">
              <a:spcBef>
                <a:spcPts val="320"/>
              </a:spcBef>
              <a:spcAft>
                <a:spcPts val="0"/>
              </a:spcAft>
              <a:buClr>
                <a:schemeClr val="dk1"/>
              </a:buClr>
              <a:buSzPts val="1600"/>
              <a:buFont typeface="Courier New"/>
              <a:buChar char="o"/>
            </a:pPr>
            <a:r>
              <a:rPr lang="en-US"/>
              <a:t>Can be time-consuming to track multiple teams, issue multiple solicitations, and/or renegotiate at various decision points</a:t>
            </a:r>
            <a:endParaRPr/>
          </a:p>
          <a:p>
            <a:pPr indent="-285750" lvl="1" marL="742950" rtl="0" algn="l">
              <a:spcBef>
                <a:spcPts val="320"/>
              </a:spcBef>
              <a:spcAft>
                <a:spcPts val="0"/>
              </a:spcAft>
              <a:buClr>
                <a:schemeClr val="dk1"/>
              </a:buClr>
              <a:buSzPts val="1600"/>
              <a:buFont typeface="Courier New"/>
              <a:buChar char="o"/>
            </a:pPr>
            <a:r>
              <a:rPr lang="en-US"/>
              <a:t>Too much work for small programs</a:t>
            </a:r>
            <a:endParaRPr/>
          </a:p>
          <a:p>
            <a:pPr indent="-228600" lvl="0" marL="342900" rtl="0" algn="l">
              <a:spcBef>
                <a:spcPts val="360"/>
              </a:spcBef>
              <a:spcAft>
                <a:spcPts val="0"/>
              </a:spcAft>
              <a:buClr>
                <a:schemeClr val="dk1"/>
              </a:buClr>
              <a:buSzPts val="1800"/>
              <a:buFont typeface="Noto Sans Symbols"/>
              <a:buNone/>
            </a:pPr>
            <a:r>
              <a:t/>
            </a:r>
            <a:endParaRPr/>
          </a:p>
        </p:txBody>
      </p:sp>
      <p:sp>
        <p:nvSpPr>
          <p:cNvPr id="860" name="Google Shape;860;p59"/>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Rolling Downselections</a:t>
            </a:r>
            <a:endParaRPr/>
          </a:p>
        </p:txBody>
      </p:sp>
      <p:sp>
        <p:nvSpPr>
          <p:cNvPr id="861" name="Google Shape;861;p59"/>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6"/>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327" name="Google Shape;327;p6"/>
          <p:cNvSpPr txBox="1"/>
          <p:nvPr>
            <p:ph type="ctrTitle"/>
          </p:nvPr>
        </p:nvSpPr>
        <p:spPr>
          <a:xfrm>
            <a:off x="0" y="372642"/>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Chronology of Events (continued)</a:t>
            </a:r>
            <a:endParaRPr/>
          </a:p>
        </p:txBody>
      </p:sp>
      <p:sp>
        <p:nvSpPr>
          <p:cNvPr id="328" name="Google Shape;328;p6"/>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9" name="Google Shape;329;p6"/>
          <p:cNvSpPr/>
          <p:nvPr/>
        </p:nvSpPr>
        <p:spPr>
          <a:xfrm>
            <a:off x="256744" y="2619375"/>
            <a:ext cx="4935537" cy="2813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30" name="Google Shape;330;p6"/>
          <p:cNvSpPr/>
          <p:nvPr/>
        </p:nvSpPr>
        <p:spPr>
          <a:xfrm>
            <a:off x="3601606" y="2619375"/>
            <a:ext cx="1590675" cy="1108075"/>
          </a:xfrm>
          <a:custGeom>
            <a:rect b="b" l="l" r="r" t="t"/>
            <a:pathLst>
              <a:path extrusionOk="0" h="1395" w="2003">
                <a:moveTo>
                  <a:pt x="2003" y="0"/>
                </a:moveTo>
                <a:lnTo>
                  <a:pt x="2003" y="1134"/>
                </a:lnTo>
                <a:lnTo>
                  <a:pt x="1263" y="1134"/>
                </a:lnTo>
                <a:lnTo>
                  <a:pt x="1001" y="1395"/>
                </a:lnTo>
                <a:lnTo>
                  <a:pt x="740" y="1134"/>
                </a:lnTo>
                <a:lnTo>
                  <a:pt x="0" y="1134"/>
                </a:lnTo>
                <a:lnTo>
                  <a:pt x="0" y="0"/>
                </a:lnTo>
                <a:lnTo>
                  <a:pt x="2003" y="0"/>
                </a:lnTo>
                <a:close/>
              </a:path>
            </a:pathLst>
          </a:custGeom>
          <a:solidFill>
            <a:srgbClr val="36609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a:p>
            <a:pPr indent="0" lvl="0" marL="0" marR="0" rtl="0" algn="ctr">
              <a:spcBef>
                <a:spcPts val="0"/>
              </a:spcBef>
              <a:spcAft>
                <a:spcPts val="0"/>
              </a:spcAft>
              <a:buNone/>
            </a:pPr>
            <a:r>
              <a:rPr b="1" lang="en-US" sz="1800">
                <a:solidFill>
                  <a:schemeClr val="lt1"/>
                </a:solidFill>
                <a:latin typeface="Poppins"/>
                <a:ea typeface="Poppins"/>
                <a:cs typeface="Poppins"/>
                <a:sym typeface="Poppins"/>
              </a:rPr>
              <a:t>1989</a:t>
            </a:r>
            <a:endParaRPr/>
          </a:p>
        </p:txBody>
      </p:sp>
      <p:sp>
        <p:nvSpPr>
          <p:cNvPr id="331" name="Google Shape;331;p6"/>
          <p:cNvSpPr/>
          <p:nvPr/>
        </p:nvSpPr>
        <p:spPr>
          <a:xfrm>
            <a:off x="3601606" y="3602038"/>
            <a:ext cx="1590675" cy="1830388"/>
          </a:xfrm>
          <a:custGeom>
            <a:rect b="b" l="l" r="r" t="t"/>
            <a:pathLst>
              <a:path extrusionOk="0" h="2305" w="2003">
                <a:moveTo>
                  <a:pt x="1306" y="0"/>
                </a:moveTo>
                <a:lnTo>
                  <a:pt x="1001" y="304"/>
                </a:lnTo>
                <a:lnTo>
                  <a:pt x="697" y="0"/>
                </a:lnTo>
                <a:lnTo>
                  <a:pt x="0" y="0"/>
                </a:lnTo>
                <a:lnTo>
                  <a:pt x="0" y="2305"/>
                </a:lnTo>
                <a:lnTo>
                  <a:pt x="2003" y="2305"/>
                </a:lnTo>
                <a:lnTo>
                  <a:pt x="2003" y="0"/>
                </a:lnTo>
                <a:lnTo>
                  <a:pt x="1306" y="0"/>
                </a:lnTo>
                <a:close/>
              </a:path>
            </a:pathLst>
          </a:custGeom>
          <a:solidFill>
            <a:srgbClr val="8CB3E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rPr lang="en-US" sz="1200">
                <a:solidFill>
                  <a:srgbClr val="FFFFFF"/>
                </a:solidFill>
                <a:latin typeface="Poppins"/>
                <a:ea typeface="Poppins"/>
                <a:cs typeface="Poppins"/>
                <a:sym typeface="Poppins"/>
              </a:rPr>
              <a:t>Other Transactions (OT) Authority (10 U.S.C. 4021 </a:t>
            </a:r>
            <a:r>
              <a:rPr lang="en-US" sz="800">
                <a:solidFill>
                  <a:srgbClr val="FFFFFF"/>
                </a:solidFill>
                <a:latin typeface="Poppins"/>
                <a:ea typeface="Poppins"/>
                <a:cs typeface="Poppins"/>
                <a:sym typeface="Poppins"/>
              </a:rPr>
              <a:t>(formally 10 U.S.C. 2371) </a:t>
            </a:r>
            <a:r>
              <a:rPr lang="en-US" sz="1200">
                <a:solidFill>
                  <a:srgbClr val="FFFFFF"/>
                </a:solidFill>
                <a:latin typeface="Poppins"/>
                <a:ea typeface="Poppins"/>
                <a:cs typeface="Poppins"/>
                <a:sym typeface="Poppins"/>
              </a:rPr>
              <a:t>given to DARPA</a:t>
            </a:r>
            <a:endParaRPr/>
          </a:p>
        </p:txBody>
      </p:sp>
      <p:sp>
        <p:nvSpPr>
          <p:cNvPr id="332" name="Google Shape;332;p6"/>
          <p:cNvSpPr/>
          <p:nvPr/>
        </p:nvSpPr>
        <p:spPr>
          <a:xfrm>
            <a:off x="1929969" y="2619375"/>
            <a:ext cx="1589087" cy="1108075"/>
          </a:xfrm>
          <a:custGeom>
            <a:rect b="b" l="l" r="r" t="t"/>
            <a:pathLst>
              <a:path extrusionOk="0" h="1395" w="2004">
                <a:moveTo>
                  <a:pt x="2004" y="0"/>
                </a:moveTo>
                <a:lnTo>
                  <a:pt x="2004" y="1134"/>
                </a:lnTo>
                <a:lnTo>
                  <a:pt x="1263" y="1134"/>
                </a:lnTo>
                <a:lnTo>
                  <a:pt x="1002" y="1395"/>
                </a:lnTo>
                <a:lnTo>
                  <a:pt x="741" y="1134"/>
                </a:lnTo>
                <a:lnTo>
                  <a:pt x="0" y="1134"/>
                </a:lnTo>
                <a:lnTo>
                  <a:pt x="0" y="0"/>
                </a:lnTo>
                <a:lnTo>
                  <a:pt x="2004" y="0"/>
                </a:lnTo>
                <a:close/>
              </a:path>
            </a:pathLst>
          </a:custGeom>
          <a:solidFill>
            <a:srgbClr val="205867"/>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a:p>
            <a:pPr indent="0" lvl="0" marL="0" marR="0" rtl="0" algn="ctr">
              <a:spcBef>
                <a:spcPts val="0"/>
              </a:spcBef>
              <a:spcAft>
                <a:spcPts val="0"/>
              </a:spcAft>
              <a:buNone/>
            </a:pPr>
            <a:r>
              <a:rPr b="1" lang="en-US" sz="1800">
                <a:solidFill>
                  <a:schemeClr val="lt1"/>
                </a:solidFill>
                <a:latin typeface="Poppins"/>
                <a:ea typeface="Poppins"/>
                <a:cs typeface="Poppins"/>
                <a:sym typeface="Poppins"/>
              </a:rPr>
              <a:t>1986</a:t>
            </a:r>
            <a:endParaRPr/>
          </a:p>
        </p:txBody>
      </p:sp>
      <p:sp>
        <p:nvSpPr>
          <p:cNvPr id="333" name="Google Shape;333;p6"/>
          <p:cNvSpPr/>
          <p:nvPr/>
        </p:nvSpPr>
        <p:spPr>
          <a:xfrm>
            <a:off x="1929969" y="3602038"/>
            <a:ext cx="1589087" cy="1830388"/>
          </a:xfrm>
          <a:custGeom>
            <a:rect b="b" l="l" r="r" t="t"/>
            <a:pathLst>
              <a:path extrusionOk="0" h="2305" w="2004">
                <a:moveTo>
                  <a:pt x="1306" y="0"/>
                </a:moveTo>
                <a:lnTo>
                  <a:pt x="1002" y="304"/>
                </a:lnTo>
                <a:lnTo>
                  <a:pt x="698" y="0"/>
                </a:lnTo>
                <a:lnTo>
                  <a:pt x="0" y="0"/>
                </a:lnTo>
                <a:lnTo>
                  <a:pt x="0" y="2305"/>
                </a:lnTo>
                <a:lnTo>
                  <a:pt x="2004" y="2305"/>
                </a:lnTo>
                <a:lnTo>
                  <a:pt x="2004" y="0"/>
                </a:lnTo>
                <a:lnTo>
                  <a:pt x="1306" y="0"/>
                </a:lnTo>
                <a:close/>
              </a:path>
            </a:pathLst>
          </a:custGeom>
          <a:solidFill>
            <a:srgbClr val="31859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rPr lang="en-US" sz="1200">
                <a:solidFill>
                  <a:srgbClr val="FFFFFF"/>
                </a:solidFill>
                <a:latin typeface="Poppins"/>
                <a:ea typeface="Poppins"/>
                <a:cs typeface="Poppins"/>
                <a:sym typeface="Poppins"/>
              </a:rPr>
              <a:t>Packard Commission with focus on prototyping</a:t>
            </a:r>
            <a:endParaRPr/>
          </a:p>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34" name="Google Shape;334;p6"/>
          <p:cNvSpPr/>
          <p:nvPr/>
        </p:nvSpPr>
        <p:spPr>
          <a:xfrm>
            <a:off x="256744" y="2619375"/>
            <a:ext cx="1590675" cy="1108075"/>
          </a:xfrm>
          <a:custGeom>
            <a:rect b="b" l="l" r="r" t="t"/>
            <a:pathLst>
              <a:path extrusionOk="0" h="1395" w="2003">
                <a:moveTo>
                  <a:pt x="2003" y="0"/>
                </a:moveTo>
                <a:lnTo>
                  <a:pt x="2003" y="1134"/>
                </a:lnTo>
                <a:lnTo>
                  <a:pt x="1263" y="1134"/>
                </a:lnTo>
                <a:lnTo>
                  <a:pt x="1002" y="1395"/>
                </a:lnTo>
                <a:lnTo>
                  <a:pt x="740" y="1134"/>
                </a:lnTo>
                <a:lnTo>
                  <a:pt x="0" y="1134"/>
                </a:lnTo>
                <a:lnTo>
                  <a:pt x="0" y="0"/>
                </a:lnTo>
                <a:lnTo>
                  <a:pt x="2003" y="0"/>
                </a:lnTo>
                <a:close/>
              </a:path>
            </a:pathLst>
          </a:custGeom>
          <a:solidFill>
            <a:srgbClr val="0F243E"/>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a:p>
            <a:pPr indent="0" lvl="0" marL="0" marR="0" rtl="0" algn="ctr">
              <a:spcBef>
                <a:spcPts val="0"/>
              </a:spcBef>
              <a:spcAft>
                <a:spcPts val="0"/>
              </a:spcAft>
              <a:buNone/>
            </a:pPr>
            <a:r>
              <a:rPr b="1" lang="en-US" sz="1800">
                <a:solidFill>
                  <a:schemeClr val="lt1"/>
                </a:solidFill>
                <a:latin typeface="Poppins"/>
                <a:ea typeface="Poppins"/>
                <a:cs typeface="Poppins"/>
                <a:sym typeface="Poppins"/>
              </a:rPr>
              <a:t>1984</a:t>
            </a:r>
            <a:endParaRPr/>
          </a:p>
        </p:txBody>
      </p:sp>
      <p:sp>
        <p:nvSpPr>
          <p:cNvPr id="335" name="Google Shape;335;p6"/>
          <p:cNvSpPr/>
          <p:nvPr/>
        </p:nvSpPr>
        <p:spPr>
          <a:xfrm>
            <a:off x="256744" y="3602038"/>
            <a:ext cx="1590675" cy="1830388"/>
          </a:xfrm>
          <a:custGeom>
            <a:rect b="b" l="l" r="r" t="t"/>
            <a:pathLst>
              <a:path extrusionOk="0" h="2305" w="2003">
                <a:moveTo>
                  <a:pt x="1306" y="0"/>
                </a:moveTo>
                <a:lnTo>
                  <a:pt x="1002" y="304"/>
                </a:lnTo>
                <a:lnTo>
                  <a:pt x="697" y="0"/>
                </a:lnTo>
                <a:lnTo>
                  <a:pt x="0" y="0"/>
                </a:lnTo>
                <a:lnTo>
                  <a:pt x="0" y="2305"/>
                </a:lnTo>
                <a:lnTo>
                  <a:pt x="2003" y="2305"/>
                </a:lnTo>
                <a:lnTo>
                  <a:pt x="2003" y="0"/>
                </a:lnTo>
                <a:lnTo>
                  <a:pt x="1306" y="0"/>
                </a:lnTo>
                <a:close/>
              </a:path>
            </a:pathLst>
          </a:custGeom>
          <a:solidFill>
            <a:srgbClr val="2440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lt1"/>
              </a:solidFill>
              <a:latin typeface="Poppins"/>
              <a:ea typeface="Poppins"/>
              <a:cs typeface="Poppins"/>
              <a:sym typeface="Poppins"/>
            </a:endParaRPr>
          </a:p>
          <a:p>
            <a:pPr indent="0" lvl="0" marL="0" marR="0" rtl="0" algn="l">
              <a:spcBef>
                <a:spcPts val="0"/>
              </a:spcBef>
              <a:spcAft>
                <a:spcPts val="0"/>
              </a:spcAft>
              <a:buNone/>
            </a:pPr>
            <a:r>
              <a:t/>
            </a:r>
            <a:endParaRPr sz="1200">
              <a:solidFill>
                <a:schemeClr val="lt1"/>
              </a:solidFill>
              <a:latin typeface="Poppins"/>
              <a:ea typeface="Poppins"/>
              <a:cs typeface="Poppins"/>
              <a:sym typeface="Poppins"/>
            </a:endParaRPr>
          </a:p>
          <a:p>
            <a:pPr indent="0" lvl="0" marL="0" marR="0" rtl="0" algn="l">
              <a:spcBef>
                <a:spcPts val="0"/>
              </a:spcBef>
              <a:spcAft>
                <a:spcPts val="0"/>
              </a:spcAft>
              <a:buNone/>
            </a:pPr>
            <a:r>
              <a:rPr lang="en-US" sz="1200">
                <a:solidFill>
                  <a:schemeClr val="lt1"/>
                </a:solidFill>
                <a:latin typeface="Poppins"/>
                <a:ea typeface="Poppins"/>
                <a:cs typeface="Poppins"/>
                <a:sym typeface="Poppins"/>
              </a:rPr>
              <a:t>Federal Acquisition Regulation (FAR) consolidates DAR, FPR, NASAPR</a:t>
            </a:r>
            <a:endParaRPr/>
          </a:p>
        </p:txBody>
      </p:sp>
      <p:sp>
        <p:nvSpPr>
          <p:cNvPr id="336" name="Google Shape;336;p6"/>
          <p:cNvSpPr/>
          <p:nvPr/>
        </p:nvSpPr>
        <p:spPr>
          <a:xfrm>
            <a:off x="5273587" y="2619375"/>
            <a:ext cx="1590675" cy="1108075"/>
          </a:xfrm>
          <a:custGeom>
            <a:rect b="b" l="l" r="r" t="t"/>
            <a:pathLst>
              <a:path extrusionOk="0" h="1395" w="2003">
                <a:moveTo>
                  <a:pt x="2003" y="0"/>
                </a:moveTo>
                <a:lnTo>
                  <a:pt x="2003" y="1134"/>
                </a:lnTo>
                <a:lnTo>
                  <a:pt x="1263" y="1134"/>
                </a:lnTo>
                <a:lnTo>
                  <a:pt x="1002" y="1395"/>
                </a:lnTo>
                <a:lnTo>
                  <a:pt x="740" y="1134"/>
                </a:lnTo>
                <a:lnTo>
                  <a:pt x="0" y="1134"/>
                </a:lnTo>
                <a:lnTo>
                  <a:pt x="0" y="0"/>
                </a:lnTo>
                <a:lnTo>
                  <a:pt x="2003" y="0"/>
                </a:lnTo>
                <a:close/>
              </a:path>
            </a:pathLst>
          </a:custGeom>
          <a:solidFill>
            <a:srgbClr val="3F3F3F"/>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a:p>
            <a:pPr indent="0" lvl="0" marL="0" marR="0" rtl="0" algn="ctr">
              <a:spcBef>
                <a:spcPts val="0"/>
              </a:spcBef>
              <a:spcAft>
                <a:spcPts val="0"/>
              </a:spcAft>
              <a:buNone/>
            </a:pPr>
            <a:r>
              <a:rPr b="1" lang="en-US" sz="1800">
                <a:solidFill>
                  <a:schemeClr val="lt1"/>
                </a:solidFill>
                <a:latin typeface="Poppins"/>
                <a:ea typeface="Poppins"/>
                <a:cs typeface="Poppins"/>
                <a:sym typeface="Poppins"/>
              </a:rPr>
              <a:t>1991</a:t>
            </a:r>
            <a:endParaRPr/>
          </a:p>
        </p:txBody>
      </p:sp>
      <p:sp>
        <p:nvSpPr>
          <p:cNvPr id="337" name="Google Shape;337;p6"/>
          <p:cNvSpPr/>
          <p:nvPr/>
        </p:nvSpPr>
        <p:spPr>
          <a:xfrm>
            <a:off x="5273587" y="3602038"/>
            <a:ext cx="1590675" cy="1830388"/>
          </a:xfrm>
          <a:custGeom>
            <a:rect b="b" l="l" r="r" t="t"/>
            <a:pathLst>
              <a:path extrusionOk="0" h="2305" w="2003">
                <a:moveTo>
                  <a:pt x="1306" y="0"/>
                </a:moveTo>
                <a:lnTo>
                  <a:pt x="1002" y="304"/>
                </a:lnTo>
                <a:lnTo>
                  <a:pt x="697" y="0"/>
                </a:lnTo>
                <a:lnTo>
                  <a:pt x="0" y="0"/>
                </a:lnTo>
                <a:lnTo>
                  <a:pt x="0" y="2305"/>
                </a:lnTo>
                <a:lnTo>
                  <a:pt x="2003" y="2305"/>
                </a:lnTo>
                <a:lnTo>
                  <a:pt x="2003" y="0"/>
                </a:lnTo>
                <a:lnTo>
                  <a:pt x="1306" y="0"/>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rPr lang="en-US" sz="1200">
                <a:solidFill>
                  <a:srgbClr val="FFFFFF"/>
                </a:solidFill>
                <a:latin typeface="Poppins"/>
                <a:ea typeface="Poppins"/>
                <a:cs typeface="Poppins"/>
                <a:sym typeface="Poppins"/>
              </a:rPr>
              <a:t>OT Authority given to all DoD</a:t>
            </a:r>
            <a:endParaRPr/>
          </a:p>
        </p:txBody>
      </p:sp>
      <p:sp>
        <p:nvSpPr>
          <p:cNvPr id="338" name="Google Shape;338;p6"/>
          <p:cNvSpPr/>
          <p:nvPr/>
        </p:nvSpPr>
        <p:spPr>
          <a:xfrm>
            <a:off x="10298969" y="2619375"/>
            <a:ext cx="1590675" cy="1108075"/>
          </a:xfrm>
          <a:custGeom>
            <a:rect b="b" l="l" r="r" t="t"/>
            <a:pathLst>
              <a:path extrusionOk="0" h="1395" w="2003">
                <a:moveTo>
                  <a:pt x="2003" y="0"/>
                </a:moveTo>
                <a:lnTo>
                  <a:pt x="2003" y="1134"/>
                </a:lnTo>
                <a:lnTo>
                  <a:pt x="1263" y="1134"/>
                </a:lnTo>
                <a:lnTo>
                  <a:pt x="1001" y="1395"/>
                </a:lnTo>
                <a:lnTo>
                  <a:pt x="740" y="1134"/>
                </a:lnTo>
                <a:lnTo>
                  <a:pt x="0" y="1134"/>
                </a:lnTo>
                <a:lnTo>
                  <a:pt x="0" y="0"/>
                </a:lnTo>
                <a:lnTo>
                  <a:pt x="2003" y="0"/>
                </a:lnTo>
                <a:close/>
              </a:path>
            </a:pathLst>
          </a:custGeom>
          <a:solidFill>
            <a:srgbClr val="36609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a:p>
            <a:pPr indent="0" lvl="0" marL="0" marR="0" rtl="0" algn="ctr">
              <a:spcBef>
                <a:spcPts val="0"/>
              </a:spcBef>
              <a:spcAft>
                <a:spcPts val="0"/>
              </a:spcAft>
              <a:buNone/>
            </a:pPr>
            <a:r>
              <a:rPr b="1" lang="en-US" sz="1800">
                <a:solidFill>
                  <a:schemeClr val="lt1"/>
                </a:solidFill>
                <a:latin typeface="Poppins"/>
                <a:ea typeface="Poppins"/>
                <a:cs typeface="Poppins"/>
                <a:sym typeface="Poppins"/>
              </a:rPr>
              <a:t>1996</a:t>
            </a:r>
            <a:endParaRPr/>
          </a:p>
        </p:txBody>
      </p:sp>
      <p:sp>
        <p:nvSpPr>
          <p:cNvPr id="339" name="Google Shape;339;p6"/>
          <p:cNvSpPr/>
          <p:nvPr/>
        </p:nvSpPr>
        <p:spPr>
          <a:xfrm>
            <a:off x="10298969" y="3602038"/>
            <a:ext cx="1590675" cy="1830388"/>
          </a:xfrm>
          <a:custGeom>
            <a:rect b="b" l="l" r="r" t="t"/>
            <a:pathLst>
              <a:path extrusionOk="0" h="2305" w="2003">
                <a:moveTo>
                  <a:pt x="1306" y="0"/>
                </a:moveTo>
                <a:lnTo>
                  <a:pt x="1001" y="304"/>
                </a:lnTo>
                <a:lnTo>
                  <a:pt x="697" y="0"/>
                </a:lnTo>
                <a:lnTo>
                  <a:pt x="0" y="0"/>
                </a:lnTo>
                <a:lnTo>
                  <a:pt x="0" y="2305"/>
                </a:lnTo>
                <a:lnTo>
                  <a:pt x="2003" y="2305"/>
                </a:lnTo>
                <a:lnTo>
                  <a:pt x="2003" y="0"/>
                </a:lnTo>
                <a:lnTo>
                  <a:pt x="1306" y="0"/>
                </a:lnTo>
                <a:close/>
              </a:path>
            </a:pathLst>
          </a:custGeom>
          <a:solidFill>
            <a:srgbClr val="8CB3E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rPr lang="en-US" sz="1200">
                <a:solidFill>
                  <a:srgbClr val="FFFFFF"/>
                </a:solidFill>
                <a:latin typeface="Poppins"/>
                <a:ea typeface="Poppins"/>
                <a:cs typeface="Poppins"/>
                <a:sym typeface="Poppins"/>
              </a:rPr>
              <a:t>OT for Prototype authority expanded to include all of DoD</a:t>
            </a:r>
            <a:endParaRPr/>
          </a:p>
        </p:txBody>
      </p:sp>
      <p:sp>
        <p:nvSpPr>
          <p:cNvPr id="340" name="Google Shape;340;p6"/>
          <p:cNvSpPr/>
          <p:nvPr/>
        </p:nvSpPr>
        <p:spPr>
          <a:xfrm>
            <a:off x="8627332" y="2619375"/>
            <a:ext cx="1589087" cy="1108075"/>
          </a:xfrm>
          <a:custGeom>
            <a:rect b="b" l="l" r="r" t="t"/>
            <a:pathLst>
              <a:path extrusionOk="0" h="1395" w="2004">
                <a:moveTo>
                  <a:pt x="2004" y="0"/>
                </a:moveTo>
                <a:lnTo>
                  <a:pt x="2004" y="1134"/>
                </a:lnTo>
                <a:lnTo>
                  <a:pt x="1263" y="1134"/>
                </a:lnTo>
                <a:lnTo>
                  <a:pt x="1002" y="1395"/>
                </a:lnTo>
                <a:lnTo>
                  <a:pt x="741" y="1134"/>
                </a:lnTo>
                <a:lnTo>
                  <a:pt x="0" y="1134"/>
                </a:lnTo>
                <a:lnTo>
                  <a:pt x="0" y="0"/>
                </a:lnTo>
                <a:lnTo>
                  <a:pt x="2004" y="0"/>
                </a:lnTo>
                <a:close/>
              </a:path>
            </a:pathLst>
          </a:custGeom>
          <a:solidFill>
            <a:srgbClr val="205867"/>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a:p>
            <a:pPr indent="0" lvl="0" marL="0" marR="0" rtl="0" algn="ctr">
              <a:spcBef>
                <a:spcPts val="0"/>
              </a:spcBef>
              <a:spcAft>
                <a:spcPts val="0"/>
              </a:spcAft>
              <a:buNone/>
            </a:pPr>
            <a:r>
              <a:rPr b="1" lang="en-US" sz="1800">
                <a:solidFill>
                  <a:schemeClr val="lt1"/>
                </a:solidFill>
                <a:latin typeface="Poppins"/>
                <a:ea typeface="Poppins"/>
                <a:cs typeface="Poppins"/>
                <a:sym typeface="Poppins"/>
              </a:rPr>
              <a:t>1994</a:t>
            </a:r>
            <a:endParaRPr/>
          </a:p>
        </p:txBody>
      </p:sp>
      <p:sp>
        <p:nvSpPr>
          <p:cNvPr id="341" name="Google Shape;341;p6"/>
          <p:cNvSpPr/>
          <p:nvPr/>
        </p:nvSpPr>
        <p:spPr>
          <a:xfrm>
            <a:off x="8627332" y="3602038"/>
            <a:ext cx="1589087" cy="1830388"/>
          </a:xfrm>
          <a:custGeom>
            <a:rect b="b" l="l" r="r" t="t"/>
            <a:pathLst>
              <a:path extrusionOk="0" h="2305" w="2004">
                <a:moveTo>
                  <a:pt x="1306" y="0"/>
                </a:moveTo>
                <a:lnTo>
                  <a:pt x="1002" y="304"/>
                </a:lnTo>
                <a:lnTo>
                  <a:pt x="698" y="0"/>
                </a:lnTo>
                <a:lnTo>
                  <a:pt x="0" y="0"/>
                </a:lnTo>
                <a:lnTo>
                  <a:pt x="0" y="2305"/>
                </a:lnTo>
                <a:lnTo>
                  <a:pt x="2004" y="2305"/>
                </a:lnTo>
                <a:lnTo>
                  <a:pt x="2004" y="0"/>
                </a:lnTo>
                <a:lnTo>
                  <a:pt x="1306" y="0"/>
                </a:lnTo>
                <a:close/>
              </a:path>
            </a:pathLst>
          </a:custGeom>
          <a:solidFill>
            <a:srgbClr val="31859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t/>
            </a:r>
            <a:endParaRPr sz="1200">
              <a:solidFill>
                <a:srgbClr val="FFFFFF"/>
              </a:solidFill>
              <a:latin typeface="Poppins"/>
              <a:ea typeface="Poppins"/>
              <a:cs typeface="Poppins"/>
              <a:sym typeface="Poppins"/>
            </a:endParaRPr>
          </a:p>
          <a:p>
            <a:pPr indent="0" lvl="0" marL="0" marR="0" rtl="0" algn="l">
              <a:spcBef>
                <a:spcPts val="0"/>
              </a:spcBef>
              <a:spcAft>
                <a:spcPts val="0"/>
              </a:spcAft>
              <a:buNone/>
            </a:pPr>
            <a:r>
              <a:rPr lang="en-US" sz="1200">
                <a:solidFill>
                  <a:srgbClr val="FFFFFF"/>
                </a:solidFill>
                <a:latin typeface="Poppins"/>
                <a:ea typeface="Poppins"/>
                <a:cs typeface="Poppins"/>
                <a:sym typeface="Poppins"/>
              </a:rPr>
              <a:t>DARPA’s OT authority expanded to prototype projects under Section 845 of P.L. 103-160</a:t>
            </a:r>
            <a:endParaRPr sz="1800">
              <a:solidFill>
                <a:schemeClr val="dk1"/>
              </a:solidFill>
              <a:latin typeface="Tahoma"/>
              <a:ea typeface="Tahoma"/>
              <a:cs typeface="Tahoma"/>
              <a:sym typeface="Tahoma"/>
            </a:endParaRPr>
          </a:p>
        </p:txBody>
      </p:sp>
      <p:sp>
        <p:nvSpPr>
          <p:cNvPr id="342" name="Google Shape;342;p6"/>
          <p:cNvSpPr/>
          <p:nvPr/>
        </p:nvSpPr>
        <p:spPr>
          <a:xfrm>
            <a:off x="6954107" y="2619375"/>
            <a:ext cx="1590675" cy="1108075"/>
          </a:xfrm>
          <a:custGeom>
            <a:rect b="b" l="l" r="r" t="t"/>
            <a:pathLst>
              <a:path extrusionOk="0" h="1395" w="2003">
                <a:moveTo>
                  <a:pt x="2003" y="0"/>
                </a:moveTo>
                <a:lnTo>
                  <a:pt x="2003" y="1134"/>
                </a:lnTo>
                <a:lnTo>
                  <a:pt x="1263" y="1134"/>
                </a:lnTo>
                <a:lnTo>
                  <a:pt x="1002" y="1395"/>
                </a:lnTo>
                <a:lnTo>
                  <a:pt x="740" y="1134"/>
                </a:lnTo>
                <a:lnTo>
                  <a:pt x="0" y="1134"/>
                </a:lnTo>
                <a:lnTo>
                  <a:pt x="0" y="0"/>
                </a:lnTo>
                <a:lnTo>
                  <a:pt x="2003" y="0"/>
                </a:lnTo>
                <a:close/>
              </a:path>
            </a:pathLst>
          </a:custGeom>
          <a:solidFill>
            <a:srgbClr val="0F243E"/>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a:p>
            <a:pPr indent="0" lvl="0" marL="0" marR="0" rtl="0" algn="ctr">
              <a:spcBef>
                <a:spcPts val="0"/>
              </a:spcBef>
              <a:spcAft>
                <a:spcPts val="0"/>
              </a:spcAft>
              <a:buNone/>
            </a:pPr>
            <a:r>
              <a:rPr b="1" lang="en-US" sz="1800">
                <a:solidFill>
                  <a:schemeClr val="lt1"/>
                </a:solidFill>
                <a:latin typeface="Poppins"/>
                <a:ea typeface="Poppins"/>
                <a:cs typeface="Poppins"/>
                <a:sym typeface="Poppins"/>
              </a:rPr>
              <a:t>1993</a:t>
            </a:r>
            <a:endParaRPr/>
          </a:p>
        </p:txBody>
      </p:sp>
      <p:sp>
        <p:nvSpPr>
          <p:cNvPr id="343" name="Google Shape;343;p6"/>
          <p:cNvSpPr/>
          <p:nvPr/>
        </p:nvSpPr>
        <p:spPr>
          <a:xfrm>
            <a:off x="6954107" y="3602038"/>
            <a:ext cx="1590675" cy="1830388"/>
          </a:xfrm>
          <a:custGeom>
            <a:rect b="b" l="l" r="r" t="t"/>
            <a:pathLst>
              <a:path extrusionOk="0" h="2305" w="2003">
                <a:moveTo>
                  <a:pt x="1306" y="0"/>
                </a:moveTo>
                <a:lnTo>
                  <a:pt x="1002" y="304"/>
                </a:lnTo>
                <a:lnTo>
                  <a:pt x="697" y="0"/>
                </a:lnTo>
                <a:lnTo>
                  <a:pt x="0" y="0"/>
                </a:lnTo>
                <a:lnTo>
                  <a:pt x="0" y="2305"/>
                </a:lnTo>
                <a:lnTo>
                  <a:pt x="2003" y="2305"/>
                </a:lnTo>
                <a:lnTo>
                  <a:pt x="2003" y="0"/>
                </a:lnTo>
                <a:lnTo>
                  <a:pt x="1306" y="0"/>
                </a:lnTo>
                <a:close/>
              </a:path>
            </a:pathLst>
          </a:custGeom>
          <a:solidFill>
            <a:srgbClr val="2440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lt1"/>
              </a:solidFill>
              <a:latin typeface="Poppins"/>
              <a:ea typeface="Poppins"/>
              <a:cs typeface="Poppins"/>
              <a:sym typeface="Poppins"/>
            </a:endParaRPr>
          </a:p>
          <a:p>
            <a:pPr indent="0" lvl="0" marL="0" marR="0" rtl="0" algn="l">
              <a:spcBef>
                <a:spcPts val="0"/>
              </a:spcBef>
              <a:spcAft>
                <a:spcPts val="0"/>
              </a:spcAft>
              <a:buNone/>
            </a:pPr>
            <a:r>
              <a:t/>
            </a:r>
            <a:endParaRPr sz="1200">
              <a:solidFill>
                <a:schemeClr val="lt1"/>
              </a:solidFill>
              <a:latin typeface="Poppins"/>
              <a:ea typeface="Poppins"/>
              <a:cs typeface="Poppins"/>
              <a:sym typeface="Poppins"/>
            </a:endParaRPr>
          </a:p>
          <a:p>
            <a:pPr indent="0" lvl="0" marL="0" marR="0" rtl="0" algn="l">
              <a:spcBef>
                <a:spcPts val="0"/>
              </a:spcBef>
              <a:spcAft>
                <a:spcPts val="0"/>
              </a:spcAft>
              <a:buNone/>
            </a:pPr>
            <a:r>
              <a:rPr lang="en-US" sz="1200">
                <a:solidFill>
                  <a:schemeClr val="lt1"/>
                </a:solidFill>
                <a:latin typeface="Poppins"/>
                <a:ea typeface="Poppins"/>
                <a:cs typeface="Poppins"/>
                <a:sym typeface="Poppins"/>
              </a:rPr>
              <a:t>Era of “procurement reform” – Section 800 Panel, Federal Acquisition Streamlining Act (FASA)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60"/>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867" name="Google Shape;867;p60"/>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Sample Structure of a Rolling Downselect</a:t>
            </a:r>
            <a:endParaRPr/>
          </a:p>
        </p:txBody>
      </p:sp>
      <p:sp>
        <p:nvSpPr>
          <p:cNvPr id="868" name="Google Shape;868;p60"/>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69" name="Google Shape;869;p60"/>
          <p:cNvSpPr/>
          <p:nvPr/>
        </p:nvSpPr>
        <p:spPr>
          <a:xfrm rot="-5400000">
            <a:off x="4246264" y="758939"/>
            <a:ext cx="3691404" cy="6336087"/>
          </a:xfrm>
          <a:custGeom>
            <a:rect b="b" l="l" r="r" t="t"/>
            <a:pathLst>
              <a:path extrusionOk="0" h="2302950" w="2811516">
                <a:moveTo>
                  <a:pt x="0" y="2302950"/>
                </a:moveTo>
                <a:lnTo>
                  <a:pt x="521700" y="1151475"/>
                </a:lnTo>
                <a:lnTo>
                  <a:pt x="0" y="0"/>
                </a:lnTo>
                <a:lnTo>
                  <a:pt x="2690312" y="0"/>
                </a:lnTo>
                <a:cubicBezTo>
                  <a:pt x="2757251" y="0"/>
                  <a:pt x="2811516" y="54265"/>
                  <a:pt x="2811516" y="121204"/>
                </a:cubicBezTo>
                <a:lnTo>
                  <a:pt x="2811516" y="2181746"/>
                </a:lnTo>
                <a:cubicBezTo>
                  <a:pt x="2811516" y="2248685"/>
                  <a:pt x="2757251" y="2302950"/>
                  <a:pt x="2690312" y="2302950"/>
                </a:cubicBezTo>
                <a:lnTo>
                  <a:pt x="0" y="2302950"/>
                </a:lnTo>
                <a:close/>
              </a:path>
            </a:pathLst>
          </a:custGeom>
          <a:solidFill>
            <a:schemeClr val="lt1"/>
          </a:solidFill>
          <a:ln>
            <a:noFill/>
          </a:ln>
          <a:effectLst>
            <a:outerShdw blurRad="317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1"/>
              </a:solidFill>
              <a:latin typeface="Tahoma"/>
              <a:ea typeface="Tahoma"/>
              <a:cs typeface="Tahoma"/>
              <a:sym typeface="Tahoma"/>
            </a:endParaRPr>
          </a:p>
        </p:txBody>
      </p:sp>
      <p:sp>
        <p:nvSpPr>
          <p:cNvPr id="870" name="Google Shape;870;p60"/>
          <p:cNvSpPr/>
          <p:nvPr/>
        </p:nvSpPr>
        <p:spPr>
          <a:xfrm>
            <a:off x="2923921" y="1809226"/>
            <a:ext cx="6336087" cy="531365"/>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Phase I</a:t>
            </a:r>
            <a:endParaRPr/>
          </a:p>
        </p:txBody>
      </p:sp>
      <p:sp>
        <p:nvSpPr>
          <p:cNvPr id="871" name="Google Shape;871;p60"/>
          <p:cNvSpPr txBox="1"/>
          <p:nvPr>
            <p:ph idx="1" type="body"/>
          </p:nvPr>
        </p:nvSpPr>
        <p:spPr>
          <a:xfrm>
            <a:off x="2606723" y="2508515"/>
            <a:ext cx="6809663" cy="3826099"/>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1600"/>
              <a:buChar char="•"/>
            </a:pPr>
            <a:r>
              <a:rPr b="1" lang="en-US"/>
              <a:t>Scope</a:t>
            </a:r>
            <a:r>
              <a:rPr lang="en-US"/>
              <a:t> = design concepts and/or trade studies</a:t>
            </a:r>
            <a:endParaRPr/>
          </a:p>
          <a:p>
            <a:pPr indent="-285750" lvl="1" marL="742950" rtl="0" algn="l">
              <a:spcBef>
                <a:spcPts val="920"/>
              </a:spcBef>
              <a:spcAft>
                <a:spcPts val="0"/>
              </a:spcAft>
              <a:buClr>
                <a:schemeClr val="dk1"/>
              </a:buClr>
              <a:buSzPts val="1600"/>
              <a:buChar char="•"/>
            </a:pPr>
            <a:r>
              <a:rPr b="1" lang="en-US"/>
              <a:t>Duration</a:t>
            </a:r>
            <a:r>
              <a:rPr lang="en-US"/>
              <a:t> = generally 6 months or less </a:t>
            </a:r>
            <a:endParaRPr/>
          </a:p>
          <a:p>
            <a:pPr indent="-285750" lvl="1" marL="742950" rtl="0" algn="l">
              <a:spcBef>
                <a:spcPts val="920"/>
              </a:spcBef>
              <a:spcAft>
                <a:spcPts val="0"/>
              </a:spcAft>
              <a:buClr>
                <a:schemeClr val="dk1"/>
              </a:buClr>
              <a:buSzPts val="1600"/>
              <a:buChar char="•"/>
            </a:pPr>
            <a:r>
              <a:rPr b="1" lang="en-US"/>
              <a:t>Payment terms </a:t>
            </a:r>
            <a:r>
              <a:rPr lang="en-US"/>
              <a:t>= often payable milestones with fixed Government obligation</a:t>
            </a:r>
            <a:endParaRPr/>
          </a:p>
          <a:p>
            <a:pPr indent="-285750" lvl="1" marL="742950" rtl="0" algn="l">
              <a:spcBef>
                <a:spcPts val="920"/>
              </a:spcBef>
              <a:spcAft>
                <a:spcPts val="0"/>
              </a:spcAft>
              <a:buClr>
                <a:schemeClr val="dk1"/>
              </a:buClr>
              <a:buSzPts val="1600"/>
              <a:buChar char="•"/>
            </a:pPr>
            <a:r>
              <a:rPr b="1" lang="en-US"/>
              <a:t>Terms and Conditions </a:t>
            </a:r>
            <a:r>
              <a:rPr lang="en-US"/>
              <a:t>= usually simple and flexible/little need to address difficult negotiation issues yet like IP rights as long as competition is maintained</a:t>
            </a:r>
            <a:endParaRPr/>
          </a:p>
          <a:p>
            <a:pPr indent="-285750" lvl="1" marL="742950" rtl="0" algn="l">
              <a:spcBef>
                <a:spcPts val="920"/>
              </a:spcBef>
              <a:spcAft>
                <a:spcPts val="0"/>
              </a:spcAft>
              <a:buClr>
                <a:schemeClr val="dk1"/>
              </a:buClr>
              <a:buSzPts val="1600"/>
              <a:buChar char="•"/>
            </a:pPr>
            <a:r>
              <a:rPr b="1" lang="en-US"/>
              <a:t>Awards</a:t>
            </a:r>
            <a:r>
              <a:rPr lang="en-US"/>
              <a:t> = multiple</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61"/>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877" name="Google Shape;877;p61"/>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Sample Structure of a Rolling Downselect</a:t>
            </a:r>
            <a:endParaRPr/>
          </a:p>
        </p:txBody>
      </p:sp>
      <p:sp>
        <p:nvSpPr>
          <p:cNvPr id="878" name="Google Shape;878;p61"/>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79" name="Google Shape;879;p61"/>
          <p:cNvSpPr/>
          <p:nvPr/>
        </p:nvSpPr>
        <p:spPr>
          <a:xfrm rot="-5400000">
            <a:off x="4141539" y="966187"/>
            <a:ext cx="3900855" cy="6336087"/>
          </a:xfrm>
          <a:custGeom>
            <a:rect b="b" l="l" r="r" t="t"/>
            <a:pathLst>
              <a:path extrusionOk="0" h="2302950" w="2811516">
                <a:moveTo>
                  <a:pt x="0" y="2302950"/>
                </a:moveTo>
                <a:lnTo>
                  <a:pt x="521700" y="1151475"/>
                </a:lnTo>
                <a:lnTo>
                  <a:pt x="0" y="0"/>
                </a:lnTo>
                <a:lnTo>
                  <a:pt x="2690312" y="0"/>
                </a:lnTo>
                <a:cubicBezTo>
                  <a:pt x="2757251" y="0"/>
                  <a:pt x="2811516" y="54265"/>
                  <a:pt x="2811516" y="121204"/>
                </a:cubicBezTo>
                <a:lnTo>
                  <a:pt x="2811516" y="2181746"/>
                </a:lnTo>
                <a:cubicBezTo>
                  <a:pt x="2811516" y="2248685"/>
                  <a:pt x="2757251" y="2302950"/>
                  <a:pt x="2690312" y="2302950"/>
                </a:cubicBezTo>
                <a:lnTo>
                  <a:pt x="0" y="2302950"/>
                </a:lnTo>
                <a:close/>
              </a:path>
            </a:pathLst>
          </a:custGeom>
          <a:solidFill>
            <a:schemeClr val="lt1"/>
          </a:solidFill>
          <a:ln>
            <a:noFill/>
          </a:ln>
          <a:effectLst>
            <a:outerShdw blurRad="317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1"/>
              </a:solidFill>
              <a:latin typeface="Tahoma"/>
              <a:ea typeface="Tahoma"/>
              <a:cs typeface="Tahoma"/>
              <a:sym typeface="Tahoma"/>
            </a:endParaRPr>
          </a:p>
        </p:txBody>
      </p:sp>
      <p:sp>
        <p:nvSpPr>
          <p:cNvPr id="880" name="Google Shape;880;p61"/>
          <p:cNvSpPr/>
          <p:nvPr/>
        </p:nvSpPr>
        <p:spPr>
          <a:xfrm>
            <a:off x="2923921" y="1809226"/>
            <a:ext cx="6336087" cy="531365"/>
          </a:xfrm>
          <a:prstGeom prst="roundRect">
            <a:avLst>
              <a:gd fmla="val 16667" name="adj"/>
            </a:avLst>
          </a:prstGeom>
          <a:solidFill>
            <a:srgbClr val="9BBB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Phase II</a:t>
            </a:r>
            <a:endParaRPr/>
          </a:p>
        </p:txBody>
      </p:sp>
      <p:sp>
        <p:nvSpPr>
          <p:cNvPr id="881" name="Google Shape;881;p61"/>
          <p:cNvSpPr txBox="1"/>
          <p:nvPr>
            <p:ph idx="1" type="body"/>
          </p:nvPr>
        </p:nvSpPr>
        <p:spPr>
          <a:xfrm>
            <a:off x="2545306" y="2434594"/>
            <a:ext cx="6714702" cy="3092355"/>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1600"/>
              <a:buChar char="•"/>
            </a:pPr>
            <a:r>
              <a:rPr b="1" lang="en-US"/>
              <a:t>Scope </a:t>
            </a:r>
            <a:r>
              <a:rPr lang="en-US"/>
              <a:t>= Detailed design</a:t>
            </a:r>
            <a:endParaRPr/>
          </a:p>
          <a:p>
            <a:pPr indent="-285750" lvl="1" marL="742950" rtl="0" algn="l">
              <a:spcBef>
                <a:spcPts val="920"/>
              </a:spcBef>
              <a:spcAft>
                <a:spcPts val="0"/>
              </a:spcAft>
              <a:buClr>
                <a:schemeClr val="dk1"/>
              </a:buClr>
              <a:buSzPts val="1600"/>
              <a:buChar char="•"/>
            </a:pPr>
            <a:r>
              <a:rPr b="1" lang="en-US"/>
              <a:t>Duration</a:t>
            </a:r>
            <a:r>
              <a:rPr lang="en-US"/>
              <a:t> = Generally longer duration (can be 12 months </a:t>
            </a:r>
            <a:br>
              <a:rPr lang="en-US"/>
            </a:br>
            <a:r>
              <a:rPr lang="en-US"/>
              <a:t>or more)</a:t>
            </a:r>
            <a:endParaRPr/>
          </a:p>
          <a:p>
            <a:pPr indent="-285750" lvl="1" marL="742950" rtl="0" algn="l">
              <a:spcBef>
                <a:spcPts val="920"/>
              </a:spcBef>
              <a:spcAft>
                <a:spcPts val="0"/>
              </a:spcAft>
              <a:buClr>
                <a:schemeClr val="dk1"/>
              </a:buClr>
              <a:buSzPts val="1600"/>
              <a:buChar char="•"/>
            </a:pPr>
            <a:r>
              <a:rPr b="1" lang="en-US"/>
              <a:t>Payment terms </a:t>
            </a:r>
            <a:r>
              <a:rPr lang="en-US"/>
              <a:t>= Milestone payments are often the most reasonable/specific approach should consider program, cost and technical risks </a:t>
            </a:r>
            <a:endParaRPr/>
          </a:p>
          <a:p>
            <a:pPr indent="-285750" lvl="1" marL="742950" rtl="0" algn="l">
              <a:spcBef>
                <a:spcPts val="920"/>
              </a:spcBef>
              <a:spcAft>
                <a:spcPts val="0"/>
              </a:spcAft>
              <a:buClr>
                <a:schemeClr val="dk1"/>
              </a:buClr>
              <a:buSzPts val="1600"/>
              <a:buChar char="•"/>
            </a:pPr>
            <a:r>
              <a:rPr b="1" lang="en-US"/>
              <a:t>Terms and conditions </a:t>
            </a:r>
            <a:r>
              <a:rPr lang="en-US"/>
              <a:t>= If there’s still on-going competition, terms will be more detailed but many difficult negotiation issues (i.e. IP) may not be addressed/finalized</a:t>
            </a:r>
            <a:endParaRPr/>
          </a:p>
          <a:p>
            <a:pPr indent="-285750" lvl="1" marL="742950" rtl="0" algn="l">
              <a:spcBef>
                <a:spcPts val="920"/>
              </a:spcBef>
              <a:spcAft>
                <a:spcPts val="0"/>
              </a:spcAft>
              <a:buClr>
                <a:schemeClr val="dk1"/>
              </a:buClr>
              <a:buSzPts val="1600"/>
              <a:buChar char="•"/>
            </a:pPr>
            <a:r>
              <a:rPr b="1" lang="en-US"/>
              <a:t>Awards</a:t>
            </a:r>
            <a:r>
              <a:rPr lang="en-US"/>
              <a:t> = Multiple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62"/>
          <p:cNvSpPr txBox="1"/>
          <p:nvPr>
            <p:ph idx="11" type="ftr"/>
          </p:nvPr>
        </p:nvSpPr>
        <p:spPr>
          <a:xfrm>
            <a:off x="1778000" y="64927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887" name="Google Shape;887;p62"/>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Sample Structure of a Rolling Downselect</a:t>
            </a:r>
            <a:endParaRPr/>
          </a:p>
        </p:txBody>
      </p:sp>
      <p:sp>
        <p:nvSpPr>
          <p:cNvPr id="888" name="Google Shape;888;p62"/>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89" name="Google Shape;889;p62"/>
          <p:cNvSpPr/>
          <p:nvPr/>
        </p:nvSpPr>
        <p:spPr>
          <a:xfrm rot="-5400000">
            <a:off x="4184567" y="847853"/>
            <a:ext cx="3814799" cy="6336087"/>
          </a:xfrm>
          <a:custGeom>
            <a:rect b="b" l="l" r="r" t="t"/>
            <a:pathLst>
              <a:path extrusionOk="0" h="2302950" w="2811516">
                <a:moveTo>
                  <a:pt x="0" y="2302950"/>
                </a:moveTo>
                <a:lnTo>
                  <a:pt x="521700" y="1151475"/>
                </a:lnTo>
                <a:lnTo>
                  <a:pt x="0" y="0"/>
                </a:lnTo>
                <a:lnTo>
                  <a:pt x="2690312" y="0"/>
                </a:lnTo>
                <a:cubicBezTo>
                  <a:pt x="2757251" y="0"/>
                  <a:pt x="2811516" y="54265"/>
                  <a:pt x="2811516" y="121204"/>
                </a:cubicBezTo>
                <a:lnTo>
                  <a:pt x="2811516" y="2181746"/>
                </a:lnTo>
                <a:cubicBezTo>
                  <a:pt x="2811516" y="2248685"/>
                  <a:pt x="2757251" y="2302950"/>
                  <a:pt x="2690312" y="2302950"/>
                </a:cubicBezTo>
                <a:lnTo>
                  <a:pt x="0" y="2302950"/>
                </a:lnTo>
                <a:close/>
              </a:path>
            </a:pathLst>
          </a:custGeom>
          <a:solidFill>
            <a:schemeClr val="lt1"/>
          </a:solidFill>
          <a:ln>
            <a:noFill/>
          </a:ln>
          <a:effectLst>
            <a:outerShdw blurRad="317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1"/>
              </a:solidFill>
              <a:latin typeface="Tahoma"/>
              <a:ea typeface="Tahoma"/>
              <a:cs typeface="Tahoma"/>
              <a:sym typeface="Tahoma"/>
            </a:endParaRPr>
          </a:p>
        </p:txBody>
      </p:sp>
      <p:sp>
        <p:nvSpPr>
          <p:cNvPr id="890" name="Google Shape;890;p62"/>
          <p:cNvSpPr/>
          <p:nvPr/>
        </p:nvSpPr>
        <p:spPr>
          <a:xfrm>
            <a:off x="2923921" y="1809226"/>
            <a:ext cx="6336087" cy="531365"/>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Phase III</a:t>
            </a:r>
            <a:endParaRPr b="1" sz="2400">
              <a:solidFill>
                <a:schemeClr val="lt1"/>
              </a:solidFill>
              <a:latin typeface="Poppins"/>
              <a:ea typeface="Poppins"/>
              <a:cs typeface="Poppins"/>
              <a:sym typeface="Poppins"/>
            </a:endParaRPr>
          </a:p>
        </p:txBody>
      </p:sp>
      <p:sp>
        <p:nvSpPr>
          <p:cNvPr id="891" name="Google Shape;891;p62"/>
          <p:cNvSpPr txBox="1"/>
          <p:nvPr>
            <p:ph idx="1" type="body"/>
          </p:nvPr>
        </p:nvSpPr>
        <p:spPr>
          <a:xfrm>
            <a:off x="2724248" y="2486575"/>
            <a:ext cx="6351516" cy="2801933"/>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1600"/>
              <a:buChar char="•"/>
            </a:pPr>
            <a:r>
              <a:rPr b="1" lang="en-US"/>
              <a:t>Scope</a:t>
            </a:r>
            <a:r>
              <a:rPr lang="en-US"/>
              <a:t> = Prototype build</a:t>
            </a:r>
            <a:endParaRPr/>
          </a:p>
          <a:p>
            <a:pPr indent="-285750" lvl="1" marL="742950" rtl="0" algn="l">
              <a:spcBef>
                <a:spcPts val="920"/>
              </a:spcBef>
              <a:spcAft>
                <a:spcPts val="0"/>
              </a:spcAft>
              <a:buClr>
                <a:schemeClr val="dk1"/>
              </a:buClr>
              <a:buSzPts val="1600"/>
              <a:buChar char="•"/>
            </a:pPr>
            <a:r>
              <a:rPr b="1" lang="en-US"/>
              <a:t>Duration</a:t>
            </a:r>
            <a:r>
              <a:rPr lang="en-US"/>
              <a:t> = Will depend on the complexity and number of prototypes (often 12 months or more)</a:t>
            </a:r>
            <a:endParaRPr/>
          </a:p>
          <a:p>
            <a:pPr indent="-285750" lvl="1" marL="742950" rtl="0" algn="l">
              <a:spcBef>
                <a:spcPts val="920"/>
              </a:spcBef>
              <a:spcAft>
                <a:spcPts val="0"/>
              </a:spcAft>
              <a:buClr>
                <a:schemeClr val="dk1"/>
              </a:buClr>
              <a:buSzPts val="1600"/>
              <a:buChar char="•"/>
            </a:pPr>
            <a:r>
              <a:rPr b="1" lang="en-US"/>
              <a:t>Payment terms </a:t>
            </a:r>
            <a:r>
              <a:rPr lang="en-US"/>
              <a:t>= Milestone payments often still most reasonable/specific approach should consider program, cost and technical risks </a:t>
            </a:r>
            <a:endParaRPr/>
          </a:p>
          <a:p>
            <a:pPr indent="-285750" lvl="1" marL="742950" rtl="0" algn="l">
              <a:spcBef>
                <a:spcPts val="920"/>
              </a:spcBef>
              <a:spcAft>
                <a:spcPts val="0"/>
              </a:spcAft>
              <a:buClr>
                <a:schemeClr val="dk1"/>
              </a:buClr>
              <a:buSzPts val="1600"/>
              <a:buChar char="•"/>
            </a:pPr>
            <a:r>
              <a:rPr b="1" lang="en-US"/>
              <a:t>Terms and Conditions </a:t>
            </a:r>
            <a:r>
              <a:rPr lang="en-US"/>
              <a:t>= terms and conditions must be fully negotiated before competition leverage is lost</a:t>
            </a:r>
            <a:endParaRPr/>
          </a:p>
          <a:p>
            <a:pPr indent="-285750" lvl="1" marL="742950" rtl="0" algn="l">
              <a:spcBef>
                <a:spcPts val="920"/>
              </a:spcBef>
              <a:spcAft>
                <a:spcPts val="0"/>
              </a:spcAft>
              <a:buClr>
                <a:schemeClr val="dk1"/>
              </a:buClr>
              <a:buSzPts val="1600"/>
              <a:buChar char="•"/>
            </a:pPr>
            <a:r>
              <a:rPr b="1" lang="en-US"/>
              <a:t>Awards</a:t>
            </a:r>
            <a:r>
              <a:rPr lang="en-US"/>
              <a:t> = One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63"/>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897" name="Google Shape;897;p63"/>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Sample Structure of a Rolling Downselect</a:t>
            </a:r>
            <a:endParaRPr/>
          </a:p>
        </p:txBody>
      </p:sp>
      <p:sp>
        <p:nvSpPr>
          <p:cNvPr id="898" name="Google Shape;898;p63"/>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99" name="Google Shape;899;p63"/>
          <p:cNvSpPr/>
          <p:nvPr/>
        </p:nvSpPr>
        <p:spPr>
          <a:xfrm rot="-5400000">
            <a:off x="4246264" y="758939"/>
            <a:ext cx="3691404" cy="6336087"/>
          </a:xfrm>
          <a:custGeom>
            <a:rect b="b" l="l" r="r" t="t"/>
            <a:pathLst>
              <a:path extrusionOk="0" h="2302950" w="2811516">
                <a:moveTo>
                  <a:pt x="0" y="2302950"/>
                </a:moveTo>
                <a:lnTo>
                  <a:pt x="521700" y="1151475"/>
                </a:lnTo>
                <a:lnTo>
                  <a:pt x="0" y="0"/>
                </a:lnTo>
                <a:lnTo>
                  <a:pt x="2690312" y="0"/>
                </a:lnTo>
                <a:cubicBezTo>
                  <a:pt x="2757251" y="0"/>
                  <a:pt x="2811516" y="54265"/>
                  <a:pt x="2811516" y="121204"/>
                </a:cubicBezTo>
                <a:lnTo>
                  <a:pt x="2811516" y="2181746"/>
                </a:lnTo>
                <a:cubicBezTo>
                  <a:pt x="2811516" y="2248685"/>
                  <a:pt x="2757251" y="2302950"/>
                  <a:pt x="2690312" y="2302950"/>
                </a:cubicBezTo>
                <a:lnTo>
                  <a:pt x="0" y="2302950"/>
                </a:lnTo>
                <a:close/>
              </a:path>
            </a:pathLst>
          </a:custGeom>
          <a:solidFill>
            <a:schemeClr val="lt1"/>
          </a:solidFill>
          <a:ln>
            <a:noFill/>
          </a:ln>
          <a:effectLst>
            <a:outerShdw blurRad="317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1"/>
              </a:solidFill>
              <a:latin typeface="Tahoma"/>
              <a:ea typeface="Tahoma"/>
              <a:cs typeface="Tahoma"/>
              <a:sym typeface="Tahoma"/>
            </a:endParaRPr>
          </a:p>
        </p:txBody>
      </p:sp>
      <p:sp>
        <p:nvSpPr>
          <p:cNvPr id="900" name="Google Shape;900;p63"/>
          <p:cNvSpPr/>
          <p:nvPr/>
        </p:nvSpPr>
        <p:spPr>
          <a:xfrm>
            <a:off x="2923921" y="1809226"/>
            <a:ext cx="6336087" cy="531365"/>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Phase IV</a:t>
            </a:r>
            <a:endParaRPr b="1" sz="2400">
              <a:solidFill>
                <a:schemeClr val="lt1"/>
              </a:solidFill>
              <a:latin typeface="Poppins"/>
              <a:ea typeface="Poppins"/>
              <a:cs typeface="Poppins"/>
              <a:sym typeface="Poppins"/>
            </a:endParaRPr>
          </a:p>
        </p:txBody>
      </p:sp>
      <p:sp>
        <p:nvSpPr>
          <p:cNvPr id="901" name="Google Shape;901;p63"/>
          <p:cNvSpPr txBox="1"/>
          <p:nvPr>
            <p:ph idx="1" type="body"/>
          </p:nvPr>
        </p:nvSpPr>
        <p:spPr>
          <a:xfrm>
            <a:off x="2749021" y="2511188"/>
            <a:ext cx="6272150" cy="2442949"/>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1600"/>
              <a:buChar char="•"/>
            </a:pPr>
            <a:r>
              <a:rPr b="1" lang="en-US"/>
              <a:t>Scope</a:t>
            </a:r>
            <a:r>
              <a:rPr lang="en-US"/>
              <a:t> = Test and Evaluation</a:t>
            </a:r>
            <a:endParaRPr/>
          </a:p>
          <a:p>
            <a:pPr indent="-285750" lvl="1" marL="742950" rtl="0" algn="l">
              <a:spcBef>
                <a:spcPts val="920"/>
              </a:spcBef>
              <a:spcAft>
                <a:spcPts val="0"/>
              </a:spcAft>
              <a:buClr>
                <a:schemeClr val="dk1"/>
              </a:buClr>
              <a:buSzPts val="1600"/>
              <a:buChar char="•"/>
            </a:pPr>
            <a:r>
              <a:rPr b="1" lang="en-US"/>
              <a:t>Duration</a:t>
            </a:r>
            <a:r>
              <a:rPr lang="en-US"/>
              <a:t> = Usually based on negotiated test plan</a:t>
            </a:r>
            <a:endParaRPr/>
          </a:p>
          <a:p>
            <a:pPr indent="-285750" lvl="1" marL="742950" rtl="0" algn="l">
              <a:spcBef>
                <a:spcPts val="920"/>
              </a:spcBef>
              <a:spcAft>
                <a:spcPts val="0"/>
              </a:spcAft>
              <a:buClr>
                <a:schemeClr val="dk1"/>
              </a:buClr>
              <a:buSzPts val="1600"/>
              <a:buChar char="•"/>
            </a:pPr>
            <a:r>
              <a:rPr b="1" lang="en-US"/>
              <a:t>Payment terms </a:t>
            </a:r>
            <a:r>
              <a:rPr lang="en-US"/>
              <a:t>= fixed price with incentives or reasonable approach to address risk</a:t>
            </a:r>
            <a:endParaRPr/>
          </a:p>
          <a:p>
            <a:pPr indent="-285750" lvl="1" marL="742950" rtl="0" algn="l">
              <a:spcBef>
                <a:spcPts val="920"/>
              </a:spcBef>
              <a:spcAft>
                <a:spcPts val="0"/>
              </a:spcAft>
              <a:buClr>
                <a:schemeClr val="dk1"/>
              </a:buClr>
              <a:buSzPts val="1600"/>
              <a:buChar char="•"/>
            </a:pPr>
            <a:r>
              <a:rPr b="1" lang="en-US"/>
              <a:t>Terms and Conditions </a:t>
            </a:r>
            <a:r>
              <a:rPr lang="en-US"/>
              <a:t>= no additional terms generally needed</a:t>
            </a:r>
            <a:endParaRPr/>
          </a:p>
          <a:p>
            <a:pPr indent="-285750" lvl="1" marL="742950" rtl="0" algn="l">
              <a:spcBef>
                <a:spcPts val="920"/>
              </a:spcBef>
              <a:spcAft>
                <a:spcPts val="0"/>
              </a:spcAft>
              <a:buClr>
                <a:schemeClr val="dk1"/>
              </a:buClr>
              <a:buSzPts val="1600"/>
              <a:buChar char="•"/>
            </a:pPr>
            <a:r>
              <a:rPr b="1" lang="en-US"/>
              <a:t>Awards</a:t>
            </a:r>
            <a:r>
              <a:rPr lang="en-US"/>
              <a:t> = One</a:t>
            </a:r>
            <a:endParaRPr/>
          </a:p>
          <a:p>
            <a:pPr indent="0" lvl="1" marL="457200" rtl="0" algn="l">
              <a:spcBef>
                <a:spcPts val="360"/>
              </a:spcBef>
              <a:spcAft>
                <a:spcPts val="0"/>
              </a:spcAft>
              <a:buClr>
                <a:schemeClr val="dk1"/>
              </a:buClr>
              <a:buSzPts val="1800"/>
              <a:buNone/>
            </a:pPr>
            <a:r>
              <a:t/>
            </a:r>
            <a:endParaRPr sz="1800"/>
          </a:p>
          <a:p>
            <a:pPr indent="0" lvl="1" marL="457200" rtl="0" algn="l">
              <a:spcBef>
                <a:spcPts val="360"/>
              </a:spcBef>
              <a:spcAft>
                <a:spcPts val="0"/>
              </a:spcAft>
              <a:buClr>
                <a:schemeClr val="dk1"/>
              </a:buClr>
              <a:buSzPts val="1800"/>
              <a:buNone/>
            </a:pPr>
            <a:r>
              <a:t/>
            </a:r>
            <a:endParaRPr sz="18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64"/>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907" name="Google Shape;907;p64"/>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Sample Structure of a Rolling Downselect</a:t>
            </a:r>
            <a:endParaRPr/>
          </a:p>
        </p:txBody>
      </p:sp>
      <p:sp>
        <p:nvSpPr>
          <p:cNvPr id="908" name="Google Shape;908;p64"/>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09" name="Google Shape;909;p64"/>
          <p:cNvSpPr/>
          <p:nvPr/>
        </p:nvSpPr>
        <p:spPr>
          <a:xfrm rot="-5400000">
            <a:off x="1644537" y="892323"/>
            <a:ext cx="3691404" cy="6018527"/>
          </a:xfrm>
          <a:custGeom>
            <a:rect b="b" l="l" r="r" t="t"/>
            <a:pathLst>
              <a:path extrusionOk="0" h="2302950" w="2811516">
                <a:moveTo>
                  <a:pt x="0" y="2302950"/>
                </a:moveTo>
                <a:lnTo>
                  <a:pt x="521700" y="1151475"/>
                </a:lnTo>
                <a:lnTo>
                  <a:pt x="0" y="0"/>
                </a:lnTo>
                <a:lnTo>
                  <a:pt x="2690312" y="0"/>
                </a:lnTo>
                <a:cubicBezTo>
                  <a:pt x="2757251" y="0"/>
                  <a:pt x="2811516" y="54265"/>
                  <a:pt x="2811516" y="121204"/>
                </a:cubicBezTo>
                <a:lnTo>
                  <a:pt x="2811516" y="2181746"/>
                </a:lnTo>
                <a:cubicBezTo>
                  <a:pt x="2811516" y="2248685"/>
                  <a:pt x="2757251" y="2302950"/>
                  <a:pt x="2690312" y="2302950"/>
                </a:cubicBezTo>
                <a:lnTo>
                  <a:pt x="0" y="2302950"/>
                </a:lnTo>
                <a:close/>
              </a:path>
            </a:pathLst>
          </a:custGeom>
          <a:solidFill>
            <a:schemeClr val="lt1"/>
          </a:solidFill>
          <a:ln>
            <a:noFill/>
          </a:ln>
          <a:effectLst>
            <a:outerShdw blurRad="317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1"/>
              </a:solidFill>
              <a:latin typeface="Tahoma"/>
              <a:ea typeface="Tahoma"/>
              <a:cs typeface="Tahoma"/>
              <a:sym typeface="Tahoma"/>
            </a:endParaRPr>
          </a:p>
        </p:txBody>
      </p:sp>
      <p:sp>
        <p:nvSpPr>
          <p:cNvPr id="910" name="Google Shape;910;p64"/>
          <p:cNvSpPr/>
          <p:nvPr/>
        </p:nvSpPr>
        <p:spPr>
          <a:xfrm>
            <a:off x="480973" y="1783831"/>
            <a:ext cx="6018526" cy="531365"/>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Phase V</a:t>
            </a:r>
            <a:endParaRPr b="1" sz="2400">
              <a:solidFill>
                <a:schemeClr val="lt1"/>
              </a:solidFill>
              <a:latin typeface="Poppins"/>
              <a:ea typeface="Poppins"/>
              <a:cs typeface="Poppins"/>
              <a:sym typeface="Poppins"/>
            </a:endParaRPr>
          </a:p>
        </p:txBody>
      </p:sp>
      <p:sp>
        <p:nvSpPr>
          <p:cNvPr id="911" name="Google Shape;911;p64"/>
          <p:cNvSpPr/>
          <p:nvPr/>
        </p:nvSpPr>
        <p:spPr>
          <a:xfrm rot="-5400000">
            <a:off x="7391315" y="1442469"/>
            <a:ext cx="3691404" cy="4918235"/>
          </a:xfrm>
          <a:custGeom>
            <a:rect b="b" l="l" r="r" t="t"/>
            <a:pathLst>
              <a:path extrusionOk="0" h="2302950" w="2811516">
                <a:moveTo>
                  <a:pt x="0" y="2302950"/>
                </a:moveTo>
                <a:lnTo>
                  <a:pt x="521700" y="1151475"/>
                </a:lnTo>
                <a:lnTo>
                  <a:pt x="0" y="0"/>
                </a:lnTo>
                <a:lnTo>
                  <a:pt x="2690312" y="0"/>
                </a:lnTo>
                <a:cubicBezTo>
                  <a:pt x="2757251" y="0"/>
                  <a:pt x="2811516" y="54265"/>
                  <a:pt x="2811516" y="121204"/>
                </a:cubicBezTo>
                <a:lnTo>
                  <a:pt x="2811516" y="2181746"/>
                </a:lnTo>
                <a:cubicBezTo>
                  <a:pt x="2811516" y="2248685"/>
                  <a:pt x="2757251" y="2302950"/>
                  <a:pt x="2690312" y="2302950"/>
                </a:cubicBezTo>
                <a:lnTo>
                  <a:pt x="0" y="2302950"/>
                </a:lnTo>
                <a:close/>
              </a:path>
            </a:pathLst>
          </a:custGeom>
          <a:solidFill>
            <a:schemeClr val="lt1"/>
          </a:solidFill>
          <a:ln>
            <a:noFill/>
          </a:ln>
          <a:effectLst>
            <a:outerShdw blurRad="317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dk1"/>
              </a:solidFill>
              <a:latin typeface="Tahoma"/>
              <a:ea typeface="Tahoma"/>
              <a:cs typeface="Tahoma"/>
              <a:sym typeface="Tahoma"/>
            </a:endParaRPr>
          </a:p>
        </p:txBody>
      </p:sp>
      <p:sp>
        <p:nvSpPr>
          <p:cNvPr id="912" name="Google Shape;912;p64"/>
          <p:cNvSpPr/>
          <p:nvPr/>
        </p:nvSpPr>
        <p:spPr>
          <a:xfrm>
            <a:off x="6777901" y="1783831"/>
            <a:ext cx="4918234" cy="531365"/>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Phase VI</a:t>
            </a:r>
            <a:endParaRPr/>
          </a:p>
        </p:txBody>
      </p:sp>
      <p:sp>
        <p:nvSpPr>
          <p:cNvPr id="913" name="Google Shape;913;p64"/>
          <p:cNvSpPr txBox="1"/>
          <p:nvPr>
            <p:ph idx="1" type="body"/>
          </p:nvPr>
        </p:nvSpPr>
        <p:spPr>
          <a:xfrm>
            <a:off x="161635" y="2530670"/>
            <a:ext cx="6215037" cy="2682082"/>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1600"/>
              <a:buChar char="•"/>
            </a:pPr>
            <a:r>
              <a:rPr b="1" lang="en-US"/>
              <a:t>Scope</a:t>
            </a:r>
            <a:r>
              <a:rPr lang="en-US"/>
              <a:t> = fabrication of additional prototypes or production quantities</a:t>
            </a:r>
            <a:endParaRPr/>
          </a:p>
          <a:p>
            <a:pPr indent="-285750" lvl="1" marL="742950" rtl="0" algn="l">
              <a:spcBef>
                <a:spcPts val="920"/>
              </a:spcBef>
              <a:spcAft>
                <a:spcPts val="0"/>
              </a:spcAft>
              <a:buClr>
                <a:schemeClr val="dk1"/>
              </a:buClr>
              <a:buSzPts val="1600"/>
              <a:buChar char="•"/>
            </a:pPr>
            <a:r>
              <a:rPr b="1" lang="en-US"/>
              <a:t>Duration</a:t>
            </a:r>
            <a:r>
              <a:rPr lang="en-US"/>
              <a:t> = Dependent on complexity and quantity</a:t>
            </a:r>
            <a:endParaRPr/>
          </a:p>
          <a:p>
            <a:pPr indent="-285750" lvl="1" marL="742950" rtl="0" algn="l">
              <a:spcBef>
                <a:spcPts val="920"/>
              </a:spcBef>
              <a:spcAft>
                <a:spcPts val="0"/>
              </a:spcAft>
              <a:buClr>
                <a:schemeClr val="dk1"/>
              </a:buClr>
              <a:buSzPts val="1600"/>
              <a:buChar char="•"/>
            </a:pPr>
            <a:r>
              <a:rPr b="1" lang="en-US"/>
              <a:t>Payment terms </a:t>
            </a:r>
            <a:r>
              <a:rPr lang="en-US"/>
              <a:t>= firm fixed price, payable milestones</a:t>
            </a:r>
            <a:endParaRPr/>
          </a:p>
          <a:p>
            <a:pPr indent="-285750" lvl="1" marL="742950" rtl="0" algn="l">
              <a:spcBef>
                <a:spcPts val="920"/>
              </a:spcBef>
              <a:spcAft>
                <a:spcPts val="0"/>
              </a:spcAft>
              <a:buClr>
                <a:schemeClr val="dk1"/>
              </a:buClr>
              <a:buSzPts val="1600"/>
              <a:buChar char="•"/>
            </a:pPr>
            <a:r>
              <a:rPr b="1" lang="en-US"/>
              <a:t>Terms and Conditions </a:t>
            </a:r>
            <a:r>
              <a:rPr lang="en-US"/>
              <a:t>= If any, additional terms might be necessary relating to production</a:t>
            </a:r>
            <a:endParaRPr/>
          </a:p>
          <a:p>
            <a:pPr indent="-285750" lvl="1" marL="742950" rtl="0" algn="l">
              <a:spcBef>
                <a:spcPts val="920"/>
              </a:spcBef>
              <a:spcAft>
                <a:spcPts val="0"/>
              </a:spcAft>
              <a:buClr>
                <a:schemeClr val="dk1"/>
              </a:buClr>
              <a:buSzPts val="1600"/>
              <a:buChar char="•"/>
            </a:pPr>
            <a:r>
              <a:rPr b="1" lang="en-US"/>
              <a:t>Awards</a:t>
            </a:r>
            <a:r>
              <a:rPr lang="en-US"/>
              <a:t> = One</a:t>
            </a:r>
            <a:endParaRPr/>
          </a:p>
          <a:p>
            <a:pPr indent="0" lvl="1" marL="457200" rtl="0" algn="l">
              <a:spcBef>
                <a:spcPts val="360"/>
              </a:spcBef>
              <a:spcAft>
                <a:spcPts val="0"/>
              </a:spcAft>
              <a:buClr>
                <a:schemeClr val="dk1"/>
              </a:buClr>
              <a:buSzPts val="1800"/>
              <a:buNone/>
            </a:pPr>
            <a:r>
              <a:t/>
            </a:r>
            <a:endParaRPr sz="1800"/>
          </a:p>
          <a:p>
            <a:pPr indent="0" lvl="1" marL="457200" rtl="0" algn="l">
              <a:spcBef>
                <a:spcPts val="360"/>
              </a:spcBef>
              <a:spcAft>
                <a:spcPts val="0"/>
              </a:spcAft>
              <a:buClr>
                <a:schemeClr val="dk1"/>
              </a:buClr>
              <a:buSzPts val="1800"/>
              <a:buNone/>
            </a:pPr>
            <a:r>
              <a:t/>
            </a:r>
            <a:endParaRPr sz="1800"/>
          </a:p>
        </p:txBody>
      </p:sp>
      <p:sp>
        <p:nvSpPr>
          <p:cNvPr id="914" name="Google Shape;914;p64"/>
          <p:cNvSpPr/>
          <p:nvPr/>
        </p:nvSpPr>
        <p:spPr>
          <a:xfrm>
            <a:off x="6499503" y="2279472"/>
            <a:ext cx="5475027" cy="615553"/>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Clr>
                <a:schemeClr val="dk1"/>
              </a:buClr>
              <a:buSzPts val="1800"/>
              <a:buFont typeface="Arial"/>
              <a:buNone/>
            </a:pPr>
            <a:r>
              <a:t/>
            </a:r>
            <a:endParaRPr b="0" i="0" sz="1800" u="none" cap="none" strike="noStrike">
              <a:solidFill>
                <a:schemeClr val="dk1"/>
              </a:solidFill>
              <a:latin typeface="Tahoma"/>
              <a:ea typeface="Tahoma"/>
              <a:cs typeface="Tahoma"/>
              <a:sym typeface="Tahoma"/>
            </a:endParaRPr>
          </a:p>
          <a:p>
            <a:pPr indent="-285750" lvl="1" marL="742950" marR="0" rtl="0" algn="l">
              <a:spcBef>
                <a:spcPts val="0"/>
              </a:spcBef>
              <a:spcAft>
                <a:spcPts val="0"/>
              </a:spcAft>
              <a:buClr>
                <a:schemeClr val="dk1"/>
              </a:buClr>
              <a:buSzPts val="1600"/>
              <a:buFont typeface="Arial"/>
              <a:buChar char="•"/>
            </a:pPr>
            <a:r>
              <a:rPr b="1" i="0" lang="en-US" sz="1600" u="none" cap="none" strike="noStrike">
                <a:solidFill>
                  <a:schemeClr val="dk1"/>
                </a:solidFill>
                <a:latin typeface="Poppins"/>
                <a:ea typeface="Poppins"/>
                <a:cs typeface="Poppins"/>
                <a:sym typeface="Poppins"/>
              </a:rPr>
              <a:t>Scope</a:t>
            </a:r>
            <a:r>
              <a:rPr b="0" i="0" lang="en-US" sz="1600" u="none" cap="none" strike="noStrike">
                <a:solidFill>
                  <a:schemeClr val="dk1"/>
                </a:solidFill>
                <a:latin typeface="Poppins"/>
                <a:ea typeface="Poppins"/>
                <a:cs typeface="Poppins"/>
                <a:sym typeface="Poppins"/>
              </a:rPr>
              <a:t> = life-cycle operations and support</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65"/>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920" name="Google Shape;920;p65"/>
          <p:cNvSpPr txBox="1"/>
          <p:nvPr>
            <p:ph idx="1" type="body"/>
          </p:nvPr>
        </p:nvSpPr>
        <p:spPr>
          <a:xfrm>
            <a:off x="1078172" y="1664730"/>
            <a:ext cx="10555027"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If the program is a Major Defense Acquisition Program (MDAP)</a:t>
            </a:r>
            <a:endParaRPr/>
          </a:p>
          <a:p>
            <a:pPr indent="-285750" lvl="1" marL="742950" rtl="0" algn="l">
              <a:spcBef>
                <a:spcPts val="320"/>
              </a:spcBef>
              <a:spcAft>
                <a:spcPts val="0"/>
              </a:spcAft>
              <a:buClr>
                <a:schemeClr val="dk1"/>
              </a:buClr>
              <a:buSzPts val="1600"/>
              <a:buFont typeface="Courier New"/>
              <a:buChar char="o"/>
            </a:pPr>
            <a:r>
              <a:rPr lang="en-US"/>
              <a:t>Requirement for USD(A&amp;S) approval</a:t>
            </a:r>
            <a:endParaRPr/>
          </a:p>
          <a:p>
            <a:pPr indent="-285750" lvl="1" marL="742950" rtl="0" algn="l">
              <a:spcBef>
                <a:spcPts val="320"/>
              </a:spcBef>
              <a:spcAft>
                <a:spcPts val="0"/>
              </a:spcAft>
              <a:buClr>
                <a:schemeClr val="dk1"/>
              </a:buClr>
              <a:buSzPts val="1600"/>
              <a:buFont typeface="Courier New"/>
              <a:buChar char="o"/>
            </a:pPr>
            <a:r>
              <a:rPr lang="en-US"/>
              <a:t>Applicability of the DoD 5000 series will be determined by the size and complexity of the program, regardless of the award vehicle chosen</a:t>
            </a:r>
            <a:endParaRPr/>
          </a:p>
          <a:p>
            <a:pPr indent="-342900" lvl="0" marL="342900" rtl="0" algn="l">
              <a:spcBef>
                <a:spcPts val="960"/>
              </a:spcBef>
              <a:spcAft>
                <a:spcPts val="0"/>
              </a:spcAft>
              <a:buClr>
                <a:schemeClr val="dk1"/>
              </a:buClr>
              <a:buSzPts val="1800"/>
              <a:buChar char="⮚"/>
            </a:pPr>
            <a:r>
              <a:rPr lang="en-US"/>
              <a:t>Transitioning from prototype to production</a:t>
            </a:r>
            <a:endParaRPr/>
          </a:p>
          <a:p>
            <a:pPr indent="-285750" lvl="1" marL="742950" rtl="0" algn="l">
              <a:spcBef>
                <a:spcPts val="320"/>
              </a:spcBef>
              <a:spcAft>
                <a:spcPts val="0"/>
              </a:spcAft>
              <a:buClr>
                <a:schemeClr val="dk1"/>
              </a:buClr>
              <a:buSzPts val="1600"/>
              <a:buFont typeface="Courier New"/>
              <a:buChar char="o"/>
            </a:pPr>
            <a:r>
              <a:rPr lang="en-US"/>
              <a:t>The Prototype OT authority allows the Government to decide about whether to go into the production phase and the details of that phase as late as the end of the Prototype OT agreement</a:t>
            </a:r>
            <a:endParaRPr/>
          </a:p>
          <a:p>
            <a:pPr indent="-285750" lvl="1" marL="742950" rtl="0" algn="l">
              <a:spcBef>
                <a:spcPts val="320"/>
              </a:spcBef>
              <a:spcAft>
                <a:spcPts val="0"/>
              </a:spcAft>
              <a:buClr>
                <a:schemeClr val="dk1"/>
              </a:buClr>
              <a:buSzPts val="1600"/>
              <a:buFont typeface="Courier New"/>
              <a:buChar char="o"/>
            </a:pPr>
            <a:r>
              <a:rPr lang="en-US"/>
              <a:t>The production phase can be awarded through a variety of vehicles and need not be recompeted if the Prototype OT award was competitively awarded and appropriate notice was given in the Prototype OT solicitation and agreement</a:t>
            </a:r>
            <a:endParaRPr/>
          </a:p>
          <a:p>
            <a:pPr indent="-285750" lvl="1" marL="742950" rtl="0" algn="l">
              <a:spcBef>
                <a:spcPts val="320"/>
              </a:spcBef>
              <a:spcAft>
                <a:spcPts val="0"/>
              </a:spcAft>
              <a:buClr>
                <a:schemeClr val="dk1"/>
              </a:buClr>
              <a:buSzPts val="1600"/>
              <a:buFont typeface="Courier New"/>
              <a:buChar char="o"/>
            </a:pPr>
            <a:r>
              <a:rPr lang="en-US"/>
              <a:t>Recent OSD Policy has some new requirements</a:t>
            </a:r>
            <a:endParaRPr/>
          </a:p>
          <a:p>
            <a:pPr indent="-228600" lvl="2" marL="1143000" rtl="0" algn="l">
              <a:spcBef>
                <a:spcPts val="280"/>
              </a:spcBef>
              <a:spcAft>
                <a:spcPts val="0"/>
              </a:spcAft>
              <a:buClr>
                <a:schemeClr val="dk1"/>
              </a:buClr>
              <a:buSzPts val="1400"/>
              <a:buChar char="•"/>
            </a:pPr>
            <a:r>
              <a:rPr lang="en-US" sz="1400"/>
              <a:t>Prototype OT solicitations and agreements must include notice that a follow-on Production OT is possible</a:t>
            </a:r>
            <a:endParaRPr/>
          </a:p>
          <a:p>
            <a:pPr indent="-228600" lvl="2" marL="1143000" rtl="0" algn="l">
              <a:spcBef>
                <a:spcPts val="280"/>
              </a:spcBef>
              <a:spcAft>
                <a:spcPts val="0"/>
              </a:spcAft>
              <a:buClr>
                <a:schemeClr val="dk1"/>
              </a:buClr>
              <a:buSzPts val="1400"/>
              <a:buChar char="•"/>
            </a:pPr>
            <a:r>
              <a:rPr lang="en-US" sz="1400"/>
              <a:t>The Prototype OT agreement must include language defining successful completion</a:t>
            </a:r>
            <a:endParaRPr/>
          </a:p>
          <a:p>
            <a:pPr indent="-228600" lvl="2" marL="1143000" rtl="0" algn="l">
              <a:spcBef>
                <a:spcPts val="280"/>
              </a:spcBef>
              <a:spcAft>
                <a:spcPts val="0"/>
              </a:spcAft>
              <a:buClr>
                <a:schemeClr val="dk1"/>
              </a:buClr>
              <a:buSzPts val="1400"/>
              <a:buChar char="•"/>
            </a:pPr>
            <a:r>
              <a:rPr lang="en-US" sz="1400"/>
              <a:t>Production decisions will require an additional review and approval process</a:t>
            </a:r>
            <a:endParaRPr/>
          </a:p>
          <a:p>
            <a:pPr indent="-285750" lvl="1" marL="742950" rtl="0" algn="l">
              <a:spcBef>
                <a:spcPts val="320"/>
              </a:spcBef>
              <a:spcAft>
                <a:spcPts val="0"/>
              </a:spcAft>
              <a:buClr>
                <a:schemeClr val="dk1"/>
              </a:buClr>
              <a:buSzPts val="1600"/>
              <a:buFont typeface="Courier New"/>
              <a:buChar char="o"/>
            </a:pPr>
            <a:r>
              <a:rPr lang="en-US"/>
              <a:t>A transition plan should be included in the OT acquisition strategy addressing the approach to move into production</a:t>
            </a:r>
            <a:endParaRPr/>
          </a:p>
          <a:p>
            <a:pPr indent="-114300" lvl="2" marL="1143000" rtl="0" algn="l">
              <a:spcBef>
                <a:spcPts val="360"/>
              </a:spcBef>
              <a:spcAft>
                <a:spcPts val="0"/>
              </a:spcAft>
              <a:buClr>
                <a:schemeClr val="dk1"/>
              </a:buClr>
              <a:buSzPts val="1800"/>
              <a:buFont typeface="Courier New"/>
              <a:buNone/>
            </a:pPr>
            <a:r>
              <a:t/>
            </a:r>
            <a:endParaRPr sz="1800"/>
          </a:p>
        </p:txBody>
      </p:sp>
      <p:sp>
        <p:nvSpPr>
          <p:cNvPr id="921" name="Google Shape;921;p65"/>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Additional Considerations</a:t>
            </a:r>
            <a:endParaRPr/>
          </a:p>
        </p:txBody>
      </p:sp>
      <p:sp>
        <p:nvSpPr>
          <p:cNvPr id="922" name="Google Shape;922;p65"/>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66"/>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928" name="Google Shape;928;p66"/>
          <p:cNvSpPr txBox="1"/>
          <p:nvPr>
            <p:ph idx="1" type="body"/>
          </p:nvPr>
        </p:nvSpPr>
        <p:spPr>
          <a:xfrm>
            <a:off x="1057701" y="1664730"/>
            <a:ext cx="9676264"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Top level management interest and support</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t>Technical program managers who understand the authority and see opportunities to use it</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t>Positive attitude and close cooperation among legal, program, and contracting personnel</a:t>
            </a:r>
            <a:endParaRPr/>
          </a:p>
        </p:txBody>
      </p:sp>
      <p:sp>
        <p:nvSpPr>
          <p:cNvPr id="929" name="Google Shape;929;p66"/>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Key Elements to Effective Use of OT Authority</a:t>
            </a:r>
            <a:endParaRPr/>
          </a:p>
        </p:txBody>
      </p:sp>
      <p:sp>
        <p:nvSpPr>
          <p:cNvPr id="930" name="Google Shape;930;p66"/>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67"/>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936" name="Google Shape;936;p67"/>
          <p:cNvSpPr txBox="1"/>
          <p:nvPr>
            <p:ph type="ctrTitle"/>
          </p:nvPr>
        </p:nvSpPr>
        <p:spPr>
          <a:xfrm>
            <a:off x="508000" y="2351221"/>
            <a:ext cx="111760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800"/>
              <a:buFont typeface="Poppins"/>
              <a:buNone/>
            </a:pPr>
            <a:r>
              <a:rPr lang="en-US"/>
              <a:t>Teaming</a:t>
            </a:r>
            <a:endParaRPr/>
          </a:p>
        </p:txBody>
      </p:sp>
      <p:sp>
        <p:nvSpPr>
          <p:cNvPr id="937" name="Google Shape;937;p67"/>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68"/>
          <p:cNvSpPr txBox="1"/>
          <p:nvPr>
            <p:ph idx="1" type="body"/>
          </p:nvPr>
        </p:nvSpPr>
        <p:spPr>
          <a:xfrm>
            <a:off x="1168400" y="1664730"/>
            <a:ext cx="9855200" cy="481226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1800"/>
              <a:buFont typeface="Noto Sans Symbols"/>
              <a:buChar char="⮚"/>
            </a:pPr>
            <a:r>
              <a:rPr lang="en-US"/>
              <a:t>In complex acquisitions or programs, it is rare that all tasks can be accomplished by a single contractor</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t>Contractors come together to accomplish a contract or program for a variety of reasons</a:t>
            </a:r>
            <a:endParaRPr/>
          </a:p>
          <a:p>
            <a:pPr indent="-285750" lvl="1" marL="742950" rtl="0" algn="l">
              <a:spcBef>
                <a:spcPts val="320"/>
              </a:spcBef>
              <a:spcAft>
                <a:spcPts val="0"/>
              </a:spcAft>
              <a:buClr>
                <a:schemeClr val="dk1"/>
              </a:buClr>
              <a:buSzPts val="1600"/>
              <a:buChar char="•"/>
            </a:pPr>
            <a:r>
              <a:rPr lang="en-US"/>
              <a:t>Most common reason is make money</a:t>
            </a:r>
            <a:endParaRPr/>
          </a:p>
          <a:p>
            <a:pPr indent="-285750" lvl="1" marL="742950" rtl="0" algn="l">
              <a:spcBef>
                <a:spcPts val="320"/>
              </a:spcBef>
              <a:spcAft>
                <a:spcPts val="0"/>
              </a:spcAft>
              <a:buClr>
                <a:schemeClr val="dk1"/>
              </a:buClr>
              <a:buSzPts val="1600"/>
              <a:buChar char="•"/>
            </a:pPr>
            <a:r>
              <a:rPr lang="en-US"/>
              <a:t>Goal may also be to create strategic alliances – either short or long term – in both the government and commercial sectors</a:t>
            </a:r>
            <a:endParaRPr/>
          </a:p>
          <a:p>
            <a:pPr indent="0" lvl="1" marL="342900" rtl="0" algn="l">
              <a:spcBef>
                <a:spcPts val="320"/>
              </a:spcBef>
              <a:spcAft>
                <a:spcPts val="0"/>
              </a:spcAft>
              <a:buClr>
                <a:schemeClr val="dk1"/>
              </a:buClr>
              <a:buSzPts val="1600"/>
              <a:buNone/>
            </a:pPr>
            <a:r>
              <a:t/>
            </a:r>
            <a:endParaRPr/>
          </a:p>
          <a:p>
            <a:pPr indent="-342900" lvl="0" marL="342900" rtl="0" algn="l">
              <a:spcBef>
                <a:spcPts val="360"/>
              </a:spcBef>
              <a:spcAft>
                <a:spcPts val="0"/>
              </a:spcAft>
              <a:buClr>
                <a:schemeClr val="dk1"/>
              </a:buClr>
              <a:buSzPts val="1800"/>
              <a:buFont typeface="Noto Sans Symbols"/>
              <a:buChar char="⮚"/>
            </a:pPr>
            <a:r>
              <a:rPr lang="en-US"/>
              <a:t>Commercial companies often work together in structures based on two different sets of market forces</a:t>
            </a:r>
            <a:endParaRPr/>
          </a:p>
          <a:p>
            <a:pPr indent="0" lvl="1" marL="457200" rtl="0" algn="l">
              <a:spcBef>
                <a:spcPts val="320"/>
              </a:spcBef>
              <a:spcAft>
                <a:spcPts val="0"/>
              </a:spcAft>
              <a:buClr>
                <a:schemeClr val="dk1"/>
              </a:buClr>
              <a:buSzPts val="1600"/>
              <a:buNone/>
            </a:pPr>
            <a:r>
              <a:t/>
            </a:r>
            <a:endParaRPr/>
          </a:p>
        </p:txBody>
      </p:sp>
      <p:sp>
        <p:nvSpPr>
          <p:cNvPr id="943" name="Google Shape;943;p68"/>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The Essence of Teaming Relationships</a:t>
            </a:r>
            <a:endParaRPr/>
          </a:p>
        </p:txBody>
      </p:sp>
      <p:sp>
        <p:nvSpPr>
          <p:cNvPr id="944" name="Google Shape;944;p68"/>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945" name="Google Shape;945;p68"/>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69"/>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STATEMENT A. Approved for public release; distribution is unlimited</a:t>
            </a:r>
            <a:endParaRPr/>
          </a:p>
        </p:txBody>
      </p:sp>
      <p:sp>
        <p:nvSpPr>
          <p:cNvPr id="951" name="Google Shape;951;p69"/>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52" name="Google Shape;952;p69"/>
          <p:cNvSpPr txBox="1"/>
          <p:nvPr>
            <p:ph type="ctrTitle"/>
          </p:nvPr>
        </p:nvSpPr>
        <p:spPr>
          <a:xfrm>
            <a:off x="0" y="380018"/>
            <a:ext cx="12192000" cy="61264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Poppins"/>
              <a:buNone/>
            </a:pPr>
            <a:r>
              <a:rPr lang="en-US"/>
              <a:t>The Appropriate Kind of Team </a:t>
            </a:r>
            <a:br>
              <a:rPr lang="en-US"/>
            </a:br>
            <a:r>
              <a:rPr lang="en-US"/>
              <a:t>Depends on the Strategic Direction</a:t>
            </a:r>
            <a:endParaRPr/>
          </a:p>
        </p:txBody>
      </p:sp>
      <p:sp>
        <p:nvSpPr>
          <p:cNvPr id="953" name="Google Shape;953;p69"/>
          <p:cNvSpPr txBox="1"/>
          <p:nvPr/>
        </p:nvSpPr>
        <p:spPr>
          <a:xfrm>
            <a:off x="3883821" y="1583462"/>
            <a:ext cx="4008511" cy="5640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000"/>
              <a:buFont typeface="Arial"/>
              <a:buNone/>
            </a:pPr>
            <a:r>
              <a:rPr lang="en-US" sz="2000">
                <a:solidFill>
                  <a:schemeClr val="dk1"/>
                </a:solidFill>
                <a:latin typeface="Poppins"/>
                <a:ea typeface="Poppins"/>
                <a:cs typeface="Poppins"/>
                <a:sym typeface="Poppins"/>
              </a:rPr>
              <a:t> Horizontal Teaming</a:t>
            </a:r>
            <a:endParaRPr/>
          </a:p>
        </p:txBody>
      </p:sp>
      <p:sp>
        <p:nvSpPr>
          <p:cNvPr id="954" name="Google Shape;954;p69"/>
          <p:cNvSpPr txBox="1"/>
          <p:nvPr/>
        </p:nvSpPr>
        <p:spPr>
          <a:xfrm>
            <a:off x="3883821" y="970814"/>
            <a:ext cx="5355431" cy="459486"/>
          </a:xfrm>
          <a:prstGeom prst="rect">
            <a:avLst/>
          </a:prstGeom>
          <a:noFill/>
          <a:ln>
            <a:noFill/>
          </a:ln>
        </p:spPr>
        <p:txBody>
          <a:bodyPr anchorCtr="0" anchor="ctr" bIns="34275" lIns="68575" spcFirstLastPara="1" rIns="68575" wrap="square" tIns="34275">
            <a:normAutofit/>
          </a:bodyPr>
          <a:lstStyle/>
          <a:p>
            <a:pPr indent="0" lvl="0" marL="0" marR="0" rtl="0" algn="l">
              <a:spcBef>
                <a:spcPts val="0"/>
              </a:spcBef>
              <a:spcAft>
                <a:spcPts val="0"/>
              </a:spcAft>
              <a:buClr>
                <a:schemeClr val="dk1"/>
              </a:buClr>
              <a:buSzPts val="1800"/>
              <a:buFont typeface="Tahoma"/>
              <a:buNone/>
            </a:pPr>
            <a:r>
              <a:t/>
            </a:r>
            <a:endParaRPr b="0" sz="1800">
              <a:solidFill>
                <a:schemeClr val="dk1"/>
              </a:solidFill>
              <a:latin typeface="Tahoma"/>
              <a:ea typeface="Tahoma"/>
              <a:cs typeface="Tahoma"/>
              <a:sym typeface="Tahoma"/>
            </a:endParaRPr>
          </a:p>
        </p:txBody>
      </p:sp>
      <p:sp>
        <p:nvSpPr>
          <p:cNvPr id="955" name="Google Shape;955;p69"/>
          <p:cNvSpPr txBox="1"/>
          <p:nvPr/>
        </p:nvSpPr>
        <p:spPr>
          <a:xfrm>
            <a:off x="1547676" y="2147472"/>
            <a:ext cx="4829969" cy="407073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800"/>
              <a:buFont typeface="Arial"/>
              <a:buNone/>
            </a:pPr>
            <a:r>
              <a:rPr lang="en-US" sz="1800">
                <a:solidFill>
                  <a:srgbClr val="000000"/>
                </a:solidFill>
                <a:latin typeface="Poppins Light"/>
                <a:ea typeface="Poppins Light"/>
                <a:cs typeface="Poppins Light"/>
                <a:sym typeface="Poppins Light"/>
              </a:rPr>
              <a:t>Multiple competitors who come together to accomplish a common goal or solve a common problem</a:t>
            </a:r>
            <a:endParaRPr/>
          </a:p>
          <a:p>
            <a:pPr indent="-285750" lvl="1" marL="742950" marR="0" rtl="0" algn="l">
              <a:spcBef>
                <a:spcPts val="360"/>
              </a:spcBef>
              <a:spcAft>
                <a:spcPts val="0"/>
              </a:spcAft>
              <a:buClr>
                <a:srgbClr val="000000"/>
              </a:buClr>
              <a:buSzPts val="1800"/>
              <a:buFont typeface="Noto Sans Symbols"/>
              <a:buChar char="⮚"/>
            </a:pPr>
            <a:r>
              <a:rPr b="0" i="0" lang="en-US" sz="1800" u="none" cap="none" strike="noStrike">
                <a:solidFill>
                  <a:srgbClr val="000000"/>
                </a:solidFill>
                <a:latin typeface="Poppins Light"/>
                <a:ea typeface="Poppins Light"/>
                <a:cs typeface="Poppins Light"/>
                <a:sym typeface="Poppins Light"/>
              </a:rPr>
              <a:t>Advantages</a:t>
            </a:r>
            <a:endParaRPr/>
          </a:p>
          <a:p>
            <a:pPr indent="-228600" lvl="2" marL="1143000" marR="0" rtl="0" algn="l">
              <a:spcBef>
                <a:spcPts val="320"/>
              </a:spcBef>
              <a:spcAft>
                <a:spcPts val="0"/>
              </a:spcAft>
              <a:buClr>
                <a:srgbClr val="000000"/>
              </a:buClr>
              <a:buSzPts val="1600"/>
              <a:buFont typeface="Arial"/>
              <a:buChar char="•"/>
            </a:pPr>
            <a:r>
              <a:rPr b="0" i="0" lang="en-US" sz="1600" u="none" cap="none" strike="noStrike">
                <a:solidFill>
                  <a:srgbClr val="000000"/>
                </a:solidFill>
                <a:latin typeface="Poppins Light"/>
                <a:ea typeface="Poppins Light"/>
                <a:cs typeface="Poppins Light"/>
                <a:sym typeface="Poppins Light"/>
              </a:rPr>
              <a:t>The joining of major players in an industry can bring a lot of resources to bear on a common issue</a:t>
            </a:r>
            <a:endParaRPr/>
          </a:p>
          <a:p>
            <a:pPr indent="-285750" lvl="1" marL="742950" marR="0" rtl="0" algn="l">
              <a:spcBef>
                <a:spcPts val="360"/>
              </a:spcBef>
              <a:spcAft>
                <a:spcPts val="0"/>
              </a:spcAft>
              <a:buClr>
                <a:srgbClr val="000000"/>
              </a:buClr>
              <a:buSzPts val="1800"/>
              <a:buFont typeface="Noto Sans Symbols"/>
              <a:buChar char="⮚"/>
            </a:pPr>
            <a:r>
              <a:rPr b="0" i="0" lang="en-US" sz="1800" u="none" cap="none" strike="noStrike">
                <a:solidFill>
                  <a:srgbClr val="000000"/>
                </a:solidFill>
                <a:latin typeface="Poppins Light"/>
                <a:ea typeface="Poppins Light"/>
                <a:cs typeface="Poppins Light"/>
                <a:sym typeface="Poppins Light"/>
              </a:rPr>
              <a:t>Disadvantages</a:t>
            </a:r>
            <a:endParaRPr/>
          </a:p>
          <a:p>
            <a:pPr indent="-228600" lvl="2" marL="1143000" marR="0" rtl="0" algn="l">
              <a:spcBef>
                <a:spcPts val="320"/>
              </a:spcBef>
              <a:spcAft>
                <a:spcPts val="0"/>
              </a:spcAft>
              <a:buClr>
                <a:srgbClr val="000000"/>
              </a:buClr>
              <a:buSzPts val="1600"/>
              <a:buFont typeface="Arial"/>
              <a:buChar char="•"/>
            </a:pPr>
            <a:r>
              <a:rPr b="0" i="0" lang="en-US" sz="1600" u="none" cap="none" strike="noStrike">
                <a:solidFill>
                  <a:srgbClr val="000000"/>
                </a:solidFill>
                <a:latin typeface="Poppins Light"/>
                <a:ea typeface="Poppins Light"/>
                <a:cs typeface="Poppins Light"/>
                <a:sym typeface="Poppins Light"/>
              </a:rPr>
              <a:t>Competitors in the same industry are suspicious of each other and generally don’t like to share with each other</a:t>
            </a:r>
            <a:endParaRPr/>
          </a:p>
          <a:p>
            <a:pPr indent="-342900" lvl="0" marL="342900" marR="0" rtl="0" algn="l">
              <a:spcBef>
                <a:spcPts val="400"/>
              </a:spcBef>
              <a:spcAft>
                <a:spcPts val="0"/>
              </a:spcAft>
              <a:buClr>
                <a:schemeClr val="dk1"/>
              </a:buClr>
              <a:buSzPts val="2000"/>
              <a:buFont typeface="Arial"/>
              <a:buNone/>
            </a:pPr>
            <a:r>
              <a:t/>
            </a:r>
            <a:endParaRPr sz="2000">
              <a:solidFill>
                <a:schemeClr val="dk1"/>
              </a:solidFill>
              <a:latin typeface="Poppins Light"/>
              <a:ea typeface="Poppins Light"/>
              <a:cs typeface="Poppins Light"/>
              <a:sym typeface="Poppins Light"/>
            </a:endParaRPr>
          </a:p>
        </p:txBody>
      </p:sp>
      <p:grpSp>
        <p:nvGrpSpPr>
          <p:cNvPr id="956" name="Google Shape;956;p69"/>
          <p:cNvGrpSpPr/>
          <p:nvPr/>
        </p:nvGrpSpPr>
        <p:grpSpPr>
          <a:xfrm>
            <a:off x="7133823" y="2368116"/>
            <a:ext cx="3280177" cy="3552760"/>
            <a:chOff x="6578930" y="2262300"/>
            <a:chExt cx="3280177" cy="3552760"/>
          </a:xfrm>
        </p:grpSpPr>
        <p:sp>
          <p:nvSpPr>
            <p:cNvPr id="957" name="Google Shape;957;p69"/>
            <p:cNvSpPr/>
            <p:nvPr/>
          </p:nvSpPr>
          <p:spPr>
            <a:xfrm>
              <a:off x="6578930" y="2262300"/>
              <a:ext cx="3280177" cy="225585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Tahoma"/>
                <a:ea typeface="Tahoma"/>
                <a:cs typeface="Tahoma"/>
                <a:sym typeface="Tahoma"/>
              </a:endParaRPr>
            </a:p>
          </p:txBody>
        </p:sp>
        <p:sp>
          <p:nvSpPr>
            <p:cNvPr id="958" name="Google Shape;958;p69"/>
            <p:cNvSpPr/>
            <p:nvPr/>
          </p:nvSpPr>
          <p:spPr>
            <a:xfrm>
              <a:off x="6939339" y="2973401"/>
              <a:ext cx="440554" cy="588384"/>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Poppins Light"/>
                  <a:ea typeface="Poppins Light"/>
                  <a:cs typeface="Poppins Light"/>
                  <a:sym typeface="Poppins Light"/>
                </a:rPr>
                <a:t>T1</a:t>
              </a:r>
              <a:endParaRPr/>
            </a:p>
          </p:txBody>
        </p:sp>
        <p:sp>
          <p:nvSpPr>
            <p:cNvPr id="959" name="Google Shape;959;p69"/>
            <p:cNvSpPr/>
            <p:nvPr/>
          </p:nvSpPr>
          <p:spPr>
            <a:xfrm>
              <a:off x="7527863" y="2962699"/>
              <a:ext cx="412140" cy="599087"/>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Poppins Light"/>
                  <a:ea typeface="Poppins Light"/>
                  <a:cs typeface="Poppins Light"/>
                  <a:sym typeface="Poppins Light"/>
                </a:rPr>
                <a:t>T2</a:t>
              </a:r>
              <a:endParaRPr/>
            </a:p>
          </p:txBody>
        </p:sp>
        <p:sp>
          <p:nvSpPr>
            <p:cNvPr id="960" name="Google Shape;960;p69"/>
            <p:cNvSpPr/>
            <p:nvPr/>
          </p:nvSpPr>
          <p:spPr>
            <a:xfrm>
              <a:off x="8131250" y="2962698"/>
              <a:ext cx="434255" cy="599087"/>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Poppins Light"/>
                  <a:ea typeface="Poppins Light"/>
                  <a:cs typeface="Poppins Light"/>
                  <a:sym typeface="Poppins Light"/>
                </a:rPr>
                <a:t>T3</a:t>
              </a:r>
              <a:endParaRPr/>
            </a:p>
          </p:txBody>
        </p:sp>
        <p:sp>
          <p:nvSpPr>
            <p:cNvPr id="961" name="Google Shape;961;p69"/>
            <p:cNvSpPr/>
            <p:nvPr/>
          </p:nvSpPr>
          <p:spPr>
            <a:xfrm>
              <a:off x="8691359" y="2962698"/>
              <a:ext cx="411572" cy="599087"/>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Poppins Light"/>
                  <a:ea typeface="Poppins Light"/>
                  <a:cs typeface="Poppins Light"/>
                  <a:sym typeface="Poppins Light"/>
                </a:rPr>
                <a:t>T4</a:t>
              </a:r>
              <a:endParaRPr/>
            </a:p>
          </p:txBody>
        </p:sp>
        <p:sp>
          <p:nvSpPr>
            <p:cNvPr id="962" name="Google Shape;962;p69"/>
            <p:cNvSpPr/>
            <p:nvPr/>
          </p:nvSpPr>
          <p:spPr>
            <a:xfrm>
              <a:off x="9239251" y="2968555"/>
              <a:ext cx="415744" cy="588384"/>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Poppins Light"/>
                  <a:ea typeface="Poppins Light"/>
                  <a:cs typeface="Poppins Light"/>
                  <a:sym typeface="Poppins Light"/>
                </a:rPr>
                <a:t>T5</a:t>
              </a:r>
              <a:endParaRPr/>
            </a:p>
          </p:txBody>
        </p:sp>
        <p:cxnSp>
          <p:nvCxnSpPr>
            <p:cNvPr id="963" name="Google Shape;963;p69"/>
            <p:cNvCxnSpPr/>
            <p:nvPr/>
          </p:nvCxnSpPr>
          <p:spPr>
            <a:xfrm>
              <a:off x="8217036" y="4651640"/>
              <a:ext cx="0" cy="742950"/>
            </a:xfrm>
            <a:prstGeom prst="straightConnector1">
              <a:avLst/>
            </a:prstGeom>
            <a:noFill/>
            <a:ln cap="flat" cmpd="sng" w="9525">
              <a:solidFill>
                <a:srgbClr val="4A7DBA"/>
              </a:solidFill>
              <a:prstDash val="solid"/>
              <a:round/>
              <a:headEnd len="sm" w="sm" type="none"/>
              <a:tailEnd len="med" w="med" type="stealth"/>
            </a:ln>
          </p:spPr>
        </p:cxnSp>
        <p:sp>
          <p:nvSpPr>
            <p:cNvPr id="964" name="Google Shape;964;p69"/>
            <p:cNvSpPr txBox="1"/>
            <p:nvPr/>
          </p:nvSpPr>
          <p:spPr>
            <a:xfrm>
              <a:off x="7980363" y="5514978"/>
              <a:ext cx="575464" cy="3000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350">
                  <a:solidFill>
                    <a:schemeClr val="dk1"/>
                  </a:solidFill>
                  <a:latin typeface="Poppins Light"/>
                  <a:ea typeface="Poppins Light"/>
                  <a:cs typeface="Poppins Light"/>
                  <a:sym typeface="Poppins Light"/>
                </a:rPr>
                <a:t>R&amp;D</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grpSp>
        <p:nvGrpSpPr>
          <p:cNvPr id="348" name="Google Shape;348;p7"/>
          <p:cNvGrpSpPr/>
          <p:nvPr/>
        </p:nvGrpSpPr>
        <p:grpSpPr>
          <a:xfrm>
            <a:off x="729998" y="1777378"/>
            <a:ext cx="5029200" cy="4471019"/>
            <a:chOff x="729998" y="1777378"/>
            <a:chExt cx="5029200" cy="4471019"/>
          </a:xfrm>
        </p:grpSpPr>
        <p:sp>
          <p:nvSpPr>
            <p:cNvPr id="349" name="Google Shape;349;p7"/>
            <p:cNvSpPr/>
            <p:nvPr/>
          </p:nvSpPr>
          <p:spPr>
            <a:xfrm>
              <a:off x="729998" y="1792354"/>
              <a:ext cx="5029200" cy="4456043"/>
            </a:xfrm>
            <a:prstGeom prst="roundRect">
              <a:avLst>
                <a:gd fmla="val 10256" name="adj"/>
              </a:avLst>
            </a:prstGeom>
            <a:solidFill>
              <a:srgbClr val="F2F2F2"/>
            </a:solidFill>
            <a:ln>
              <a:noFill/>
            </a:ln>
            <a:effectLst>
              <a:outerShdw blurRad="139700" sx="102000" rotWithShape="0" algn="ctr" sy="102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350" name="Google Shape;350;p7"/>
            <p:cNvSpPr/>
            <p:nvPr/>
          </p:nvSpPr>
          <p:spPr>
            <a:xfrm>
              <a:off x="729998" y="1777378"/>
              <a:ext cx="5029200" cy="1575420"/>
            </a:xfrm>
            <a:prstGeom prst="roundRect">
              <a:avLst>
                <a:gd fmla="val 28882" name="adj"/>
              </a:avLst>
            </a:pr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351" name="Google Shape;351;p7"/>
            <p:cNvSpPr/>
            <p:nvPr/>
          </p:nvSpPr>
          <p:spPr>
            <a:xfrm>
              <a:off x="729998" y="2522812"/>
              <a:ext cx="5029200" cy="90430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grpSp>
      <p:grpSp>
        <p:nvGrpSpPr>
          <p:cNvPr id="352" name="Google Shape;352;p7"/>
          <p:cNvGrpSpPr/>
          <p:nvPr/>
        </p:nvGrpSpPr>
        <p:grpSpPr>
          <a:xfrm>
            <a:off x="6286502" y="1777378"/>
            <a:ext cx="5384800" cy="4471019"/>
            <a:chOff x="6050643" y="1853580"/>
            <a:chExt cx="5384800" cy="4471019"/>
          </a:xfrm>
        </p:grpSpPr>
        <p:sp>
          <p:nvSpPr>
            <p:cNvPr id="353" name="Google Shape;353;p7"/>
            <p:cNvSpPr/>
            <p:nvPr/>
          </p:nvSpPr>
          <p:spPr>
            <a:xfrm>
              <a:off x="6142591" y="1868556"/>
              <a:ext cx="5029200" cy="4456043"/>
            </a:xfrm>
            <a:prstGeom prst="roundRect">
              <a:avLst>
                <a:gd fmla="val 10256" name="adj"/>
              </a:avLst>
            </a:prstGeom>
            <a:solidFill>
              <a:srgbClr val="F2F2F2"/>
            </a:solidFill>
            <a:ln>
              <a:noFill/>
            </a:ln>
            <a:effectLst>
              <a:outerShdw blurRad="139700" sx="102000" rotWithShape="0" algn="ctr" sy="102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354" name="Google Shape;354;p7"/>
            <p:cNvSpPr/>
            <p:nvPr/>
          </p:nvSpPr>
          <p:spPr>
            <a:xfrm>
              <a:off x="6142591" y="1853580"/>
              <a:ext cx="5029200" cy="1575420"/>
            </a:xfrm>
            <a:prstGeom prst="roundRect">
              <a:avLst>
                <a:gd fmla="val 28882" name="adj"/>
              </a:avLst>
            </a:pr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355" name="Google Shape;355;p7"/>
            <p:cNvSpPr txBox="1"/>
            <p:nvPr/>
          </p:nvSpPr>
          <p:spPr>
            <a:xfrm>
              <a:off x="6050643" y="2018746"/>
              <a:ext cx="5384800" cy="52567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1800"/>
                <a:buFont typeface="Arial"/>
                <a:buNone/>
              </a:pPr>
              <a:r>
                <a:rPr lang="en-US" sz="1800">
                  <a:solidFill>
                    <a:schemeClr val="lt1"/>
                  </a:solidFill>
                  <a:latin typeface="Poppins Light"/>
                  <a:ea typeface="Poppins Light"/>
                  <a:cs typeface="Poppins Light"/>
                  <a:sym typeface="Poppins Light"/>
                </a:rPr>
                <a:t>PRESENT</a:t>
              </a:r>
              <a:endParaRPr/>
            </a:p>
          </p:txBody>
        </p:sp>
        <p:sp>
          <p:nvSpPr>
            <p:cNvPr id="356" name="Google Shape;356;p7"/>
            <p:cNvSpPr/>
            <p:nvPr/>
          </p:nvSpPr>
          <p:spPr>
            <a:xfrm>
              <a:off x="6142591" y="2599014"/>
              <a:ext cx="5029200" cy="90430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grpSp>
      <p:sp>
        <p:nvSpPr>
          <p:cNvPr id="357" name="Google Shape;357;p7"/>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358" name="Google Shape;358;p7"/>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9" name="Google Shape;359;p7"/>
          <p:cNvSpPr txBox="1"/>
          <p:nvPr>
            <p:ph type="ctrTitle"/>
          </p:nvPr>
        </p:nvSpPr>
        <p:spPr>
          <a:xfrm>
            <a:off x="0" y="380018"/>
            <a:ext cx="12191999"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The Situation in the Science and Technology Community</a:t>
            </a:r>
            <a:endParaRPr/>
          </a:p>
        </p:txBody>
      </p:sp>
      <p:sp>
        <p:nvSpPr>
          <p:cNvPr id="360" name="Google Shape;360;p7"/>
          <p:cNvSpPr txBox="1"/>
          <p:nvPr>
            <p:ph idx="4294967295" type="body"/>
          </p:nvPr>
        </p:nvSpPr>
        <p:spPr>
          <a:xfrm>
            <a:off x="6496961" y="2618404"/>
            <a:ext cx="4910689" cy="318549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600"/>
              <a:buNone/>
            </a:pPr>
            <a:r>
              <a:rPr lang="en-US" sz="1600">
                <a:latin typeface="Poppins Light"/>
                <a:ea typeface="Poppins Light"/>
                <a:cs typeface="Poppins Light"/>
                <a:sym typeface="Poppins Light"/>
              </a:rPr>
              <a:t>Innovation fueled by private sector</a:t>
            </a:r>
            <a:endParaRPr/>
          </a:p>
          <a:p>
            <a:pPr indent="0" lvl="0" marL="0" rtl="0" algn="l">
              <a:spcBef>
                <a:spcPts val="1320"/>
              </a:spcBef>
              <a:spcAft>
                <a:spcPts val="0"/>
              </a:spcAft>
              <a:buClr>
                <a:schemeClr val="dk1"/>
              </a:buClr>
              <a:buSzPts val="1600"/>
              <a:buNone/>
            </a:pPr>
            <a:r>
              <a:rPr lang="en-US" sz="1600">
                <a:latin typeface="Poppins Light"/>
                <a:ea typeface="Poppins Light"/>
                <a:cs typeface="Poppins Light"/>
                <a:sym typeface="Poppins Light"/>
              </a:rPr>
              <a:t>Cutting edge commercial firms with large R&amp;D investments are reluctant to work with the Government</a:t>
            </a:r>
            <a:endParaRPr/>
          </a:p>
          <a:p>
            <a:pPr indent="0" lvl="0" marL="0" rtl="0" algn="l">
              <a:spcBef>
                <a:spcPts val="1320"/>
              </a:spcBef>
              <a:spcAft>
                <a:spcPts val="0"/>
              </a:spcAft>
              <a:buClr>
                <a:schemeClr val="dk1"/>
              </a:buClr>
              <a:buSzPts val="1600"/>
              <a:buNone/>
            </a:pPr>
            <a:r>
              <a:rPr lang="en-US" sz="1600">
                <a:latin typeface="Poppins Light"/>
                <a:ea typeface="Poppins Light"/>
                <a:cs typeface="Poppins Light"/>
                <a:sym typeface="Poppins Light"/>
              </a:rPr>
              <a:t>Focus and pace of S&amp;T innovation in leading technology areas have shifted from Government to commercial sector</a:t>
            </a:r>
            <a:endParaRPr/>
          </a:p>
          <a:p>
            <a:pPr indent="0" lvl="0" marL="0" rtl="0" algn="l">
              <a:spcBef>
                <a:spcPts val="1320"/>
              </a:spcBef>
              <a:spcAft>
                <a:spcPts val="0"/>
              </a:spcAft>
              <a:buClr>
                <a:schemeClr val="dk1"/>
              </a:buClr>
              <a:buSzPts val="1600"/>
              <a:buNone/>
            </a:pPr>
            <a:r>
              <a:rPr lang="en-US" sz="1600">
                <a:latin typeface="Poppins Light"/>
                <a:ea typeface="Poppins Light"/>
                <a:cs typeface="Poppins Light"/>
                <a:sym typeface="Poppins Light"/>
              </a:rPr>
              <a:t>DoD needs to work with and leverage commercial sector to maintain technology advantage on the battlefield</a:t>
            </a:r>
            <a:endParaRPr/>
          </a:p>
          <a:p>
            <a:pPr indent="0" lvl="0" marL="0" rtl="0" algn="l">
              <a:spcBef>
                <a:spcPts val="1320"/>
              </a:spcBef>
              <a:spcAft>
                <a:spcPts val="0"/>
              </a:spcAft>
              <a:buClr>
                <a:schemeClr val="dk1"/>
              </a:buClr>
              <a:buSzPts val="1600"/>
              <a:buNone/>
            </a:pPr>
            <a:r>
              <a:t/>
            </a:r>
            <a:endParaRPr sz="1600">
              <a:latin typeface="Poppins Light"/>
              <a:ea typeface="Poppins Light"/>
              <a:cs typeface="Poppins Light"/>
              <a:sym typeface="Poppins Light"/>
            </a:endParaRPr>
          </a:p>
          <a:p>
            <a:pPr indent="0" lvl="0" marL="0" rtl="0" algn="l">
              <a:spcBef>
                <a:spcPts val="1320"/>
              </a:spcBef>
              <a:spcAft>
                <a:spcPts val="0"/>
              </a:spcAft>
              <a:buClr>
                <a:schemeClr val="dk1"/>
              </a:buClr>
              <a:buSzPts val="1600"/>
              <a:buNone/>
            </a:pPr>
            <a:r>
              <a:t/>
            </a:r>
            <a:endParaRPr sz="1600">
              <a:latin typeface="Poppins Light"/>
              <a:ea typeface="Poppins Light"/>
              <a:cs typeface="Poppins Light"/>
              <a:sym typeface="Poppins Light"/>
            </a:endParaRPr>
          </a:p>
        </p:txBody>
      </p:sp>
      <p:sp>
        <p:nvSpPr>
          <p:cNvPr id="361" name="Google Shape;361;p7"/>
          <p:cNvSpPr txBox="1"/>
          <p:nvPr/>
        </p:nvSpPr>
        <p:spPr>
          <a:xfrm>
            <a:off x="729998" y="1942544"/>
            <a:ext cx="4980337" cy="52567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1800"/>
              <a:buFont typeface="Arial"/>
              <a:buNone/>
            </a:pPr>
            <a:r>
              <a:rPr lang="en-US" sz="1800">
                <a:solidFill>
                  <a:schemeClr val="lt1"/>
                </a:solidFill>
                <a:latin typeface="Poppins Light"/>
                <a:ea typeface="Poppins Light"/>
                <a:cs typeface="Poppins Light"/>
                <a:sym typeface="Poppins Light"/>
              </a:rPr>
              <a:t>PAST</a:t>
            </a:r>
            <a:endParaRPr/>
          </a:p>
        </p:txBody>
      </p:sp>
      <p:sp>
        <p:nvSpPr>
          <p:cNvPr id="362" name="Google Shape;362;p7"/>
          <p:cNvSpPr txBox="1"/>
          <p:nvPr>
            <p:ph idx="4294967295" type="body"/>
          </p:nvPr>
        </p:nvSpPr>
        <p:spPr>
          <a:xfrm>
            <a:off x="828549" y="2632457"/>
            <a:ext cx="4930649" cy="320150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600"/>
              <a:buNone/>
            </a:pPr>
            <a:r>
              <a:rPr lang="en-US" sz="1600">
                <a:latin typeface="Poppins Light"/>
                <a:ea typeface="Poppins Light"/>
                <a:cs typeface="Poppins Light"/>
                <a:sym typeface="Poppins Light"/>
              </a:rPr>
              <a:t>Innovation fueled by the Government</a:t>
            </a:r>
            <a:endParaRPr/>
          </a:p>
          <a:p>
            <a:pPr indent="0" lvl="0" marL="0" rtl="0" algn="l">
              <a:spcBef>
                <a:spcPts val="1320"/>
              </a:spcBef>
              <a:spcAft>
                <a:spcPts val="0"/>
              </a:spcAft>
              <a:buClr>
                <a:schemeClr val="dk1"/>
              </a:buClr>
              <a:buSzPts val="1600"/>
              <a:buNone/>
            </a:pPr>
            <a:r>
              <a:rPr lang="en-US" sz="1600">
                <a:latin typeface="Poppins Light"/>
                <a:ea typeface="Poppins Light"/>
                <a:cs typeface="Poppins Light"/>
                <a:sym typeface="Poppins Light"/>
              </a:rPr>
              <a:t>Commercial sector wanted to work with the Government</a:t>
            </a:r>
            <a:endParaRPr/>
          </a:p>
          <a:p>
            <a:pPr indent="0" lvl="0" marL="0" rtl="0" algn="l">
              <a:spcBef>
                <a:spcPts val="1320"/>
              </a:spcBef>
              <a:spcAft>
                <a:spcPts val="0"/>
              </a:spcAft>
              <a:buClr>
                <a:schemeClr val="dk1"/>
              </a:buClr>
              <a:buSzPts val="1600"/>
              <a:buNone/>
            </a:pPr>
            <a:r>
              <a:rPr lang="en-US" sz="1600">
                <a:latin typeface="Poppins Light"/>
                <a:ea typeface="Poppins Light"/>
                <a:cs typeface="Poppins Light"/>
                <a:sym typeface="Poppins Light"/>
              </a:rPr>
              <a:t>DoD was primary driver of technology innovation by making substantial investments in R&amp;D in the defense industrial base</a:t>
            </a:r>
            <a:endParaRPr/>
          </a:p>
          <a:p>
            <a:pPr indent="0" lvl="0" marL="0" rtl="0" algn="l">
              <a:spcBef>
                <a:spcPts val="1320"/>
              </a:spcBef>
              <a:spcAft>
                <a:spcPts val="0"/>
              </a:spcAft>
              <a:buClr>
                <a:schemeClr val="dk1"/>
              </a:buClr>
              <a:buSzPts val="1600"/>
              <a:buNone/>
            </a:pPr>
            <a:r>
              <a:rPr lang="en-US" sz="1600">
                <a:latin typeface="Poppins Light"/>
                <a:ea typeface="Poppins Light"/>
                <a:cs typeface="Poppins Light"/>
                <a:sym typeface="Poppins Light"/>
              </a:rPr>
              <a:t>DoD powered a technology advantage on the battlefield with its investments in R&amp;D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70"/>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STATEMENT A. Approved for public release; distribution is unlimited</a:t>
            </a:r>
            <a:endParaRPr/>
          </a:p>
        </p:txBody>
      </p:sp>
      <p:sp>
        <p:nvSpPr>
          <p:cNvPr id="970" name="Google Shape;970;p70"/>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71" name="Google Shape;971;p70"/>
          <p:cNvSpPr txBox="1"/>
          <p:nvPr>
            <p:ph type="ctrTitle"/>
          </p:nvPr>
        </p:nvSpPr>
        <p:spPr>
          <a:xfrm>
            <a:off x="0" y="380018"/>
            <a:ext cx="12192000" cy="61264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Poppins"/>
              <a:buNone/>
            </a:pPr>
            <a:r>
              <a:rPr lang="en-US"/>
              <a:t>The Appropriate Kind of Team Depends </a:t>
            </a:r>
            <a:br>
              <a:rPr lang="en-US"/>
            </a:br>
            <a:r>
              <a:rPr lang="en-US"/>
              <a:t>on the Strategic Direction</a:t>
            </a:r>
            <a:endParaRPr/>
          </a:p>
        </p:txBody>
      </p:sp>
      <p:grpSp>
        <p:nvGrpSpPr>
          <p:cNvPr id="972" name="Google Shape;972;p70"/>
          <p:cNvGrpSpPr/>
          <p:nvPr/>
        </p:nvGrpSpPr>
        <p:grpSpPr>
          <a:xfrm>
            <a:off x="7097236" y="2206734"/>
            <a:ext cx="2766171" cy="3484382"/>
            <a:chOff x="7272428" y="1878754"/>
            <a:chExt cx="2766171" cy="3484382"/>
          </a:xfrm>
        </p:grpSpPr>
        <p:grpSp>
          <p:nvGrpSpPr>
            <p:cNvPr id="973" name="Google Shape;973;p70"/>
            <p:cNvGrpSpPr/>
            <p:nvPr/>
          </p:nvGrpSpPr>
          <p:grpSpPr>
            <a:xfrm>
              <a:off x="7272428" y="1878754"/>
              <a:ext cx="1493459" cy="3484382"/>
              <a:chOff x="4764749" y="1727297"/>
              <a:chExt cx="1493459" cy="4160845"/>
            </a:xfrm>
          </p:grpSpPr>
          <p:sp>
            <p:nvSpPr>
              <p:cNvPr id="974" name="Google Shape;974;p70"/>
              <p:cNvSpPr/>
              <p:nvPr/>
            </p:nvSpPr>
            <p:spPr>
              <a:xfrm>
                <a:off x="4764749" y="1727297"/>
                <a:ext cx="1493459" cy="41608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Tahoma"/>
                  <a:ea typeface="Tahoma"/>
                  <a:cs typeface="Tahoma"/>
                  <a:sym typeface="Tahoma"/>
                </a:endParaRPr>
              </a:p>
            </p:txBody>
          </p:sp>
          <p:sp>
            <p:nvSpPr>
              <p:cNvPr id="975" name="Google Shape;975;p70"/>
              <p:cNvSpPr txBox="1"/>
              <p:nvPr/>
            </p:nvSpPr>
            <p:spPr>
              <a:xfrm>
                <a:off x="4770304" y="2202057"/>
                <a:ext cx="1469393" cy="33353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350">
                    <a:solidFill>
                      <a:schemeClr val="lt1"/>
                    </a:solidFill>
                    <a:latin typeface="Poppins Light"/>
                    <a:ea typeface="Poppins Light"/>
                    <a:cs typeface="Poppins Light"/>
                    <a:sym typeface="Poppins Light"/>
                  </a:rPr>
                  <a:t>User</a:t>
                </a:r>
                <a:endParaRPr/>
              </a:p>
              <a:p>
                <a:pPr indent="0" lvl="0" marL="0" marR="0" rtl="0" algn="ctr">
                  <a:spcBef>
                    <a:spcPts val="0"/>
                  </a:spcBef>
                  <a:spcAft>
                    <a:spcPts val="0"/>
                  </a:spcAft>
                  <a:buNone/>
                </a:pPr>
                <a:r>
                  <a:t/>
                </a:r>
                <a:endParaRPr sz="1350">
                  <a:solidFill>
                    <a:schemeClr val="lt1"/>
                  </a:solidFill>
                  <a:latin typeface="Poppins Light"/>
                  <a:ea typeface="Poppins Light"/>
                  <a:cs typeface="Poppins Light"/>
                  <a:sym typeface="Poppins Light"/>
                </a:endParaRPr>
              </a:p>
              <a:p>
                <a:pPr indent="0" lvl="0" marL="0" marR="0" rtl="0" algn="ctr">
                  <a:spcBef>
                    <a:spcPts val="0"/>
                  </a:spcBef>
                  <a:spcAft>
                    <a:spcPts val="0"/>
                  </a:spcAft>
                  <a:buNone/>
                </a:pPr>
                <a:r>
                  <a:rPr lang="en-US" sz="1350">
                    <a:solidFill>
                      <a:schemeClr val="lt1"/>
                    </a:solidFill>
                    <a:latin typeface="Poppins Light"/>
                    <a:ea typeface="Poppins Light"/>
                    <a:cs typeface="Poppins Light"/>
                    <a:sym typeface="Poppins Light"/>
                  </a:rPr>
                  <a:t>Marketer</a:t>
                </a:r>
                <a:endParaRPr/>
              </a:p>
              <a:p>
                <a:pPr indent="0" lvl="0" marL="0" marR="0" rtl="0" algn="ctr">
                  <a:spcBef>
                    <a:spcPts val="0"/>
                  </a:spcBef>
                  <a:spcAft>
                    <a:spcPts val="0"/>
                  </a:spcAft>
                  <a:buNone/>
                </a:pPr>
                <a:r>
                  <a:t/>
                </a:r>
                <a:endParaRPr sz="1350">
                  <a:solidFill>
                    <a:schemeClr val="lt1"/>
                  </a:solidFill>
                  <a:latin typeface="Poppins Light"/>
                  <a:ea typeface="Poppins Light"/>
                  <a:cs typeface="Poppins Light"/>
                  <a:sym typeface="Poppins Light"/>
                </a:endParaRPr>
              </a:p>
              <a:p>
                <a:pPr indent="0" lvl="0" marL="0" marR="0" rtl="0" algn="ctr">
                  <a:spcBef>
                    <a:spcPts val="0"/>
                  </a:spcBef>
                  <a:spcAft>
                    <a:spcPts val="0"/>
                  </a:spcAft>
                  <a:buNone/>
                </a:pPr>
                <a:r>
                  <a:rPr lang="en-US" sz="1350">
                    <a:solidFill>
                      <a:schemeClr val="lt1"/>
                    </a:solidFill>
                    <a:latin typeface="Poppins Light"/>
                    <a:ea typeface="Poppins Light"/>
                    <a:cs typeface="Poppins Light"/>
                    <a:sym typeface="Poppins Light"/>
                  </a:rPr>
                  <a:t>Suppliers</a:t>
                </a:r>
                <a:endParaRPr/>
              </a:p>
              <a:p>
                <a:pPr indent="0" lvl="0" marL="0" marR="0" rtl="0" algn="ctr">
                  <a:spcBef>
                    <a:spcPts val="0"/>
                  </a:spcBef>
                  <a:spcAft>
                    <a:spcPts val="0"/>
                  </a:spcAft>
                  <a:buNone/>
                </a:pPr>
                <a:r>
                  <a:t/>
                </a:r>
                <a:endParaRPr sz="1350">
                  <a:solidFill>
                    <a:schemeClr val="lt1"/>
                  </a:solidFill>
                  <a:latin typeface="Poppins Light"/>
                  <a:ea typeface="Poppins Light"/>
                  <a:cs typeface="Poppins Light"/>
                  <a:sym typeface="Poppins Light"/>
                </a:endParaRPr>
              </a:p>
              <a:p>
                <a:pPr indent="0" lvl="0" marL="0" marR="0" rtl="0" algn="ctr">
                  <a:spcBef>
                    <a:spcPts val="0"/>
                  </a:spcBef>
                  <a:spcAft>
                    <a:spcPts val="0"/>
                  </a:spcAft>
                  <a:buNone/>
                </a:pPr>
                <a:r>
                  <a:rPr lang="en-US" sz="1350">
                    <a:solidFill>
                      <a:schemeClr val="lt1"/>
                    </a:solidFill>
                    <a:latin typeface="Poppins Light"/>
                    <a:ea typeface="Poppins Light"/>
                    <a:cs typeface="Poppins Light"/>
                    <a:sym typeface="Poppins Light"/>
                  </a:rPr>
                  <a:t>Manufacturers</a:t>
                </a:r>
                <a:endParaRPr/>
              </a:p>
              <a:p>
                <a:pPr indent="0" lvl="0" marL="0" marR="0" rtl="0" algn="ctr">
                  <a:spcBef>
                    <a:spcPts val="0"/>
                  </a:spcBef>
                  <a:spcAft>
                    <a:spcPts val="0"/>
                  </a:spcAft>
                  <a:buNone/>
                </a:pPr>
                <a:r>
                  <a:t/>
                </a:r>
                <a:endParaRPr sz="1350">
                  <a:solidFill>
                    <a:schemeClr val="lt1"/>
                  </a:solidFill>
                  <a:latin typeface="Poppins Light"/>
                  <a:ea typeface="Poppins Light"/>
                  <a:cs typeface="Poppins Light"/>
                  <a:sym typeface="Poppins Light"/>
                </a:endParaRPr>
              </a:p>
              <a:p>
                <a:pPr indent="0" lvl="0" marL="0" marR="0" rtl="0" algn="ctr">
                  <a:spcBef>
                    <a:spcPts val="0"/>
                  </a:spcBef>
                  <a:spcAft>
                    <a:spcPts val="0"/>
                  </a:spcAft>
                  <a:buNone/>
                </a:pPr>
                <a:r>
                  <a:rPr lang="en-US" sz="1350">
                    <a:solidFill>
                      <a:schemeClr val="lt1"/>
                    </a:solidFill>
                    <a:latin typeface="Poppins Light"/>
                    <a:ea typeface="Poppins Light"/>
                    <a:cs typeface="Poppins Light"/>
                    <a:sym typeface="Poppins Light"/>
                  </a:rPr>
                  <a:t>Technology and </a:t>
                </a:r>
                <a:endParaRPr/>
              </a:p>
              <a:p>
                <a:pPr indent="0" lvl="0" marL="0" marR="0" rtl="0" algn="ctr">
                  <a:spcBef>
                    <a:spcPts val="0"/>
                  </a:spcBef>
                  <a:spcAft>
                    <a:spcPts val="0"/>
                  </a:spcAft>
                  <a:buNone/>
                </a:pPr>
                <a:r>
                  <a:rPr lang="en-US" sz="1350">
                    <a:solidFill>
                      <a:schemeClr val="lt1"/>
                    </a:solidFill>
                    <a:latin typeface="Poppins Light"/>
                    <a:ea typeface="Poppins Light"/>
                    <a:cs typeface="Poppins Light"/>
                    <a:sym typeface="Poppins Light"/>
                  </a:rPr>
                  <a:t>Know-How</a:t>
                </a:r>
                <a:endParaRPr/>
              </a:p>
              <a:p>
                <a:pPr indent="0" lvl="0" marL="0" marR="0" rtl="0" algn="ctr">
                  <a:spcBef>
                    <a:spcPts val="0"/>
                  </a:spcBef>
                  <a:spcAft>
                    <a:spcPts val="0"/>
                  </a:spcAft>
                  <a:buNone/>
                </a:pPr>
                <a:r>
                  <a:t/>
                </a:r>
                <a:endParaRPr sz="1350">
                  <a:solidFill>
                    <a:schemeClr val="lt1"/>
                  </a:solidFill>
                  <a:latin typeface="Poppins Light"/>
                  <a:ea typeface="Poppins Light"/>
                  <a:cs typeface="Poppins Light"/>
                  <a:sym typeface="Poppins Light"/>
                </a:endParaRPr>
              </a:p>
              <a:p>
                <a:pPr indent="0" lvl="0" marL="0" marR="0" rtl="0" algn="ctr">
                  <a:spcBef>
                    <a:spcPts val="0"/>
                  </a:spcBef>
                  <a:spcAft>
                    <a:spcPts val="0"/>
                  </a:spcAft>
                  <a:buNone/>
                </a:pPr>
                <a:r>
                  <a:rPr lang="en-US" sz="1350">
                    <a:solidFill>
                      <a:schemeClr val="lt1"/>
                    </a:solidFill>
                    <a:latin typeface="Poppins Light"/>
                    <a:ea typeface="Poppins Light"/>
                    <a:cs typeface="Poppins Light"/>
                    <a:sym typeface="Poppins Light"/>
                  </a:rPr>
                  <a:t>Researchers</a:t>
                </a:r>
                <a:endParaRPr/>
              </a:p>
            </p:txBody>
          </p:sp>
        </p:grpSp>
        <p:cxnSp>
          <p:nvCxnSpPr>
            <p:cNvPr id="976" name="Google Shape;976;p70"/>
            <p:cNvCxnSpPr/>
            <p:nvPr/>
          </p:nvCxnSpPr>
          <p:spPr>
            <a:xfrm>
              <a:off x="8765887" y="3789099"/>
              <a:ext cx="607403" cy="5151"/>
            </a:xfrm>
            <a:prstGeom prst="straightConnector1">
              <a:avLst/>
            </a:prstGeom>
            <a:noFill/>
            <a:ln cap="flat" cmpd="sng" w="38100">
              <a:solidFill>
                <a:srgbClr val="4A7DBA"/>
              </a:solidFill>
              <a:prstDash val="solid"/>
              <a:round/>
              <a:headEnd len="sm" w="sm" type="none"/>
              <a:tailEnd len="med" w="med" type="stealth"/>
            </a:ln>
          </p:spPr>
        </p:cxnSp>
        <p:sp>
          <p:nvSpPr>
            <p:cNvPr id="977" name="Google Shape;977;p70"/>
            <p:cNvSpPr txBox="1"/>
            <p:nvPr/>
          </p:nvSpPr>
          <p:spPr>
            <a:xfrm flipH="1">
              <a:off x="9455363" y="3620945"/>
              <a:ext cx="583236"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350"/>
                <a:buFont typeface="Arial"/>
                <a:buNone/>
              </a:pPr>
              <a:r>
                <a:rPr lang="en-US" sz="1350">
                  <a:solidFill>
                    <a:schemeClr val="dk1"/>
                  </a:solidFill>
                  <a:latin typeface="Poppins Light"/>
                  <a:ea typeface="Poppins Light"/>
                  <a:cs typeface="Poppins Light"/>
                  <a:sym typeface="Poppins Light"/>
                </a:rPr>
                <a:t>R&amp;D</a:t>
              </a:r>
              <a:endParaRPr/>
            </a:p>
          </p:txBody>
        </p:sp>
      </p:grpSp>
      <p:sp>
        <p:nvSpPr>
          <p:cNvPr id="978" name="Google Shape;978;p70"/>
          <p:cNvSpPr txBox="1"/>
          <p:nvPr/>
        </p:nvSpPr>
        <p:spPr>
          <a:xfrm>
            <a:off x="1570616" y="2617790"/>
            <a:ext cx="5052254" cy="26622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Poppins Light"/>
                <a:ea typeface="Poppins Light"/>
                <a:cs typeface="Poppins Light"/>
                <a:sym typeface="Poppins Light"/>
              </a:rPr>
              <a:t>Multiple companies who each play a role at a different stage of a product’s lifecycle</a:t>
            </a:r>
            <a:endParaRPr/>
          </a:p>
          <a:p>
            <a:pPr indent="-285750" lvl="1" marL="742950" marR="0" rtl="0" algn="l">
              <a:spcBef>
                <a:spcPts val="600"/>
              </a:spcBef>
              <a:spcAft>
                <a:spcPts val="0"/>
              </a:spcAft>
              <a:buClr>
                <a:schemeClr val="dk1"/>
              </a:buClr>
              <a:buSzPts val="1800"/>
              <a:buFont typeface="Noto Sans Symbols"/>
              <a:buChar char="⮚"/>
            </a:pPr>
            <a:r>
              <a:rPr b="0" i="0" lang="en-US" sz="1800" u="none" cap="none" strike="noStrike">
                <a:solidFill>
                  <a:schemeClr val="dk1"/>
                </a:solidFill>
                <a:latin typeface="Poppins Light"/>
                <a:ea typeface="Poppins Light"/>
                <a:cs typeface="Poppins Light"/>
                <a:sym typeface="Poppins Light"/>
              </a:rPr>
              <a:t>Advantages</a:t>
            </a:r>
            <a:endParaRPr/>
          </a:p>
          <a:p>
            <a:pPr indent="-285750" lvl="2" marL="1200150" marR="0" rtl="0" algn="l">
              <a:spcBef>
                <a:spcPts val="320"/>
              </a:spcBef>
              <a:spcAft>
                <a:spcPts val="0"/>
              </a:spcAft>
              <a:buClr>
                <a:schemeClr val="dk1"/>
              </a:buClr>
              <a:buSzPts val="1600"/>
              <a:buFont typeface="Arial"/>
              <a:buChar char="–"/>
            </a:pPr>
            <a:r>
              <a:rPr b="0" i="0" lang="en-US" sz="1600" u="none" cap="none" strike="noStrike">
                <a:solidFill>
                  <a:schemeClr val="dk1"/>
                </a:solidFill>
                <a:latin typeface="Poppins Light"/>
                <a:ea typeface="Poppins Light"/>
                <a:cs typeface="Poppins Light"/>
                <a:sym typeface="Poppins Light"/>
              </a:rPr>
              <a:t>The players are not competitors but are part of a symbiotic relationship</a:t>
            </a:r>
            <a:endParaRPr b="0" i="0" sz="1400" u="none" cap="none" strike="noStrike">
              <a:solidFill>
                <a:schemeClr val="dk1"/>
              </a:solidFill>
              <a:latin typeface="Poppins Light"/>
              <a:ea typeface="Poppins Light"/>
              <a:cs typeface="Poppins Light"/>
              <a:sym typeface="Poppins Light"/>
            </a:endParaRPr>
          </a:p>
          <a:p>
            <a:pPr indent="-285750" lvl="1" marL="742950" marR="0" rtl="0" algn="l">
              <a:spcBef>
                <a:spcPts val="360"/>
              </a:spcBef>
              <a:spcAft>
                <a:spcPts val="0"/>
              </a:spcAft>
              <a:buClr>
                <a:srgbClr val="000000"/>
              </a:buClr>
              <a:buSzPts val="1800"/>
              <a:buFont typeface="Noto Sans Symbols"/>
              <a:buChar char="⮚"/>
            </a:pPr>
            <a:r>
              <a:rPr b="0" i="0" lang="en-US" sz="1800" u="none" cap="none" strike="noStrike">
                <a:solidFill>
                  <a:srgbClr val="000000"/>
                </a:solidFill>
                <a:latin typeface="Poppins Light"/>
                <a:ea typeface="Poppins Light"/>
                <a:cs typeface="Poppins Light"/>
                <a:sym typeface="Poppins Light"/>
              </a:rPr>
              <a:t>Disadvantages</a:t>
            </a:r>
            <a:endParaRPr/>
          </a:p>
          <a:p>
            <a:pPr indent="-228600" lvl="2" marL="1143000" marR="0" rtl="0" algn="l">
              <a:spcBef>
                <a:spcPts val="320"/>
              </a:spcBef>
              <a:spcAft>
                <a:spcPts val="0"/>
              </a:spcAft>
              <a:buClr>
                <a:srgbClr val="000000"/>
              </a:buClr>
              <a:buSzPts val="1600"/>
              <a:buFont typeface="Arial"/>
              <a:buChar char="–"/>
            </a:pPr>
            <a:r>
              <a:rPr b="0" i="0" lang="en-US" sz="1600" u="none" cap="none" strike="noStrike">
                <a:solidFill>
                  <a:srgbClr val="000000"/>
                </a:solidFill>
                <a:latin typeface="Poppins Light"/>
                <a:ea typeface="Poppins Light"/>
                <a:cs typeface="Poppins Light"/>
                <a:sym typeface="Poppins Light"/>
              </a:rPr>
              <a:t>Finding each other and establishing these relationships can take time </a:t>
            </a:r>
            <a:r>
              <a:rPr b="0" i="0" lang="en-US" sz="1600" u="none" cap="none" strike="noStrike">
                <a:solidFill>
                  <a:schemeClr val="dk1"/>
                </a:solidFill>
                <a:latin typeface="Poppins Light"/>
                <a:ea typeface="Poppins Light"/>
                <a:cs typeface="Poppins Light"/>
                <a:sym typeface="Poppins Light"/>
              </a:rPr>
              <a:t>working toward a common goal</a:t>
            </a:r>
            <a:endParaRPr/>
          </a:p>
        </p:txBody>
      </p:sp>
      <p:sp>
        <p:nvSpPr>
          <p:cNvPr id="979" name="Google Shape;979;p70"/>
          <p:cNvSpPr txBox="1"/>
          <p:nvPr/>
        </p:nvSpPr>
        <p:spPr>
          <a:xfrm>
            <a:off x="4308003" y="1594408"/>
            <a:ext cx="316014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Poppins"/>
                <a:ea typeface="Poppins"/>
                <a:cs typeface="Poppins"/>
                <a:sym typeface="Poppins"/>
              </a:rPr>
              <a:t> Vertical Teaming</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71"/>
          <p:cNvSpPr txBox="1"/>
          <p:nvPr>
            <p:ph idx="1" type="body"/>
          </p:nvPr>
        </p:nvSpPr>
        <p:spPr>
          <a:xfrm>
            <a:off x="558800" y="1535374"/>
            <a:ext cx="10650668" cy="494162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Generally the team structure should be the decision of the team members and </a:t>
            </a:r>
            <a:br>
              <a:rPr lang="en-US"/>
            </a:br>
            <a:r>
              <a:rPr lang="en-US"/>
              <a:t>form organically</a:t>
            </a:r>
            <a:endParaRPr/>
          </a:p>
          <a:p>
            <a:pPr indent="-342900" lvl="0" marL="342900" rtl="0" algn="l">
              <a:spcBef>
                <a:spcPts val="360"/>
              </a:spcBef>
              <a:spcAft>
                <a:spcPts val="0"/>
              </a:spcAft>
              <a:buClr>
                <a:schemeClr val="dk1"/>
              </a:buClr>
              <a:buSzPts val="1800"/>
              <a:buFont typeface="Noto Sans Symbols"/>
              <a:buChar char="⮚"/>
            </a:pPr>
            <a:r>
              <a:rPr lang="en-US"/>
              <a:t>There may be reasons for the Government to dictate a particular structure but teams tend to work together better if the decision is left to them</a:t>
            </a:r>
            <a:endParaRPr/>
          </a:p>
          <a:p>
            <a:pPr indent="-342900" lvl="0" marL="342900" rtl="0" algn="l">
              <a:spcBef>
                <a:spcPts val="360"/>
              </a:spcBef>
              <a:spcAft>
                <a:spcPts val="0"/>
              </a:spcAft>
              <a:buClr>
                <a:schemeClr val="dk1"/>
              </a:buClr>
              <a:buSzPts val="1800"/>
              <a:buFont typeface="Noto Sans Symbols"/>
              <a:buChar char="⮚"/>
            </a:pPr>
            <a:r>
              <a:rPr lang="en-US"/>
              <a:t>There is a variety of team structures that might evolve but they tend to fall under three basic groupings</a:t>
            </a:r>
            <a:endParaRPr/>
          </a:p>
          <a:p>
            <a:pPr indent="-285750" lvl="1" marL="742950" rtl="0" algn="l">
              <a:spcBef>
                <a:spcPts val="320"/>
              </a:spcBef>
              <a:spcAft>
                <a:spcPts val="0"/>
              </a:spcAft>
              <a:buClr>
                <a:schemeClr val="dk1"/>
              </a:buClr>
              <a:buSzPts val="1600"/>
              <a:buChar char="•"/>
            </a:pPr>
            <a:r>
              <a:rPr lang="en-US"/>
              <a:t>Prime/subcontractor relationship</a:t>
            </a:r>
            <a:endParaRPr/>
          </a:p>
          <a:p>
            <a:pPr indent="-285750" lvl="1" marL="742950" rtl="0" algn="l">
              <a:spcBef>
                <a:spcPts val="320"/>
              </a:spcBef>
              <a:spcAft>
                <a:spcPts val="0"/>
              </a:spcAft>
              <a:buClr>
                <a:schemeClr val="dk1"/>
              </a:buClr>
              <a:buSzPts val="1600"/>
              <a:buChar char="•"/>
            </a:pPr>
            <a:r>
              <a:rPr lang="en-US"/>
              <a:t>Partnership</a:t>
            </a:r>
            <a:endParaRPr/>
          </a:p>
          <a:p>
            <a:pPr indent="-285750" lvl="1" marL="742950" rtl="0" algn="l">
              <a:spcBef>
                <a:spcPts val="320"/>
              </a:spcBef>
              <a:spcAft>
                <a:spcPts val="0"/>
              </a:spcAft>
              <a:buClr>
                <a:schemeClr val="dk1"/>
              </a:buClr>
              <a:buSzPts val="1600"/>
              <a:buChar char="•"/>
            </a:pPr>
            <a:r>
              <a:rPr lang="en-US"/>
              <a:t>Multi-party relationship</a:t>
            </a:r>
            <a:endParaRPr/>
          </a:p>
          <a:p>
            <a:pPr indent="-342900" lvl="0" marL="342900" rtl="0" algn="l">
              <a:spcBef>
                <a:spcPts val="360"/>
              </a:spcBef>
              <a:spcAft>
                <a:spcPts val="0"/>
              </a:spcAft>
              <a:buClr>
                <a:schemeClr val="dk1"/>
              </a:buClr>
              <a:buSzPts val="1800"/>
              <a:buFont typeface="Noto Sans Symbols"/>
              <a:buChar char="⮚"/>
            </a:pPr>
            <a:r>
              <a:rPr lang="en-US"/>
              <a:t>Each has its advantages and disadvantages</a:t>
            </a:r>
            <a:endParaRPr/>
          </a:p>
          <a:p>
            <a:pPr indent="-285750" lvl="1" marL="742950" rtl="0" algn="l">
              <a:spcBef>
                <a:spcPts val="320"/>
              </a:spcBef>
              <a:spcAft>
                <a:spcPts val="0"/>
              </a:spcAft>
              <a:buClr>
                <a:schemeClr val="dk1"/>
              </a:buClr>
              <a:buSzPts val="1600"/>
              <a:buChar char="•"/>
            </a:pPr>
            <a:r>
              <a:rPr lang="en-US"/>
              <a:t>Some are more familiar to the Government </a:t>
            </a:r>
            <a:endParaRPr/>
          </a:p>
          <a:p>
            <a:pPr indent="-285750" lvl="1" marL="742950" rtl="0" algn="l">
              <a:spcBef>
                <a:spcPts val="320"/>
              </a:spcBef>
              <a:spcAft>
                <a:spcPts val="0"/>
              </a:spcAft>
              <a:buClr>
                <a:schemeClr val="dk1"/>
              </a:buClr>
              <a:buSzPts val="1600"/>
              <a:buChar char="•"/>
            </a:pPr>
            <a:r>
              <a:rPr lang="en-US"/>
              <a:t>Some work better in certain types of arrangements</a:t>
            </a:r>
            <a:endParaRPr/>
          </a:p>
          <a:p>
            <a:pPr indent="-285750" lvl="1" marL="742950" rtl="0" algn="l">
              <a:spcBef>
                <a:spcPts val="320"/>
              </a:spcBef>
              <a:spcAft>
                <a:spcPts val="0"/>
              </a:spcAft>
              <a:buClr>
                <a:schemeClr val="dk1"/>
              </a:buClr>
              <a:buSzPts val="1600"/>
              <a:buChar char="•"/>
            </a:pPr>
            <a:r>
              <a:rPr lang="en-US"/>
              <a:t>Some are easier to manage – either by the team itself or the Government</a:t>
            </a:r>
            <a:endParaRPr/>
          </a:p>
          <a:p>
            <a:pPr indent="-342900" lvl="0" marL="342900" rtl="0" algn="l">
              <a:spcBef>
                <a:spcPts val="360"/>
              </a:spcBef>
              <a:spcAft>
                <a:spcPts val="0"/>
              </a:spcAft>
              <a:buClr>
                <a:schemeClr val="dk1"/>
              </a:buClr>
              <a:buSzPts val="1800"/>
              <a:buFont typeface="Noto Sans Symbols"/>
              <a:buChar char="⮚"/>
            </a:pPr>
            <a:r>
              <a:rPr lang="en-US"/>
              <a:t>Regardless of the structure, before entering to the agreement, the Government needs to understand the legal relationship it will have with the team</a:t>
            </a:r>
            <a:endParaRPr/>
          </a:p>
          <a:p>
            <a:pPr indent="-285750" lvl="1" marL="742950" rtl="0" algn="l">
              <a:spcBef>
                <a:spcPts val="320"/>
              </a:spcBef>
              <a:spcAft>
                <a:spcPts val="0"/>
              </a:spcAft>
              <a:buClr>
                <a:schemeClr val="dk1"/>
              </a:buClr>
              <a:buSzPts val="1600"/>
              <a:buChar char="•"/>
            </a:pPr>
            <a:r>
              <a:rPr lang="en-US"/>
              <a:t>With whom will the Government have privity of contract?</a:t>
            </a:r>
            <a:endParaRPr/>
          </a:p>
        </p:txBody>
      </p:sp>
      <p:sp>
        <p:nvSpPr>
          <p:cNvPr id="985" name="Google Shape;985;p71"/>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Team Structures</a:t>
            </a:r>
            <a:endParaRPr/>
          </a:p>
        </p:txBody>
      </p:sp>
      <p:sp>
        <p:nvSpPr>
          <p:cNvPr id="986" name="Google Shape;986;p71"/>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987" name="Google Shape;987;p71"/>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72"/>
          <p:cNvSpPr txBox="1"/>
          <p:nvPr>
            <p:ph idx="1" type="body"/>
          </p:nvPr>
        </p:nvSpPr>
        <p:spPr>
          <a:xfrm>
            <a:off x="1057700" y="1664730"/>
            <a:ext cx="10044753"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A contract law doctrine that prevents any person from seeking the enforcement of a contract or suing on its terms, unless they are a party to the contract</a:t>
            </a:r>
            <a:endParaRPr/>
          </a:p>
          <a:p>
            <a:pPr indent="0" lvl="0" marL="0" rtl="0" algn="l">
              <a:spcBef>
                <a:spcPts val="360"/>
              </a:spcBef>
              <a:spcAft>
                <a:spcPts val="0"/>
              </a:spcAft>
              <a:buClr>
                <a:schemeClr val="dk1"/>
              </a:buClr>
              <a:buSzPts val="1800"/>
              <a:buNone/>
            </a:pPr>
            <a:r>
              <a:t/>
            </a:r>
            <a:endParaRPr/>
          </a:p>
          <a:p>
            <a:pPr indent="-342900" lvl="0" marL="342900" rtl="0" algn="l">
              <a:spcBef>
                <a:spcPts val="360"/>
              </a:spcBef>
              <a:spcAft>
                <a:spcPts val="0"/>
              </a:spcAft>
              <a:buClr>
                <a:schemeClr val="dk1"/>
              </a:buClr>
              <a:buSzPts val="1800"/>
              <a:buFont typeface="Noto Sans Symbols"/>
              <a:buChar char="⮚"/>
            </a:pPr>
            <a:r>
              <a:rPr lang="en-US"/>
              <a:t>In general, this means that the signatories to the contract are the parties and only they will be bound to the contract terms</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t>Who does the Government have privity of contract with in our three basic examples?</a:t>
            </a:r>
            <a:endParaRPr/>
          </a:p>
          <a:p>
            <a:pPr indent="0" lvl="1" marL="342900" rtl="0" algn="l">
              <a:spcBef>
                <a:spcPts val="360"/>
              </a:spcBef>
              <a:spcAft>
                <a:spcPts val="0"/>
              </a:spcAft>
              <a:buClr>
                <a:schemeClr val="dk1"/>
              </a:buClr>
              <a:buSzPts val="1800"/>
              <a:buNone/>
            </a:pPr>
            <a:r>
              <a:t/>
            </a:r>
            <a:endParaRPr sz="1800"/>
          </a:p>
          <a:p>
            <a:pPr indent="0" lvl="1" marL="342900" rtl="0" algn="l">
              <a:spcBef>
                <a:spcPts val="320"/>
              </a:spcBef>
              <a:spcAft>
                <a:spcPts val="0"/>
              </a:spcAft>
              <a:buClr>
                <a:schemeClr val="dk1"/>
              </a:buClr>
              <a:buSzPts val="1600"/>
              <a:buNone/>
            </a:pPr>
            <a:r>
              <a:rPr lang="en-US"/>
              <a:t>	</a:t>
            </a:r>
            <a:endParaRPr/>
          </a:p>
        </p:txBody>
      </p:sp>
      <p:sp>
        <p:nvSpPr>
          <p:cNvPr id="993" name="Google Shape;993;p72"/>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Privity of Contract</a:t>
            </a:r>
            <a:endParaRPr/>
          </a:p>
        </p:txBody>
      </p:sp>
      <p:sp>
        <p:nvSpPr>
          <p:cNvPr id="994" name="Google Shape;994;p72"/>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995" name="Google Shape;995;p72"/>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73"/>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Privity of Contract in a Prime/Sub Relationship</a:t>
            </a:r>
            <a:endParaRPr/>
          </a:p>
        </p:txBody>
      </p:sp>
      <p:sp>
        <p:nvSpPr>
          <p:cNvPr id="1001" name="Google Shape;1001;p73"/>
          <p:cNvSpPr txBox="1"/>
          <p:nvPr/>
        </p:nvSpPr>
        <p:spPr>
          <a:xfrm>
            <a:off x="1504534" y="3295454"/>
            <a:ext cx="9060303" cy="3139321"/>
          </a:xfrm>
          <a:prstGeom prst="rect">
            <a:avLst/>
          </a:prstGeom>
          <a:noFill/>
          <a:ln>
            <a:noFill/>
          </a:ln>
        </p:spPr>
        <p:txBody>
          <a:bodyPr anchorCtr="0" anchor="t" bIns="45700" lIns="91425" spcFirstLastPara="1" rIns="91425" wrap="square" tIns="45700">
            <a:spAutoFit/>
          </a:bodyPr>
          <a:lstStyle/>
          <a:p>
            <a:pPr indent="-214313" lvl="0" marL="214313" marR="0" rtl="0" algn="l">
              <a:spcBef>
                <a:spcPts val="0"/>
              </a:spcBef>
              <a:spcAft>
                <a:spcPts val="0"/>
              </a:spcAft>
              <a:buClr>
                <a:schemeClr val="dk1"/>
              </a:buClr>
              <a:buSzPts val="1800"/>
              <a:buFont typeface="Arial"/>
              <a:buChar char="•"/>
            </a:pPr>
            <a:r>
              <a:rPr lang="en-US" sz="1800">
                <a:solidFill>
                  <a:schemeClr val="dk1"/>
                </a:solidFill>
                <a:latin typeface="Poppins"/>
                <a:ea typeface="Poppins"/>
                <a:cs typeface="Poppins"/>
                <a:sym typeface="Poppins"/>
              </a:rPr>
              <a:t>Government enters into a contract under federal law with prime contractor (single signatory)</a:t>
            </a:r>
            <a:endParaRPr/>
          </a:p>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a:p>
            <a:pPr indent="-214313" lvl="0" marL="214313" marR="0" rtl="0" algn="l">
              <a:spcBef>
                <a:spcPts val="0"/>
              </a:spcBef>
              <a:spcAft>
                <a:spcPts val="0"/>
              </a:spcAft>
              <a:buClr>
                <a:schemeClr val="dk1"/>
              </a:buClr>
              <a:buSzPts val="1800"/>
              <a:buFont typeface="Arial"/>
              <a:buChar char="•"/>
            </a:pPr>
            <a:r>
              <a:rPr lang="en-US" sz="1800">
                <a:solidFill>
                  <a:schemeClr val="dk1"/>
                </a:solidFill>
                <a:latin typeface="Poppins"/>
                <a:ea typeface="Poppins"/>
                <a:cs typeface="Poppins"/>
                <a:sym typeface="Poppins"/>
              </a:rPr>
              <a:t>Prime enters into commercial contracts under applicable state law with subcontractors</a:t>
            </a:r>
            <a:endParaRPr/>
          </a:p>
          <a:p>
            <a:pPr indent="-100013" lvl="0" marL="214313" marR="0" rtl="0" algn="l">
              <a:spcBef>
                <a:spcPts val="0"/>
              </a:spcBef>
              <a:spcAft>
                <a:spcPts val="0"/>
              </a:spcAft>
              <a:buClr>
                <a:schemeClr val="dk1"/>
              </a:buClr>
              <a:buSzPts val="1800"/>
              <a:buFont typeface="Arial"/>
              <a:buNone/>
            </a:pPr>
            <a:r>
              <a:t/>
            </a:r>
            <a:endParaRPr sz="1800">
              <a:solidFill>
                <a:schemeClr val="dk1"/>
              </a:solidFill>
              <a:latin typeface="Poppins"/>
              <a:ea typeface="Poppins"/>
              <a:cs typeface="Poppins"/>
              <a:sym typeface="Poppins"/>
            </a:endParaRPr>
          </a:p>
          <a:p>
            <a:pPr indent="-214313" lvl="0" marL="214313" marR="0" rtl="0" algn="l">
              <a:spcBef>
                <a:spcPts val="0"/>
              </a:spcBef>
              <a:spcAft>
                <a:spcPts val="0"/>
              </a:spcAft>
              <a:buClr>
                <a:schemeClr val="dk1"/>
              </a:buClr>
              <a:buSzPts val="1800"/>
              <a:buFont typeface="Arial"/>
              <a:buChar char="•"/>
            </a:pPr>
            <a:r>
              <a:rPr lang="en-US" sz="1800">
                <a:solidFill>
                  <a:schemeClr val="dk1"/>
                </a:solidFill>
                <a:latin typeface="Poppins"/>
                <a:ea typeface="Poppins"/>
                <a:cs typeface="Poppins"/>
                <a:sym typeface="Poppins"/>
              </a:rPr>
              <a:t>As the only other party to the contract, prime is the only one responsible to the Government for performance </a:t>
            </a:r>
            <a:endParaRPr/>
          </a:p>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a:p>
            <a:pPr indent="-214313" lvl="0" marL="214313" marR="0" rtl="0" algn="l">
              <a:spcBef>
                <a:spcPts val="0"/>
              </a:spcBef>
              <a:spcAft>
                <a:spcPts val="0"/>
              </a:spcAft>
              <a:buClr>
                <a:schemeClr val="dk1"/>
              </a:buClr>
              <a:buSzPts val="1800"/>
              <a:buFont typeface="Arial"/>
              <a:buChar char="•"/>
            </a:pPr>
            <a:r>
              <a:rPr lang="en-US" sz="1800">
                <a:solidFill>
                  <a:schemeClr val="dk1"/>
                </a:solidFill>
                <a:latin typeface="Poppins"/>
                <a:ea typeface="Poppins"/>
                <a:cs typeface="Poppins"/>
                <a:sym typeface="Poppins"/>
              </a:rPr>
              <a:t>Government has no contractual relationship with the subcontractors</a:t>
            </a:r>
            <a:endParaRPr/>
          </a:p>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02" name="Google Shape;1002;p73"/>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003" name="Google Shape;1003;p73"/>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04" name="Google Shape;1004;p73"/>
          <p:cNvSpPr/>
          <p:nvPr/>
        </p:nvSpPr>
        <p:spPr>
          <a:xfrm>
            <a:off x="3636166" y="1943135"/>
            <a:ext cx="1577103" cy="913774"/>
          </a:xfrm>
          <a:prstGeom prst="hexagon">
            <a:avLst>
              <a:gd fmla="val 25000" name="adj"/>
              <a:gd fmla="val 115470" name="vf"/>
            </a:avLst>
          </a:prstGeom>
          <a:solidFill>
            <a:srgbClr val="5F8C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005" name="Google Shape;1005;p73"/>
          <p:cNvSpPr/>
          <p:nvPr/>
        </p:nvSpPr>
        <p:spPr>
          <a:xfrm>
            <a:off x="2754694" y="1606230"/>
            <a:ext cx="1830686" cy="1598570"/>
          </a:xfrm>
          <a:prstGeom prst="hexagon">
            <a:avLst>
              <a:gd fmla="val 25000" name="adj"/>
              <a:gd fmla="val 115470" name="vf"/>
            </a:avLst>
          </a:prstGeom>
          <a:solidFill>
            <a:srgbClr val="C5D8F1"/>
          </a:solidFill>
          <a:ln>
            <a:noFill/>
          </a:ln>
          <a:effectLst>
            <a:outerShdw blurRad="317500" sx="92000" rotWithShape="0" algn="ctr" sy="92000">
              <a:schemeClr val="dk1">
                <a:alpha val="27843"/>
              </a:scheme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1006" name="Google Shape;1006;p73"/>
          <p:cNvSpPr txBox="1"/>
          <p:nvPr/>
        </p:nvSpPr>
        <p:spPr>
          <a:xfrm>
            <a:off x="2956997" y="2036183"/>
            <a:ext cx="1426079"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Poppins Light"/>
                <a:ea typeface="Poppins Light"/>
                <a:cs typeface="Poppins Light"/>
                <a:sym typeface="Poppins Light"/>
              </a:rPr>
              <a:t>Government contracts with the Prime </a:t>
            </a:r>
            <a:endParaRPr/>
          </a:p>
        </p:txBody>
      </p:sp>
      <p:sp>
        <p:nvSpPr>
          <p:cNvPr id="1007" name="Google Shape;1007;p73"/>
          <p:cNvSpPr/>
          <p:nvPr/>
        </p:nvSpPr>
        <p:spPr>
          <a:xfrm>
            <a:off x="5651773" y="1943135"/>
            <a:ext cx="2047534" cy="913774"/>
          </a:xfrm>
          <a:prstGeom prst="hexagon">
            <a:avLst>
              <a:gd fmla="val 25000" name="adj"/>
              <a:gd fmla="val 115470" name="vf"/>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008" name="Google Shape;1008;p73"/>
          <p:cNvSpPr/>
          <p:nvPr/>
        </p:nvSpPr>
        <p:spPr>
          <a:xfrm>
            <a:off x="5216758" y="1606230"/>
            <a:ext cx="1830687" cy="1598570"/>
          </a:xfrm>
          <a:prstGeom prst="hexagon">
            <a:avLst>
              <a:gd fmla="val 25000" name="adj"/>
              <a:gd fmla="val 115470" name="vf"/>
            </a:avLst>
          </a:prstGeom>
          <a:solidFill>
            <a:srgbClr val="4F6128"/>
          </a:solidFill>
          <a:ln>
            <a:noFill/>
          </a:ln>
          <a:effectLst>
            <a:outerShdw blurRad="317500" sx="92000" rotWithShape="0" algn="ctr" sy="92000">
              <a:schemeClr val="dk1">
                <a:alpha val="27843"/>
              </a:scheme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1009" name="Google Shape;1009;p73"/>
          <p:cNvSpPr txBox="1"/>
          <p:nvPr/>
        </p:nvSpPr>
        <p:spPr>
          <a:xfrm>
            <a:off x="5407043" y="1899662"/>
            <a:ext cx="1426079"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Poppins Light"/>
                <a:ea typeface="Poppins Light"/>
                <a:cs typeface="Poppins Light"/>
                <a:sym typeface="Poppins Light"/>
              </a:rPr>
              <a:t>Prime contracts with the Subcontractor</a:t>
            </a:r>
            <a:endParaRPr/>
          </a:p>
        </p:txBody>
      </p:sp>
      <p:sp>
        <p:nvSpPr>
          <p:cNvPr id="1010" name="Google Shape;1010;p73"/>
          <p:cNvSpPr/>
          <p:nvPr/>
        </p:nvSpPr>
        <p:spPr>
          <a:xfrm>
            <a:off x="7709555" y="1600737"/>
            <a:ext cx="1830687" cy="1598570"/>
          </a:xfrm>
          <a:prstGeom prst="hexagon">
            <a:avLst>
              <a:gd fmla="val 25000" name="adj"/>
              <a:gd fmla="val 115470" name="vf"/>
            </a:avLst>
          </a:prstGeom>
          <a:solidFill>
            <a:srgbClr val="CEC8A6"/>
          </a:solidFill>
          <a:ln>
            <a:noFill/>
          </a:ln>
          <a:effectLst>
            <a:outerShdw blurRad="317500" sx="92000" rotWithShape="0" algn="ctr" sy="92000">
              <a:schemeClr val="dk1">
                <a:alpha val="27843"/>
              </a:scheme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1011" name="Google Shape;1011;p73"/>
          <p:cNvSpPr txBox="1"/>
          <p:nvPr/>
        </p:nvSpPr>
        <p:spPr>
          <a:xfrm>
            <a:off x="7880110" y="1650882"/>
            <a:ext cx="1494946"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Poppins Light"/>
                <a:ea typeface="Poppins Light"/>
                <a:cs typeface="Poppins Light"/>
                <a:sym typeface="Poppins Light"/>
              </a:rPr>
              <a:t>No privity of contract between the Government and the Subcontractor</a:t>
            </a:r>
            <a:endParaRPr/>
          </a:p>
        </p:txBody>
      </p:sp>
      <p:grpSp>
        <p:nvGrpSpPr>
          <p:cNvPr id="1012" name="Google Shape;1012;p73"/>
          <p:cNvGrpSpPr/>
          <p:nvPr/>
        </p:nvGrpSpPr>
        <p:grpSpPr>
          <a:xfrm>
            <a:off x="4727743" y="1894755"/>
            <a:ext cx="273199" cy="1035870"/>
            <a:chOff x="4727743" y="1894755"/>
            <a:chExt cx="273199" cy="1035870"/>
          </a:xfrm>
        </p:grpSpPr>
        <p:cxnSp>
          <p:nvCxnSpPr>
            <p:cNvPr id="1013" name="Google Shape;1013;p73"/>
            <p:cNvCxnSpPr/>
            <p:nvPr/>
          </p:nvCxnSpPr>
          <p:spPr>
            <a:xfrm>
              <a:off x="4727743" y="1894755"/>
              <a:ext cx="272093" cy="491778"/>
            </a:xfrm>
            <a:prstGeom prst="straightConnector1">
              <a:avLst/>
            </a:prstGeom>
            <a:noFill/>
            <a:ln cap="flat" cmpd="sng" w="22225">
              <a:solidFill>
                <a:schemeClr val="lt1"/>
              </a:solidFill>
              <a:prstDash val="solid"/>
              <a:round/>
              <a:headEnd len="med" w="med" type="none"/>
              <a:tailEnd len="med" w="med" type="none"/>
            </a:ln>
          </p:spPr>
        </p:cxnSp>
        <p:cxnSp>
          <p:nvCxnSpPr>
            <p:cNvPr id="1014" name="Google Shape;1014;p73"/>
            <p:cNvCxnSpPr/>
            <p:nvPr/>
          </p:nvCxnSpPr>
          <p:spPr>
            <a:xfrm flipH="1">
              <a:off x="4733865" y="2383084"/>
              <a:ext cx="267077" cy="547541"/>
            </a:xfrm>
            <a:prstGeom prst="straightConnector1">
              <a:avLst/>
            </a:prstGeom>
            <a:noFill/>
            <a:ln cap="flat" cmpd="sng" w="22225">
              <a:solidFill>
                <a:schemeClr val="lt1"/>
              </a:solidFill>
              <a:prstDash val="solid"/>
              <a:round/>
              <a:headEnd len="med" w="med" type="none"/>
              <a:tailEnd len="med" w="med" type="none"/>
            </a:ln>
          </p:spPr>
        </p:cxnSp>
      </p:grpSp>
      <p:grpSp>
        <p:nvGrpSpPr>
          <p:cNvPr id="1015" name="Google Shape;1015;p73"/>
          <p:cNvGrpSpPr/>
          <p:nvPr/>
        </p:nvGrpSpPr>
        <p:grpSpPr>
          <a:xfrm>
            <a:off x="7202700" y="1911961"/>
            <a:ext cx="273199" cy="1035870"/>
            <a:chOff x="4727743" y="1894755"/>
            <a:chExt cx="273199" cy="1035870"/>
          </a:xfrm>
        </p:grpSpPr>
        <p:cxnSp>
          <p:nvCxnSpPr>
            <p:cNvPr id="1016" name="Google Shape;1016;p73"/>
            <p:cNvCxnSpPr/>
            <p:nvPr/>
          </p:nvCxnSpPr>
          <p:spPr>
            <a:xfrm>
              <a:off x="4727743" y="1894755"/>
              <a:ext cx="272093" cy="491778"/>
            </a:xfrm>
            <a:prstGeom prst="straightConnector1">
              <a:avLst/>
            </a:prstGeom>
            <a:noFill/>
            <a:ln cap="flat" cmpd="sng" w="22225">
              <a:solidFill>
                <a:schemeClr val="lt1"/>
              </a:solidFill>
              <a:prstDash val="solid"/>
              <a:round/>
              <a:headEnd len="med" w="med" type="none"/>
              <a:tailEnd len="med" w="med" type="none"/>
            </a:ln>
          </p:spPr>
        </p:cxnSp>
        <p:cxnSp>
          <p:nvCxnSpPr>
            <p:cNvPr id="1017" name="Google Shape;1017;p73"/>
            <p:cNvCxnSpPr/>
            <p:nvPr/>
          </p:nvCxnSpPr>
          <p:spPr>
            <a:xfrm flipH="1">
              <a:off x="4733865" y="2383084"/>
              <a:ext cx="267077" cy="547541"/>
            </a:xfrm>
            <a:prstGeom prst="straightConnector1">
              <a:avLst/>
            </a:prstGeom>
            <a:noFill/>
            <a:ln cap="flat" cmpd="sng" w="22225">
              <a:solidFill>
                <a:schemeClr val="lt1"/>
              </a:solidFill>
              <a:prstDash val="solid"/>
              <a:round/>
              <a:headEnd len="med" w="med" type="none"/>
              <a:tailEnd len="med" w="med" type="none"/>
            </a:ln>
          </p:spPr>
        </p:cxnSp>
      </p:gr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74"/>
          <p:cNvSpPr txBox="1"/>
          <p:nvPr>
            <p:ph idx="1" type="body"/>
          </p:nvPr>
        </p:nvSpPr>
        <p:spPr>
          <a:xfrm>
            <a:off x="1078173" y="1664730"/>
            <a:ext cx="10099022"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Advantages</a:t>
            </a:r>
            <a:endParaRPr/>
          </a:p>
          <a:p>
            <a:pPr indent="-285750" lvl="1" marL="742950" rtl="0" algn="l">
              <a:spcBef>
                <a:spcPts val="320"/>
              </a:spcBef>
              <a:spcAft>
                <a:spcPts val="0"/>
              </a:spcAft>
              <a:buClr>
                <a:schemeClr val="dk1"/>
              </a:buClr>
              <a:buSzPts val="1600"/>
              <a:buChar char="•"/>
            </a:pPr>
            <a:r>
              <a:rPr lang="en-US"/>
              <a:t>The most familiar arrangement for most people</a:t>
            </a:r>
            <a:endParaRPr/>
          </a:p>
          <a:p>
            <a:pPr indent="-285750" lvl="1" marL="742950" rtl="0" algn="l">
              <a:spcBef>
                <a:spcPts val="720"/>
              </a:spcBef>
              <a:spcAft>
                <a:spcPts val="0"/>
              </a:spcAft>
              <a:buClr>
                <a:schemeClr val="dk1"/>
              </a:buClr>
              <a:buSzPts val="1600"/>
              <a:buChar char="•"/>
            </a:pPr>
            <a:r>
              <a:rPr lang="en-US"/>
              <a:t>There is one person is clearly responsible to the Government</a:t>
            </a:r>
            <a:endParaRPr/>
          </a:p>
          <a:p>
            <a:pPr indent="-285750" lvl="1" marL="742950" rtl="0" algn="l">
              <a:spcBef>
                <a:spcPts val="720"/>
              </a:spcBef>
              <a:spcAft>
                <a:spcPts val="0"/>
              </a:spcAft>
              <a:buClr>
                <a:schemeClr val="dk1"/>
              </a:buClr>
              <a:buSzPts val="1600"/>
              <a:buChar char="•"/>
            </a:pPr>
            <a:r>
              <a:rPr lang="en-US"/>
              <a:t>There is only one person with whom to negotiate </a:t>
            </a:r>
            <a:endParaRPr/>
          </a:p>
          <a:p>
            <a:pPr indent="-285750" lvl="1" marL="742950" rtl="0" algn="l">
              <a:spcBef>
                <a:spcPts val="720"/>
              </a:spcBef>
              <a:spcAft>
                <a:spcPts val="0"/>
              </a:spcAft>
              <a:buClr>
                <a:schemeClr val="dk1"/>
              </a:buClr>
              <a:buSzPts val="1600"/>
              <a:buChar char="•"/>
            </a:pPr>
            <a:r>
              <a:rPr lang="en-US"/>
              <a:t>The prime is responsible for managing the subcontractors and addressing any issues</a:t>
            </a:r>
            <a:endParaRPr/>
          </a:p>
          <a:p>
            <a:pPr indent="-285750" lvl="1" marL="742950" rtl="0" algn="l">
              <a:spcBef>
                <a:spcPts val="720"/>
              </a:spcBef>
              <a:spcAft>
                <a:spcPts val="0"/>
              </a:spcAft>
              <a:buClr>
                <a:schemeClr val="dk1"/>
              </a:buClr>
              <a:buSzPts val="1600"/>
              <a:buChar char="•"/>
            </a:pPr>
            <a:r>
              <a:rPr lang="en-US"/>
              <a:t>Only the prime can file suit with the Government</a:t>
            </a:r>
            <a:endParaRPr/>
          </a:p>
          <a:p>
            <a:pPr indent="-219075" lvl="1" marL="742950" rtl="0" algn="l">
              <a:spcBef>
                <a:spcPts val="210"/>
              </a:spcBef>
              <a:spcAft>
                <a:spcPts val="0"/>
              </a:spcAft>
              <a:buClr>
                <a:schemeClr val="dk1"/>
              </a:buClr>
              <a:buSzPts val="1050"/>
              <a:buNone/>
            </a:pPr>
            <a:r>
              <a:t/>
            </a:r>
            <a:endParaRPr sz="1050"/>
          </a:p>
          <a:p>
            <a:pPr indent="-342900" lvl="0" marL="342900" rtl="0" algn="l">
              <a:spcBef>
                <a:spcPts val="360"/>
              </a:spcBef>
              <a:spcAft>
                <a:spcPts val="0"/>
              </a:spcAft>
              <a:buClr>
                <a:schemeClr val="dk1"/>
              </a:buClr>
              <a:buSzPts val="1800"/>
              <a:buFont typeface="Noto Sans Symbols"/>
              <a:buChar char="⮚"/>
            </a:pPr>
            <a:r>
              <a:rPr lang="en-US"/>
              <a:t>Disadvantages</a:t>
            </a:r>
            <a:endParaRPr/>
          </a:p>
          <a:p>
            <a:pPr indent="-285750" lvl="1" marL="742950" rtl="0" algn="l">
              <a:spcBef>
                <a:spcPts val="320"/>
              </a:spcBef>
              <a:spcAft>
                <a:spcPts val="0"/>
              </a:spcAft>
              <a:buClr>
                <a:schemeClr val="dk1"/>
              </a:buClr>
              <a:buSzPts val="1600"/>
              <a:buChar char="•"/>
            </a:pPr>
            <a:r>
              <a:rPr lang="en-US"/>
              <a:t>This structure creates an artificial separation between the Government and the sub-tier participants</a:t>
            </a:r>
            <a:endParaRPr/>
          </a:p>
          <a:p>
            <a:pPr indent="-285750" lvl="1" marL="742950" rtl="0" algn="l">
              <a:spcBef>
                <a:spcPts val="720"/>
              </a:spcBef>
              <a:spcAft>
                <a:spcPts val="0"/>
              </a:spcAft>
              <a:buClr>
                <a:schemeClr val="dk1"/>
              </a:buClr>
              <a:buSzPts val="1600"/>
              <a:buChar char="•"/>
            </a:pPr>
            <a:r>
              <a:rPr lang="en-US"/>
              <a:t>If the prime doesn’t perform, the whole thing falls apart</a:t>
            </a:r>
            <a:endParaRPr/>
          </a:p>
          <a:p>
            <a:pPr indent="-285750" lvl="1" marL="742950" rtl="0" algn="l">
              <a:spcBef>
                <a:spcPts val="720"/>
              </a:spcBef>
              <a:spcAft>
                <a:spcPts val="0"/>
              </a:spcAft>
              <a:buClr>
                <a:schemeClr val="dk1"/>
              </a:buClr>
              <a:buSzPts val="1600"/>
              <a:buChar char="•"/>
            </a:pPr>
            <a:r>
              <a:rPr lang="en-US"/>
              <a:t>If the prime doesn’t manage the team well, it can either fall apart or the Government finds itself in the middle</a:t>
            </a:r>
            <a:endParaRPr/>
          </a:p>
          <a:p>
            <a:pPr indent="-285750" lvl="1" marL="742950" rtl="0" algn="l">
              <a:spcBef>
                <a:spcPts val="720"/>
              </a:spcBef>
              <a:spcAft>
                <a:spcPts val="0"/>
              </a:spcAft>
              <a:buClr>
                <a:schemeClr val="dk1"/>
              </a:buClr>
              <a:buSzPts val="1600"/>
              <a:buChar char="•"/>
            </a:pPr>
            <a:r>
              <a:rPr lang="en-US"/>
              <a:t>You cannot change leadership mid-program</a:t>
            </a:r>
            <a:endParaRPr/>
          </a:p>
          <a:p>
            <a:pPr indent="-285750" lvl="1" marL="742950" rtl="0" algn="l">
              <a:spcBef>
                <a:spcPts val="720"/>
              </a:spcBef>
              <a:spcAft>
                <a:spcPts val="0"/>
              </a:spcAft>
              <a:buClr>
                <a:schemeClr val="dk1"/>
              </a:buClr>
              <a:buSzPts val="1600"/>
              <a:buChar char="•"/>
            </a:pPr>
            <a:r>
              <a:rPr lang="en-US"/>
              <a:t>There is a cost to having a prime – pass-through fee</a:t>
            </a:r>
            <a:endParaRPr/>
          </a:p>
        </p:txBody>
      </p:sp>
      <p:sp>
        <p:nvSpPr>
          <p:cNvPr id="1023" name="Google Shape;1023;p74"/>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Prime/Sub Relationships</a:t>
            </a:r>
            <a:endParaRPr/>
          </a:p>
        </p:txBody>
      </p:sp>
      <p:sp>
        <p:nvSpPr>
          <p:cNvPr id="1024" name="Google Shape;1024;p74"/>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025" name="Google Shape;1025;p74"/>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75"/>
          <p:cNvSpPr/>
          <p:nvPr/>
        </p:nvSpPr>
        <p:spPr>
          <a:xfrm>
            <a:off x="8146460" y="4573501"/>
            <a:ext cx="1662094" cy="939727"/>
          </a:xfrm>
          <a:prstGeom prst="triangle">
            <a:avLst>
              <a:gd fmla="val 50000" name="adj"/>
            </a:avLst>
          </a:prstGeom>
          <a:solidFill>
            <a:srgbClr val="4F80BC"/>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cxnSp>
        <p:nvCxnSpPr>
          <p:cNvPr id="1031" name="Google Shape;1031;p75"/>
          <p:cNvCxnSpPr/>
          <p:nvPr/>
        </p:nvCxnSpPr>
        <p:spPr>
          <a:xfrm>
            <a:off x="8962604" y="3212327"/>
            <a:ext cx="0" cy="683812"/>
          </a:xfrm>
          <a:prstGeom prst="straightConnector1">
            <a:avLst/>
          </a:prstGeom>
          <a:noFill/>
          <a:ln cap="flat" cmpd="sng" w="57150">
            <a:solidFill>
              <a:srgbClr val="76923C"/>
            </a:solidFill>
            <a:prstDash val="solid"/>
            <a:round/>
            <a:headEnd len="med" w="med" type="none"/>
            <a:tailEnd len="med" w="med" type="none"/>
          </a:ln>
        </p:spPr>
      </p:cxnSp>
      <p:sp>
        <p:nvSpPr>
          <p:cNvPr id="1032" name="Google Shape;1032;p75"/>
          <p:cNvSpPr/>
          <p:nvPr/>
        </p:nvSpPr>
        <p:spPr>
          <a:xfrm rot="1745502">
            <a:off x="8190216" y="3446386"/>
            <a:ext cx="1571741" cy="1571741"/>
          </a:xfrm>
          <a:prstGeom prst="blockArc">
            <a:avLst>
              <a:gd fmla="val 6326229" name="adj1"/>
              <a:gd fmla="val 895592" name="adj2"/>
              <a:gd fmla="val 3986" name="adj3"/>
            </a:avLst>
          </a:prstGeom>
          <a:solidFill>
            <a:srgbClr val="D8D4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1033" name="Google Shape;1033;p75"/>
          <p:cNvSpPr/>
          <p:nvPr/>
        </p:nvSpPr>
        <p:spPr>
          <a:xfrm rot="7626819">
            <a:off x="9549157" y="4808531"/>
            <a:ext cx="1302601" cy="1302601"/>
          </a:xfrm>
          <a:prstGeom prst="blockArc">
            <a:avLst>
              <a:gd fmla="val 5904309" name="adj1"/>
              <a:gd fmla="val 895592" name="adj2"/>
              <a:gd fmla="val 3986" name="adj3"/>
            </a:avLst>
          </a:prstGeom>
          <a:solidFill>
            <a:srgbClr val="4F80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1034" name="Google Shape;1034;p75"/>
          <p:cNvSpPr/>
          <p:nvPr/>
        </p:nvSpPr>
        <p:spPr>
          <a:xfrm>
            <a:off x="9693685" y="4954892"/>
            <a:ext cx="1009878" cy="1009878"/>
          </a:xfrm>
          <a:prstGeom prst="flowChartConnector">
            <a:avLst/>
          </a:prstGeom>
          <a:solidFill>
            <a:srgbClr val="365E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035" name="Google Shape;1035;p75"/>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Privity of Contract in a Relationship with a Partnership</a:t>
            </a:r>
            <a:endParaRPr/>
          </a:p>
        </p:txBody>
      </p:sp>
      <p:sp>
        <p:nvSpPr>
          <p:cNvPr id="1036" name="Google Shape;1036;p75"/>
          <p:cNvSpPr txBox="1"/>
          <p:nvPr/>
        </p:nvSpPr>
        <p:spPr>
          <a:xfrm>
            <a:off x="1008368" y="1910476"/>
            <a:ext cx="6003190" cy="4154984"/>
          </a:xfrm>
          <a:prstGeom prst="rect">
            <a:avLst/>
          </a:prstGeom>
          <a:noFill/>
          <a:ln>
            <a:noFill/>
          </a:ln>
        </p:spPr>
        <p:txBody>
          <a:bodyPr anchorCtr="0" anchor="t" bIns="45700" lIns="91425" spcFirstLastPara="1" rIns="91425" wrap="square" tIns="45700">
            <a:spAutoFit/>
          </a:bodyPr>
          <a:lstStyle/>
          <a:p>
            <a:pPr indent="-214313" lvl="0" marL="214313" marR="0" rtl="0" algn="l">
              <a:spcBef>
                <a:spcPts val="0"/>
              </a:spcBef>
              <a:spcAft>
                <a:spcPts val="0"/>
              </a:spcAft>
              <a:buClr>
                <a:schemeClr val="dk1"/>
              </a:buClr>
              <a:buSzPts val="1600"/>
              <a:buFont typeface="Arial"/>
              <a:buChar char="•"/>
            </a:pPr>
            <a:r>
              <a:rPr lang="en-US" sz="1600">
                <a:solidFill>
                  <a:schemeClr val="dk1"/>
                </a:solidFill>
                <a:latin typeface="Poppins"/>
                <a:ea typeface="Poppins"/>
                <a:cs typeface="Poppins"/>
                <a:sym typeface="Poppins"/>
              </a:rPr>
              <a:t>Contractor A and Contractor B enter into a partnership relationship governed under state law</a:t>
            </a:r>
            <a:endParaRPr/>
          </a:p>
          <a:p>
            <a:pPr indent="-214313" lvl="0" marL="214313" marR="0" rtl="0" algn="l">
              <a:spcBef>
                <a:spcPts val="800"/>
              </a:spcBef>
              <a:spcAft>
                <a:spcPts val="0"/>
              </a:spcAft>
              <a:buClr>
                <a:schemeClr val="dk1"/>
              </a:buClr>
              <a:buSzPts val="1600"/>
              <a:buFont typeface="Arial"/>
              <a:buChar char="•"/>
            </a:pPr>
            <a:r>
              <a:rPr lang="en-US" sz="1600">
                <a:solidFill>
                  <a:schemeClr val="dk1"/>
                </a:solidFill>
                <a:latin typeface="Poppins"/>
                <a:ea typeface="Poppins"/>
                <a:cs typeface="Poppins"/>
                <a:sym typeface="Poppins"/>
              </a:rPr>
              <a:t>Partnership becomes a separate legal entity and is treated like a separate person</a:t>
            </a:r>
            <a:endParaRPr/>
          </a:p>
          <a:p>
            <a:pPr indent="-214313" lvl="0" marL="214313" marR="0" rtl="0" algn="l">
              <a:spcBef>
                <a:spcPts val="800"/>
              </a:spcBef>
              <a:spcAft>
                <a:spcPts val="0"/>
              </a:spcAft>
              <a:buClr>
                <a:schemeClr val="dk1"/>
              </a:buClr>
              <a:buSzPts val="1600"/>
              <a:buFont typeface="Arial"/>
              <a:buChar char="•"/>
            </a:pPr>
            <a:r>
              <a:rPr lang="en-US" sz="1600">
                <a:solidFill>
                  <a:schemeClr val="dk1"/>
                </a:solidFill>
                <a:latin typeface="Poppins"/>
                <a:ea typeface="Poppins"/>
                <a:cs typeface="Poppins"/>
                <a:sym typeface="Poppins"/>
              </a:rPr>
              <a:t>Both partners share jointly in the responsibilities and rewards of the partnership</a:t>
            </a:r>
            <a:endParaRPr/>
          </a:p>
          <a:p>
            <a:pPr indent="-214313" lvl="0" marL="214313" marR="0" rtl="0" algn="l">
              <a:spcBef>
                <a:spcPts val="800"/>
              </a:spcBef>
              <a:spcAft>
                <a:spcPts val="0"/>
              </a:spcAft>
              <a:buClr>
                <a:schemeClr val="dk1"/>
              </a:buClr>
              <a:buSzPts val="1600"/>
              <a:buFont typeface="Arial"/>
              <a:buChar char="•"/>
            </a:pPr>
            <a:r>
              <a:rPr lang="en-US" sz="1600">
                <a:solidFill>
                  <a:schemeClr val="dk1"/>
                </a:solidFill>
                <a:latin typeface="Poppins"/>
                <a:ea typeface="Poppins"/>
                <a:cs typeface="Poppins"/>
                <a:sym typeface="Poppins"/>
              </a:rPr>
              <a:t>Government enters into a federal contract with the partnership </a:t>
            </a:r>
            <a:endParaRPr/>
          </a:p>
          <a:p>
            <a:pPr indent="-214313" lvl="0" marL="214313" marR="0" rtl="0" algn="l">
              <a:spcBef>
                <a:spcPts val="800"/>
              </a:spcBef>
              <a:spcAft>
                <a:spcPts val="0"/>
              </a:spcAft>
              <a:buClr>
                <a:schemeClr val="dk1"/>
              </a:buClr>
              <a:buSzPts val="1600"/>
              <a:buFont typeface="Arial"/>
              <a:buChar char="•"/>
            </a:pPr>
            <a:r>
              <a:rPr lang="en-US" sz="1600">
                <a:solidFill>
                  <a:schemeClr val="dk1"/>
                </a:solidFill>
                <a:latin typeface="Poppins"/>
                <a:ea typeface="Poppins"/>
                <a:cs typeface="Poppins"/>
                <a:sym typeface="Poppins"/>
              </a:rPr>
              <a:t>Partnership enters into commercial contracts with the subcontractors</a:t>
            </a:r>
            <a:endParaRPr/>
          </a:p>
          <a:p>
            <a:pPr indent="-214313" lvl="0" marL="214313" marR="0" rtl="0" algn="l">
              <a:spcBef>
                <a:spcPts val="800"/>
              </a:spcBef>
              <a:spcAft>
                <a:spcPts val="0"/>
              </a:spcAft>
              <a:buClr>
                <a:schemeClr val="dk1"/>
              </a:buClr>
              <a:buSzPts val="1600"/>
              <a:buFont typeface="Arial"/>
              <a:buChar char="•"/>
            </a:pPr>
            <a:r>
              <a:rPr lang="en-US" sz="1600">
                <a:solidFill>
                  <a:schemeClr val="dk1"/>
                </a:solidFill>
                <a:latin typeface="Poppins"/>
                <a:ea typeface="Poppins"/>
                <a:cs typeface="Poppins"/>
                <a:sym typeface="Poppins"/>
              </a:rPr>
              <a:t>Government has privity of contract with the partnership – and by extension each partner</a:t>
            </a:r>
            <a:endParaRPr/>
          </a:p>
          <a:p>
            <a:pPr indent="-214313" lvl="0" marL="214313" marR="0" rtl="0" algn="l">
              <a:spcBef>
                <a:spcPts val="800"/>
              </a:spcBef>
              <a:spcAft>
                <a:spcPts val="0"/>
              </a:spcAft>
              <a:buClr>
                <a:schemeClr val="dk1"/>
              </a:buClr>
              <a:buSzPts val="1600"/>
              <a:buFont typeface="Arial"/>
              <a:buChar char="•"/>
            </a:pPr>
            <a:r>
              <a:rPr lang="en-US" sz="1600">
                <a:solidFill>
                  <a:schemeClr val="dk1"/>
                </a:solidFill>
                <a:latin typeface="Poppins"/>
                <a:ea typeface="Poppins"/>
                <a:cs typeface="Poppins"/>
                <a:sym typeface="Poppins"/>
              </a:rPr>
              <a:t>Government has no privity of contract with the subcontractors</a:t>
            </a:r>
            <a:endParaRPr/>
          </a:p>
        </p:txBody>
      </p:sp>
      <p:sp>
        <p:nvSpPr>
          <p:cNvPr id="1037" name="Google Shape;1037;p75"/>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038" name="Google Shape;1038;p75"/>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39" name="Google Shape;1039;p75"/>
          <p:cNvSpPr/>
          <p:nvPr/>
        </p:nvSpPr>
        <p:spPr>
          <a:xfrm rot="1682501">
            <a:off x="8146201" y="1887594"/>
            <a:ext cx="1640170" cy="1640170"/>
          </a:xfrm>
          <a:prstGeom prst="blockArc">
            <a:avLst>
              <a:gd fmla="val 6326229" name="adj1"/>
              <a:gd fmla="val 895592" name="adj2"/>
              <a:gd fmla="val 3986" name="adj3"/>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1040" name="Google Shape;1040;p75"/>
          <p:cNvSpPr/>
          <p:nvPr/>
        </p:nvSpPr>
        <p:spPr>
          <a:xfrm rot="1384568">
            <a:off x="7932713" y="1669356"/>
            <a:ext cx="2076644" cy="2076644"/>
          </a:xfrm>
          <a:prstGeom prst="blockArc">
            <a:avLst>
              <a:gd fmla="val 6932710" name="adj1"/>
              <a:gd fmla="val 895592" name="adj2"/>
              <a:gd fmla="val 3986" name="adj3"/>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1041" name="Google Shape;1041;p75"/>
          <p:cNvSpPr/>
          <p:nvPr/>
        </p:nvSpPr>
        <p:spPr>
          <a:xfrm>
            <a:off x="8323748" y="2059185"/>
            <a:ext cx="1271588" cy="1271588"/>
          </a:xfrm>
          <a:prstGeom prst="flowChartConnector">
            <a:avLst/>
          </a:prstGeom>
          <a:solidFill>
            <a:srgbClr val="7692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042" name="Google Shape;1042;p75"/>
          <p:cNvSpPr/>
          <p:nvPr/>
        </p:nvSpPr>
        <p:spPr>
          <a:xfrm rot="-4209009">
            <a:off x="7159770" y="4886794"/>
            <a:ext cx="1302601" cy="1302601"/>
          </a:xfrm>
          <a:prstGeom prst="blockArc">
            <a:avLst>
              <a:gd fmla="val 5904309" name="adj1"/>
              <a:gd fmla="val 895592" name="adj2"/>
              <a:gd fmla="val 3986" name="adj3"/>
            </a:avLst>
          </a:prstGeom>
          <a:solidFill>
            <a:srgbClr val="4F80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1043" name="Google Shape;1043;p75"/>
          <p:cNvSpPr/>
          <p:nvPr/>
        </p:nvSpPr>
        <p:spPr>
          <a:xfrm>
            <a:off x="7299897" y="5033155"/>
            <a:ext cx="1009878" cy="1009878"/>
          </a:xfrm>
          <a:prstGeom prst="flowChartConnector">
            <a:avLst/>
          </a:prstGeom>
          <a:solidFill>
            <a:srgbClr val="365E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044" name="Google Shape;1044;p75"/>
          <p:cNvSpPr txBox="1"/>
          <p:nvPr/>
        </p:nvSpPr>
        <p:spPr>
          <a:xfrm>
            <a:off x="8332880" y="2517837"/>
            <a:ext cx="13515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Poppins"/>
                <a:ea typeface="Poppins"/>
                <a:cs typeface="Poppins"/>
                <a:sym typeface="Poppins"/>
              </a:rPr>
              <a:t>Government</a:t>
            </a:r>
            <a:endParaRPr/>
          </a:p>
        </p:txBody>
      </p:sp>
      <p:sp>
        <p:nvSpPr>
          <p:cNvPr id="1045" name="Google Shape;1045;p75"/>
          <p:cNvSpPr/>
          <p:nvPr/>
        </p:nvSpPr>
        <p:spPr>
          <a:xfrm>
            <a:off x="8359883" y="3616053"/>
            <a:ext cx="1232407" cy="1232407"/>
          </a:xfrm>
          <a:prstGeom prst="flowChartConnector">
            <a:avLst/>
          </a:prstGeom>
          <a:solidFill>
            <a:srgbClr val="DDD9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046" name="Google Shape;1046;p75"/>
          <p:cNvSpPr txBox="1"/>
          <p:nvPr/>
        </p:nvSpPr>
        <p:spPr>
          <a:xfrm>
            <a:off x="8300310" y="3784873"/>
            <a:ext cx="135155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Poppins"/>
                <a:ea typeface="Poppins"/>
                <a:cs typeface="Poppins"/>
                <a:sym typeface="Poppins"/>
              </a:rPr>
              <a:t>Partnership</a:t>
            </a:r>
            <a:endParaRPr/>
          </a:p>
          <a:p>
            <a:pPr indent="0" lvl="0" marL="0" marR="0" rtl="0" algn="ctr">
              <a:spcBef>
                <a:spcPts val="0"/>
              </a:spcBef>
              <a:spcAft>
                <a:spcPts val="0"/>
              </a:spcAft>
              <a:buNone/>
            </a:pPr>
            <a:r>
              <a:rPr lang="en-US" sz="1200">
                <a:solidFill>
                  <a:schemeClr val="dk1"/>
                </a:solidFill>
                <a:latin typeface="Poppins"/>
                <a:ea typeface="Poppins"/>
                <a:cs typeface="Poppins"/>
                <a:sym typeface="Poppins"/>
              </a:rPr>
              <a:t>(Contractor A and </a:t>
            </a:r>
            <a:br>
              <a:rPr lang="en-US" sz="1200">
                <a:solidFill>
                  <a:schemeClr val="dk1"/>
                </a:solidFill>
                <a:latin typeface="Poppins"/>
                <a:ea typeface="Poppins"/>
                <a:cs typeface="Poppins"/>
                <a:sym typeface="Poppins"/>
              </a:rPr>
            </a:br>
            <a:r>
              <a:rPr lang="en-US" sz="1200">
                <a:solidFill>
                  <a:schemeClr val="dk1"/>
                </a:solidFill>
                <a:latin typeface="Poppins"/>
                <a:ea typeface="Poppins"/>
                <a:cs typeface="Poppins"/>
                <a:sym typeface="Poppins"/>
              </a:rPr>
              <a:t>Contractor B)</a:t>
            </a:r>
            <a:endParaRPr/>
          </a:p>
        </p:txBody>
      </p:sp>
      <p:sp>
        <p:nvSpPr>
          <p:cNvPr id="1047" name="Google Shape;1047;p75"/>
          <p:cNvSpPr txBox="1"/>
          <p:nvPr/>
        </p:nvSpPr>
        <p:spPr>
          <a:xfrm>
            <a:off x="9522848" y="5329505"/>
            <a:ext cx="135155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Poppins Light"/>
                <a:ea typeface="Poppins Light"/>
                <a:cs typeface="Poppins Light"/>
                <a:sym typeface="Poppins Light"/>
              </a:rPr>
              <a:t>Subcontractor</a:t>
            </a:r>
            <a:endParaRPr/>
          </a:p>
        </p:txBody>
      </p:sp>
      <p:sp>
        <p:nvSpPr>
          <p:cNvPr id="1048" name="Google Shape;1048;p75"/>
          <p:cNvSpPr txBox="1"/>
          <p:nvPr/>
        </p:nvSpPr>
        <p:spPr>
          <a:xfrm>
            <a:off x="7129060" y="5366687"/>
            <a:ext cx="135155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Poppins Light"/>
                <a:ea typeface="Poppins Light"/>
                <a:cs typeface="Poppins Light"/>
                <a:sym typeface="Poppins Light"/>
              </a:rPr>
              <a:t>Subcontractor</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76"/>
          <p:cNvSpPr txBox="1"/>
          <p:nvPr>
            <p:ph idx="1" type="body"/>
          </p:nvPr>
        </p:nvSpPr>
        <p:spPr>
          <a:xfrm>
            <a:off x="1071348" y="1514604"/>
            <a:ext cx="10561851"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Advantages</a:t>
            </a:r>
            <a:endParaRPr/>
          </a:p>
          <a:p>
            <a:pPr indent="-285750" lvl="1" marL="742950" rtl="0" algn="l">
              <a:spcBef>
                <a:spcPts val="320"/>
              </a:spcBef>
              <a:spcAft>
                <a:spcPts val="0"/>
              </a:spcAft>
              <a:buClr>
                <a:schemeClr val="dk1"/>
              </a:buClr>
              <a:buSzPts val="1600"/>
              <a:buFont typeface="Courier New"/>
              <a:buChar char="o"/>
            </a:pPr>
            <a:r>
              <a:rPr lang="en-US"/>
              <a:t>The partnership is a legal entity so, in many ways, it’s like dealing with a prime</a:t>
            </a:r>
            <a:endParaRPr/>
          </a:p>
          <a:p>
            <a:pPr indent="-285750" lvl="1" marL="742950" rtl="0" algn="l">
              <a:spcBef>
                <a:spcPts val="920"/>
              </a:spcBef>
              <a:spcAft>
                <a:spcPts val="0"/>
              </a:spcAft>
              <a:buClr>
                <a:schemeClr val="dk1"/>
              </a:buClr>
              <a:buSzPts val="1600"/>
              <a:buFont typeface="Courier New"/>
              <a:buChar char="o"/>
            </a:pPr>
            <a:r>
              <a:rPr lang="en-US"/>
              <a:t>It can leverage the resources and talents of all the partners</a:t>
            </a:r>
            <a:endParaRPr/>
          </a:p>
          <a:p>
            <a:pPr indent="-285750" lvl="1" marL="742950" rtl="0" algn="l">
              <a:spcBef>
                <a:spcPts val="920"/>
              </a:spcBef>
              <a:spcAft>
                <a:spcPts val="0"/>
              </a:spcAft>
              <a:buClr>
                <a:schemeClr val="dk1"/>
              </a:buClr>
              <a:buSzPts val="1600"/>
              <a:buFont typeface="Courier New"/>
              <a:buChar char="o"/>
            </a:pPr>
            <a:r>
              <a:rPr lang="en-US"/>
              <a:t>The partnership determines how it will internally manage itself and present a united front to the Government</a:t>
            </a:r>
            <a:endParaRPr/>
          </a:p>
          <a:p>
            <a:pPr indent="-228600" lvl="2" marL="1143000" rtl="0" algn="l">
              <a:spcBef>
                <a:spcPts val="280"/>
              </a:spcBef>
              <a:spcAft>
                <a:spcPts val="0"/>
              </a:spcAft>
              <a:buClr>
                <a:schemeClr val="dk1"/>
              </a:buClr>
              <a:buSzPts val="1400"/>
              <a:buChar char="•"/>
            </a:pPr>
            <a:r>
              <a:rPr lang="en-US" sz="1400"/>
              <a:t>The terms of the partnership may allow new members to be added or some to leave the partnership</a:t>
            </a:r>
            <a:endParaRPr/>
          </a:p>
          <a:p>
            <a:pPr indent="-228600" lvl="2" marL="1143000" rtl="0" algn="l">
              <a:spcBef>
                <a:spcPts val="280"/>
              </a:spcBef>
              <a:spcAft>
                <a:spcPts val="0"/>
              </a:spcAft>
              <a:buClr>
                <a:schemeClr val="dk1"/>
              </a:buClr>
              <a:buSzPts val="1400"/>
              <a:buChar char="•"/>
            </a:pPr>
            <a:r>
              <a:rPr lang="en-US" sz="1400"/>
              <a:t>Leadership of the partnership can adjust and evolve with program progression</a:t>
            </a:r>
            <a:endParaRPr/>
          </a:p>
          <a:p>
            <a:pPr indent="-285750" lvl="1" marL="742950" rtl="0" algn="l">
              <a:spcBef>
                <a:spcPts val="920"/>
              </a:spcBef>
              <a:spcAft>
                <a:spcPts val="0"/>
              </a:spcAft>
              <a:buClr>
                <a:schemeClr val="dk1"/>
              </a:buClr>
              <a:buSzPts val="1600"/>
              <a:buFont typeface="Courier New"/>
              <a:buChar char="o"/>
            </a:pPr>
            <a:r>
              <a:rPr lang="en-US"/>
              <a:t>The partners are generally jointly and severally liable for the performance of the partnership </a:t>
            </a:r>
            <a:endParaRPr/>
          </a:p>
          <a:p>
            <a:pPr indent="-215900" lvl="1" marL="742950" rtl="0" algn="l">
              <a:spcBef>
                <a:spcPts val="220"/>
              </a:spcBef>
              <a:spcAft>
                <a:spcPts val="0"/>
              </a:spcAft>
              <a:buClr>
                <a:schemeClr val="dk1"/>
              </a:buClr>
              <a:buSzPts val="1100"/>
              <a:buNone/>
            </a:pPr>
            <a:r>
              <a:t/>
            </a:r>
            <a:endParaRPr sz="1100"/>
          </a:p>
          <a:p>
            <a:pPr indent="-342900" lvl="0" marL="342900" rtl="0" algn="l">
              <a:spcBef>
                <a:spcPts val="360"/>
              </a:spcBef>
              <a:spcAft>
                <a:spcPts val="0"/>
              </a:spcAft>
              <a:buClr>
                <a:schemeClr val="dk1"/>
              </a:buClr>
              <a:buSzPts val="1800"/>
              <a:buFont typeface="Noto Sans Symbols"/>
              <a:buChar char="⮚"/>
            </a:pPr>
            <a:r>
              <a:rPr lang="en-US"/>
              <a:t>Disadvantages</a:t>
            </a:r>
            <a:endParaRPr/>
          </a:p>
          <a:p>
            <a:pPr indent="-285750" lvl="1" marL="742950" rtl="0" algn="l">
              <a:spcBef>
                <a:spcPts val="320"/>
              </a:spcBef>
              <a:spcAft>
                <a:spcPts val="0"/>
              </a:spcAft>
              <a:buClr>
                <a:schemeClr val="dk1"/>
              </a:buClr>
              <a:buSzPts val="1600"/>
              <a:buFont typeface="Courier New"/>
              <a:buChar char="o"/>
            </a:pPr>
            <a:r>
              <a:rPr lang="en-US"/>
              <a:t>The relationship of the partners can cause internal conflict</a:t>
            </a:r>
            <a:endParaRPr/>
          </a:p>
          <a:p>
            <a:pPr indent="-228600" lvl="2" marL="1143000" rtl="0" algn="l">
              <a:spcBef>
                <a:spcPts val="280"/>
              </a:spcBef>
              <a:spcAft>
                <a:spcPts val="0"/>
              </a:spcAft>
              <a:buClr>
                <a:schemeClr val="dk1"/>
              </a:buClr>
              <a:buSzPts val="1400"/>
              <a:buChar char="•"/>
            </a:pPr>
            <a:r>
              <a:rPr lang="en-US" sz="1400"/>
              <a:t>If the partners are usually competitors, they may not easily share information or work between them</a:t>
            </a:r>
            <a:endParaRPr/>
          </a:p>
          <a:p>
            <a:pPr indent="-228600" lvl="2" marL="1143000" rtl="0" algn="l">
              <a:spcBef>
                <a:spcPts val="280"/>
              </a:spcBef>
              <a:spcAft>
                <a:spcPts val="0"/>
              </a:spcAft>
              <a:buClr>
                <a:schemeClr val="dk1"/>
              </a:buClr>
              <a:buSzPts val="1400"/>
              <a:buChar char="•"/>
            </a:pPr>
            <a:r>
              <a:rPr lang="en-US" sz="1400"/>
              <a:t>If the partners don’t have an equal relationship – either in voting on partnership decisions or in benefits received – it can make for a difficult relationship</a:t>
            </a:r>
            <a:endParaRPr/>
          </a:p>
          <a:p>
            <a:pPr indent="-285750" lvl="1" marL="742950" rtl="0" algn="l">
              <a:spcBef>
                <a:spcPts val="920"/>
              </a:spcBef>
              <a:spcAft>
                <a:spcPts val="0"/>
              </a:spcAft>
              <a:buClr>
                <a:schemeClr val="dk1"/>
              </a:buClr>
              <a:buSzPts val="1600"/>
              <a:buFont typeface="Courier New"/>
              <a:buChar char="o"/>
            </a:pPr>
            <a:r>
              <a:rPr lang="en-US"/>
              <a:t>The partnership needs to be established and formalized before negotiating with the Government, which can add time to the process</a:t>
            </a:r>
            <a:endParaRPr/>
          </a:p>
        </p:txBody>
      </p:sp>
      <p:sp>
        <p:nvSpPr>
          <p:cNvPr id="1054" name="Google Shape;1054;p76"/>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Partnership Relationships</a:t>
            </a:r>
            <a:endParaRPr/>
          </a:p>
        </p:txBody>
      </p:sp>
      <p:sp>
        <p:nvSpPr>
          <p:cNvPr id="1055" name="Google Shape;1055;p76"/>
          <p:cNvSpPr txBox="1"/>
          <p:nvPr>
            <p:ph idx="11" type="ftr"/>
          </p:nvPr>
        </p:nvSpPr>
        <p:spPr>
          <a:xfrm>
            <a:off x="2857500" y="6541559"/>
            <a:ext cx="6477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056" name="Google Shape;1056;p76"/>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77"/>
          <p:cNvSpPr/>
          <p:nvPr/>
        </p:nvSpPr>
        <p:spPr>
          <a:xfrm>
            <a:off x="2520563" y="2251941"/>
            <a:ext cx="6981245" cy="2417732"/>
          </a:xfrm>
          <a:prstGeom prst="rect">
            <a:avLst/>
          </a:prstGeom>
          <a:solidFill>
            <a:srgbClr val="C5D8F1">
              <a:alpha val="25882"/>
            </a:srgbClr>
          </a:solidFill>
          <a:ln cap="flat" cmpd="sng" w="25400">
            <a:solidFill>
              <a:srgbClr val="538C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1062" name="Google Shape;1062;p77"/>
          <p:cNvSpPr/>
          <p:nvPr/>
        </p:nvSpPr>
        <p:spPr>
          <a:xfrm>
            <a:off x="5201980" y="2371206"/>
            <a:ext cx="1633289" cy="347746"/>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063" name="Google Shape;1063;p77"/>
          <p:cNvSpPr/>
          <p:nvPr/>
        </p:nvSpPr>
        <p:spPr>
          <a:xfrm>
            <a:off x="3951345" y="2865324"/>
            <a:ext cx="1630079" cy="58257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064" name="Google Shape;1064;p77"/>
          <p:cNvSpPr txBox="1"/>
          <p:nvPr/>
        </p:nvSpPr>
        <p:spPr>
          <a:xfrm>
            <a:off x="1999033" y="4781433"/>
            <a:ext cx="8354734" cy="1831271"/>
          </a:xfrm>
          <a:prstGeom prst="rect">
            <a:avLst/>
          </a:prstGeom>
          <a:noFill/>
          <a:ln>
            <a:noFill/>
          </a:ln>
        </p:spPr>
        <p:txBody>
          <a:bodyPr anchorCtr="0" anchor="t" bIns="45700" lIns="91425" spcFirstLastPara="1" rIns="91425" wrap="square" tIns="45700">
            <a:spAutoFit/>
          </a:bodyPr>
          <a:lstStyle/>
          <a:p>
            <a:pPr indent="-214313" lvl="0" marL="214313" marR="0" rtl="0" algn="l">
              <a:spcBef>
                <a:spcPts val="0"/>
              </a:spcBef>
              <a:spcAft>
                <a:spcPts val="0"/>
              </a:spcAft>
              <a:buClr>
                <a:schemeClr val="dk1"/>
              </a:buClr>
              <a:buSzPts val="1400"/>
              <a:buFont typeface="Arial"/>
              <a:buChar char="•"/>
            </a:pPr>
            <a:r>
              <a:rPr lang="en-US" sz="1400">
                <a:solidFill>
                  <a:schemeClr val="dk1"/>
                </a:solidFill>
                <a:latin typeface="Poppins"/>
                <a:ea typeface="Poppins"/>
                <a:cs typeface="Poppins"/>
                <a:sym typeface="Poppins"/>
              </a:rPr>
              <a:t>Team membership and dynamics defined by a contract signed by all members (i.e. Articles of Collaboration)</a:t>
            </a:r>
            <a:endParaRPr/>
          </a:p>
          <a:p>
            <a:pPr indent="-214313" lvl="0" marL="214313" marR="0" rtl="0" algn="l">
              <a:spcBef>
                <a:spcPts val="600"/>
              </a:spcBef>
              <a:spcAft>
                <a:spcPts val="0"/>
              </a:spcAft>
              <a:buClr>
                <a:schemeClr val="dk1"/>
              </a:buClr>
              <a:buSzPts val="1400"/>
              <a:buFont typeface="Arial"/>
              <a:buChar char="•"/>
            </a:pPr>
            <a:r>
              <a:rPr lang="en-US" sz="1400">
                <a:solidFill>
                  <a:schemeClr val="dk1"/>
                </a:solidFill>
                <a:latin typeface="Poppins"/>
                <a:ea typeface="Poppins"/>
                <a:cs typeface="Poppins"/>
                <a:sym typeface="Poppins"/>
              </a:rPr>
              <a:t>Team elects one member to act as their agent with the Government or hires an administrative coordinator</a:t>
            </a:r>
            <a:endParaRPr/>
          </a:p>
          <a:p>
            <a:pPr indent="-214313" lvl="0" marL="214313" marR="0" rtl="0" algn="l">
              <a:spcBef>
                <a:spcPts val="600"/>
              </a:spcBef>
              <a:spcAft>
                <a:spcPts val="0"/>
              </a:spcAft>
              <a:buClr>
                <a:schemeClr val="dk1"/>
              </a:buClr>
              <a:buSzPts val="1400"/>
              <a:buFont typeface="Arial"/>
              <a:buChar char="•"/>
            </a:pPr>
            <a:r>
              <a:rPr lang="en-US" sz="1400">
                <a:solidFill>
                  <a:schemeClr val="dk1"/>
                </a:solidFill>
                <a:latin typeface="Poppins"/>
                <a:ea typeface="Poppins"/>
                <a:cs typeface="Poppins"/>
                <a:sym typeface="Poppins"/>
              </a:rPr>
              <a:t>Government signs agreement with the team as a whole – the team agent actually signs the agreement</a:t>
            </a:r>
            <a:endParaRPr/>
          </a:p>
          <a:p>
            <a:pPr indent="-214313" lvl="0" marL="214313" marR="0" rtl="0" algn="l">
              <a:spcBef>
                <a:spcPts val="600"/>
              </a:spcBef>
              <a:spcAft>
                <a:spcPts val="0"/>
              </a:spcAft>
              <a:buClr>
                <a:schemeClr val="dk1"/>
              </a:buClr>
              <a:buSzPts val="1400"/>
              <a:buFont typeface="Arial"/>
              <a:buChar char="•"/>
            </a:pPr>
            <a:r>
              <a:rPr lang="en-US" sz="1400">
                <a:solidFill>
                  <a:schemeClr val="dk1"/>
                </a:solidFill>
                <a:latin typeface="Poppins"/>
                <a:ea typeface="Poppins"/>
                <a:cs typeface="Poppins"/>
                <a:sym typeface="Poppins"/>
              </a:rPr>
              <a:t>Government has direct privity with all team members</a:t>
            </a:r>
            <a:endParaRPr/>
          </a:p>
        </p:txBody>
      </p:sp>
      <p:sp>
        <p:nvSpPr>
          <p:cNvPr id="1065" name="Google Shape;1065;p77"/>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066" name="Google Shape;1066;p77"/>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67" name="Google Shape;1067;p77"/>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Privity of Contract in a Relationship with a Multi-party Team </a:t>
            </a:r>
            <a:endParaRPr/>
          </a:p>
        </p:txBody>
      </p:sp>
      <p:cxnSp>
        <p:nvCxnSpPr>
          <p:cNvPr id="1068" name="Google Shape;1068;p77"/>
          <p:cNvCxnSpPr/>
          <p:nvPr/>
        </p:nvCxnSpPr>
        <p:spPr>
          <a:xfrm>
            <a:off x="5659065" y="3206444"/>
            <a:ext cx="372894" cy="0"/>
          </a:xfrm>
          <a:prstGeom prst="straightConnector1">
            <a:avLst/>
          </a:prstGeom>
          <a:noFill/>
          <a:ln cap="flat" cmpd="sng" w="19050">
            <a:solidFill>
              <a:srgbClr val="C4BD97"/>
            </a:solidFill>
            <a:prstDash val="solid"/>
            <a:round/>
            <a:headEnd len="sm" w="sm" type="none"/>
            <a:tailEnd len="sm" w="sm" type="none"/>
          </a:ln>
        </p:spPr>
      </p:cxnSp>
      <p:cxnSp>
        <p:nvCxnSpPr>
          <p:cNvPr id="1069" name="Google Shape;1069;p77"/>
          <p:cNvCxnSpPr/>
          <p:nvPr/>
        </p:nvCxnSpPr>
        <p:spPr>
          <a:xfrm rot="10800000">
            <a:off x="5862125" y="2547104"/>
            <a:ext cx="0" cy="164712"/>
          </a:xfrm>
          <a:prstGeom prst="straightConnector1">
            <a:avLst/>
          </a:prstGeom>
          <a:noFill/>
          <a:ln cap="flat" cmpd="sng" w="19050">
            <a:solidFill>
              <a:srgbClr val="C4BD97"/>
            </a:solidFill>
            <a:prstDash val="solid"/>
            <a:round/>
            <a:headEnd len="sm" w="sm" type="none"/>
            <a:tailEnd len="med" w="med" type="oval"/>
          </a:ln>
        </p:spPr>
      </p:cxnSp>
      <p:cxnSp>
        <p:nvCxnSpPr>
          <p:cNvPr id="1070" name="Google Shape;1070;p77"/>
          <p:cNvCxnSpPr/>
          <p:nvPr/>
        </p:nvCxnSpPr>
        <p:spPr>
          <a:xfrm rot="10800000">
            <a:off x="6176400" y="2547104"/>
            <a:ext cx="0" cy="164712"/>
          </a:xfrm>
          <a:prstGeom prst="straightConnector1">
            <a:avLst/>
          </a:prstGeom>
          <a:noFill/>
          <a:ln cap="flat" cmpd="sng" w="19050">
            <a:solidFill>
              <a:srgbClr val="C4BD97"/>
            </a:solidFill>
            <a:prstDash val="solid"/>
            <a:round/>
            <a:headEnd len="sm" w="sm" type="none"/>
            <a:tailEnd len="med" w="med" type="oval"/>
          </a:ln>
        </p:spPr>
      </p:cxnSp>
      <p:grpSp>
        <p:nvGrpSpPr>
          <p:cNvPr id="1071" name="Google Shape;1071;p77"/>
          <p:cNvGrpSpPr/>
          <p:nvPr/>
        </p:nvGrpSpPr>
        <p:grpSpPr>
          <a:xfrm>
            <a:off x="2731689" y="3929201"/>
            <a:ext cx="1890798" cy="560921"/>
            <a:chOff x="2400300" y="2838936"/>
            <a:chExt cx="1656891" cy="1143183"/>
          </a:xfrm>
        </p:grpSpPr>
        <p:sp>
          <p:nvSpPr>
            <p:cNvPr id="1072" name="Google Shape;1072;p77"/>
            <p:cNvSpPr/>
            <p:nvPr/>
          </p:nvSpPr>
          <p:spPr>
            <a:xfrm>
              <a:off x="2513126"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073" name="Google Shape;1073;p77"/>
            <p:cNvSpPr/>
            <p:nvPr/>
          </p:nvSpPr>
          <p:spPr>
            <a:xfrm>
              <a:off x="2400300" y="2921304"/>
              <a:ext cx="1656891" cy="1060815"/>
            </a:xfrm>
            <a:prstGeom prst="roundRect">
              <a:avLst>
                <a:gd fmla="val 12949" name="adj"/>
              </a:avLst>
            </a:prstGeom>
            <a:solidFill>
              <a:srgbClr val="8EB4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grpSp>
        <p:nvGrpSpPr>
          <p:cNvPr id="1074" name="Google Shape;1074;p77"/>
          <p:cNvGrpSpPr/>
          <p:nvPr/>
        </p:nvGrpSpPr>
        <p:grpSpPr>
          <a:xfrm>
            <a:off x="5071959" y="3929201"/>
            <a:ext cx="1890798" cy="560921"/>
            <a:chOff x="5323967" y="2838936"/>
            <a:chExt cx="1656891" cy="1143183"/>
          </a:xfrm>
        </p:grpSpPr>
        <p:sp>
          <p:nvSpPr>
            <p:cNvPr id="1075" name="Google Shape;1075;p77"/>
            <p:cNvSpPr/>
            <p:nvPr/>
          </p:nvSpPr>
          <p:spPr>
            <a:xfrm>
              <a:off x="5436793"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076" name="Google Shape;1076;p77"/>
            <p:cNvSpPr/>
            <p:nvPr/>
          </p:nvSpPr>
          <p:spPr>
            <a:xfrm>
              <a:off x="5323967" y="2921304"/>
              <a:ext cx="1656891" cy="1060815"/>
            </a:xfrm>
            <a:prstGeom prst="roundRect">
              <a:avLst>
                <a:gd fmla="val 12949" name="adj"/>
              </a:avLst>
            </a:prstGeom>
            <a:solidFill>
              <a:srgbClr val="8EB4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grpSp>
        <p:nvGrpSpPr>
          <p:cNvPr id="1077" name="Google Shape;1077;p77"/>
          <p:cNvGrpSpPr/>
          <p:nvPr/>
        </p:nvGrpSpPr>
        <p:grpSpPr>
          <a:xfrm>
            <a:off x="7412228" y="3929201"/>
            <a:ext cx="1890798" cy="560921"/>
            <a:chOff x="8134809" y="2838936"/>
            <a:chExt cx="1656891" cy="1143183"/>
          </a:xfrm>
        </p:grpSpPr>
        <p:sp>
          <p:nvSpPr>
            <p:cNvPr id="1078" name="Google Shape;1078;p77"/>
            <p:cNvSpPr/>
            <p:nvPr/>
          </p:nvSpPr>
          <p:spPr>
            <a:xfrm>
              <a:off x="8247635"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079" name="Google Shape;1079;p77"/>
            <p:cNvSpPr/>
            <p:nvPr/>
          </p:nvSpPr>
          <p:spPr>
            <a:xfrm>
              <a:off x="8134809" y="2921304"/>
              <a:ext cx="1656891" cy="1060815"/>
            </a:xfrm>
            <a:prstGeom prst="roundRect">
              <a:avLst>
                <a:gd fmla="val 12949" name="adj"/>
              </a:avLst>
            </a:prstGeom>
            <a:solidFill>
              <a:srgbClr val="8EB4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cxnSp>
        <p:nvCxnSpPr>
          <p:cNvPr id="1080" name="Google Shape;1080;p77"/>
          <p:cNvCxnSpPr>
            <a:stCxn id="1081" idx="0"/>
            <a:endCxn id="1075" idx="0"/>
          </p:cNvCxnSpPr>
          <p:nvPr/>
        </p:nvCxnSpPr>
        <p:spPr>
          <a:xfrm flipH="1">
            <a:off x="6017259" y="2417818"/>
            <a:ext cx="14700" cy="1511400"/>
          </a:xfrm>
          <a:prstGeom prst="straightConnector1">
            <a:avLst/>
          </a:prstGeom>
          <a:noFill/>
          <a:ln cap="flat" cmpd="sng" w="19050">
            <a:solidFill>
              <a:srgbClr val="C4BD97"/>
            </a:solidFill>
            <a:prstDash val="solid"/>
            <a:round/>
            <a:headEnd len="sm" w="sm" type="none"/>
            <a:tailEnd len="med" w="med" type="triangle"/>
          </a:ln>
        </p:spPr>
      </p:cxnSp>
      <p:cxnSp>
        <p:nvCxnSpPr>
          <p:cNvPr id="1082" name="Google Shape;1082;p77"/>
          <p:cNvCxnSpPr/>
          <p:nvPr/>
        </p:nvCxnSpPr>
        <p:spPr>
          <a:xfrm rot="10800000">
            <a:off x="8322776" y="3633204"/>
            <a:ext cx="0" cy="290606"/>
          </a:xfrm>
          <a:prstGeom prst="straightConnector1">
            <a:avLst/>
          </a:prstGeom>
          <a:noFill/>
          <a:ln cap="flat" cmpd="sng" w="19050">
            <a:solidFill>
              <a:srgbClr val="C4BD97"/>
            </a:solidFill>
            <a:prstDash val="solid"/>
            <a:round/>
            <a:headEnd len="med" w="med" type="triangle"/>
            <a:tailEnd len="sm" w="sm" type="none"/>
          </a:ln>
        </p:spPr>
      </p:cxnSp>
      <p:cxnSp>
        <p:nvCxnSpPr>
          <p:cNvPr id="1083" name="Google Shape;1083;p77"/>
          <p:cNvCxnSpPr/>
          <p:nvPr/>
        </p:nvCxnSpPr>
        <p:spPr>
          <a:xfrm>
            <a:off x="5862125" y="3638708"/>
            <a:ext cx="2460652" cy="0"/>
          </a:xfrm>
          <a:prstGeom prst="straightConnector1">
            <a:avLst/>
          </a:prstGeom>
          <a:noFill/>
          <a:ln cap="flat" cmpd="sng" w="19050">
            <a:solidFill>
              <a:srgbClr val="C4BD97"/>
            </a:solidFill>
            <a:prstDash val="solid"/>
            <a:round/>
            <a:headEnd len="sm" w="sm" type="none"/>
            <a:tailEnd len="sm" w="sm" type="none"/>
          </a:ln>
        </p:spPr>
      </p:cxnSp>
      <p:cxnSp>
        <p:nvCxnSpPr>
          <p:cNvPr id="1084" name="Google Shape;1084;p77"/>
          <p:cNvCxnSpPr/>
          <p:nvPr/>
        </p:nvCxnSpPr>
        <p:spPr>
          <a:xfrm rot="10800000">
            <a:off x="3741142" y="3633204"/>
            <a:ext cx="0" cy="290606"/>
          </a:xfrm>
          <a:prstGeom prst="straightConnector1">
            <a:avLst/>
          </a:prstGeom>
          <a:noFill/>
          <a:ln cap="flat" cmpd="sng" w="19050">
            <a:solidFill>
              <a:srgbClr val="C4BD97"/>
            </a:solidFill>
            <a:prstDash val="solid"/>
            <a:round/>
            <a:headEnd len="med" w="med" type="triangle"/>
            <a:tailEnd len="sm" w="sm" type="none"/>
          </a:ln>
        </p:spPr>
      </p:cxnSp>
      <p:cxnSp>
        <p:nvCxnSpPr>
          <p:cNvPr id="1085" name="Google Shape;1085;p77"/>
          <p:cNvCxnSpPr/>
          <p:nvPr/>
        </p:nvCxnSpPr>
        <p:spPr>
          <a:xfrm rot="10800000">
            <a:off x="3741142" y="3638708"/>
            <a:ext cx="2134937" cy="0"/>
          </a:xfrm>
          <a:prstGeom prst="straightConnector1">
            <a:avLst/>
          </a:prstGeom>
          <a:noFill/>
          <a:ln cap="flat" cmpd="sng" w="19050">
            <a:solidFill>
              <a:srgbClr val="C4BD97"/>
            </a:solidFill>
            <a:prstDash val="solid"/>
            <a:round/>
            <a:headEnd len="sm" w="sm" type="none"/>
            <a:tailEnd len="sm" w="sm" type="none"/>
          </a:ln>
        </p:spPr>
      </p:cxnSp>
      <p:sp>
        <p:nvSpPr>
          <p:cNvPr id="1086" name="Google Shape;1086;p77"/>
          <p:cNvSpPr/>
          <p:nvPr/>
        </p:nvSpPr>
        <p:spPr>
          <a:xfrm>
            <a:off x="5115651" y="2408611"/>
            <a:ext cx="1807334" cy="360957"/>
          </a:xfrm>
          <a:prstGeom prst="roundRect">
            <a:avLst>
              <a:gd fmla="val 8344" name="adj"/>
            </a:avLst>
          </a:prstGeom>
          <a:solidFill>
            <a:srgbClr val="A8C6EA"/>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1081" name="Google Shape;1081;p77"/>
          <p:cNvSpPr txBox="1"/>
          <p:nvPr/>
        </p:nvSpPr>
        <p:spPr>
          <a:xfrm>
            <a:off x="5319264" y="2417818"/>
            <a:ext cx="142539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Lead Member</a:t>
            </a:r>
            <a:endParaRPr sz="1400">
              <a:solidFill>
                <a:srgbClr val="17365D"/>
              </a:solidFill>
              <a:latin typeface="Poppins"/>
              <a:ea typeface="Poppins"/>
              <a:cs typeface="Poppins"/>
              <a:sym typeface="Poppins"/>
            </a:endParaRPr>
          </a:p>
        </p:txBody>
      </p:sp>
      <p:sp>
        <p:nvSpPr>
          <p:cNvPr id="1087" name="Google Shape;1087;p77"/>
          <p:cNvSpPr/>
          <p:nvPr/>
        </p:nvSpPr>
        <p:spPr>
          <a:xfrm>
            <a:off x="2728219" y="4074032"/>
            <a:ext cx="189079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Team Member</a:t>
            </a:r>
            <a:endParaRPr/>
          </a:p>
        </p:txBody>
      </p:sp>
      <p:sp>
        <p:nvSpPr>
          <p:cNvPr id="1088" name="Google Shape;1088;p77"/>
          <p:cNvSpPr/>
          <p:nvPr/>
        </p:nvSpPr>
        <p:spPr>
          <a:xfrm>
            <a:off x="5068488" y="4083524"/>
            <a:ext cx="189079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Team Member</a:t>
            </a:r>
            <a:endParaRPr/>
          </a:p>
        </p:txBody>
      </p:sp>
      <p:sp>
        <p:nvSpPr>
          <p:cNvPr id="1089" name="Google Shape;1089;p77"/>
          <p:cNvSpPr/>
          <p:nvPr/>
        </p:nvSpPr>
        <p:spPr>
          <a:xfrm>
            <a:off x="7416666" y="4060413"/>
            <a:ext cx="189079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Team Member</a:t>
            </a:r>
            <a:endParaRPr/>
          </a:p>
        </p:txBody>
      </p:sp>
      <p:cxnSp>
        <p:nvCxnSpPr>
          <p:cNvPr id="1090" name="Google Shape;1090;p77"/>
          <p:cNvCxnSpPr/>
          <p:nvPr/>
        </p:nvCxnSpPr>
        <p:spPr>
          <a:xfrm rot="10800000">
            <a:off x="4610847" y="3144990"/>
            <a:ext cx="0" cy="164712"/>
          </a:xfrm>
          <a:prstGeom prst="straightConnector1">
            <a:avLst/>
          </a:prstGeom>
          <a:noFill/>
          <a:ln cap="flat" cmpd="sng" w="19050">
            <a:solidFill>
              <a:srgbClr val="C4BD97"/>
            </a:solidFill>
            <a:prstDash val="solid"/>
            <a:round/>
            <a:headEnd len="sm" w="sm" type="none"/>
            <a:tailEnd len="med" w="med" type="oval"/>
          </a:ln>
        </p:spPr>
      </p:cxnSp>
      <p:cxnSp>
        <p:nvCxnSpPr>
          <p:cNvPr id="1091" name="Google Shape;1091;p77"/>
          <p:cNvCxnSpPr/>
          <p:nvPr/>
        </p:nvCxnSpPr>
        <p:spPr>
          <a:xfrm rot="10800000">
            <a:off x="4925122" y="3144990"/>
            <a:ext cx="0" cy="164712"/>
          </a:xfrm>
          <a:prstGeom prst="straightConnector1">
            <a:avLst/>
          </a:prstGeom>
          <a:noFill/>
          <a:ln cap="flat" cmpd="sng" w="19050">
            <a:solidFill>
              <a:srgbClr val="C4BD97"/>
            </a:solidFill>
            <a:prstDash val="solid"/>
            <a:round/>
            <a:headEnd len="sm" w="sm" type="none"/>
            <a:tailEnd len="med" w="med" type="oval"/>
          </a:ln>
        </p:spPr>
      </p:cxnSp>
      <p:sp>
        <p:nvSpPr>
          <p:cNvPr id="1092" name="Google Shape;1092;p77"/>
          <p:cNvSpPr/>
          <p:nvPr/>
        </p:nvSpPr>
        <p:spPr>
          <a:xfrm>
            <a:off x="3864373" y="2912843"/>
            <a:ext cx="1807334" cy="571542"/>
          </a:xfrm>
          <a:prstGeom prst="roundRect">
            <a:avLst>
              <a:gd fmla="val 8344" name="adj"/>
            </a:avLst>
          </a:prstGeom>
          <a:solidFill>
            <a:srgbClr val="A8C6EA"/>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600">
              <a:solidFill>
                <a:schemeClr val="dk1"/>
              </a:solidFill>
              <a:latin typeface="Tahoma"/>
              <a:ea typeface="Tahoma"/>
              <a:cs typeface="Tahoma"/>
              <a:sym typeface="Tahoma"/>
            </a:endParaRPr>
          </a:p>
        </p:txBody>
      </p:sp>
      <p:sp>
        <p:nvSpPr>
          <p:cNvPr id="1093" name="Google Shape;1093;p77"/>
          <p:cNvSpPr txBox="1"/>
          <p:nvPr/>
        </p:nvSpPr>
        <p:spPr>
          <a:xfrm>
            <a:off x="4060100" y="2944144"/>
            <a:ext cx="140936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Administrative</a:t>
            </a:r>
            <a:br>
              <a:rPr lang="en-US" sz="1400">
                <a:solidFill>
                  <a:srgbClr val="17365D"/>
                </a:solidFill>
                <a:latin typeface="Poppins"/>
                <a:ea typeface="Poppins"/>
                <a:cs typeface="Poppins"/>
                <a:sym typeface="Poppins"/>
              </a:rPr>
            </a:br>
            <a:r>
              <a:rPr lang="en-US" sz="1400">
                <a:solidFill>
                  <a:srgbClr val="17365D"/>
                </a:solidFill>
                <a:latin typeface="Poppins"/>
                <a:ea typeface="Poppins"/>
                <a:cs typeface="Poppins"/>
                <a:sym typeface="Poppins"/>
              </a:rPr>
              <a:t>Coordinator</a:t>
            </a:r>
            <a:endParaRPr/>
          </a:p>
        </p:txBody>
      </p:sp>
      <p:sp>
        <p:nvSpPr>
          <p:cNvPr id="1094" name="Google Shape;1094;p77"/>
          <p:cNvSpPr/>
          <p:nvPr/>
        </p:nvSpPr>
        <p:spPr>
          <a:xfrm>
            <a:off x="5898516" y="1965986"/>
            <a:ext cx="292172" cy="271818"/>
          </a:xfrm>
          <a:prstGeom prst="downArrow">
            <a:avLst>
              <a:gd fmla="val 50000" name="adj1"/>
              <a:gd fmla="val 50000" name="adj2"/>
            </a:avLst>
          </a:prstGeom>
          <a:solidFill>
            <a:srgbClr val="538CD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1095" name="Google Shape;1095;p77"/>
          <p:cNvSpPr/>
          <p:nvPr/>
        </p:nvSpPr>
        <p:spPr>
          <a:xfrm>
            <a:off x="5128292" y="1517648"/>
            <a:ext cx="1807334" cy="461986"/>
          </a:xfrm>
          <a:prstGeom prst="roundRect">
            <a:avLst>
              <a:gd fmla="val 8344" name="adj"/>
            </a:avLst>
          </a:prstGeom>
          <a:solidFill>
            <a:srgbClr val="17365D"/>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1096" name="Google Shape;1096;p77"/>
          <p:cNvSpPr txBox="1"/>
          <p:nvPr/>
        </p:nvSpPr>
        <p:spPr>
          <a:xfrm>
            <a:off x="5238131" y="1552041"/>
            <a:ext cx="161294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2"/>
                </a:solidFill>
                <a:latin typeface="Poppins"/>
                <a:ea typeface="Poppins"/>
                <a:cs typeface="Poppins"/>
                <a:sym typeface="Poppins"/>
              </a:rPr>
              <a:t>Government</a:t>
            </a:r>
            <a:endParaRPr sz="1800">
              <a:solidFill>
                <a:schemeClr val="lt2"/>
              </a:solidFill>
              <a:latin typeface="Poppins"/>
              <a:ea typeface="Poppins"/>
              <a:cs typeface="Poppins"/>
              <a:sym typeface="Poppins"/>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78"/>
          <p:cNvSpPr txBox="1"/>
          <p:nvPr>
            <p:ph idx="1" type="body"/>
          </p:nvPr>
        </p:nvSpPr>
        <p:spPr>
          <a:xfrm>
            <a:off x="337551" y="1457850"/>
            <a:ext cx="11385876" cy="522092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600"/>
              <a:buFont typeface="Noto Sans Symbols"/>
              <a:buChar char="⮚"/>
            </a:pPr>
            <a:r>
              <a:rPr lang="en-US" sz="1600"/>
              <a:t>Key attributes for success</a:t>
            </a:r>
            <a:endParaRPr/>
          </a:p>
          <a:p>
            <a:pPr indent="-285750" lvl="0" marL="742950" rtl="0" algn="l">
              <a:spcBef>
                <a:spcPts val="300"/>
              </a:spcBef>
              <a:spcAft>
                <a:spcPts val="0"/>
              </a:spcAft>
              <a:buClr>
                <a:schemeClr val="dk1"/>
              </a:buClr>
              <a:buSzPts val="1400"/>
              <a:buFont typeface="Courier New"/>
              <a:buChar char="o"/>
            </a:pPr>
            <a:r>
              <a:rPr lang="en-US" sz="1400"/>
              <a:t>The team/consortium does not have to be a legal entity (i.e. partnership, joint venture) but must be bound together legally before signing the OT with the Government </a:t>
            </a:r>
            <a:endParaRPr/>
          </a:p>
          <a:p>
            <a:pPr indent="-228600" lvl="2" marL="1143000" rtl="0" algn="l">
              <a:spcBef>
                <a:spcPts val="280"/>
              </a:spcBef>
              <a:spcAft>
                <a:spcPts val="0"/>
              </a:spcAft>
              <a:buClr>
                <a:schemeClr val="dk1"/>
              </a:buClr>
              <a:buSzPts val="1400"/>
              <a:buFont typeface="Noto Sans Symbols"/>
              <a:buChar char="▪"/>
            </a:pPr>
            <a:r>
              <a:rPr lang="en-US" sz="1400"/>
              <a:t>This binding document will be some type of teaming agreement or Articles of Collaboration</a:t>
            </a:r>
            <a:endParaRPr/>
          </a:p>
          <a:p>
            <a:pPr indent="-228600" lvl="3" marL="1600200" rtl="0" algn="l">
              <a:spcBef>
                <a:spcPts val="280"/>
              </a:spcBef>
              <a:spcAft>
                <a:spcPts val="0"/>
              </a:spcAft>
              <a:buClr>
                <a:schemeClr val="dk1"/>
              </a:buClr>
              <a:buSzPts val="1120"/>
              <a:buFont typeface="Noto Sans Symbols"/>
              <a:buChar char="❖"/>
            </a:pPr>
            <a:r>
              <a:rPr lang="en-US" sz="1400"/>
              <a:t>Includes a set of terms and procedures which will govern the activities and relationships of the participants in the team and how they will interact as a group with the Government under the agreement</a:t>
            </a:r>
            <a:endParaRPr/>
          </a:p>
          <a:p>
            <a:pPr indent="-228600" lvl="4" marL="2057400" rtl="0" algn="l">
              <a:spcBef>
                <a:spcPts val="260"/>
              </a:spcBef>
              <a:spcAft>
                <a:spcPts val="0"/>
              </a:spcAft>
              <a:buClr>
                <a:schemeClr val="dk1"/>
              </a:buClr>
              <a:buSzPts val="1300"/>
              <a:buChar char="•"/>
            </a:pPr>
            <a:r>
              <a:rPr lang="en-US" sz="1300"/>
              <a:t>Management structure</a:t>
            </a:r>
            <a:endParaRPr/>
          </a:p>
          <a:p>
            <a:pPr indent="-228600" lvl="4" marL="2057400" rtl="0" algn="l">
              <a:spcBef>
                <a:spcPts val="260"/>
              </a:spcBef>
              <a:spcAft>
                <a:spcPts val="0"/>
              </a:spcAft>
              <a:buClr>
                <a:schemeClr val="dk1"/>
              </a:buClr>
              <a:buSzPts val="1300"/>
              <a:buChar char="•"/>
            </a:pPr>
            <a:r>
              <a:rPr lang="en-US" sz="1300"/>
              <a:t>Process for inclusion or removal of team members</a:t>
            </a:r>
            <a:endParaRPr/>
          </a:p>
          <a:p>
            <a:pPr indent="-228600" lvl="4" marL="2057400" rtl="0" algn="l">
              <a:spcBef>
                <a:spcPts val="260"/>
              </a:spcBef>
              <a:spcAft>
                <a:spcPts val="0"/>
              </a:spcAft>
              <a:buClr>
                <a:schemeClr val="dk1"/>
              </a:buClr>
              <a:buSzPts val="1300"/>
              <a:buChar char="•"/>
            </a:pPr>
            <a:r>
              <a:rPr lang="en-US" sz="1300"/>
              <a:t>Disputes procedure</a:t>
            </a:r>
            <a:endParaRPr/>
          </a:p>
          <a:p>
            <a:pPr indent="-228600" lvl="4" marL="2057400" rtl="0" algn="l">
              <a:spcBef>
                <a:spcPts val="260"/>
              </a:spcBef>
              <a:spcAft>
                <a:spcPts val="0"/>
              </a:spcAft>
              <a:buClr>
                <a:schemeClr val="dk1"/>
              </a:buClr>
              <a:buSzPts val="1300"/>
              <a:buChar char="•"/>
            </a:pPr>
            <a:r>
              <a:rPr lang="en-US" sz="1300"/>
              <a:t>Technology and information sharing</a:t>
            </a:r>
            <a:endParaRPr/>
          </a:p>
          <a:p>
            <a:pPr indent="-228600" lvl="4" marL="2057400" rtl="0" algn="l">
              <a:spcBef>
                <a:spcPts val="260"/>
              </a:spcBef>
              <a:spcAft>
                <a:spcPts val="0"/>
              </a:spcAft>
              <a:buClr>
                <a:schemeClr val="dk1"/>
              </a:buClr>
              <a:buSzPts val="1300"/>
              <a:buChar char="•"/>
            </a:pPr>
            <a:r>
              <a:rPr lang="en-US" sz="1300"/>
              <a:t>Intellectual property handling</a:t>
            </a:r>
            <a:endParaRPr/>
          </a:p>
          <a:p>
            <a:pPr indent="-228600" lvl="4" marL="2057400" rtl="0" algn="l">
              <a:spcBef>
                <a:spcPts val="260"/>
              </a:spcBef>
              <a:spcAft>
                <a:spcPts val="0"/>
              </a:spcAft>
              <a:buClr>
                <a:schemeClr val="dk1"/>
              </a:buClr>
              <a:buSzPts val="1300"/>
              <a:buChar char="•"/>
            </a:pPr>
            <a:r>
              <a:rPr lang="en-US" sz="1300"/>
              <a:t>Payment mechanisms</a:t>
            </a:r>
            <a:endParaRPr/>
          </a:p>
          <a:p>
            <a:pPr indent="-228600" lvl="4" marL="2057400" rtl="0" algn="l">
              <a:spcBef>
                <a:spcPts val="260"/>
              </a:spcBef>
              <a:spcAft>
                <a:spcPts val="0"/>
              </a:spcAft>
              <a:buClr>
                <a:schemeClr val="dk1"/>
              </a:buClr>
              <a:buSzPts val="1300"/>
              <a:buChar char="•"/>
            </a:pPr>
            <a:r>
              <a:rPr lang="en-US" sz="1300"/>
              <a:t>Agent election</a:t>
            </a:r>
            <a:endParaRPr/>
          </a:p>
          <a:p>
            <a:pPr indent="-285750" lvl="3" marL="1200150" rtl="0" algn="l">
              <a:spcBef>
                <a:spcPts val="300"/>
              </a:spcBef>
              <a:spcAft>
                <a:spcPts val="0"/>
              </a:spcAft>
              <a:buClr>
                <a:schemeClr val="dk1"/>
              </a:buClr>
              <a:buSzPts val="1400"/>
              <a:buFont typeface="Noto Sans Symbols"/>
              <a:buChar char="▪"/>
            </a:pPr>
            <a:r>
              <a:rPr lang="en-US" sz="1400"/>
              <a:t>The Government is not a party to the document and should not dictate its terms</a:t>
            </a:r>
            <a:endParaRPr/>
          </a:p>
          <a:p>
            <a:pPr indent="-228600" lvl="3" marL="1600200" rtl="0" algn="l">
              <a:spcBef>
                <a:spcPts val="280"/>
              </a:spcBef>
              <a:spcAft>
                <a:spcPts val="0"/>
              </a:spcAft>
              <a:buClr>
                <a:schemeClr val="dk1"/>
              </a:buClr>
              <a:buSzPts val="1120"/>
              <a:buFont typeface="Noto Sans Symbols"/>
              <a:buChar char="❖"/>
            </a:pPr>
            <a:r>
              <a:rPr lang="en-US" sz="1400"/>
              <a:t>It’s a commercial arrangement</a:t>
            </a:r>
            <a:endParaRPr/>
          </a:p>
          <a:p>
            <a:pPr indent="-228600" lvl="3" marL="1600200" rtl="0" algn="l">
              <a:spcBef>
                <a:spcPts val="280"/>
              </a:spcBef>
              <a:spcAft>
                <a:spcPts val="0"/>
              </a:spcAft>
              <a:buClr>
                <a:schemeClr val="dk1"/>
              </a:buClr>
              <a:buSzPts val="1120"/>
              <a:buFont typeface="Noto Sans Symbols"/>
              <a:buChar char="❖"/>
            </a:pPr>
            <a:r>
              <a:rPr lang="en-US" sz="1400"/>
              <a:t>At most, we want to know it’s been signed and that the Government does not have any responsibilities under it</a:t>
            </a:r>
            <a:endParaRPr/>
          </a:p>
          <a:p>
            <a:pPr indent="-285750" lvl="3" marL="1200150" rtl="0" algn="l">
              <a:spcBef>
                <a:spcPts val="300"/>
              </a:spcBef>
              <a:spcAft>
                <a:spcPts val="0"/>
              </a:spcAft>
              <a:buClr>
                <a:schemeClr val="dk1"/>
              </a:buClr>
              <a:buSzPts val="1400"/>
              <a:buFont typeface="Noto Sans Symbols"/>
              <a:buChar char="▪"/>
            </a:pPr>
            <a:r>
              <a:rPr lang="en-US" sz="1400"/>
              <a:t>The binding document needs to be in place and executed by the members before the agreement with the Government can be signed</a:t>
            </a:r>
            <a:endParaRPr/>
          </a:p>
          <a:p>
            <a:pPr indent="-228600" lvl="3" marL="1600200" rtl="0" algn="l">
              <a:spcBef>
                <a:spcPts val="280"/>
              </a:spcBef>
              <a:spcAft>
                <a:spcPts val="0"/>
              </a:spcAft>
              <a:buClr>
                <a:schemeClr val="dk1"/>
              </a:buClr>
              <a:buSzPts val="1120"/>
              <a:buFont typeface="Noto Sans Symbols"/>
              <a:buChar char="❖"/>
            </a:pPr>
            <a:r>
              <a:rPr lang="en-US" sz="1400"/>
              <a:t>Ideally it should be in place prior to negotiations with the Government</a:t>
            </a:r>
            <a:endParaRPr/>
          </a:p>
          <a:p>
            <a:pPr indent="-228600" lvl="3" marL="1600200" rtl="0" algn="l">
              <a:spcBef>
                <a:spcPts val="280"/>
              </a:spcBef>
              <a:spcAft>
                <a:spcPts val="0"/>
              </a:spcAft>
              <a:buClr>
                <a:schemeClr val="dk1"/>
              </a:buClr>
              <a:buSzPts val="1120"/>
              <a:buFont typeface="Noto Sans Symbols"/>
              <a:buChar char="❖"/>
            </a:pPr>
            <a:r>
              <a:rPr lang="en-US" sz="1400"/>
              <a:t>The team needs to address how risks, rewards, and responsibilities will handled internally before they can effectively negotiate terms with the Government</a:t>
            </a:r>
            <a:endParaRPr/>
          </a:p>
          <a:p>
            <a:pPr indent="-214630" lvl="1" marL="742950" rtl="0" algn="l">
              <a:spcBef>
                <a:spcPts val="280"/>
              </a:spcBef>
              <a:spcAft>
                <a:spcPts val="0"/>
              </a:spcAft>
              <a:buClr>
                <a:schemeClr val="dk1"/>
              </a:buClr>
              <a:buSzPts val="1120"/>
              <a:buFont typeface="Noto Sans Symbols"/>
              <a:buNone/>
            </a:pPr>
            <a:r>
              <a:t/>
            </a:r>
            <a:endParaRPr sz="1400"/>
          </a:p>
        </p:txBody>
      </p:sp>
      <p:sp>
        <p:nvSpPr>
          <p:cNvPr id="1102" name="Google Shape;1102;p78"/>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Multi-Party Relationships – Consortia, etc.</a:t>
            </a:r>
            <a:endParaRPr/>
          </a:p>
        </p:txBody>
      </p:sp>
      <p:sp>
        <p:nvSpPr>
          <p:cNvPr id="1103" name="Google Shape;1103;p78"/>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104" name="Google Shape;1104;p78"/>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79"/>
          <p:cNvSpPr txBox="1"/>
          <p:nvPr>
            <p:ph idx="1" type="body"/>
          </p:nvPr>
        </p:nvSpPr>
        <p:spPr>
          <a:xfrm>
            <a:off x="573206" y="1664730"/>
            <a:ext cx="10638430"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To function properly, the parties to the agreement must be the Government and the Team</a:t>
            </a:r>
            <a:endParaRPr/>
          </a:p>
          <a:p>
            <a:pPr indent="-285750" lvl="1" marL="742950" rtl="0" algn="l">
              <a:spcBef>
                <a:spcPts val="320"/>
              </a:spcBef>
              <a:spcAft>
                <a:spcPts val="0"/>
              </a:spcAft>
              <a:buClr>
                <a:schemeClr val="dk1"/>
              </a:buClr>
              <a:buSzPts val="1600"/>
              <a:buChar char="•"/>
            </a:pPr>
            <a:r>
              <a:rPr lang="en-US"/>
              <a:t>The Team will generally elect one of the members to act as its agent</a:t>
            </a:r>
            <a:endParaRPr/>
          </a:p>
          <a:p>
            <a:pPr indent="-285750" lvl="1" marL="742950" rtl="0" algn="l">
              <a:spcBef>
                <a:spcPts val="320"/>
              </a:spcBef>
              <a:spcAft>
                <a:spcPts val="0"/>
              </a:spcAft>
              <a:buClr>
                <a:schemeClr val="dk1"/>
              </a:buClr>
              <a:buSzPts val="1600"/>
              <a:buChar char="•"/>
            </a:pPr>
            <a:r>
              <a:rPr lang="en-US"/>
              <a:t>The team agent will sign documents on behalf of the Team and will receive payment from </a:t>
            </a:r>
            <a:br>
              <a:rPr lang="en-US"/>
            </a:br>
            <a:r>
              <a:rPr lang="en-US"/>
              <a:t>the Government</a:t>
            </a:r>
            <a:endParaRPr/>
          </a:p>
          <a:p>
            <a:pPr indent="-285750" lvl="1" marL="742950" rtl="0" algn="l">
              <a:spcBef>
                <a:spcPts val="320"/>
              </a:spcBef>
              <a:spcAft>
                <a:spcPts val="0"/>
              </a:spcAft>
              <a:buClr>
                <a:schemeClr val="dk1"/>
              </a:buClr>
              <a:buSzPts val="1600"/>
              <a:buChar char="•"/>
            </a:pPr>
            <a:r>
              <a:rPr lang="en-US"/>
              <a:t>The Team’s binding document will explain the agent relationship and the duties and responsibilities of the agent</a:t>
            </a:r>
            <a:endParaRPr/>
          </a:p>
          <a:p>
            <a:pPr indent="-285750" lvl="1" marL="742950" rtl="0" algn="l">
              <a:spcBef>
                <a:spcPts val="320"/>
              </a:spcBef>
              <a:spcAft>
                <a:spcPts val="0"/>
              </a:spcAft>
              <a:buClr>
                <a:schemeClr val="dk1"/>
              </a:buClr>
              <a:buSzPts val="1600"/>
              <a:buChar char="•"/>
            </a:pPr>
            <a:r>
              <a:rPr lang="en-US"/>
              <a:t>The Team agent can change over the life of the relationship</a:t>
            </a:r>
            <a:endParaRPr/>
          </a:p>
          <a:p>
            <a:pPr indent="-285750" lvl="1" marL="742950" rtl="0" algn="l">
              <a:spcBef>
                <a:spcPts val="320"/>
              </a:spcBef>
              <a:spcAft>
                <a:spcPts val="0"/>
              </a:spcAft>
              <a:buClr>
                <a:schemeClr val="dk1"/>
              </a:buClr>
              <a:buSzPts val="1600"/>
              <a:buChar char="•"/>
            </a:pPr>
            <a:r>
              <a:rPr lang="en-US"/>
              <a:t>The Team leader and the Team agent can be two separate members</a:t>
            </a:r>
            <a:endParaRPr/>
          </a:p>
          <a:p>
            <a:pPr indent="-342900" lvl="0" marL="342900" rtl="0" algn="l">
              <a:spcBef>
                <a:spcPts val="960"/>
              </a:spcBef>
              <a:spcAft>
                <a:spcPts val="0"/>
              </a:spcAft>
              <a:buClr>
                <a:schemeClr val="dk1"/>
              </a:buClr>
              <a:buSzPts val="1800"/>
              <a:buChar char="⮚"/>
            </a:pPr>
            <a:r>
              <a:rPr lang="en-US"/>
              <a:t>Everyone in the Team should play an active role in the program</a:t>
            </a:r>
            <a:endParaRPr/>
          </a:p>
          <a:p>
            <a:pPr indent="-342900" lvl="0" marL="342900" rtl="0" algn="l">
              <a:spcBef>
                <a:spcPts val="960"/>
              </a:spcBef>
              <a:spcAft>
                <a:spcPts val="0"/>
              </a:spcAft>
              <a:buClr>
                <a:schemeClr val="dk1"/>
              </a:buClr>
              <a:buSzPts val="1800"/>
              <a:buChar char="⮚"/>
            </a:pPr>
            <a:r>
              <a:rPr lang="en-US"/>
              <a:t>Depending on the binding document, the membership of the Team can change over time</a:t>
            </a:r>
            <a:endParaRPr/>
          </a:p>
          <a:p>
            <a:pPr indent="-342900" lvl="0" marL="342900" rtl="0" algn="l">
              <a:spcBef>
                <a:spcPts val="960"/>
              </a:spcBef>
              <a:spcAft>
                <a:spcPts val="0"/>
              </a:spcAft>
              <a:buClr>
                <a:schemeClr val="dk1"/>
              </a:buClr>
              <a:buSzPts val="1800"/>
              <a:buFont typeface="Noto Sans Symbols"/>
              <a:buChar char="⮚"/>
            </a:pPr>
            <a:r>
              <a:rPr lang="en-US"/>
              <a:t>The Team is responsible for performance of the members</a:t>
            </a:r>
            <a:endParaRPr/>
          </a:p>
          <a:p>
            <a:pPr indent="-285750" lvl="1" marL="742950" rtl="0" algn="l">
              <a:spcBef>
                <a:spcPts val="320"/>
              </a:spcBef>
              <a:spcAft>
                <a:spcPts val="0"/>
              </a:spcAft>
              <a:buClr>
                <a:schemeClr val="dk1"/>
              </a:buClr>
              <a:buSzPts val="1600"/>
              <a:buChar char="•"/>
            </a:pPr>
            <a:r>
              <a:rPr lang="en-US"/>
              <a:t>It should be monitoring progress and schedules</a:t>
            </a:r>
            <a:endParaRPr/>
          </a:p>
          <a:p>
            <a:pPr indent="-285750" lvl="1" marL="742950" rtl="0" algn="l">
              <a:spcBef>
                <a:spcPts val="320"/>
              </a:spcBef>
              <a:spcAft>
                <a:spcPts val="0"/>
              </a:spcAft>
              <a:buClr>
                <a:schemeClr val="dk1"/>
              </a:buClr>
              <a:buSzPts val="1600"/>
              <a:buChar char="•"/>
            </a:pPr>
            <a:r>
              <a:rPr lang="en-US"/>
              <a:t>If a performing member should fail, it is the responsibility of the remaining Team members to address and remedy the problem</a:t>
            </a:r>
            <a:endParaRPr/>
          </a:p>
          <a:p>
            <a:pPr indent="-228600" lvl="0" marL="342900" rtl="0" algn="l">
              <a:spcBef>
                <a:spcPts val="360"/>
              </a:spcBef>
              <a:spcAft>
                <a:spcPts val="0"/>
              </a:spcAft>
              <a:buClr>
                <a:schemeClr val="dk1"/>
              </a:buClr>
              <a:buSzPts val="1800"/>
              <a:buFont typeface="Noto Sans Symbols"/>
              <a:buNone/>
            </a:pPr>
            <a:r>
              <a:t/>
            </a:r>
            <a:endParaRPr/>
          </a:p>
        </p:txBody>
      </p:sp>
      <p:sp>
        <p:nvSpPr>
          <p:cNvPr id="1110" name="Google Shape;1110;p79"/>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Multi-Party Relationships – Consortia, etc.</a:t>
            </a:r>
            <a:endParaRPr/>
          </a:p>
        </p:txBody>
      </p:sp>
      <p:sp>
        <p:nvSpPr>
          <p:cNvPr id="1111" name="Google Shape;1111;p79"/>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112" name="Google Shape;1112;p79"/>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8"/>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368" name="Google Shape;368;p8"/>
          <p:cNvSpPr txBox="1"/>
          <p:nvPr>
            <p:ph type="ctrTitle"/>
          </p:nvPr>
        </p:nvSpPr>
        <p:spPr>
          <a:xfrm>
            <a:off x="0" y="365268"/>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Impediments to Commercial Firm Participation</a:t>
            </a:r>
            <a:endParaRPr/>
          </a:p>
        </p:txBody>
      </p:sp>
      <p:sp>
        <p:nvSpPr>
          <p:cNvPr id="369" name="Google Shape;369;p8"/>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0" name="Google Shape;370;p8"/>
          <p:cNvSpPr/>
          <p:nvPr/>
        </p:nvSpPr>
        <p:spPr>
          <a:xfrm>
            <a:off x="1789560" y="4985717"/>
            <a:ext cx="230034" cy="888009"/>
          </a:xfrm>
          <a:custGeom>
            <a:rect b="b" l="l" r="r" t="t"/>
            <a:pathLst>
              <a:path extrusionOk="0" h="292" w="76">
                <a:moveTo>
                  <a:pt x="76" y="292"/>
                </a:moveTo>
                <a:cubicBezTo>
                  <a:pt x="53" y="292"/>
                  <a:pt x="53" y="292"/>
                  <a:pt x="53" y="292"/>
                </a:cubicBezTo>
                <a:cubicBezTo>
                  <a:pt x="53" y="118"/>
                  <a:pt x="1" y="11"/>
                  <a:pt x="0" y="10"/>
                </a:cubicBezTo>
                <a:cubicBezTo>
                  <a:pt x="21" y="0"/>
                  <a:pt x="21" y="0"/>
                  <a:pt x="21" y="0"/>
                </a:cubicBezTo>
                <a:cubicBezTo>
                  <a:pt x="24" y="4"/>
                  <a:pt x="76" y="112"/>
                  <a:pt x="76" y="292"/>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71" name="Google Shape;371;p8"/>
          <p:cNvSpPr/>
          <p:nvPr/>
        </p:nvSpPr>
        <p:spPr>
          <a:xfrm>
            <a:off x="2241918" y="4958730"/>
            <a:ext cx="231319" cy="888009"/>
          </a:xfrm>
          <a:custGeom>
            <a:rect b="b" l="l" r="r" t="t"/>
            <a:pathLst>
              <a:path extrusionOk="0" h="292" w="76">
                <a:moveTo>
                  <a:pt x="24" y="292"/>
                </a:moveTo>
                <a:cubicBezTo>
                  <a:pt x="0" y="292"/>
                  <a:pt x="0" y="292"/>
                  <a:pt x="0" y="292"/>
                </a:cubicBezTo>
                <a:cubicBezTo>
                  <a:pt x="0" y="113"/>
                  <a:pt x="53" y="5"/>
                  <a:pt x="55" y="0"/>
                </a:cubicBezTo>
                <a:cubicBezTo>
                  <a:pt x="76" y="11"/>
                  <a:pt x="76" y="11"/>
                  <a:pt x="76" y="11"/>
                </a:cubicBezTo>
                <a:cubicBezTo>
                  <a:pt x="66" y="6"/>
                  <a:pt x="66" y="6"/>
                  <a:pt x="66" y="6"/>
                </a:cubicBezTo>
                <a:cubicBezTo>
                  <a:pt x="76" y="11"/>
                  <a:pt x="76" y="11"/>
                  <a:pt x="76" y="11"/>
                </a:cubicBezTo>
                <a:cubicBezTo>
                  <a:pt x="76" y="12"/>
                  <a:pt x="24" y="119"/>
                  <a:pt x="24" y="292"/>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72" name="Google Shape;372;p8"/>
          <p:cNvSpPr/>
          <p:nvPr/>
        </p:nvSpPr>
        <p:spPr>
          <a:xfrm>
            <a:off x="2175092" y="2209886"/>
            <a:ext cx="1252979" cy="1252979"/>
          </a:xfrm>
          <a:custGeom>
            <a:rect b="b" l="l" r="r" t="t"/>
            <a:pathLst>
              <a:path extrusionOk="0" h="412" w="412">
                <a:moveTo>
                  <a:pt x="52" y="112"/>
                </a:moveTo>
                <a:cubicBezTo>
                  <a:pt x="0" y="198"/>
                  <a:pt x="27" y="309"/>
                  <a:pt x="112" y="361"/>
                </a:cubicBezTo>
                <a:cubicBezTo>
                  <a:pt x="197" y="412"/>
                  <a:pt x="308" y="385"/>
                  <a:pt x="360" y="300"/>
                </a:cubicBezTo>
                <a:cubicBezTo>
                  <a:pt x="412" y="215"/>
                  <a:pt x="385" y="104"/>
                  <a:pt x="300" y="52"/>
                </a:cubicBezTo>
                <a:cubicBezTo>
                  <a:pt x="214" y="0"/>
                  <a:pt x="103" y="27"/>
                  <a:pt x="52" y="112"/>
                </a:cubicBezTo>
                <a:close/>
              </a:path>
            </a:pathLst>
          </a:custGeom>
          <a:solidFill>
            <a:srgbClr val="36609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73" name="Google Shape;373;p8"/>
          <p:cNvSpPr/>
          <p:nvPr/>
        </p:nvSpPr>
        <p:spPr>
          <a:xfrm>
            <a:off x="1867952" y="1902746"/>
            <a:ext cx="1869831" cy="1863405"/>
          </a:xfrm>
          <a:custGeom>
            <a:rect b="b" l="l" r="r" t="t"/>
            <a:pathLst>
              <a:path extrusionOk="0" h="613" w="615">
                <a:moveTo>
                  <a:pt x="136" y="126"/>
                </a:moveTo>
                <a:cubicBezTo>
                  <a:pt x="126" y="135"/>
                  <a:pt x="117" y="145"/>
                  <a:pt x="109" y="156"/>
                </a:cubicBezTo>
                <a:cubicBezTo>
                  <a:pt x="108" y="155"/>
                  <a:pt x="108" y="155"/>
                  <a:pt x="108" y="155"/>
                </a:cubicBezTo>
                <a:cubicBezTo>
                  <a:pt x="50" y="137"/>
                  <a:pt x="50" y="137"/>
                  <a:pt x="50" y="137"/>
                </a:cubicBezTo>
                <a:cubicBezTo>
                  <a:pt x="21" y="192"/>
                  <a:pt x="21" y="192"/>
                  <a:pt x="21" y="192"/>
                </a:cubicBezTo>
                <a:cubicBezTo>
                  <a:pt x="70" y="231"/>
                  <a:pt x="70" y="231"/>
                  <a:pt x="70" y="231"/>
                </a:cubicBezTo>
                <a:cubicBezTo>
                  <a:pt x="66" y="244"/>
                  <a:pt x="63" y="257"/>
                  <a:pt x="61" y="270"/>
                </a:cubicBezTo>
                <a:cubicBezTo>
                  <a:pt x="59" y="270"/>
                  <a:pt x="59" y="270"/>
                  <a:pt x="59" y="270"/>
                </a:cubicBezTo>
                <a:cubicBezTo>
                  <a:pt x="0" y="281"/>
                  <a:pt x="0" y="281"/>
                  <a:pt x="0" y="281"/>
                </a:cubicBezTo>
                <a:cubicBezTo>
                  <a:pt x="1" y="344"/>
                  <a:pt x="1" y="344"/>
                  <a:pt x="1" y="344"/>
                </a:cubicBezTo>
                <a:cubicBezTo>
                  <a:pt x="62" y="354"/>
                  <a:pt x="62" y="354"/>
                  <a:pt x="62" y="354"/>
                </a:cubicBezTo>
                <a:cubicBezTo>
                  <a:pt x="65" y="367"/>
                  <a:pt x="69" y="380"/>
                  <a:pt x="73" y="393"/>
                </a:cubicBezTo>
                <a:cubicBezTo>
                  <a:pt x="72" y="394"/>
                  <a:pt x="72" y="394"/>
                  <a:pt x="72" y="394"/>
                </a:cubicBezTo>
                <a:cubicBezTo>
                  <a:pt x="26" y="432"/>
                  <a:pt x="26" y="432"/>
                  <a:pt x="26" y="432"/>
                </a:cubicBezTo>
                <a:cubicBezTo>
                  <a:pt x="57" y="486"/>
                  <a:pt x="57" y="486"/>
                  <a:pt x="57" y="486"/>
                </a:cubicBezTo>
                <a:cubicBezTo>
                  <a:pt x="116" y="466"/>
                  <a:pt x="116" y="466"/>
                  <a:pt x="116" y="466"/>
                </a:cubicBezTo>
                <a:cubicBezTo>
                  <a:pt x="124" y="477"/>
                  <a:pt x="128" y="483"/>
                  <a:pt x="144" y="495"/>
                </a:cubicBezTo>
                <a:cubicBezTo>
                  <a:pt x="144" y="496"/>
                  <a:pt x="144" y="496"/>
                  <a:pt x="144" y="496"/>
                </a:cubicBezTo>
                <a:cubicBezTo>
                  <a:pt x="122" y="551"/>
                  <a:pt x="122" y="551"/>
                  <a:pt x="122" y="551"/>
                </a:cubicBezTo>
                <a:cubicBezTo>
                  <a:pt x="175" y="583"/>
                  <a:pt x="175" y="583"/>
                  <a:pt x="175" y="583"/>
                </a:cubicBezTo>
                <a:cubicBezTo>
                  <a:pt x="216" y="538"/>
                  <a:pt x="216" y="538"/>
                  <a:pt x="216" y="538"/>
                </a:cubicBezTo>
                <a:cubicBezTo>
                  <a:pt x="233" y="545"/>
                  <a:pt x="249" y="550"/>
                  <a:pt x="267" y="553"/>
                </a:cubicBezTo>
                <a:cubicBezTo>
                  <a:pt x="266" y="554"/>
                  <a:pt x="266" y="554"/>
                  <a:pt x="266" y="554"/>
                </a:cubicBezTo>
                <a:cubicBezTo>
                  <a:pt x="277" y="613"/>
                  <a:pt x="277" y="613"/>
                  <a:pt x="277" y="613"/>
                </a:cubicBezTo>
                <a:cubicBezTo>
                  <a:pt x="339" y="613"/>
                  <a:pt x="339" y="613"/>
                  <a:pt x="339" y="613"/>
                </a:cubicBezTo>
                <a:cubicBezTo>
                  <a:pt x="351" y="552"/>
                  <a:pt x="351" y="552"/>
                  <a:pt x="351" y="552"/>
                </a:cubicBezTo>
                <a:cubicBezTo>
                  <a:pt x="371" y="549"/>
                  <a:pt x="390" y="543"/>
                  <a:pt x="409" y="534"/>
                </a:cubicBezTo>
                <a:cubicBezTo>
                  <a:pt x="409" y="536"/>
                  <a:pt x="409" y="536"/>
                  <a:pt x="409" y="536"/>
                </a:cubicBezTo>
                <a:cubicBezTo>
                  <a:pt x="451" y="579"/>
                  <a:pt x="451" y="579"/>
                  <a:pt x="451" y="579"/>
                </a:cubicBezTo>
                <a:cubicBezTo>
                  <a:pt x="503" y="545"/>
                  <a:pt x="503" y="545"/>
                  <a:pt x="503" y="545"/>
                </a:cubicBezTo>
                <a:cubicBezTo>
                  <a:pt x="479" y="487"/>
                  <a:pt x="479" y="487"/>
                  <a:pt x="479" y="487"/>
                </a:cubicBezTo>
                <a:cubicBezTo>
                  <a:pt x="479" y="487"/>
                  <a:pt x="479" y="487"/>
                  <a:pt x="479" y="487"/>
                </a:cubicBezTo>
                <a:cubicBezTo>
                  <a:pt x="488" y="478"/>
                  <a:pt x="497" y="468"/>
                  <a:pt x="506" y="458"/>
                </a:cubicBezTo>
                <a:cubicBezTo>
                  <a:pt x="507" y="458"/>
                  <a:pt x="507" y="458"/>
                  <a:pt x="507" y="458"/>
                </a:cubicBezTo>
                <a:cubicBezTo>
                  <a:pt x="565" y="477"/>
                  <a:pt x="565" y="477"/>
                  <a:pt x="565" y="477"/>
                </a:cubicBezTo>
                <a:cubicBezTo>
                  <a:pt x="593" y="421"/>
                  <a:pt x="593" y="421"/>
                  <a:pt x="593" y="421"/>
                </a:cubicBezTo>
                <a:cubicBezTo>
                  <a:pt x="545" y="382"/>
                  <a:pt x="545" y="382"/>
                  <a:pt x="545" y="382"/>
                </a:cubicBezTo>
                <a:cubicBezTo>
                  <a:pt x="544" y="382"/>
                  <a:pt x="544" y="382"/>
                  <a:pt x="544" y="382"/>
                </a:cubicBezTo>
                <a:cubicBezTo>
                  <a:pt x="548" y="370"/>
                  <a:pt x="551" y="357"/>
                  <a:pt x="553" y="344"/>
                </a:cubicBezTo>
                <a:cubicBezTo>
                  <a:pt x="555" y="344"/>
                  <a:pt x="555" y="344"/>
                  <a:pt x="555" y="344"/>
                </a:cubicBezTo>
                <a:cubicBezTo>
                  <a:pt x="615" y="332"/>
                  <a:pt x="615" y="332"/>
                  <a:pt x="615" y="332"/>
                </a:cubicBezTo>
                <a:cubicBezTo>
                  <a:pt x="613" y="270"/>
                  <a:pt x="613" y="270"/>
                  <a:pt x="613" y="270"/>
                </a:cubicBezTo>
                <a:cubicBezTo>
                  <a:pt x="552" y="259"/>
                  <a:pt x="552" y="259"/>
                  <a:pt x="552" y="259"/>
                </a:cubicBezTo>
                <a:cubicBezTo>
                  <a:pt x="551" y="259"/>
                  <a:pt x="551" y="259"/>
                  <a:pt x="551" y="259"/>
                </a:cubicBezTo>
                <a:cubicBezTo>
                  <a:pt x="548" y="246"/>
                  <a:pt x="545" y="233"/>
                  <a:pt x="540" y="221"/>
                </a:cubicBezTo>
                <a:cubicBezTo>
                  <a:pt x="542" y="220"/>
                  <a:pt x="542" y="220"/>
                  <a:pt x="542" y="220"/>
                </a:cubicBezTo>
                <a:cubicBezTo>
                  <a:pt x="589" y="181"/>
                  <a:pt x="589" y="181"/>
                  <a:pt x="589" y="181"/>
                </a:cubicBezTo>
                <a:cubicBezTo>
                  <a:pt x="558" y="127"/>
                  <a:pt x="558" y="127"/>
                  <a:pt x="558" y="127"/>
                </a:cubicBezTo>
                <a:cubicBezTo>
                  <a:pt x="499" y="147"/>
                  <a:pt x="499" y="147"/>
                  <a:pt x="499" y="147"/>
                </a:cubicBezTo>
                <a:cubicBezTo>
                  <a:pt x="494" y="145"/>
                  <a:pt x="494" y="145"/>
                  <a:pt x="494" y="145"/>
                </a:cubicBezTo>
                <a:cubicBezTo>
                  <a:pt x="486" y="135"/>
                  <a:pt x="479" y="127"/>
                  <a:pt x="463" y="115"/>
                </a:cubicBezTo>
                <a:cubicBezTo>
                  <a:pt x="464" y="113"/>
                  <a:pt x="464" y="113"/>
                  <a:pt x="464" y="113"/>
                </a:cubicBezTo>
                <a:cubicBezTo>
                  <a:pt x="490" y="68"/>
                  <a:pt x="490" y="68"/>
                  <a:pt x="490" y="68"/>
                </a:cubicBezTo>
                <a:cubicBezTo>
                  <a:pt x="437" y="35"/>
                  <a:pt x="437" y="35"/>
                  <a:pt x="437" y="35"/>
                </a:cubicBezTo>
                <a:cubicBezTo>
                  <a:pt x="396" y="78"/>
                  <a:pt x="396" y="78"/>
                  <a:pt x="396" y="78"/>
                </a:cubicBezTo>
                <a:cubicBezTo>
                  <a:pt x="397" y="77"/>
                  <a:pt x="397" y="77"/>
                  <a:pt x="397" y="77"/>
                </a:cubicBezTo>
                <a:cubicBezTo>
                  <a:pt x="381" y="71"/>
                  <a:pt x="365" y="65"/>
                  <a:pt x="348" y="62"/>
                </a:cubicBezTo>
                <a:cubicBezTo>
                  <a:pt x="348" y="60"/>
                  <a:pt x="348" y="60"/>
                  <a:pt x="348" y="60"/>
                </a:cubicBezTo>
                <a:cubicBezTo>
                  <a:pt x="337" y="0"/>
                  <a:pt x="337" y="0"/>
                  <a:pt x="337" y="0"/>
                </a:cubicBezTo>
                <a:cubicBezTo>
                  <a:pt x="275" y="0"/>
                  <a:pt x="275" y="0"/>
                  <a:pt x="275" y="0"/>
                </a:cubicBezTo>
                <a:cubicBezTo>
                  <a:pt x="264" y="62"/>
                  <a:pt x="264" y="62"/>
                  <a:pt x="264" y="62"/>
                </a:cubicBezTo>
                <a:cubicBezTo>
                  <a:pt x="264" y="62"/>
                  <a:pt x="264" y="62"/>
                  <a:pt x="264" y="62"/>
                </a:cubicBezTo>
                <a:cubicBezTo>
                  <a:pt x="244" y="66"/>
                  <a:pt x="225" y="71"/>
                  <a:pt x="206" y="79"/>
                </a:cubicBezTo>
                <a:cubicBezTo>
                  <a:pt x="205" y="78"/>
                  <a:pt x="205" y="78"/>
                  <a:pt x="205" y="78"/>
                </a:cubicBezTo>
                <a:cubicBezTo>
                  <a:pt x="163" y="34"/>
                  <a:pt x="163" y="34"/>
                  <a:pt x="163" y="34"/>
                </a:cubicBezTo>
                <a:cubicBezTo>
                  <a:pt x="112" y="69"/>
                  <a:pt x="112" y="69"/>
                  <a:pt x="112" y="69"/>
                </a:cubicBezTo>
                <a:cubicBezTo>
                  <a:pt x="136" y="126"/>
                  <a:pt x="136" y="126"/>
                  <a:pt x="136" y="126"/>
                </a:cubicBezTo>
                <a:close/>
                <a:moveTo>
                  <a:pt x="414" y="131"/>
                </a:moveTo>
                <a:cubicBezTo>
                  <a:pt x="512" y="190"/>
                  <a:pt x="543" y="317"/>
                  <a:pt x="483" y="414"/>
                </a:cubicBezTo>
                <a:cubicBezTo>
                  <a:pt x="424" y="512"/>
                  <a:pt x="297" y="543"/>
                  <a:pt x="200" y="484"/>
                </a:cubicBezTo>
                <a:cubicBezTo>
                  <a:pt x="102" y="425"/>
                  <a:pt x="71" y="298"/>
                  <a:pt x="130" y="200"/>
                </a:cubicBezTo>
                <a:cubicBezTo>
                  <a:pt x="189" y="102"/>
                  <a:pt x="317" y="71"/>
                  <a:pt x="414" y="131"/>
                </a:cubicBezTo>
                <a:close/>
              </a:path>
            </a:pathLst>
          </a:custGeom>
          <a:solidFill>
            <a:srgbClr val="36609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74" name="Google Shape;374;p8"/>
          <p:cNvSpPr/>
          <p:nvPr/>
        </p:nvSpPr>
        <p:spPr>
          <a:xfrm>
            <a:off x="1585228" y="3885666"/>
            <a:ext cx="1119328" cy="1115473"/>
          </a:xfrm>
          <a:custGeom>
            <a:rect b="b" l="l" r="r" t="t"/>
            <a:pathLst>
              <a:path extrusionOk="0" h="367" w="368">
                <a:moveTo>
                  <a:pt x="46" y="100"/>
                </a:moveTo>
                <a:cubicBezTo>
                  <a:pt x="0" y="176"/>
                  <a:pt x="25" y="275"/>
                  <a:pt x="101" y="321"/>
                </a:cubicBezTo>
                <a:cubicBezTo>
                  <a:pt x="176" y="367"/>
                  <a:pt x="275" y="343"/>
                  <a:pt x="322" y="267"/>
                </a:cubicBezTo>
                <a:cubicBezTo>
                  <a:pt x="368" y="191"/>
                  <a:pt x="343" y="92"/>
                  <a:pt x="267" y="46"/>
                </a:cubicBezTo>
                <a:cubicBezTo>
                  <a:pt x="192" y="0"/>
                  <a:pt x="93" y="24"/>
                  <a:pt x="46" y="100"/>
                </a:cubicBezTo>
                <a:close/>
              </a:path>
            </a:pathLst>
          </a:custGeom>
          <a:solidFill>
            <a:srgbClr val="B7CCE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75" name="Google Shape;375;p8"/>
          <p:cNvSpPr/>
          <p:nvPr/>
        </p:nvSpPr>
        <p:spPr>
          <a:xfrm>
            <a:off x="1314070" y="3611938"/>
            <a:ext cx="1664213" cy="1662928"/>
          </a:xfrm>
          <a:custGeom>
            <a:rect b="b" l="l" r="r" t="t"/>
            <a:pathLst>
              <a:path extrusionOk="0" h="547" w="547">
                <a:moveTo>
                  <a:pt x="121" y="113"/>
                </a:moveTo>
                <a:cubicBezTo>
                  <a:pt x="112" y="121"/>
                  <a:pt x="104" y="129"/>
                  <a:pt x="97" y="139"/>
                </a:cubicBezTo>
                <a:cubicBezTo>
                  <a:pt x="95" y="138"/>
                  <a:pt x="95" y="138"/>
                  <a:pt x="95" y="138"/>
                </a:cubicBezTo>
                <a:cubicBezTo>
                  <a:pt x="44" y="122"/>
                  <a:pt x="44" y="122"/>
                  <a:pt x="44" y="122"/>
                </a:cubicBezTo>
                <a:cubicBezTo>
                  <a:pt x="19" y="171"/>
                  <a:pt x="19" y="171"/>
                  <a:pt x="19" y="171"/>
                </a:cubicBezTo>
                <a:cubicBezTo>
                  <a:pt x="62" y="206"/>
                  <a:pt x="62" y="206"/>
                  <a:pt x="62" y="206"/>
                </a:cubicBezTo>
                <a:cubicBezTo>
                  <a:pt x="58" y="217"/>
                  <a:pt x="55" y="229"/>
                  <a:pt x="53" y="240"/>
                </a:cubicBezTo>
                <a:cubicBezTo>
                  <a:pt x="52" y="240"/>
                  <a:pt x="52" y="240"/>
                  <a:pt x="52" y="240"/>
                </a:cubicBezTo>
                <a:cubicBezTo>
                  <a:pt x="0" y="251"/>
                  <a:pt x="0" y="251"/>
                  <a:pt x="0" y="251"/>
                </a:cubicBezTo>
                <a:cubicBezTo>
                  <a:pt x="1" y="306"/>
                  <a:pt x="1" y="306"/>
                  <a:pt x="1" y="306"/>
                </a:cubicBezTo>
                <a:cubicBezTo>
                  <a:pt x="55" y="316"/>
                  <a:pt x="55" y="316"/>
                  <a:pt x="55" y="316"/>
                </a:cubicBezTo>
                <a:cubicBezTo>
                  <a:pt x="57" y="328"/>
                  <a:pt x="61" y="339"/>
                  <a:pt x="65" y="350"/>
                </a:cubicBezTo>
                <a:cubicBezTo>
                  <a:pt x="64" y="351"/>
                  <a:pt x="64" y="351"/>
                  <a:pt x="64" y="351"/>
                </a:cubicBezTo>
                <a:cubicBezTo>
                  <a:pt x="23" y="385"/>
                  <a:pt x="23" y="385"/>
                  <a:pt x="23" y="385"/>
                </a:cubicBezTo>
                <a:cubicBezTo>
                  <a:pt x="50" y="433"/>
                  <a:pt x="50" y="433"/>
                  <a:pt x="50" y="433"/>
                </a:cubicBezTo>
                <a:cubicBezTo>
                  <a:pt x="103" y="416"/>
                  <a:pt x="103" y="416"/>
                  <a:pt x="103" y="416"/>
                </a:cubicBezTo>
                <a:cubicBezTo>
                  <a:pt x="110" y="425"/>
                  <a:pt x="114" y="431"/>
                  <a:pt x="128" y="442"/>
                </a:cubicBezTo>
                <a:cubicBezTo>
                  <a:pt x="128" y="442"/>
                  <a:pt x="128" y="442"/>
                  <a:pt x="128" y="442"/>
                </a:cubicBezTo>
                <a:cubicBezTo>
                  <a:pt x="108" y="491"/>
                  <a:pt x="108" y="491"/>
                  <a:pt x="108" y="491"/>
                </a:cubicBezTo>
                <a:cubicBezTo>
                  <a:pt x="155" y="520"/>
                  <a:pt x="155" y="520"/>
                  <a:pt x="155" y="520"/>
                </a:cubicBezTo>
                <a:cubicBezTo>
                  <a:pt x="192" y="480"/>
                  <a:pt x="192" y="480"/>
                  <a:pt x="192" y="480"/>
                </a:cubicBezTo>
                <a:cubicBezTo>
                  <a:pt x="207" y="485"/>
                  <a:pt x="222" y="490"/>
                  <a:pt x="237" y="492"/>
                </a:cubicBezTo>
                <a:cubicBezTo>
                  <a:pt x="237" y="494"/>
                  <a:pt x="237" y="494"/>
                  <a:pt x="237" y="494"/>
                </a:cubicBezTo>
                <a:cubicBezTo>
                  <a:pt x="247" y="547"/>
                  <a:pt x="247" y="547"/>
                  <a:pt x="247" y="547"/>
                </a:cubicBezTo>
                <a:cubicBezTo>
                  <a:pt x="302" y="546"/>
                  <a:pt x="302" y="546"/>
                  <a:pt x="302" y="546"/>
                </a:cubicBezTo>
                <a:cubicBezTo>
                  <a:pt x="312" y="492"/>
                  <a:pt x="312" y="492"/>
                  <a:pt x="312" y="492"/>
                </a:cubicBezTo>
                <a:cubicBezTo>
                  <a:pt x="330" y="489"/>
                  <a:pt x="347" y="484"/>
                  <a:pt x="364" y="476"/>
                </a:cubicBezTo>
                <a:cubicBezTo>
                  <a:pt x="364" y="477"/>
                  <a:pt x="364" y="477"/>
                  <a:pt x="364" y="477"/>
                </a:cubicBezTo>
                <a:cubicBezTo>
                  <a:pt x="402" y="516"/>
                  <a:pt x="402" y="516"/>
                  <a:pt x="402" y="516"/>
                </a:cubicBezTo>
                <a:cubicBezTo>
                  <a:pt x="448" y="486"/>
                  <a:pt x="448" y="486"/>
                  <a:pt x="448" y="486"/>
                </a:cubicBezTo>
                <a:cubicBezTo>
                  <a:pt x="426" y="434"/>
                  <a:pt x="426" y="434"/>
                  <a:pt x="426" y="434"/>
                </a:cubicBezTo>
                <a:cubicBezTo>
                  <a:pt x="426" y="434"/>
                  <a:pt x="426" y="434"/>
                  <a:pt x="426" y="434"/>
                </a:cubicBezTo>
                <a:cubicBezTo>
                  <a:pt x="435" y="426"/>
                  <a:pt x="443" y="417"/>
                  <a:pt x="450" y="408"/>
                </a:cubicBezTo>
                <a:cubicBezTo>
                  <a:pt x="451" y="408"/>
                  <a:pt x="451" y="408"/>
                  <a:pt x="451" y="408"/>
                </a:cubicBezTo>
                <a:cubicBezTo>
                  <a:pt x="503" y="425"/>
                  <a:pt x="503" y="425"/>
                  <a:pt x="503" y="425"/>
                </a:cubicBezTo>
                <a:cubicBezTo>
                  <a:pt x="528" y="376"/>
                  <a:pt x="528" y="376"/>
                  <a:pt x="528" y="376"/>
                </a:cubicBezTo>
                <a:cubicBezTo>
                  <a:pt x="485" y="341"/>
                  <a:pt x="485" y="341"/>
                  <a:pt x="485" y="341"/>
                </a:cubicBezTo>
                <a:cubicBezTo>
                  <a:pt x="484" y="341"/>
                  <a:pt x="484" y="341"/>
                  <a:pt x="484" y="341"/>
                </a:cubicBezTo>
                <a:cubicBezTo>
                  <a:pt x="488" y="329"/>
                  <a:pt x="491" y="318"/>
                  <a:pt x="493" y="306"/>
                </a:cubicBezTo>
                <a:cubicBezTo>
                  <a:pt x="494" y="306"/>
                  <a:pt x="494" y="306"/>
                  <a:pt x="494" y="306"/>
                </a:cubicBezTo>
                <a:cubicBezTo>
                  <a:pt x="547" y="296"/>
                  <a:pt x="547" y="296"/>
                  <a:pt x="547" y="296"/>
                </a:cubicBezTo>
                <a:cubicBezTo>
                  <a:pt x="546" y="240"/>
                  <a:pt x="546" y="240"/>
                  <a:pt x="546" y="240"/>
                </a:cubicBezTo>
                <a:cubicBezTo>
                  <a:pt x="491" y="231"/>
                  <a:pt x="491" y="231"/>
                  <a:pt x="491" y="231"/>
                </a:cubicBezTo>
                <a:cubicBezTo>
                  <a:pt x="491" y="231"/>
                  <a:pt x="491" y="231"/>
                  <a:pt x="491" y="231"/>
                </a:cubicBezTo>
                <a:cubicBezTo>
                  <a:pt x="488" y="219"/>
                  <a:pt x="485" y="208"/>
                  <a:pt x="481" y="197"/>
                </a:cubicBezTo>
                <a:cubicBezTo>
                  <a:pt x="483" y="196"/>
                  <a:pt x="483" y="196"/>
                  <a:pt x="483" y="196"/>
                </a:cubicBezTo>
                <a:cubicBezTo>
                  <a:pt x="524" y="161"/>
                  <a:pt x="524" y="161"/>
                  <a:pt x="524" y="161"/>
                </a:cubicBezTo>
                <a:cubicBezTo>
                  <a:pt x="497" y="113"/>
                  <a:pt x="497" y="113"/>
                  <a:pt x="497" y="113"/>
                </a:cubicBezTo>
                <a:cubicBezTo>
                  <a:pt x="444" y="131"/>
                  <a:pt x="444" y="131"/>
                  <a:pt x="444" y="131"/>
                </a:cubicBezTo>
                <a:cubicBezTo>
                  <a:pt x="440" y="130"/>
                  <a:pt x="440" y="130"/>
                  <a:pt x="440" y="130"/>
                </a:cubicBezTo>
                <a:cubicBezTo>
                  <a:pt x="433" y="121"/>
                  <a:pt x="426" y="113"/>
                  <a:pt x="412" y="102"/>
                </a:cubicBezTo>
                <a:cubicBezTo>
                  <a:pt x="413" y="101"/>
                  <a:pt x="413" y="101"/>
                  <a:pt x="413" y="101"/>
                </a:cubicBezTo>
                <a:cubicBezTo>
                  <a:pt x="436" y="60"/>
                  <a:pt x="436" y="60"/>
                  <a:pt x="436" y="60"/>
                </a:cubicBezTo>
                <a:cubicBezTo>
                  <a:pt x="389" y="32"/>
                  <a:pt x="389" y="32"/>
                  <a:pt x="389" y="32"/>
                </a:cubicBezTo>
                <a:cubicBezTo>
                  <a:pt x="353" y="70"/>
                  <a:pt x="353" y="70"/>
                  <a:pt x="353" y="70"/>
                </a:cubicBezTo>
                <a:cubicBezTo>
                  <a:pt x="353" y="69"/>
                  <a:pt x="353" y="69"/>
                  <a:pt x="353" y="69"/>
                </a:cubicBezTo>
                <a:cubicBezTo>
                  <a:pt x="339" y="63"/>
                  <a:pt x="324" y="58"/>
                  <a:pt x="309" y="56"/>
                </a:cubicBezTo>
                <a:cubicBezTo>
                  <a:pt x="310" y="53"/>
                  <a:pt x="310" y="53"/>
                  <a:pt x="310" y="53"/>
                </a:cubicBezTo>
                <a:cubicBezTo>
                  <a:pt x="300" y="0"/>
                  <a:pt x="300" y="0"/>
                  <a:pt x="300" y="0"/>
                </a:cubicBezTo>
                <a:cubicBezTo>
                  <a:pt x="245" y="0"/>
                  <a:pt x="245" y="0"/>
                  <a:pt x="245" y="0"/>
                </a:cubicBezTo>
                <a:cubicBezTo>
                  <a:pt x="234" y="55"/>
                  <a:pt x="234" y="55"/>
                  <a:pt x="234" y="55"/>
                </a:cubicBezTo>
                <a:cubicBezTo>
                  <a:pt x="235" y="55"/>
                  <a:pt x="235" y="55"/>
                  <a:pt x="235" y="55"/>
                </a:cubicBezTo>
                <a:cubicBezTo>
                  <a:pt x="217" y="58"/>
                  <a:pt x="200" y="64"/>
                  <a:pt x="183" y="71"/>
                </a:cubicBezTo>
                <a:cubicBezTo>
                  <a:pt x="182" y="69"/>
                  <a:pt x="182" y="69"/>
                  <a:pt x="182" y="69"/>
                </a:cubicBezTo>
                <a:cubicBezTo>
                  <a:pt x="145" y="30"/>
                  <a:pt x="145" y="30"/>
                  <a:pt x="145" y="30"/>
                </a:cubicBezTo>
                <a:cubicBezTo>
                  <a:pt x="99" y="61"/>
                  <a:pt x="99" y="61"/>
                  <a:pt x="99" y="61"/>
                </a:cubicBezTo>
                <a:cubicBezTo>
                  <a:pt x="121" y="112"/>
                  <a:pt x="121" y="112"/>
                  <a:pt x="121" y="112"/>
                </a:cubicBezTo>
                <a:lnTo>
                  <a:pt x="121" y="113"/>
                </a:lnTo>
                <a:close/>
                <a:moveTo>
                  <a:pt x="369" y="116"/>
                </a:moveTo>
                <a:cubicBezTo>
                  <a:pt x="455" y="169"/>
                  <a:pt x="483" y="282"/>
                  <a:pt x="430" y="369"/>
                </a:cubicBezTo>
                <a:cubicBezTo>
                  <a:pt x="378" y="456"/>
                  <a:pt x="264" y="484"/>
                  <a:pt x="177" y="431"/>
                </a:cubicBezTo>
                <a:cubicBezTo>
                  <a:pt x="91" y="378"/>
                  <a:pt x="63" y="265"/>
                  <a:pt x="116" y="178"/>
                </a:cubicBezTo>
                <a:cubicBezTo>
                  <a:pt x="168" y="91"/>
                  <a:pt x="282" y="64"/>
                  <a:pt x="369" y="116"/>
                </a:cubicBezTo>
                <a:close/>
              </a:path>
            </a:pathLst>
          </a:custGeom>
          <a:solidFill>
            <a:srgbClr val="B7CCE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76" name="Google Shape;376;p8"/>
          <p:cNvSpPr/>
          <p:nvPr/>
        </p:nvSpPr>
        <p:spPr>
          <a:xfrm>
            <a:off x="3203177" y="3766151"/>
            <a:ext cx="661830" cy="666970"/>
          </a:xfrm>
          <a:custGeom>
            <a:rect b="b" l="l" r="r" t="t"/>
            <a:pathLst>
              <a:path extrusionOk="0" h="219" w="218">
                <a:moveTo>
                  <a:pt x="28" y="60"/>
                </a:moveTo>
                <a:cubicBezTo>
                  <a:pt x="0" y="105"/>
                  <a:pt x="15" y="164"/>
                  <a:pt x="60" y="191"/>
                </a:cubicBezTo>
                <a:cubicBezTo>
                  <a:pt x="105" y="219"/>
                  <a:pt x="164" y="204"/>
                  <a:pt x="191" y="159"/>
                </a:cubicBezTo>
                <a:cubicBezTo>
                  <a:pt x="218" y="114"/>
                  <a:pt x="204" y="55"/>
                  <a:pt x="159" y="28"/>
                </a:cubicBezTo>
                <a:cubicBezTo>
                  <a:pt x="114" y="0"/>
                  <a:pt x="55" y="15"/>
                  <a:pt x="28" y="60"/>
                </a:cubicBezTo>
              </a:path>
            </a:pathLst>
          </a:custGeom>
          <a:solidFill>
            <a:srgbClr val="2440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77" name="Google Shape;377;p8"/>
          <p:cNvSpPr/>
          <p:nvPr/>
        </p:nvSpPr>
        <p:spPr>
          <a:xfrm>
            <a:off x="3041254" y="3605513"/>
            <a:ext cx="988247" cy="988247"/>
          </a:xfrm>
          <a:custGeom>
            <a:rect b="b" l="l" r="r" t="t"/>
            <a:pathLst>
              <a:path extrusionOk="0" h="325" w="325">
                <a:moveTo>
                  <a:pt x="72" y="67"/>
                </a:moveTo>
                <a:cubicBezTo>
                  <a:pt x="67" y="71"/>
                  <a:pt x="62" y="77"/>
                  <a:pt x="57" y="82"/>
                </a:cubicBezTo>
                <a:cubicBezTo>
                  <a:pt x="57" y="82"/>
                  <a:pt x="57" y="82"/>
                  <a:pt x="57" y="82"/>
                </a:cubicBezTo>
                <a:cubicBezTo>
                  <a:pt x="26" y="72"/>
                  <a:pt x="26" y="72"/>
                  <a:pt x="26" y="72"/>
                </a:cubicBezTo>
                <a:cubicBezTo>
                  <a:pt x="11" y="101"/>
                  <a:pt x="11" y="101"/>
                  <a:pt x="11" y="101"/>
                </a:cubicBezTo>
                <a:cubicBezTo>
                  <a:pt x="37" y="122"/>
                  <a:pt x="37" y="122"/>
                  <a:pt x="37" y="122"/>
                </a:cubicBezTo>
                <a:cubicBezTo>
                  <a:pt x="35" y="129"/>
                  <a:pt x="33" y="136"/>
                  <a:pt x="32" y="143"/>
                </a:cubicBezTo>
                <a:cubicBezTo>
                  <a:pt x="31" y="143"/>
                  <a:pt x="31" y="143"/>
                  <a:pt x="31" y="143"/>
                </a:cubicBezTo>
                <a:cubicBezTo>
                  <a:pt x="0" y="149"/>
                  <a:pt x="0" y="149"/>
                  <a:pt x="0" y="149"/>
                </a:cubicBezTo>
                <a:cubicBezTo>
                  <a:pt x="0" y="182"/>
                  <a:pt x="0" y="182"/>
                  <a:pt x="0" y="182"/>
                </a:cubicBezTo>
                <a:cubicBezTo>
                  <a:pt x="33" y="187"/>
                  <a:pt x="33" y="187"/>
                  <a:pt x="33" y="187"/>
                </a:cubicBezTo>
                <a:cubicBezTo>
                  <a:pt x="34" y="194"/>
                  <a:pt x="36" y="201"/>
                  <a:pt x="38" y="208"/>
                </a:cubicBezTo>
                <a:cubicBezTo>
                  <a:pt x="38" y="208"/>
                  <a:pt x="38" y="208"/>
                  <a:pt x="38" y="208"/>
                </a:cubicBezTo>
                <a:cubicBezTo>
                  <a:pt x="13" y="229"/>
                  <a:pt x="13" y="229"/>
                  <a:pt x="13" y="229"/>
                </a:cubicBezTo>
                <a:cubicBezTo>
                  <a:pt x="30" y="257"/>
                  <a:pt x="30" y="257"/>
                  <a:pt x="30" y="257"/>
                </a:cubicBezTo>
                <a:cubicBezTo>
                  <a:pt x="61" y="247"/>
                  <a:pt x="61" y="247"/>
                  <a:pt x="61" y="247"/>
                </a:cubicBezTo>
                <a:cubicBezTo>
                  <a:pt x="66" y="252"/>
                  <a:pt x="68" y="256"/>
                  <a:pt x="76" y="262"/>
                </a:cubicBezTo>
                <a:cubicBezTo>
                  <a:pt x="76" y="263"/>
                  <a:pt x="76" y="263"/>
                  <a:pt x="76" y="263"/>
                </a:cubicBezTo>
                <a:cubicBezTo>
                  <a:pt x="64" y="292"/>
                  <a:pt x="64" y="292"/>
                  <a:pt x="64" y="292"/>
                </a:cubicBezTo>
                <a:cubicBezTo>
                  <a:pt x="92" y="309"/>
                  <a:pt x="92" y="309"/>
                  <a:pt x="92" y="309"/>
                </a:cubicBezTo>
                <a:cubicBezTo>
                  <a:pt x="114" y="285"/>
                  <a:pt x="114" y="285"/>
                  <a:pt x="114" y="285"/>
                </a:cubicBezTo>
                <a:cubicBezTo>
                  <a:pt x="123" y="288"/>
                  <a:pt x="132" y="291"/>
                  <a:pt x="141" y="292"/>
                </a:cubicBezTo>
                <a:cubicBezTo>
                  <a:pt x="141" y="293"/>
                  <a:pt x="141" y="293"/>
                  <a:pt x="141" y="293"/>
                </a:cubicBezTo>
                <a:cubicBezTo>
                  <a:pt x="147" y="325"/>
                  <a:pt x="147" y="325"/>
                  <a:pt x="147" y="325"/>
                </a:cubicBezTo>
                <a:cubicBezTo>
                  <a:pt x="179" y="324"/>
                  <a:pt x="179" y="324"/>
                  <a:pt x="179" y="324"/>
                </a:cubicBezTo>
                <a:cubicBezTo>
                  <a:pt x="186" y="292"/>
                  <a:pt x="186" y="292"/>
                  <a:pt x="186" y="292"/>
                </a:cubicBezTo>
                <a:cubicBezTo>
                  <a:pt x="196" y="290"/>
                  <a:pt x="206" y="287"/>
                  <a:pt x="216" y="283"/>
                </a:cubicBezTo>
                <a:cubicBezTo>
                  <a:pt x="217" y="283"/>
                  <a:pt x="217" y="283"/>
                  <a:pt x="217" y="283"/>
                </a:cubicBezTo>
                <a:cubicBezTo>
                  <a:pt x="239" y="307"/>
                  <a:pt x="239" y="307"/>
                  <a:pt x="239" y="307"/>
                </a:cubicBezTo>
                <a:cubicBezTo>
                  <a:pt x="266" y="288"/>
                  <a:pt x="266" y="288"/>
                  <a:pt x="266" y="288"/>
                </a:cubicBezTo>
                <a:cubicBezTo>
                  <a:pt x="253" y="258"/>
                  <a:pt x="253" y="258"/>
                  <a:pt x="253" y="258"/>
                </a:cubicBezTo>
                <a:cubicBezTo>
                  <a:pt x="253" y="258"/>
                  <a:pt x="253" y="258"/>
                  <a:pt x="253" y="258"/>
                </a:cubicBezTo>
                <a:cubicBezTo>
                  <a:pt x="258" y="253"/>
                  <a:pt x="263" y="248"/>
                  <a:pt x="268" y="242"/>
                </a:cubicBezTo>
                <a:cubicBezTo>
                  <a:pt x="268" y="242"/>
                  <a:pt x="268" y="242"/>
                  <a:pt x="268" y="242"/>
                </a:cubicBezTo>
                <a:cubicBezTo>
                  <a:pt x="299" y="252"/>
                  <a:pt x="299" y="252"/>
                  <a:pt x="299" y="252"/>
                </a:cubicBezTo>
                <a:cubicBezTo>
                  <a:pt x="314" y="223"/>
                  <a:pt x="314" y="223"/>
                  <a:pt x="314" y="223"/>
                </a:cubicBezTo>
                <a:cubicBezTo>
                  <a:pt x="288" y="202"/>
                  <a:pt x="288" y="202"/>
                  <a:pt x="288" y="202"/>
                </a:cubicBezTo>
                <a:cubicBezTo>
                  <a:pt x="288" y="202"/>
                  <a:pt x="288" y="202"/>
                  <a:pt x="288" y="202"/>
                </a:cubicBezTo>
                <a:cubicBezTo>
                  <a:pt x="290" y="195"/>
                  <a:pt x="292" y="189"/>
                  <a:pt x="293" y="182"/>
                </a:cubicBezTo>
                <a:cubicBezTo>
                  <a:pt x="294" y="182"/>
                  <a:pt x="294" y="182"/>
                  <a:pt x="294" y="182"/>
                </a:cubicBezTo>
                <a:cubicBezTo>
                  <a:pt x="325" y="175"/>
                  <a:pt x="325" y="175"/>
                  <a:pt x="325" y="175"/>
                </a:cubicBezTo>
                <a:cubicBezTo>
                  <a:pt x="325" y="143"/>
                  <a:pt x="325" y="143"/>
                  <a:pt x="325" y="143"/>
                </a:cubicBezTo>
                <a:cubicBezTo>
                  <a:pt x="292" y="137"/>
                  <a:pt x="292" y="137"/>
                  <a:pt x="292" y="137"/>
                </a:cubicBezTo>
                <a:cubicBezTo>
                  <a:pt x="292" y="137"/>
                  <a:pt x="292" y="137"/>
                  <a:pt x="292" y="137"/>
                </a:cubicBezTo>
                <a:cubicBezTo>
                  <a:pt x="290" y="130"/>
                  <a:pt x="288" y="123"/>
                  <a:pt x="286" y="117"/>
                </a:cubicBezTo>
                <a:cubicBezTo>
                  <a:pt x="287" y="116"/>
                  <a:pt x="287" y="116"/>
                  <a:pt x="287" y="116"/>
                </a:cubicBezTo>
                <a:cubicBezTo>
                  <a:pt x="312" y="96"/>
                  <a:pt x="312" y="96"/>
                  <a:pt x="312" y="96"/>
                </a:cubicBezTo>
                <a:cubicBezTo>
                  <a:pt x="295" y="67"/>
                  <a:pt x="295" y="67"/>
                  <a:pt x="295" y="67"/>
                </a:cubicBezTo>
                <a:cubicBezTo>
                  <a:pt x="264" y="78"/>
                  <a:pt x="264" y="78"/>
                  <a:pt x="264" y="78"/>
                </a:cubicBezTo>
                <a:cubicBezTo>
                  <a:pt x="262" y="77"/>
                  <a:pt x="262" y="77"/>
                  <a:pt x="262" y="77"/>
                </a:cubicBezTo>
                <a:cubicBezTo>
                  <a:pt x="257" y="71"/>
                  <a:pt x="253" y="67"/>
                  <a:pt x="245" y="61"/>
                </a:cubicBezTo>
                <a:cubicBezTo>
                  <a:pt x="246" y="59"/>
                  <a:pt x="246" y="59"/>
                  <a:pt x="246" y="59"/>
                </a:cubicBezTo>
                <a:cubicBezTo>
                  <a:pt x="259" y="36"/>
                  <a:pt x="259" y="36"/>
                  <a:pt x="259" y="36"/>
                </a:cubicBezTo>
                <a:cubicBezTo>
                  <a:pt x="231" y="18"/>
                  <a:pt x="231" y="18"/>
                  <a:pt x="231" y="18"/>
                </a:cubicBezTo>
                <a:cubicBezTo>
                  <a:pt x="210" y="41"/>
                  <a:pt x="210" y="41"/>
                  <a:pt x="210" y="41"/>
                </a:cubicBezTo>
                <a:cubicBezTo>
                  <a:pt x="210" y="41"/>
                  <a:pt x="210" y="41"/>
                  <a:pt x="210" y="41"/>
                </a:cubicBezTo>
                <a:cubicBezTo>
                  <a:pt x="201" y="37"/>
                  <a:pt x="193" y="34"/>
                  <a:pt x="184" y="33"/>
                </a:cubicBezTo>
                <a:cubicBezTo>
                  <a:pt x="184" y="31"/>
                  <a:pt x="184" y="31"/>
                  <a:pt x="184" y="31"/>
                </a:cubicBezTo>
                <a:cubicBezTo>
                  <a:pt x="178" y="0"/>
                  <a:pt x="178" y="0"/>
                  <a:pt x="178" y="0"/>
                </a:cubicBezTo>
                <a:cubicBezTo>
                  <a:pt x="146" y="0"/>
                  <a:pt x="146" y="0"/>
                  <a:pt x="146" y="0"/>
                </a:cubicBezTo>
                <a:cubicBezTo>
                  <a:pt x="139" y="32"/>
                  <a:pt x="139" y="32"/>
                  <a:pt x="139" y="32"/>
                </a:cubicBezTo>
                <a:cubicBezTo>
                  <a:pt x="139" y="33"/>
                  <a:pt x="139" y="33"/>
                  <a:pt x="139" y="33"/>
                </a:cubicBezTo>
                <a:cubicBezTo>
                  <a:pt x="129" y="34"/>
                  <a:pt x="119" y="37"/>
                  <a:pt x="109" y="42"/>
                </a:cubicBezTo>
                <a:cubicBezTo>
                  <a:pt x="108" y="41"/>
                  <a:pt x="108" y="41"/>
                  <a:pt x="108" y="41"/>
                </a:cubicBezTo>
                <a:cubicBezTo>
                  <a:pt x="86" y="18"/>
                  <a:pt x="86" y="18"/>
                  <a:pt x="86" y="18"/>
                </a:cubicBezTo>
                <a:cubicBezTo>
                  <a:pt x="59" y="36"/>
                  <a:pt x="59" y="36"/>
                  <a:pt x="59" y="36"/>
                </a:cubicBezTo>
                <a:cubicBezTo>
                  <a:pt x="72" y="66"/>
                  <a:pt x="72" y="66"/>
                  <a:pt x="72" y="66"/>
                </a:cubicBezTo>
                <a:lnTo>
                  <a:pt x="72" y="67"/>
                </a:lnTo>
                <a:close/>
                <a:moveTo>
                  <a:pt x="219" y="69"/>
                </a:moveTo>
                <a:cubicBezTo>
                  <a:pt x="271" y="100"/>
                  <a:pt x="287" y="167"/>
                  <a:pt x="256" y="219"/>
                </a:cubicBezTo>
                <a:cubicBezTo>
                  <a:pt x="224" y="271"/>
                  <a:pt x="157" y="287"/>
                  <a:pt x="106" y="256"/>
                </a:cubicBezTo>
                <a:cubicBezTo>
                  <a:pt x="54" y="225"/>
                  <a:pt x="37" y="157"/>
                  <a:pt x="69" y="106"/>
                </a:cubicBezTo>
                <a:cubicBezTo>
                  <a:pt x="100" y="54"/>
                  <a:pt x="167" y="38"/>
                  <a:pt x="219" y="69"/>
                </a:cubicBezTo>
                <a:close/>
              </a:path>
            </a:pathLst>
          </a:custGeom>
          <a:solidFill>
            <a:srgbClr val="2440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78" name="Google Shape;378;p8"/>
          <p:cNvSpPr/>
          <p:nvPr/>
        </p:nvSpPr>
        <p:spPr>
          <a:xfrm>
            <a:off x="652240" y="3489853"/>
            <a:ext cx="379106" cy="334127"/>
          </a:xfrm>
          <a:custGeom>
            <a:rect b="b" l="l" r="r" t="t"/>
            <a:pathLst>
              <a:path extrusionOk="0" h="110" w="125">
                <a:moveTo>
                  <a:pt x="113" y="62"/>
                </a:moveTo>
                <a:cubicBezTo>
                  <a:pt x="124" y="70"/>
                  <a:pt x="125" y="86"/>
                  <a:pt x="117" y="97"/>
                </a:cubicBezTo>
                <a:cubicBezTo>
                  <a:pt x="109" y="108"/>
                  <a:pt x="93" y="110"/>
                  <a:pt x="82" y="102"/>
                </a:cubicBezTo>
                <a:cubicBezTo>
                  <a:pt x="13" y="49"/>
                  <a:pt x="13" y="49"/>
                  <a:pt x="13" y="49"/>
                </a:cubicBezTo>
                <a:cubicBezTo>
                  <a:pt x="2" y="41"/>
                  <a:pt x="0" y="25"/>
                  <a:pt x="9" y="14"/>
                </a:cubicBezTo>
                <a:cubicBezTo>
                  <a:pt x="17" y="3"/>
                  <a:pt x="33" y="0"/>
                  <a:pt x="44" y="9"/>
                </a:cubicBezTo>
                <a:lnTo>
                  <a:pt x="113" y="62"/>
                </a:lnTo>
                <a:close/>
              </a:path>
            </a:pathLst>
          </a:custGeom>
          <a:solidFill>
            <a:srgbClr val="36609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79" name="Google Shape;379;p8"/>
          <p:cNvSpPr/>
          <p:nvPr/>
        </p:nvSpPr>
        <p:spPr>
          <a:xfrm>
            <a:off x="399074" y="4226219"/>
            <a:ext cx="426656" cy="218468"/>
          </a:xfrm>
          <a:custGeom>
            <a:rect b="b" l="l" r="r" t="t"/>
            <a:pathLst>
              <a:path extrusionOk="0" h="72" w="140">
                <a:moveTo>
                  <a:pt x="117" y="20"/>
                </a:moveTo>
                <a:cubicBezTo>
                  <a:pt x="131" y="22"/>
                  <a:pt x="140" y="36"/>
                  <a:pt x="137" y="49"/>
                </a:cubicBezTo>
                <a:cubicBezTo>
                  <a:pt x="134" y="63"/>
                  <a:pt x="121" y="72"/>
                  <a:pt x="108" y="69"/>
                </a:cubicBezTo>
                <a:cubicBezTo>
                  <a:pt x="22" y="52"/>
                  <a:pt x="22" y="52"/>
                  <a:pt x="22" y="52"/>
                </a:cubicBezTo>
                <a:cubicBezTo>
                  <a:pt x="9" y="50"/>
                  <a:pt x="0" y="37"/>
                  <a:pt x="3" y="23"/>
                </a:cubicBezTo>
                <a:cubicBezTo>
                  <a:pt x="6" y="9"/>
                  <a:pt x="19" y="0"/>
                  <a:pt x="32" y="3"/>
                </a:cubicBezTo>
                <a:lnTo>
                  <a:pt x="117" y="2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80" name="Google Shape;380;p8"/>
          <p:cNvSpPr/>
          <p:nvPr/>
        </p:nvSpPr>
        <p:spPr>
          <a:xfrm>
            <a:off x="585415" y="4931743"/>
            <a:ext cx="422800" cy="240315"/>
          </a:xfrm>
          <a:custGeom>
            <a:rect b="b" l="l" r="r" t="t"/>
            <a:pathLst>
              <a:path extrusionOk="0" h="79" w="139">
                <a:moveTo>
                  <a:pt x="105" y="4"/>
                </a:moveTo>
                <a:cubicBezTo>
                  <a:pt x="118" y="0"/>
                  <a:pt x="132" y="8"/>
                  <a:pt x="136" y="22"/>
                </a:cubicBezTo>
                <a:cubicBezTo>
                  <a:pt x="139" y="35"/>
                  <a:pt x="131" y="49"/>
                  <a:pt x="118" y="52"/>
                </a:cubicBezTo>
                <a:cubicBezTo>
                  <a:pt x="34" y="75"/>
                  <a:pt x="34" y="75"/>
                  <a:pt x="34" y="75"/>
                </a:cubicBezTo>
                <a:cubicBezTo>
                  <a:pt x="21" y="79"/>
                  <a:pt x="7" y="71"/>
                  <a:pt x="4" y="57"/>
                </a:cubicBezTo>
                <a:cubicBezTo>
                  <a:pt x="0" y="44"/>
                  <a:pt x="8" y="30"/>
                  <a:pt x="21" y="26"/>
                </a:cubicBezTo>
                <a:lnTo>
                  <a:pt x="105" y="4"/>
                </a:lnTo>
                <a:close/>
              </a:path>
            </a:pathLst>
          </a:custGeom>
          <a:solidFill>
            <a:srgbClr val="B7CCE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81" name="Google Shape;381;p8"/>
          <p:cNvSpPr/>
          <p:nvPr/>
        </p:nvSpPr>
        <p:spPr>
          <a:xfrm>
            <a:off x="3372811" y="4931743"/>
            <a:ext cx="425371" cy="240315"/>
          </a:xfrm>
          <a:custGeom>
            <a:rect b="b" l="l" r="r" t="t"/>
            <a:pathLst>
              <a:path extrusionOk="0" h="79" w="140">
                <a:moveTo>
                  <a:pt x="35" y="4"/>
                </a:moveTo>
                <a:cubicBezTo>
                  <a:pt x="21" y="0"/>
                  <a:pt x="8" y="8"/>
                  <a:pt x="4" y="22"/>
                </a:cubicBezTo>
                <a:cubicBezTo>
                  <a:pt x="0" y="35"/>
                  <a:pt x="8" y="49"/>
                  <a:pt x="21" y="52"/>
                </a:cubicBezTo>
                <a:cubicBezTo>
                  <a:pt x="105" y="75"/>
                  <a:pt x="105" y="75"/>
                  <a:pt x="105" y="75"/>
                </a:cubicBezTo>
                <a:cubicBezTo>
                  <a:pt x="119" y="79"/>
                  <a:pt x="132" y="71"/>
                  <a:pt x="136" y="57"/>
                </a:cubicBezTo>
                <a:cubicBezTo>
                  <a:pt x="140" y="44"/>
                  <a:pt x="132" y="30"/>
                  <a:pt x="119" y="26"/>
                </a:cubicBezTo>
                <a:lnTo>
                  <a:pt x="35" y="4"/>
                </a:lnTo>
                <a:close/>
              </a:path>
            </a:pathLst>
          </a:custGeom>
          <a:solidFill>
            <a:srgbClr val="2440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82" name="Google Shape;382;p8"/>
          <p:cNvSpPr/>
          <p:nvPr/>
        </p:nvSpPr>
        <p:spPr>
          <a:xfrm>
            <a:off x="968377" y="3246968"/>
            <a:ext cx="2335039" cy="2748843"/>
          </a:xfrm>
          <a:custGeom>
            <a:rect b="b" l="l" r="r" t="t"/>
            <a:pathLst>
              <a:path extrusionOk="0" h="904" w="768">
                <a:moveTo>
                  <a:pt x="702" y="412"/>
                </a:moveTo>
                <a:cubicBezTo>
                  <a:pt x="694" y="485"/>
                  <a:pt x="661" y="552"/>
                  <a:pt x="611" y="601"/>
                </a:cubicBezTo>
                <a:cubicBezTo>
                  <a:pt x="611" y="602"/>
                  <a:pt x="611" y="602"/>
                  <a:pt x="611" y="602"/>
                </a:cubicBezTo>
                <a:cubicBezTo>
                  <a:pt x="610" y="603"/>
                  <a:pt x="609" y="603"/>
                  <a:pt x="609" y="604"/>
                </a:cubicBezTo>
                <a:cubicBezTo>
                  <a:pt x="609" y="604"/>
                  <a:pt x="608" y="605"/>
                  <a:pt x="606" y="606"/>
                </a:cubicBezTo>
                <a:cubicBezTo>
                  <a:pt x="606" y="607"/>
                  <a:pt x="606" y="607"/>
                  <a:pt x="606" y="607"/>
                </a:cubicBezTo>
                <a:cubicBezTo>
                  <a:pt x="595" y="619"/>
                  <a:pt x="556" y="665"/>
                  <a:pt x="536" y="735"/>
                </a:cubicBezTo>
                <a:cubicBezTo>
                  <a:pt x="528" y="762"/>
                  <a:pt x="523" y="793"/>
                  <a:pt x="523" y="827"/>
                </a:cubicBezTo>
                <a:cubicBezTo>
                  <a:pt x="523" y="829"/>
                  <a:pt x="523" y="831"/>
                  <a:pt x="523" y="833"/>
                </a:cubicBezTo>
                <a:cubicBezTo>
                  <a:pt x="523" y="833"/>
                  <a:pt x="522" y="835"/>
                  <a:pt x="521" y="837"/>
                </a:cubicBezTo>
                <a:cubicBezTo>
                  <a:pt x="519" y="839"/>
                  <a:pt x="514" y="842"/>
                  <a:pt x="504" y="844"/>
                </a:cubicBezTo>
                <a:cubicBezTo>
                  <a:pt x="274" y="844"/>
                  <a:pt x="274" y="844"/>
                  <a:pt x="274" y="844"/>
                </a:cubicBezTo>
                <a:cubicBezTo>
                  <a:pt x="265" y="842"/>
                  <a:pt x="260" y="840"/>
                  <a:pt x="257" y="837"/>
                </a:cubicBezTo>
                <a:cubicBezTo>
                  <a:pt x="256" y="836"/>
                  <a:pt x="255" y="833"/>
                  <a:pt x="255" y="832"/>
                </a:cubicBezTo>
                <a:cubicBezTo>
                  <a:pt x="256" y="830"/>
                  <a:pt x="256" y="830"/>
                  <a:pt x="256" y="827"/>
                </a:cubicBezTo>
                <a:cubicBezTo>
                  <a:pt x="256" y="794"/>
                  <a:pt x="251" y="764"/>
                  <a:pt x="243" y="737"/>
                </a:cubicBezTo>
                <a:cubicBezTo>
                  <a:pt x="227" y="683"/>
                  <a:pt x="201" y="643"/>
                  <a:pt x="185" y="622"/>
                </a:cubicBezTo>
                <a:cubicBezTo>
                  <a:pt x="180" y="616"/>
                  <a:pt x="175" y="610"/>
                  <a:pt x="170" y="604"/>
                </a:cubicBezTo>
                <a:cubicBezTo>
                  <a:pt x="159" y="593"/>
                  <a:pt x="146" y="583"/>
                  <a:pt x="136" y="571"/>
                </a:cubicBezTo>
                <a:cubicBezTo>
                  <a:pt x="125" y="558"/>
                  <a:pt x="116" y="544"/>
                  <a:pt x="109" y="530"/>
                </a:cubicBezTo>
                <a:cubicBezTo>
                  <a:pt x="94" y="501"/>
                  <a:pt x="81" y="469"/>
                  <a:pt x="75" y="436"/>
                </a:cubicBezTo>
                <a:cubicBezTo>
                  <a:pt x="72" y="417"/>
                  <a:pt x="70" y="397"/>
                  <a:pt x="70" y="378"/>
                </a:cubicBezTo>
                <a:cubicBezTo>
                  <a:pt x="70" y="219"/>
                  <a:pt x="189" y="87"/>
                  <a:pt x="342" y="65"/>
                </a:cubicBezTo>
                <a:cubicBezTo>
                  <a:pt x="305" y="0"/>
                  <a:pt x="305" y="0"/>
                  <a:pt x="305" y="0"/>
                </a:cubicBezTo>
                <a:cubicBezTo>
                  <a:pt x="131" y="38"/>
                  <a:pt x="0" y="193"/>
                  <a:pt x="0" y="378"/>
                </a:cubicBezTo>
                <a:cubicBezTo>
                  <a:pt x="0" y="494"/>
                  <a:pt x="51" y="598"/>
                  <a:pt x="132" y="669"/>
                </a:cubicBezTo>
                <a:cubicBezTo>
                  <a:pt x="151" y="694"/>
                  <a:pt x="185" y="750"/>
                  <a:pt x="186" y="825"/>
                </a:cubicBezTo>
                <a:cubicBezTo>
                  <a:pt x="184" y="841"/>
                  <a:pt x="188" y="864"/>
                  <a:pt x="204" y="883"/>
                </a:cubicBezTo>
                <a:cubicBezTo>
                  <a:pt x="210" y="890"/>
                  <a:pt x="218" y="897"/>
                  <a:pt x="226" y="902"/>
                </a:cubicBezTo>
                <a:cubicBezTo>
                  <a:pt x="380" y="903"/>
                  <a:pt x="380" y="903"/>
                  <a:pt x="380" y="903"/>
                </a:cubicBezTo>
                <a:cubicBezTo>
                  <a:pt x="547" y="904"/>
                  <a:pt x="547" y="904"/>
                  <a:pt x="547" y="904"/>
                </a:cubicBezTo>
                <a:cubicBezTo>
                  <a:pt x="558" y="899"/>
                  <a:pt x="567" y="892"/>
                  <a:pt x="575" y="883"/>
                </a:cubicBezTo>
                <a:cubicBezTo>
                  <a:pt x="590" y="864"/>
                  <a:pt x="594" y="841"/>
                  <a:pt x="593" y="825"/>
                </a:cubicBezTo>
                <a:cubicBezTo>
                  <a:pt x="594" y="723"/>
                  <a:pt x="657" y="655"/>
                  <a:pt x="658" y="654"/>
                </a:cubicBezTo>
                <a:cubicBezTo>
                  <a:pt x="660" y="653"/>
                  <a:pt x="661" y="652"/>
                  <a:pt x="662" y="650"/>
                </a:cubicBezTo>
                <a:cubicBezTo>
                  <a:pt x="717" y="595"/>
                  <a:pt x="755" y="522"/>
                  <a:pt x="768" y="442"/>
                </a:cubicBezTo>
                <a:cubicBezTo>
                  <a:pt x="750" y="433"/>
                  <a:pt x="720" y="420"/>
                  <a:pt x="702" y="412"/>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nvGrpSpPr>
          <p:cNvPr id="383" name="Google Shape;383;p8"/>
          <p:cNvGrpSpPr/>
          <p:nvPr/>
        </p:nvGrpSpPr>
        <p:grpSpPr>
          <a:xfrm>
            <a:off x="4842276" y="1665860"/>
            <a:ext cx="2787712" cy="1794166"/>
            <a:chOff x="1008061" y="1876258"/>
            <a:chExt cx="3503351" cy="1794166"/>
          </a:xfrm>
        </p:grpSpPr>
        <p:sp>
          <p:nvSpPr>
            <p:cNvPr id="384" name="Google Shape;384;p8"/>
            <p:cNvSpPr/>
            <p:nvPr/>
          </p:nvSpPr>
          <p:spPr>
            <a:xfrm>
              <a:off x="1008061" y="2308587"/>
              <a:ext cx="3503351" cy="1361837"/>
            </a:xfrm>
            <a:prstGeom prst="roundRect">
              <a:avLst>
                <a:gd fmla="val 6226" name="adj"/>
              </a:avLst>
            </a:prstGeom>
            <a:solidFill>
              <a:srgbClr val="D8D8D8">
                <a:alpha val="20000"/>
              </a:srgbClr>
            </a:solidFill>
            <a:ln>
              <a:noFill/>
            </a:ln>
          </p:spPr>
          <p:txBody>
            <a:bodyPr anchorCtr="0" anchor="t" bIns="274300" lIns="182875" spcFirstLastPara="1" rIns="91425" wrap="square" tIns="182875">
              <a:spAutoFit/>
            </a:bodyPr>
            <a:lstStyle/>
            <a:p>
              <a:pPr indent="0" lvl="0" marL="0" marR="0" rtl="0" algn="l">
                <a:spcBef>
                  <a:spcPts val="0"/>
                </a:spcBef>
                <a:spcAft>
                  <a:spcPts val="0"/>
                </a:spcAft>
                <a:buNone/>
              </a:pPr>
              <a:r>
                <a:rPr lang="en-US" sz="1400">
                  <a:solidFill>
                    <a:schemeClr val="dk1"/>
                  </a:solidFill>
                  <a:latin typeface="Tahoma"/>
                  <a:ea typeface="Tahoma"/>
                  <a:cs typeface="Tahoma"/>
                  <a:sym typeface="Tahoma"/>
                </a:rPr>
                <a:t>Traditional procurement process is too slow</a:t>
              </a:r>
              <a:endParaRPr/>
            </a:p>
            <a:p>
              <a:pPr indent="0" lvl="0" marL="0" marR="0" rtl="0" algn="l">
                <a:spcBef>
                  <a:spcPts val="0"/>
                </a:spcBef>
                <a:spcAft>
                  <a:spcPts val="0"/>
                </a:spcAft>
                <a:buNone/>
              </a:pPr>
              <a:r>
                <a:t/>
              </a:r>
              <a:endParaRPr sz="1400">
                <a:solidFill>
                  <a:schemeClr val="dk1"/>
                </a:solidFill>
                <a:latin typeface="Tahoma"/>
                <a:ea typeface="Tahoma"/>
                <a:cs typeface="Tahoma"/>
                <a:sym typeface="Tahoma"/>
              </a:endParaRPr>
            </a:p>
            <a:p>
              <a:pPr indent="0" lvl="0" marL="0" marR="0" rtl="0" algn="l">
                <a:spcBef>
                  <a:spcPts val="0"/>
                </a:spcBef>
                <a:spcAft>
                  <a:spcPts val="0"/>
                </a:spcAft>
                <a:buNone/>
              </a:pPr>
              <a:r>
                <a:t/>
              </a:r>
              <a:endParaRPr sz="1400">
                <a:solidFill>
                  <a:schemeClr val="dk1"/>
                </a:solidFill>
                <a:latin typeface="Tahoma"/>
                <a:ea typeface="Tahoma"/>
                <a:cs typeface="Tahoma"/>
                <a:sym typeface="Tahoma"/>
              </a:endParaRPr>
            </a:p>
          </p:txBody>
        </p:sp>
        <p:sp>
          <p:nvSpPr>
            <p:cNvPr id="385" name="Google Shape;385;p8"/>
            <p:cNvSpPr/>
            <p:nvPr/>
          </p:nvSpPr>
          <p:spPr>
            <a:xfrm>
              <a:off x="1008062" y="1876258"/>
              <a:ext cx="3503350" cy="483989"/>
            </a:xfrm>
            <a:prstGeom prst="round2SameRect">
              <a:avLst>
                <a:gd fmla="val 16667" name="adj1"/>
                <a:gd fmla="val 0" name="adj2"/>
              </a:avLst>
            </a:prstGeom>
            <a:solidFill>
              <a:schemeClr val="accent1"/>
            </a:solidFill>
            <a:ln>
              <a:noFill/>
            </a:ln>
          </p:spPr>
          <p:txBody>
            <a:bodyPr anchorCtr="0" anchor="t" bIns="121900" lIns="243825" spcFirstLastPara="1" rIns="243825" wrap="square" tIns="121900">
              <a:spAutoFit/>
            </a:bodyPr>
            <a:lstStyle/>
            <a:p>
              <a:pPr indent="0" lvl="0" marL="0" marR="0" rtl="0" algn="l">
                <a:spcBef>
                  <a:spcPts val="0"/>
                </a:spcBef>
                <a:spcAft>
                  <a:spcPts val="0"/>
                </a:spcAft>
                <a:buNone/>
              </a:pPr>
              <a:r>
                <a:t/>
              </a:r>
              <a:endParaRPr sz="1400">
                <a:solidFill>
                  <a:srgbClr val="FFFFFF"/>
                </a:solidFill>
                <a:latin typeface="Tahoma"/>
                <a:ea typeface="Tahoma"/>
                <a:cs typeface="Tahoma"/>
                <a:sym typeface="Tahoma"/>
              </a:endParaRPr>
            </a:p>
          </p:txBody>
        </p:sp>
      </p:grpSp>
      <p:grpSp>
        <p:nvGrpSpPr>
          <p:cNvPr id="386" name="Google Shape;386;p8"/>
          <p:cNvGrpSpPr/>
          <p:nvPr/>
        </p:nvGrpSpPr>
        <p:grpSpPr>
          <a:xfrm>
            <a:off x="8000099" y="1665860"/>
            <a:ext cx="2787712" cy="1794166"/>
            <a:chOff x="1008061" y="1876258"/>
            <a:chExt cx="3503351" cy="1794166"/>
          </a:xfrm>
        </p:grpSpPr>
        <p:sp>
          <p:nvSpPr>
            <p:cNvPr id="387" name="Google Shape;387;p8"/>
            <p:cNvSpPr/>
            <p:nvPr/>
          </p:nvSpPr>
          <p:spPr>
            <a:xfrm>
              <a:off x="1008061" y="2308587"/>
              <a:ext cx="3503351" cy="1361837"/>
            </a:xfrm>
            <a:prstGeom prst="roundRect">
              <a:avLst>
                <a:gd fmla="val 6226" name="adj"/>
              </a:avLst>
            </a:prstGeom>
            <a:solidFill>
              <a:srgbClr val="D8D8D8">
                <a:alpha val="20000"/>
              </a:srgbClr>
            </a:solidFill>
            <a:ln>
              <a:noFill/>
            </a:ln>
          </p:spPr>
          <p:txBody>
            <a:bodyPr anchorCtr="0" anchor="t" bIns="274300" lIns="182875" spcFirstLastPara="1" rIns="91425" wrap="square" tIns="182875">
              <a:spAutoFit/>
            </a:bodyPr>
            <a:lstStyle/>
            <a:p>
              <a:pPr indent="0" lvl="0" marL="0" marR="0" rtl="0" algn="l">
                <a:spcBef>
                  <a:spcPts val="0"/>
                </a:spcBef>
                <a:spcAft>
                  <a:spcPts val="0"/>
                </a:spcAft>
                <a:buNone/>
              </a:pPr>
              <a:r>
                <a:rPr lang="en-US" sz="1400">
                  <a:solidFill>
                    <a:schemeClr val="dk1"/>
                  </a:solidFill>
                  <a:latin typeface="Tahoma"/>
                  <a:ea typeface="Tahoma"/>
                  <a:cs typeface="Tahoma"/>
                  <a:sym typeface="Tahoma"/>
                </a:rPr>
                <a:t>Traditional procurement contracts are based on “regulation” rather than “negotiation”</a:t>
              </a:r>
              <a:endParaRPr/>
            </a:p>
          </p:txBody>
        </p:sp>
        <p:sp>
          <p:nvSpPr>
            <p:cNvPr id="388" name="Google Shape;388;p8"/>
            <p:cNvSpPr/>
            <p:nvPr/>
          </p:nvSpPr>
          <p:spPr>
            <a:xfrm>
              <a:off x="1008062" y="1876258"/>
              <a:ext cx="3503350" cy="483989"/>
            </a:xfrm>
            <a:prstGeom prst="round2SameRect">
              <a:avLst>
                <a:gd fmla="val 16667" name="adj1"/>
                <a:gd fmla="val 0" name="adj2"/>
              </a:avLst>
            </a:prstGeom>
            <a:solidFill>
              <a:srgbClr val="B7CCE4"/>
            </a:solidFill>
            <a:ln>
              <a:noFill/>
            </a:ln>
          </p:spPr>
          <p:txBody>
            <a:bodyPr anchorCtr="0" anchor="t" bIns="121900" lIns="243825" spcFirstLastPara="1" rIns="243825" wrap="square" tIns="121900">
              <a:spAutoFit/>
            </a:bodyPr>
            <a:lstStyle/>
            <a:p>
              <a:pPr indent="0" lvl="0" marL="0" marR="0" rtl="0" algn="l">
                <a:spcBef>
                  <a:spcPts val="0"/>
                </a:spcBef>
                <a:spcAft>
                  <a:spcPts val="0"/>
                </a:spcAft>
                <a:buNone/>
              </a:pPr>
              <a:r>
                <a:t/>
              </a:r>
              <a:endParaRPr sz="1400">
                <a:solidFill>
                  <a:srgbClr val="FFFFFF"/>
                </a:solidFill>
                <a:latin typeface="Tahoma"/>
                <a:ea typeface="Tahoma"/>
                <a:cs typeface="Tahoma"/>
                <a:sym typeface="Tahoma"/>
              </a:endParaRPr>
            </a:p>
          </p:txBody>
        </p:sp>
      </p:grpSp>
      <p:grpSp>
        <p:nvGrpSpPr>
          <p:cNvPr id="389" name="Google Shape;389;p8"/>
          <p:cNvGrpSpPr/>
          <p:nvPr/>
        </p:nvGrpSpPr>
        <p:grpSpPr>
          <a:xfrm>
            <a:off x="4842276" y="3766151"/>
            <a:ext cx="2787712" cy="2406267"/>
            <a:chOff x="1008061" y="1876258"/>
            <a:chExt cx="3503351" cy="2406267"/>
          </a:xfrm>
        </p:grpSpPr>
        <p:sp>
          <p:nvSpPr>
            <p:cNvPr id="390" name="Google Shape;390;p8"/>
            <p:cNvSpPr/>
            <p:nvPr/>
          </p:nvSpPr>
          <p:spPr>
            <a:xfrm>
              <a:off x="1008061" y="2308587"/>
              <a:ext cx="3503351" cy="1973938"/>
            </a:xfrm>
            <a:prstGeom prst="roundRect">
              <a:avLst>
                <a:gd fmla="val 6226" name="adj"/>
              </a:avLst>
            </a:prstGeom>
            <a:solidFill>
              <a:srgbClr val="D8D8D8">
                <a:alpha val="20000"/>
              </a:srgbClr>
            </a:solidFill>
            <a:ln>
              <a:noFill/>
            </a:ln>
          </p:spPr>
          <p:txBody>
            <a:bodyPr anchorCtr="0" anchor="t" bIns="274300" lIns="182875" spcFirstLastPara="1" rIns="91425" wrap="square" tIns="182875">
              <a:spAutoFit/>
            </a:bodyPr>
            <a:lstStyle/>
            <a:p>
              <a:pPr indent="0" lvl="0" marL="0" marR="0" rtl="0" algn="l">
                <a:lnSpc>
                  <a:spcPct val="120000"/>
                </a:lnSpc>
                <a:spcBef>
                  <a:spcPts val="0"/>
                </a:spcBef>
                <a:spcAft>
                  <a:spcPts val="0"/>
                </a:spcAft>
                <a:buNone/>
              </a:pPr>
              <a:r>
                <a:rPr lang="en-US" sz="1400">
                  <a:solidFill>
                    <a:schemeClr val="dk1"/>
                  </a:solidFill>
                  <a:latin typeface="Tahoma"/>
                  <a:ea typeface="Tahoma"/>
                  <a:cs typeface="Tahoma"/>
                  <a:sym typeface="Tahoma"/>
                </a:rPr>
                <a:t>Government’s cost-based pricing system is cumbersome</a:t>
              </a:r>
              <a:endParaRPr/>
            </a:p>
            <a:p>
              <a:pPr indent="-171450" lvl="0" marL="171450" marR="0" rtl="0" algn="l">
                <a:lnSpc>
                  <a:spcPct val="120000"/>
                </a:lnSpc>
                <a:spcBef>
                  <a:spcPts val="267"/>
                </a:spcBef>
                <a:spcAft>
                  <a:spcPts val="0"/>
                </a:spcAft>
                <a:buClr>
                  <a:schemeClr val="dk1"/>
                </a:buClr>
                <a:buSzPts val="1200"/>
                <a:buFont typeface="Arial"/>
                <a:buChar char="•"/>
              </a:pPr>
              <a:r>
                <a:rPr lang="en-US" sz="1200">
                  <a:solidFill>
                    <a:schemeClr val="dk1"/>
                  </a:solidFill>
                  <a:latin typeface="Tahoma"/>
                  <a:ea typeface="Tahoma"/>
                  <a:cs typeface="Tahoma"/>
                  <a:sym typeface="Tahoma"/>
                </a:rPr>
                <a:t>Specialized accounting and audit systems</a:t>
              </a:r>
              <a:endParaRPr/>
            </a:p>
            <a:p>
              <a:pPr indent="-171450" lvl="0" marL="171450" marR="0" rtl="0" algn="l">
                <a:lnSpc>
                  <a:spcPct val="120000"/>
                </a:lnSpc>
                <a:spcBef>
                  <a:spcPts val="267"/>
                </a:spcBef>
                <a:spcAft>
                  <a:spcPts val="0"/>
                </a:spcAft>
                <a:buClr>
                  <a:schemeClr val="dk1"/>
                </a:buClr>
                <a:buSzPts val="1200"/>
                <a:buFont typeface="Arial"/>
                <a:buChar char="•"/>
              </a:pPr>
              <a:r>
                <a:rPr lang="en-US" sz="1200">
                  <a:solidFill>
                    <a:schemeClr val="dk1"/>
                  </a:solidFill>
                  <a:latin typeface="Tahoma"/>
                  <a:ea typeface="Tahoma"/>
                  <a:cs typeface="Tahoma"/>
                  <a:sym typeface="Tahoma"/>
                </a:rPr>
                <a:t>Actual and perceived oversight excesses</a:t>
              </a:r>
              <a:endParaRPr/>
            </a:p>
          </p:txBody>
        </p:sp>
        <p:sp>
          <p:nvSpPr>
            <p:cNvPr id="391" name="Google Shape;391;p8"/>
            <p:cNvSpPr/>
            <p:nvPr/>
          </p:nvSpPr>
          <p:spPr>
            <a:xfrm>
              <a:off x="1008062" y="1876258"/>
              <a:ext cx="3503350" cy="483989"/>
            </a:xfrm>
            <a:prstGeom prst="round2SameRect">
              <a:avLst>
                <a:gd fmla="val 16667" name="adj1"/>
                <a:gd fmla="val 0" name="adj2"/>
              </a:avLst>
            </a:prstGeom>
            <a:solidFill>
              <a:srgbClr val="366092"/>
            </a:solidFill>
            <a:ln>
              <a:noFill/>
            </a:ln>
          </p:spPr>
          <p:txBody>
            <a:bodyPr anchorCtr="0" anchor="t" bIns="121900" lIns="243825" spcFirstLastPara="1" rIns="243825" wrap="square" tIns="121900">
              <a:spAutoFit/>
            </a:bodyPr>
            <a:lstStyle/>
            <a:p>
              <a:pPr indent="0" lvl="0" marL="0" marR="0" rtl="0" algn="l">
                <a:spcBef>
                  <a:spcPts val="0"/>
                </a:spcBef>
                <a:spcAft>
                  <a:spcPts val="0"/>
                </a:spcAft>
                <a:buNone/>
              </a:pPr>
              <a:r>
                <a:t/>
              </a:r>
              <a:endParaRPr sz="1400">
                <a:solidFill>
                  <a:srgbClr val="FFFFFF"/>
                </a:solidFill>
                <a:latin typeface="Tahoma"/>
                <a:ea typeface="Tahoma"/>
                <a:cs typeface="Tahoma"/>
                <a:sym typeface="Tahoma"/>
              </a:endParaRPr>
            </a:p>
          </p:txBody>
        </p:sp>
      </p:grpSp>
      <p:grpSp>
        <p:nvGrpSpPr>
          <p:cNvPr id="392" name="Google Shape;392;p8"/>
          <p:cNvGrpSpPr/>
          <p:nvPr/>
        </p:nvGrpSpPr>
        <p:grpSpPr>
          <a:xfrm>
            <a:off x="8000099" y="3766151"/>
            <a:ext cx="2787712" cy="1572472"/>
            <a:chOff x="1008061" y="1876258"/>
            <a:chExt cx="3503351" cy="1572472"/>
          </a:xfrm>
        </p:grpSpPr>
        <p:sp>
          <p:nvSpPr>
            <p:cNvPr id="393" name="Google Shape;393;p8"/>
            <p:cNvSpPr/>
            <p:nvPr/>
          </p:nvSpPr>
          <p:spPr>
            <a:xfrm>
              <a:off x="1008061" y="2308587"/>
              <a:ext cx="3503351" cy="1140143"/>
            </a:xfrm>
            <a:prstGeom prst="roundRect">
              <a:avLst>
                <a:gd fmla="val 6226" name="adj"/>
              </a:avLst>
            </a:prstGeom>
            <a:solidFill>
              <a:srgbClr val="D8D8D8">
                <a:alpha val="20000"/>
              </a:srgbClr>
            </a:solidFill>
            <a:ln>
              <a:noFill/>
            </a:ln>
          </p:spPr>
          <p:txBody>
            <a:bodyPr anchorCtr="0" anchor="t" bIns="274300" lIns="182875" spcFirstLastPara="1" rIns="91425" wrap="square" tIns="182875">
              <a:spAutoFit/>
            </a:bodyPr>
            <a:lstStyle/>
            <a:p>
              <a:pPr indent="0" lvl="0" marL="0" marR="0" rtl="0" algn="l">
                <a:spcBef>
                  <a:spcPts val="0"/>
                </a:spcBef>
                <a:spcAft>
                  <a:spcPts val="0"/>
                </a:spcAft>
                <a:buNone/>
              </a:pPr>
              <a:r>
                <a:rPr lang="en-US" sz="1400">
                  <a:solidFill>
                    <a:schemeClr val="dk1"/>
                  </a:solidFill>
                  <a:latin typeface="Tahoma"/>
                  <a:ea typeface="Tahoma"/>
                  <a:cs typeface="Tahoma"/>
                  <a:sym typeface="Tahoma"/>
                </a:rPr>
                <a:t>Government’s approach to intellectual property can be overreaching</a:t>
              </a:r>
              <a:endParaRPr/>
            </a:p>
          </p:txBody>
        </p:sp>
        <p:sp>
          <p:nvSpPr>
            <p:cNvPr id="394" name="Google Shape;394;p8"/>
            <p:cNvSpPr/>
            <p:nvPr/>
          </p:nvSpPr>
          <p:spPr>
            <a:xfrm>
              <a:off x="1008062" y="1876258"/>
              <a:ext cx="3503350" cy="483989"/>
            </a:xfrm>
            <a:prstGeom prst="round2SameRect">
              <a:avLst>
                <a:gd fmla="val 16667" name="adj1"/>
                <a:gd fmla="val 0" name="adj2"/>
              </a:avLst>
            </a:prstGeom>
            <a:solidFill>
              <a:srgbClr val="244061"/>
            </a:solidFill>
            <a:ln>
              <a:noFill/>
            </a:ln>
          </p:spPr>
          <p:txBody>
            <a:bodyPr anchorCtr="0" anchor="t" bIns="121900" lIns="243825" spcFirstLastPara="1" rIns="243825" wrap="square" tIns="121900">
              <a:spAutoFit/>
            </a:bodyPr>
            <a:lstStyle/>
            <a:p>
              <a:pPr indent="0" lvl="0" marL="0" marR="0" rtl="0" algn="l">
                <a:spcBef>
                  <a:spcPts val="0"/>
                </a:spcBef>
                <a:spcAft>
                  <a:spcPts val="0"/>
                </a:spcAft>
                <a:buNone/>
              </a:pPr>
              <a:r>
                <a:t/>
              </a:r>
              <a:endParaRPr sz="1400">
                <a:solidFill>
                  <a:srgbClr val="FFFFFF"/>
                </a:solidFill>
                <a:latin typeface="Tahoma"/>
                <a:ea typeface="Tahoma"/>
                <a:cs typeface="Tahoma"/>
                <a:sym typeface="Tahoma"/>
              </a:endParaRPr>
            </a:p>
          </p:txBody>
        </p:sp>
      </p:grpSp>
      <p:sp>
        <p:nvSpPr>
          <p:cNvPr id="395" name="Google Shape;395;p8"/>
          <p:cNvSpPr/>
          <p:nvPr/>
        </p:nvSpPr>
        <p:spPr>
          <a:xfrm>
            <a:off x="2384627" y="2562027"/>
            <a:ext cx="818550" cy="520562"/>
          </a:xfrm>
          <a:custGeom>
            <a:rect b="b" l="l" r="r" t="t"/>
            <a:pathLst>
              <a:path extrusionOk="0" h="460" w="794">
                <a:moveTo>
                  <a:pt x="745" y="0"/>
                </a:moveTo>
                <a:cubicBezTo>
                  <a:pt x="329" y="0"/>
                  <a:pt x="329" y="0"/>
                  <a:pt x="329" y="0"/>
                </a:cubicBezTo>
                <a:cubicBezTo>
                  <a:pt x="313" y="0"/>
                  <a:pt x="299" y="7"/>
                  <a:pt x="290" y="20"/>
                </a:cubicBezTo>
                <a:cubicBezTo>
                  <a:pt x="278" y="14"/>
                  <a:pt x="248" y="8"/>
                  <a:pt x="212" y="39"/>
                </a:cubicBezTo>
                <a:cubicBezTo>
                  <a:pt x="168" y="77"/>
                  <a:pt x="6" y="200"/>
                  <a:pt x="4" y="201"/>
                </a:cubicBezTo>
                <a:cubicBezTo>
                  <a:pt x="1" y="204"/>
                  <a:pt x="0" y="208"/>
                  <a:pt x="3" y="211"/>
                </a:cubicBezTo>
                <a:cubicBezTo>
                  <a:pt x="4" y="213"/>
                  <a:pt x="6" y="214"/>
                  <a:pt x="8" y="214"/>
                </a:cubicBezTo>
                <a:cubicBezTo>
                  <a:pt x="10" y="214"/>
                  <a:pt x="11" y="213"/>
                  <a:pt x="13" y="212"/>
                </a:cubicBezTo>
                <a:cubicBezTo>
                  <a:pt x="14" y="211"/>
                  <a:pt x="177" y="88"/>
                  <a:pt x="221" y="50"/>
                </a:cubicBezTo>
                <a:cubicBezTo>
                  <a:pt x="251" y="24"/>
                  <a:pt x="274" y="28"/>
                  <a:pt x="283" y="32"/>
                </a:cubicBezTo>
                <a:cubicBezTo>
                  <a:pt x="281" y="37"/>
                  <a:pt x="280" y="43"/>
                  <a:pt x="280" y="49"/>
                </a:cubicBezTo>
                <a:cubicBezTo>
                  <a:pt x="280" y="244"/>
                  <a:pt x="280" y="244"/>
                  <a:pt x="280" y="244"/>
                </a:cubicBezTo>
                <a:cubicBezTo>
                  <a:pt x="260" y="253"/>
                  <a:pt x="246" y="259"/>
                  <a:pt x="245" y="260"/>
                </a:cubicBezTo>
                <a:cubicBezTo>
                  <a:pt x="241" y="262"/>
                  <a:pt x="240" y="266"/>
                  <a:pt x="241" y="270"/>
                </a:cubicBezTo>
                <a:cubicBezTo>
                  <a:pt x="243" y="273"/>
                  <a:pt x="247" y="275"/>
                  <a:pt x="251" y="273"/>
                </a:cubicBezTo>
                <a:cubicBezTo>
                  <a:pt x="252" y="272"/>
                  <a:pt x="410" y="198"/>
                  <a:pt x="450" y="182"/>
                </a:cubicBezTo>
                <a:cubicBezTo>
                  <a:pt x="479" y="170"/>
                  <a:pt x="498" y="184"/>
                  <a:pt x="507" y="201"/>
                </a:cubicBezTo>
                <a:cubicBezTo>
                  <a:pt x="516" y="221"/>
                  <a:pt x="514" y="248"/>
                  <a:pt x="492" y="261"/>
                </a:cubicBezTo>
                <a:cubicBezTo>
                  <a:pt x="482" y="267"/>
                  <a:pt x="464" y="275"/>
                  <a:pt x="444" y="285"/>
                </a:cubicBezTo>
                <a:cubicBezTo>
                  <a:pt x="411" y="300"/>
                  <a:pt x="381" y="315"/>
                  <a:pt x="371" y="324"/>
                </a:cubicBezTo>
                <a:cubicBezTo>
                  <a:pt x="371" y="324"/>
                  <a:pt x="370" y="324"/>
                  <a:pt x="370" y="325"/>
                </a:cubicBezTo>
                <a:cubicBezTo>
                  <a:pt x="370" y="325"/>
                  <a:pt x="369" y="325"/>
                  <a:pt x="369" y="326"/>
                </a:cubicBezTo>
                <a:cubicBezTo>
                  <a:pt x="366" y="329"/>
                  <a:pt x="361" y="334"/>
                  <a:pt x="356" y="340"/>
                </a:cubicBezTo>
                <a:cubicBezTo>
                  <a:pt x="336" y="363"/>
                  <a:pt x="303" y="401"/>
                  <a:pt x="274" y="409"/>
                </a:cubicBezTo>
                <a:cubicBezTo>
                  <a:pt x="236" y="419"/>
                  <a:pt x="82" y="424"/>
                  <a:pt x="80" y="424"/>
                </a:cubicBezTo>
                <a:cubicBezTo>
                  <a:pt x="76" y="424"/>
                  <a:pt x="73" y="428"/>
                  <a:pt x="74" y="431"/>
                </a:cubicBezTo>
                <a:cubicBezTo>
                  <a:pt x="74" y="435"/>
                  <a:pt x="77" y="438"/>
                  <a:pt x="81" y="438"/>
                </a:cubicBezTo>
                <a:cubicBezTo>
                  <a:pt x="81" y="438"/>
                  <a:pt x="81" y="438"/>
                  <a:pt x="81" y="438"/>
                </a:cubicBezTo>
                <a:cubicBezTo>
                  <a:pt x="87" y="438"/>
                  <a:pt x="238" y="433"/>
                  <a:pt x="278" y="422"/>
                </a:cubicBezTo>
                <a:cubicBezTo>
                  <a:pt x="289" y="419"/>
                  <a:pt x="299" y="413"/>
                  <a:pt x="310" y="406"/>
                </a:cubicBezTo>
                <a:cubicBezTo>
                  <a:pt x="314" y="416"/>
                  <a:pt x="322" y="425"/>
                  <a:pt x="333" y="431"/>
                </a:cubicBezTo>
                <a:cubicBezTo>
                  <a:pt x="339" y="434"/>
                  <a:pt x="347" y="436"/>
                  <a:pt x="354" y="436"/>
                </a:cubicBezTo>
                <a:cubicBezTo>
                  <a:pt x="365" y="436"/>
                  <a:pt x="376" y="431"/>
                  <a:pt x="385" y="423"/>
                </a:cubicBezTo>
                <a:cubicBezTo>
                  <a:pt x="386" y="425"/>
                  <a:pt x="386" y="426"/>
                  <a:pt x="386" y="428"/>
                </a:cubicBezTo>
                <a:cubicBezTo>
                  <a:pt x="391" y="440"/>
                  <a:pt x="399" y="450"/>
                  <a:pt x="410" y="455"/>
                </a:cubicBezTo>
                <a:cubicBezTo>
                  <a:pt x="417" y="459"/>
                  <a:pt x="424" y="460"/>
                  <a:pt x="431" y="460"/>
                </a:cubicBezTo>
                <a:cubicBezTo>
                  <a:pt x="449" y="460"/>
                  <a:pt x="465" y="451"/>
                  <a:pt x="474" y="434"/>
                </a:cubicBezTo>
                <a:cubicBezTo>
                  <a:pt x="485" y="410"/>
                  <a:pt x="485" y="410"/>
                  <a:pt x="485" y="410"/>
                </a:cubicBezTo>
                <a:cubicBezTo>
                  <a:pt x="489" y="421"/>
                  <a:pt x="497" y="431"/>
                  <a:pt x="509" y="437"/>
                </a:cubicBezTo>
                <a:cubicBezTo>
                  <a:pt x="516" y="440"/>
                  <a:pt x="523" y="442"/>
                  <a:pt x="530" y="442"/>
                </a:cubicBezTo>
                <a:cubicBezTo>
                  <a:pt x="547" y="442"/>
                  <a:pt x="564" y="432"/>
                  <a:pt x="572" y="416"/>
                </a:cubicBezTo>
                <a:cubicBezTo>
                  <a:pt x="611" y="337"/>
                  <a:pt x="611" y="337"/>
                  <a:pt x="611" y="337"/>
                </a:cubicBezTo>
                <a:cubicBezTo>
                  <a:pt x="745" y="337"/>
                  <a:pt x="745" y="337"/>
                  <a:pt x="745" y="337"/>
                </a:cubicBezTo>
                <a:cubicBezTo>
                  <a:pt x="772" y="337"/>
                  <a:pt x="794" y="315"/>
                  <a:pt x="794" y="288"/>
                </a:cubicBezTo>
                <a:cubicBezTo>
                  <a:pt x="794" y="49"/>
                  <a:pt x="794" y="49"/>
                  <a:pt x="794" y="49"/>
                </a:cubicBezTo>
                <a:cubicBezTo>
                  <a:pt x="794" y="22"/>
                  <a:pt x="772" y="0"/>
                  <a:pt x="745" y="0"/>
                </a:cubicBezTo>
                <a:moveTo>
                  <a:pt x="294" y="82"/>
                </a:moveTo>
                <a:cubicBezTo>
                  <a:pt x="780" y="82"/>
                  <a:pt x="780" y="82"/>
                  <a:pt x="780" y="82"/>
                </a:cubicBezTo>
                <a:cubicBezTo>
                  <a:pt x="780" y="134"/>
                  <a:pt x="780" y="134"/>
                  <a:pt x="780" y="134"/>
                </a:cubicBezTo>
                <a:cubicBezTo>
                  <a:pt x="294" y="134"/>
                  <a:pt x="294" y="134"/>
                  <a:pt x="294" y="134"/>
                </a:cubicBezTo>
                <a:lnTo>
                  <a:pt x="294" y="82"/>
                </a:lnTo>
                <a:close/>
                <a:moveTo>
                  <a:pt x="329" y="14"/>
                </a:moveTo>
                <a:cubicBezTo>
                  <a:pt x="745" y="14"/>
                  <a:pt x="745" y="14"/>
                  <a:pt x="745" y="14"/>
                </a:cubicBezTo>
                <a:cubicBezTo>
                  <a:pt x="765" y="14"/>
                  <a:pt x="780" y="29"/>
                  <a:pt x="780" y="49"/>
                </a:cubicBezTo>
                <a:cubicBezTo>
                  <a:pt x="780" y="68"/>
                  <a:pt x="780" y="68"/>
                  <a:pt x="780" y="68"/>
                </a:cubicBezTo>
                <a:cubicBezTo>
                  <a:pt x="294" y="68"/>
                  <a:pt x="294" y="68"/>
                  <a:pt x="294" y="68"/>
                </a:cubicBezTo>
                <a:cubicBezTo>
                  <a:pt x="294" y="49"/>
                  <a:pt x="294" y="49"/>
                  <a:pt x="294" y="49"/>
                </a:cubicBezTo>
                <a:cubicBezTo>
                  <a:pt x="294" y="29"/>
                  <a:pt x="310" y="14"/>
                  <a:pt x="329" y="14"/>
                </a:cubicBezTo>
                <a:moveTo>
                  <a:pt x="339" y="418"/>
                </a:moveTo>
                <a:cubicBezTo>
                  <a:pt x="330" y="414"/>
                  <a:pt x="324" y="406"/>
                  <a:pt x="321" y="396"/>
                </a:cubicBezTo>
                <a:cubicBezTo>
                  <a:pt x="338" y="382"/>
                  <a:pt x="354" y="364"/>
                  <a:pt x="366" y="350"/>
                </a:cubicBezTo>
                <a:cubicBezTo>
                  <a:pt x="371" y="345"/>
                  <a:pt x="375" y="340"/>
                  <a:pt x="378" y="337"/>
                </a:cubicBezTo>
                <a:cubicBezTo>
                  <a:pt x="416" y="337"/>
                  <a:pt x="416" y="337"/>
                  <a:pt x="416" y="337"/>
                </a:cubicBezTo>
                <a:cubicBezTo>
                  <a:pt x="383" y="403"/>
                  <a:pt x="383" y="403"/>
                  <a:pt x="383" y="403"/>
                </a:cubicBezTo>
                <a:cubicBezTo>
                  <a:pt x="375" y="420"/>
                  <a:pt x="355" y="426"/>
                  <a:pt x="339" y="418"/>
                </a:cubicBezTo>
                <a:moveTo>
                  <a:pt x="461" y="428"/>
                </a:moveTo>
                <a:cubicBezTo>
                  <a:pt x="453" y="444"/>
                  <a:pt x="433" y="451"/>
                  <a:pt x="416" y="443"/>
                </a:cubicBezTo>
                <a:cubicBezTo>
                  <a:pt x="409" y="439"/>
                  <a:pt x="403" y="432"/>
                  <a:pt x="400" y="424"/>
                </a:cubicBezTo>
                <a:cubicBezTo>
                  <a:pt x="397" y="415"/>
                  <a:pt x="398" y="406"/>
                  <a:pt x="401" y="398"/>
                </a:cubicBezTo>
                <a:cubicBezTo>
                  <a:pt x="432" y="337"/>
                  <a:pt x="432" y="337"/>
                  <a:pt x="432" y="337"/>
                </a:cubicBezTo>
                <a:cubicBezTo>
                  <a:pt x="506" y="337"/>
                  <a:pt x="506" y="337"/>
                  <a:pt x="506" y="337"/>
                </a:cubicBezTo>
                <a:cubicBezTo>
                  <a:pt x="488" y="374"/>
                  <a:pt x="488" y="374"/>
                  <a:pt x="488" y="374"/>
                </a:cubicBezTo>
                <a:cubicBezTo>
                  <a:pt x="488" y="374"/>
                  <a:pt x="488" y="374"/>
                  <a:pt x="488" y="374"/>
                </a:cubicBezTo>
                <a:lnTo>
                  <a:pt x="461" y="428"/>
                </a:lnTo>
                <a:close/>
                <a:moveTo>
                  <a:pt x="560" y="410"/>
                </a:moveTo>
                <a:cubicBezTo>
                  <a:pt x="552" y="426"/>
                  <a:pt x="532" y="433"/>
                  <a:pt x="515" y="425"/>
                </a:cubicBezTo>
                <a:cubicBezTo>
                  <a:pt x="499" y="416"/>
                  <a:pt x="492" y="397"/>
                  <a:pt x="500" y="380"/>
                </a:cubicBezTo>
                <a:cubicBezTo>
                  <a:pt x="522" y="337"/>
                  <a:pt x="522" y="337"/>
                  <a:pt x="522" y="337"/>
                </a:cubicBezTo>
                <a:cubicBezTo>
                  <a:pt x="596" y="337"/>
                  <a:pt x="596" y="337"/>
                  <a:pt x="596" y="337"/>
                </a:cubicBezTo>
                <a:lnTo>
                  <a:pt x="560" y="410"/>
                </a:lnTo>
                <a:close/>
                <a:moveTo>
                  <a:pt x="745" y="323"/>
                </a:moveTo>
                <a:cubicBezTo>
                  <a:pt x="398" y="323"/>
                  <a:pt x="398" y="323"/>
                  <a:pt x="398" y="323"/>
                </a:cubicBezTo>
                <a:cubicBezTo>
                  <a:pt x="412" y="315"/>
                  <a:pt x="432" y="306"/>
                  <a:pt x="450" y="297"/>
                </a:cubicBezTo>
                <a:cubicBezTo>
                  <a:pt x="470" y="288"/>
                  <a:pt x="489" y="279"/>
                  <a:pt x="500" y="273"/>
                </a:cubicBezTo>
                <a:cubicBezTo>
                  <a:pt x="529" y="255"/>
                  <a:pt x="531" y="220"/>
                  <a:pt x="519" y="195"/>
                </a:cubicBezTo>
                <a:cubicBezTo>
                  <a:pt x="509" y="174"/>
                  <a:pt x="483" y="154"/>
                  <a:pt x="445" y="169"/>
                </a:cubicBezTo>
                <a:cubicBezTo>
                  <a:pt x="419" y="179"/>
                  <a:pt x="345" y="214"/>
                  <a:pt x="294" y="237"/>
                </a:cubicBezTo>
                <a:cubicBezTo>
                  <a:pt x="294" y="148"/>
                  <a:pt x="294" y="148"/>
                  <a:pt x="294" y="148"/>
                </a:cubicBezTo>
                <a:cubicBezTo>
                  <a:pt x="780" y="148"/>
                  <a:pt x="780" y="148"/>
                  <a:pt x="780" y="148"/>
                </a:cubicBezTo>
                <a:cubicBezTo>
                  <a:pt x="780" y="288"/>
                  <a:pt x="780" y="288"/>
                  <a:pt x="780" y="288"/>
                </a:cubicBezTo>
                <a:cubicBezTo>
                  <a:pt x="780" y="307"/>
                  <a:pt x="765" y="323"/>
                  <a:pt x="745" y="323"/>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nvGrpSpPr>
          <p:cNvPr id="396" name="Google Shape;396;p8"/>
          <p:cNvGrpSpPr/>
          <p:nvPr/>
        </p:nvGrpSpPr>
        <p:grpSpPr>
          <a:xfrm>
            <a:off x="3384063" y="3952171"/>
            <a:ext cx="285048" cy="294929"/>
            <a:chOff x="3878263" y="706438"/>
            <a:chExt cx="312737" cy="317500"/>
          </a:xfrm>
        </p:grpSpPr>
        <p:sp>
          <p:nvSpPr>
            <p:cNvPr id="397" name="Google Shape;397;p8"/>
            <p:cNvSpPr/>
            <p:nvPr/>
          </p:nvSpPr>
          <p:spPr>
            <a:xfrm>
              <a:off x="4044950" y="750888"/>
              <a:ext cx="79375" cy="101600"/>
            </a:xfrm>
            <a:custGeom>
              <a:rect b="b" l="l" r="r" t="t"/>
              <a:pathLst>
                <a:path extrusionOk="0" h="178" w="142">
                  <a:moveTo>
                    <a:pt x="138" y="139"/>
                  </a:moveTo>
                  <a:cubicBezTo>
                    <a:pt x="135" y="137"/>
                    <a:pt x="131" y="138"/>
                    <a:pt x="129" y="141"/>
                  </a:cubicBezTo>
                  <a:cubicBezTo>
                    <a:pt x="118" y="157"/>
                    <a:pt x="106" y="164"/>
                    <a:pt x="90" y="164"/>
                  </a:cubicBezTo>
                  <a:cubicBezTo>
                    <a:pt x="64" y="164"/>
                    <a:pt x="46" y="146"/>
                    <a:pt x="40" y="115"/>
                  </a:cubicBezTo>
                  <a:cubicBezTo>
                    <a:pt x="91" y="115"/>
                    <a:pt x="91" y="115"/>
                    <a:pt x="91" y="115"/>
                  </a:cubicBezTo>
                  <a:cubicBezTo>
                    <a:pt x="94" y="115"/>
                    <a:pt x="98" y="112"/>
                    <a:pt x="98" y="108"/>
                  </a:cubicBezTo>
                  <a:cubicBezTo>
                    <a:pt x="98" y="104"/>
                    <a:pt x="94" y="101"/>
                    <a:pt x="91" y="101"/>
                  </a:cubicBezTo>
                  <a:cubicBezTo>
                    <a:pt x="38" y="101"/>
                    <a:pt x="38" y="101"/>
                    <a:pt x="38" y="101"/>
                  </a:cubicBezTo>
                  <a:cubicBezTo>
                    <a:pt x="37" y="97"/>
                    <a:pt x="37" y="93"/>
                    <a:pt x="37" y="89"/>
                  </a:cubicBezTo>
                  <a:cubicBezTo>
                    <a:pt x="37" y="85"/>
                    <a:pt x="37" y="82"/>
                    <a:pt x="37" y="78"/>
                  </a:cubicBezTo>
                  <a:cubicBezTo>
                    <a:pt x="91" y="78"/>
                    <a:pt x="91" y="78"/>
                    <a:pt x="91" y="78"/>
                  </a:cubicBezTo>
                  <a:cubicBezTo>
                    <a:pt x="94" y="78"/>
                    <a:pt x="98" y="75"/>
                    <a:pt x="98" y="71"/>
                  </a:cubicBezTo>
                  <a:cubicBezTo>
                    <a:pt x="98" y="67"/>
                    <a:pt x="94" y="64"/>
                    <a:pt x="91" y="64"/>
                  </a:cubicBezTo>
                  <a:cubicBezTo>
                    <a:pt x="39" y="64"/>
                    <a:pt x="39" y="64"/>
                    <a:pt x="39" y="64"/>
                  </a:cubicBezTo>
                  <a:cubicBezTo>
                    <a:pt x="42" y="52"/>
                    <a:pt x="46" y="42"/>
                    <a:pt x="52" y="34"/>
                  </a:cubicBezTo>
                  <a:cubicBezTo>
                    <a:pt x="61" y="21"/>
                    <a:pt x="75" y="14"/>
                    <a:pt x="90" y="14"/>
                  </a:cubicBezTo>
                  <a:cubicBezTo>
                    <a:pt x="106" y="14"/>
                    <a:pt x="118" y="21"/>
                    <a:pt x="129" y="37"/>
                  </a:cubicBezTo>
                  <a:cubicBezTo>
                    <a:pt x="131" y="40"/>
                    <a:pt x="135" y="41"/>
                    <a:pt x="138" y="39"/>
                  </a:cubicBezTo>
                  <a:cubicBezTo>
                    <a:pt x="142" y="36"/>
                    <a:pt x="142" y="32"/>
                    <a:pt x="140" y="29"/>
                  </a:cubicBezTo>
                  <a:cubicBezTo>
                    <a:pt x="127" y="9"/>
                    <a:pt x="110" y="0"/>
                    <a:pt x="90" y="0"/>
                  </a:cubicBezTo>
                  <a:cubicBezTo>
                    <a:pt x="70" y="0"/>
                    <a:pt x="53" y="9"/>
                    <a:pt x="41" y="25"/>
                  </a:cubicBezTo>
                  <a:cubicBezTo>
                    <a:pt x="33" y="36"/>
                    <a:pt x="28" y="49"/>
                    <a:pt x="25" y="64"/>
                  </a:cubicBezTo>
                  <a:cubicBezTo>
                    <a:pt x="7" y="64"/>
                    <a:pt x="7" y="64"/>
                    <a:pt x="7" y="64"/>
                  </a:cubicBezTo>
                  <a:cubicBezTo>
                    <a:pt x="4" y="64"/>
                    <a:pt x="0" y="67"/>
                    <a:pt x="0" y="71"/>
                  </a:cubicBezTo>
                  <a:cubicBezTo>
                    <a:pt x="0" y="75"/>
                    <a:pt x="4" y="78"/>
                    <a:pt x="7" y="78"/>
                  </a:cubicBezTo>
                  <a:cubicBezTo>
                    <a:pt x="23" y="78"/>
                    <a:pt x="23" y="78"/>
                    <a:pt x="23" y="78"/>
                  </a:cubicBezTo>
                  <a:cubicBezTo>
                    <a:pt x="23" y="82"/>
                    <a:pt x="23" y="85"/>
                    <a:pt x="23" y="89"/>
                  </a:cubicBezTo>
                  <a:cubicBezTo>
                    <a:pt x="23" y="93"/>
                    <a:pt x="23" y="97"/>
                    <a:pt x="24" y="101"/>
                  </a:cubicBezTo>
                  <a:cubicBezTo>
                    <a:pt x="7" y="101"/>
                    <a:pt x="7" y="101"/>
                    <a:pt x="7" y="101"/>
                  </a:cubicBezTo>
                  <a:cubicBezTo>
                    <a:pt x="4" y="101"/>
                    <a:pt x="0" y="104"/>
                    <a:pt x="0" y="108"/>
                  </a:cubicBezTo>
                  <a:cubicBezTo>
                    <a:pt x="0" y="112"/>
                    <a:pt x="4" y="115"/>
                    <a:pt x="7" y="115"/>
                  </a:cubicBezTo>
                  <a:cubicBezTo>
                    <a:pt x="25" y="115"/>
                    <a:pt x="25" y="115"/>
                    <a:pt x="25" y="115"/>
                  </a:cubicBezTo>
                  <a:cubicBezTo>
                    <a:pt x="33" y="154"/>
                    <a:pt x="56" y="178"/>
                    <a:pt x="90" y="178"/>
                  </a:cubicBezTo>
                  <a:cubicBezTo>
                    <a:pt x="110" y="178"/>
                    <a:pt x="127" y="168"/>
                    <a:pt x="140" y="149"/>
                  </a:cubicBezTo>
                  <a:cubicBezTo>
                    <a:pt x="142" y="146"/>
                    <a:pt x="142" y="141"/>
                    <a:pt x="138" y="139"/>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98" name="Google Shape;398;p8"/>
            <p:cNvSpPr/>
            <p:nvPr/>
          </p:nvSpPr>
          <p:spPr>
            <a:xfrm>
              <a:off x="3948113" y="854075"/>
              <a:ext cx="65087" cy="115888"/>
            </a:xfrm>
            <a:custGeom>
              <a:rect b="b" l="l" r="r" t="t"/>
              <a:pathLst>
                <a:path extrusionOk="0" h="205" w="117">
                  <a:moveTo>
                    <a:pt x="112" y="42"/>
                  </a:moveTo>
                  <a:cubicBezTo>
                    <a:pt x="99" y="33"/>
                    <a:pt x="83" y="27"/>
                    <a:pt x="70" y="25"/>
                  </a:cubicBezTo>
                  <a:cubicBezTo>
                    <a:pt x="70" y="7"/>
                    <a:pt x="70" y="7"/>
                    <a:pt x="70" y="7"/>
                  </a:cubicBezTo>
                  <a:cubicBezTo>
                    <a:pt x="70" y="4"/>
                    <a:pt x="67" y="0"/>
                    <a:pt x="63" y="0"/>
                  </a:cubicBezTo>
                  <a:cubicBezTo>
                    <a:pt x="59" y="0"/>
                    <a:pt x="56" y="4"/>
                    <a:pt x="56" y="7"/>
                  </a:cubicBezTo>
                  <a:cubicBezTo>
                    <a:pt x="56" y="25"/>
                    <a:pt x="56" y="25"/>
                    <a:pt x="56" y="25"/>
                  </a:cubicBezTo>
                  <a:cubicBezTo>
                    <a:pt x="34" y="27"/>
                    <a:pt x="11" y="38"/>
                    <a:pt x="11" y="64"/>
                  </a:cubicBezTo>
                  <a:cubicBezTo>
                    <a:pt x="11" y="92"/>
                    <a:pt x="40" y="99"/>
                    <a:pt x="56" y="103"/>
                  </a:cubicBezTo>
                  <a:cubicBezTo>
                    <a:pt x="56" y="158"/>
                    <a:pt x="56" y="158"/>
                    <a:pt x="56" y="158"/>
                  </a:cubicBezTo>
                  <a:cubicBezTo>
                    <a:pt x="42" y="155"/>
                    <a:pt x="24" y="148"/>
                    <a:pt x="12" y="138"/>
                  </a:cubicBezTo>
                  <a:cubicBezTo>
                    <a:pt x="9" y="136"/>
                    <a:pt x="5" y="136"/>
                    <a:pt x="2" y="139"/>
                  </a:cubicBezTo>
                  <a:cubicBezTo>
                    <a:pt x="0" y="142"/>
                    <a:pt x="0" y="147"/>
                    <a:pt x="3" y="149"/>
                  </a:cubicBezTo>
                  <a:cubicBezTo>
                    <a:pt x="17" y="160"/>
                    <a:pt x="39" y="170"/>
                    <a:pt x="56" y="172"/>
                  </a:cubicBezTo>
                  <a:cubicBezTo>
                    <a:pt x="56" y="198"/>
                    <a:pt x="56" y="198"/>
                    <a:pt x="56" y="198"/>
                  </a:cubicBezTo>
                  <a:cubicBezTo>
                    <a:pt x="56" y="202"/>
                    <a:pt x="59" y="205"/>
                    <a:pt x="63" y="205"/>
                  </a:cubicBezTo>
                  <a:cubicBezTo>
                    <a:pt x="67" y="205"/>
                    <a:pt x="70" y="202"/>
                    <a:pt x="70" y="198"/>
                  </a:cubicBezTo>
                  <a:cubicBezTo>
                    <a:pt x="70" y="173"/>
                    <a:pt x="70" y="173"/>
                    <a:pt x="70" y="173"/>
                  </a:cubicBezTo>
                  <a:cubicBezTo>
                    <a:pt x="92" y="171"/>
                    <a:pt x="114" y="161"/>
                    <a:pt x="114" y="135"/>
                  </a:cubicBezTo>
                  <a:cubicBezTo>
                    <a:pt x="114" y="102"/>
                    <a:pt x="85" y="95"/>
                    <a:pt x="71" y="92"/>
                  </a:cubicBezTo>
                  <a:cubicBezTo>
                    <a:pt x="70" y="92"/>
                    <a:pt x="70" y="92"/>
                    <a:pt x="70" y="92"/>
                  </a:cubicBezTo>
                  <a:cubicBezTo>
                    <a:pt x="70" y="39"/>
                    <a:pt x="70" y="39"/>
                    <a:pt x="70" y="39"/>
                  </a:cubicBezTo>
                  <a:cubicBezTo>
                    <a:pt x="81" y="41"/>
                    <a:pt x="93" y="46"/>
                    <a:pt x="105" y="54"/>
                  </a:cubicBezTo>
                  <a:cubicBezTo>
                    <a:pt x="108" y="56"/>
                    <a:pt x="112" y="55"/>
                    <a:pt x="114" y="52"/>
                  </a:cubicBezTo>
                  <a:cubicBezTo>
                    <a:pt x="117" y="48"/>
                    <a:pt x="116" y="44"/>
                    <a:pt x="112" y="42"/>
                  </a:cubicBezTo>
                  <a:moveTo>
                    <a:pt x="25" y="64"/>
                  </a:moveTo>
                  <a:cubicBezTo>
                    <a:pt x="25" y="45"/>
                    <a:pt x="44" y="40"/>
                    <a:pt x="56" y="39"/>
                  </a:cubicBezTo>
                  <a:cubicBezTo>
                    <a:pt x="56" y="89"/>
                    <a:pt x="56" y="89"/>
                    <a:pt x="56" y="89"/>
                  </a:cubicBezTo>
                  <a:cubicBezTo>
                    <a:pt x="40" y="85"/>
                    <a:pt x="25" y="79"/>
                    <a:pt x="25" y="64"/>
                  </a:cubicBezTo>
                  <a:moveTo>
                    <a:pt x="100" y="135"/>
                  </a:moveTo>
                  <a:cubicBezTo>
                    <a:pt x="100" y="153"/>
                    <a:pt x="82" y="158"/>
                    <a:pt x="70" y="158"/>
                  </a:cubicBezTo>
                  <a:cubicBezTo>
                    <a:pt x="70" y="106"/>
                    <a:pt x="70" y="106"/>
                    <a:pt x="70" y="106"/>
                  </a:cubicBezTo>
                  <a:cubicBezTo>
                    <a:pt x="86" y="110"/>
                    <a:pt x="100" y="116"/>
                    <a:pt x="100" y="135"/>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99" name="Google Shape;399;p8"/>
            <p:cNvSpPr/>
            <p:nvPr/>
          </p:nvSpPr>
          <p:spPr>
            <a:xfrm>
              <a:off x="3878263" y="706438"/>
              <a:ext cx="312737" cy="317500"/>
            </a:xfrm>
            <a:custGeom>
              <a:rect b="b" l="l" r="r" t="t"/>
              <a:pathLst>
                <a:path extrusionOk="0" h="564" w="557">
                  <a:moveTo>
                    <a:pt x="556" y="170"/>
                  </a:moveTo>
                  <a:cubicBezTo>
                    <a:pt x="556" y="77"/>
                    <a:pt x="480" y="1"/>
                    <a:pt x="387" y="1"/>
                  </a:cubicBezTo>
                  <a:cubicBezTo>
                    <a:pt x="293" y="1"/>
                    <a:pt x="217" y="77"/>
                    <a:pt x="217" y="170"/>
                  </a:cubicBezTo>
                  <a:cubicBezTo>
                    <a:pt x="217" y="181"/>
                    <a:pt x="218" y="192"/>
                    <a:pt x="220" y="202"/>
                  </a:cubicBezTo>
                  <a:cubicBezTo>
                    <a:pt x="210" y="201"/>
                    <a:pt x="200" y="200"/>
                    <a:pt x="190" y="200"/>
                  </a:cubicBezTo>
                  <a:cubicBezTo>
                    <a:pt x="131" y="200"/>
                    <a:pt x="79" y="230"/>
                    <a:pt x="49" y="276"/>
                  </a:cubicBezTo>
                  <a:cubicBezTo>
                    <a:pt x="21" y="238"/>
                    <a:pt x="16" y="189"/>
                    <a:pt x="35" y="145"/>
                  </a:cubicBezTo>
                  <a:cubicBezTo>
                    <a:pt x="49" y="113"/>
                    <a:pt x="75" y="88"/>
                    <a:pt x="108" y="74"/>
                  </a:cubicBezTo>
                  <a:cubicBezTo>
                    <a:pt x="135" y="63"/>
                    <a:pt x="166" y="62"/>
                    <a:pt x="194" y="70"/>
                  </a:cubicBezTo>
                  <a:cubicBezTo>
                    <a:pt x="137" y="97"/>
                    <a:pt x="137" y="97"/>
                    <a:pt x="137" y="97"/>
                  </a:cubicBezTo>
                  <a:cubicBezTo>
                    <a:pt x="134" y="98"/>
                    <a:pt x="132" y="102"/>
                    <a:pt x="134" y="106"/>
                  </a:cubicBezTo>
                  <a:cubicBezTo>
                    <a:pt x="135" y="108"/>
                    <a:pt x="138" y="110"/>
                    <a:pt x="140" y="110"/>
                  </a:cubicBezTo>
                  <a:cubicBezTo>
                    <a:pt x="141" y="110"/>
                    <a:pt x="142" y="110"/>
                    <a:pt x="143" y="109"/>
                  </a:cubicBezTo>
                  <a:cubicBezTo>
                    <a:pt x="215" y="76"/>
                    <a:pt x="215" y="76"/>
                    <a:pt x="215" y="76"/>
                  </a:cubicBezTo>
                  <a:cubicBezTo>
                    <a:pt x="215" y="76"/>
                    <a:pt x="215" y="76"/>
                    <a:pt x="216" y="76"/>
                  </a:cubicBezTo>
                  <a:cubicBezTo>
                    <a:pt x="216" y="75"/>
                    <a:pt x="216" y="75"/>
                    <a:pt x="216" y="75"/>
                  </a:cubicBezTo>
                  <a:cubicBezTo>
                    <a:pt x="216" y="75"/>
                    <a:pt x="217" y="75"/>
                    <a:pt x="217" y="75"/>
                  </a:cubicBezTo>
                  <a:cubicBezTo>
                    <a:pt x="217" y="75"/>
                    <a:pt x="217" y="74"/>
                    <a:pt x="217" y="74"/>
                  </a:cubicBezTo>
                  <a:cubicBezTo>
                    <a:pt x="218" y="74"/>
                    <a:pt x="218" y="74"/>
                    <a:pt x="218" y="74"/>
                  </a:cubicBezTo>
                  <a:cubicBezTo>
                    <a:pt x="218" y="73"/>
                    <a:pt x="218" y="73"/>
                    <a:pt x="218" y="73"/>
                  </a:cubicBezTo>
                  <a:cubicBezTo>
                    <a:pt x="218" y="73"/>
                    <a:pt x="218" y="73"/>
                    <a:pt x="219" y="72"/>
                  </a:cubicBezTo>
                  <a:cubicBezTo>
                    <a:pt x="219" y="72"/>
                    <a:pt x="219" y="72"/>
                    <a:pt x="219" y="72"/>
                  </a:cubicBezTo>
                  <a:cubicBezTo>
                    <a:pt x="219" y="72"/>
                    <a:pt x="219" y="72"/>
                    <a:pt x="219" y="71"/>
                  </a:cubicBezTo>
                  <a:cubicBezTo>
                    <a:pt x="219" y="71"/>
                    <a:pt x="219" y="71"/>
                    <a:pt x="219" y="71"/>
                  </a:cubicBezTo>
                  <a:cubicBezTo>
                    <a:pt x="219" y="71"/>
                    <a:pt x="219" y="71"/>
                    <a:pt x="219" y="71"/>
                  </a:cubicBezTo>
                  <a:cubicBezTo>
                    <a:pt x="219" y="70"/>
                    <a:pt x="219" y="69"/>
                    <a:pt x="219" y="68"/>
                  </a:cubicBezTo>
                  <a:cubicBezTo>
                    <a:pt x="219" y="68"/>
                    <a:pt x="219" y="68"/>
                    <a:pt x="219" y="68"/>
                  </a:cubicBezTo>
                  <a:cubicBezTo>
                    <a:pt x="219" y="67"/>
                    <a:pt x="219" y="67"/>
                    <a:pt x="219" y="67"/>
                  </a:cubicBezTo>
                  <a:cubicBezTo>
                    <a:pt x="219" y="66"/>
                    <a:pt x="218" y="66"/>
                    <a:pt x="218" y="66"/>
                  </a:cubicBezTo>
                  <a:cubicBezTo>
                    <a:pt x="218" y="66"/>
                    <a:pt x="218" y="66"/>
                    <a:pt x="218" y="65"/>
                  </a:cubicBezTo>
                  <a:cubicBezTo>
                    <a:pt x="218" y="65"/>
                    <a:pt x="218" y="65"/>
                    <a:pt x="218" y="65"/>
                  </a:cubicBezTo>
                  <a:cubicBezTo>
                    <a:pt x="169" y="3"/>
                    <a:pt x="169" y="3"/>
                    <a:pt x="169" y="3"/>
                  </a:cubicBezTo>
                  <a:cubicBezTo>
                    <a:pt x="167" y="0"/>
                    <a:pt x="162" y="0"/>
                    <a:pt x="159" y="2"/>
                  </a:cubicBezTo>
                  <a:cubicBezTo>
                    <a:pt x="156" y="4"/>
                    <a:pt x="156" y="9"/>
                    <a:pt x="158" y="12"/>
                  </a:cubicBezTo>
                  <a:cubicBezTo>
                    <a:pt x="192" y="55"/>
                    <a:pt x="192" y="55"/>
                    <a:pt x="192" y="55"/>
                  </a:cubicBezTo>
                  <a:cubicBezTo>
                    <a:pt x="163" y="48"/>
                    <a:pt x="131" y="50"/>
                    <a:pt x="102" y="61"/>
                  </a:cubicBezTo>
                  <a:cubicBezTo>
                    <a:pt x="66" y="76"/>
                    <a:pt x="37" y="104"/>
                    <a:pt x="22" y="140"/>
                  </a:cubicBezTo>
                  <a:cubicBezTo>
                    <a:pt x="0" y="190"/>
                    <a:pt x="8" y="246"/>
                    <a:pt x="41" y="289"/>
                  </a:cubicBezTo>
                  <a:cubicBezTo>
                    <a:pt x="28" y="313"/>
                    <a:pt x="21" y="340"/>
                    <a:pt x="21" y="369"/>
                  </a:cubicBezTo>
                  <a:cubicBezTo>
                    <a:pt x="21" y="462"/>
                    <a:pt x="97" y="539"/>
                    <a:pt x="190" y="539"/>
                  </a:cubicBezTo>
                  <a:cubicBezTo>
                    <a:pt x="283" y="539"/>
                    <a:pt x="359" y="462"/>
                    <a:pt x="359" y="369"/>
                  </a:cubicBezTo>
                  <a:cubicBezTo>
                    <a:pt x="359" y="358"/>
                    <a:pt x="358" y="347"/>
                    <a:pt x="356" y="337"/>
                  </a:cubicBezTo>
                  <a:cubicBezTo>
                    <a:pt x="366" y="338"/>
                    <a:pt x="376" y="339"/>
                    <a:pt x="387" y="339"/>
                  </a:cubicBezTo>
                  <a:cubicBezTo>
                    <a:pt x="434" y="339"/>
                    <a:pt x="477" y="320"/>
                    <a:pt x="508" y="288"/>
                  </a:cubicBezTo>
                  <a:cubicBezTo>
                    <a:pt x="536" y="326"/>
                    <a:pt x="541" y="376"/>
                    <a:pt x="523" y="419"/>
                  </a:cubicBezTo>
                  <a:cubicBezTo>
                    <a:pt x="509" y="452"/>
                    <a:pt x="483" y="477"/>
                    <a:pt x="450" y="490"/>
                  </a:cubicBezTo>
                  <a:cubicBezTo>
                    <a:pt x="422" y="501"/>
                    <a:pt x="392" y="503"/>
                    <a:pt x="363" y="495"/>
                  </a:cubicBezTo>
                  <a:cubicBezTo>
                    <a:pt x="420" y="468"/>
                    <a:pt x="420" y="468"/>
                    <a:pt x="420" y="468"/>
                  </a:cubicBezTo>
                  <a:cubicBezTo>
                    <a:pt x="423" y="467"/>
                    <a:pt x="425" y="463"/>
                    <a:pt x="423" y="459"/>
                  </a:cubicBezTo>
                  <a:cubicBezTo>
                    <a:pt x="422" y="456"/>
                    <a:pt x="418" y="454"/>
                    <a:pt x="414" y="456"/>
                  </a:cubicBezTo>
                  <a:cubicBezTo>
                    <a:pt x="342" y="489"/>
                    <a:pt x="342" y="489"/>
                    <a:pt x="342" y="489"/>
                  </a:cubicBezTo>
                  <a:cubicBezTo>
                    <a:pt x="342" y="489"/>
                    <a:pt x="342" y="489"/>
                    <a:pt x="342" y="489"/>
                  </a:cubicBezTo>
                  <a:cubicBezTo>
                    <a:pt x="341" y="489"/>
                    <a:pt x="341" y="490"/>
                    <a:pt x="341" y="490"/>
                  </a:cubicBezTo>
                  <a:cubicBezTo>
                    <a:pt x="341" y="490"/>
                    <a:pt x="341" y="490"/>
                    <a:pt x="341" y="490"/>
                  </a:cubicBezTo>
                  <a:cubicBezTo>
                    <a:pt x="340" y="490"/>
                    <a:pt x="340" y="491"/>
                    <a:pt x="340" y="491"/>
                  </a:cubicBezTo>
                  <a:cubicBezTo>
                    <a:pt x="340" y="491"/>
                    <a:pt x="340" y="491"/>
                    <a:pt x="339" y="491"/>
                  </a:cubicBezTo>
                  <a:cubicBezTo>
                    <a:pt x="339" y="491"/>
                    <a:pt x="339" y="492"/>
                    <a:pt x="339" y="492"/>
                  </a:cubicBezTo>
                  <a:cubicBezTo>
                    <a:pt x="339" y="492"/>
                    <a:pt x="339" y="492"/>
                    <a:pt x="339" y="492"/>
                  </a:cubicBezTo>
                  <a:cubicBezTo>
                    <a:pt x="339" y="493"/>
                    <a:pt x="339" y="493"/>
                    <a:pt x="339" y="493"/>
                  </a:cubicBezTo>
                  <a:cubicBezTo>
                    <a:pt x="338" y="493"/>
                    <a:pt x="338" y="493"/>
                    <a:pt x="338" y="493"/>
                  </a:cubicBezTo>
                  <a:cubicBezTo>
                    <a:pt x="338" y="494"/>
                    <a:pt x="338" y="494"/>
                    <a:pt x="338" y="494"/>
                  </a:cubicBezTo>
                  <a:cubicBezTo>
                    <a:pt x="338" y="494"/>
                    <a:pt x="338" y="494"/>
                    <a:pt x="338" y="494"/>
                  </a:cubicBezTo>
                  <a:cubicBezTo>
                    <a:pt x="338" y="495"/>
                    <a:pt x="338" y="496"/>
                    <a:pt x="338" y="497"/>
                  </a:cubicBezTo>
                  <a:cubicBezTo>
                    <a:pt x="338" y="497"/>
                    <a:pt x="338" y="497"/>
                    <a:pt x="338" y="497"/>
                  </a:cubicBezTo>
                  <a:cubicBezTo>
                    <a:pt x="338" y="498"/>
                    <a:pt x="338" y="498"/>
                    <a:pt x="339" y="498"/>
                  </a:cubicBezTo>
                  <a:cubicBezTo>
                    <a:pt x="339" y="498"/>
                    <a:pt x="339" y="499"/>
                    <a:pt x="339" y="499"/>
                  </a:cubicBezTo>
                  <a:cubicBezTo>
                    <a:pt x="339" y="499"/>
                    <a:pt x="339" y="499"/>
                    <a:pt x="339" y="500"/>
                  </a:cubicBezTo>
                  <a:cubicBezTo>
                    <a:pt x="339" y="500"/>
                    <a:pt x="339" y="500"/>
                    <a:pt x="340" y="500"/>
                  </a:cubicBezTo>
                  <a:cubicBezTo>
                    <a:pt x="388" y="562"/>
                    <a:pt x="388" y="562"/>
                    <a:pt x="388" y="562"/>
                  </a:cubicBezTo>
                  <a:cubicBezTo>
                    <a:pt x="390" y="563"/>
                    <a:pt x="392" y="564"/>
                    <a:pt x="394" y="564"/>
                  </a:cubicBezTo>
                  <a:cubicBezTo>
                    <a:pt x="395" y="564"/>
                    <a:pt x="397" y="564"/>
                    <a:pt x="398" y="563"/>
                  </a:cubicBezTo>
                  <a:cubicBezTo>
                    <a:pt x="401" y="560"/>
                    <a:pt x="402" y="556"/>
                    <a:pt x="399" y="553"/>
                  </a:cubicBezTo>
                  <a:cubicBezTo>
                    <a:pt x="365" y="510"/>
                    <a:pt x="365" y="510"/>
                    <a:pt x="365" y="510"/>
                  </a:cubicBezTo>
                  <a:cubicBezTo>
                    <a:pt x="377" y="512"/>
                    <a:pt x="389" y="514"/>
                    <a:pt x="400" y="514"/>
                  </a:cubicBezTo>
                  <a:cubicBezTo>
                    <a:pt x="419" y="514"/>
                    <a:pt x="437" y="510"/>
                    <a:pt x="455" y="503"/>
                  </a:cubicBezTo>
                  <a:cubicBezTo>
                    <a:pt x="491" y="489"/>
                    <a:pt x="520" y="461"/>
                    <a:pt x="535" y="425"/>
                  </a:cubicBezTo>
                  <a:cubicBezTo>
                    <a:pt x="557" y="376"/>
                    <a:pt x="550" y="320"/>
                    <a:pt x="517" y="278"/>
                  </a:cubicBezTo>
                  <a:cubicBezTo>
                    <a:pt x="542" y="248"/>
                    <a:pt x="556" y="211"/>
                    <a:pt x="556" y="170"/>
                  </a:cubicBezTo>
                  <a:moveTo>
                    <a:pt x="345" y="369"/>
                  </a:moveTo>
                  <a:cubicBezTo>
                    <a:pt x="345" y="455"/>
                    <a:pt x="276" y="525"/>
                    <a:pt x="190" y="525"/>
                  </a:cubicBezTo>
                  <a:cubicBezTo>
                    <a:pt x="104" y="525"/>
                    <a:pt x="35" y="455"/>
                    <a:pt x="35" y="369"/>
                  </a:cubicBezTo>
                  <a:cubicBezTo>
                    <a:pt x="35" y="283"/>
                    <a:pt x="104" y="214"/>
                    <a:pt x="190" y="214"/>
                  </a:cubicBezTo>
                  <a:cubicBezTo>
                    <a:pt x="201" y="214"/>
                    <a:pt x="213" y="215"/>
                    <a:pt x="224" y="217"/>
                  </a:cubicBezTo>
                  <a:cubicBezTo>
                    <a:pt x="240" y="273"/>
                    <a:pt x="285" y="317"/>
                    <a:pt x="341" y="333"/>
                  </a:cubicBezTo>
                  <a:cubicBezTo>
                    <a:pt x="344" y="345"/>
                    <a:pt x="345" y="357"/>
                    <a:pt x="345" y="369"/>
                  </a:cubicBezTo>
                  <a:moveTo>
                    <a:pt x="387" y="325"/>
                  </a:moveTo>
                  <a:cubicBezTo>
                    <a:pt x="301" y="325"/>
                    <a:pt x="231" y="256"/>
                    <a:pt x="231" y="170"/>
                  </a:cubicBezTo>
                  <a:cubicBezTo>
                    <a:pt x="231" y="84"/>
                    <a:pt x="301" y="15"/>
                    <a:pt x="387" y="15"/>
                  </a:cubicBezTo>
                  <a:cubicBezTo>
                    <a:pt x="472" y="15"/>
                    <a:pt x="542" y="84"/>
                    <a:pt x="542" y="170"/>
                  </a:cubicBezTo>
                  <a:cubicBezTo>
                    <a:pt x="542" y="208"/>
                    <a:pt x="528" y="244"/>
                    <a:pt x="505" y="271"/>
                  </a:cubicBezTo>
                  <a:cubicBezTo>
                    <a:pt x="504" y="271"/>
                    <a:pt x="504" y="271"/>
                    <a:pt x="503" y="272"/>
                  </a:cubicBezTo>
                  <a:cubicBezTo>
                    <a:pt x="502" y="272"/>
                    <a:pt x="502" y="274"/>
                    <a:pt x="501" y="275"/>
                  </a:cubicBezTo>
                  <a:cubicBezTo>
                    <a:pt x="473" y="306"/>
                    <a:pt x="432" y="325"/>
                    <a:pt x="387" y="325"/>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grpSp>
        <p:nvGrpSpPr>
          <p:cNvPr id="400" name="Google Shape;400;p8"/>
          <p:cNvGrpSpPr/>
          <p:nvPr/>
        </p:nvGrpSpPr>
        <p:grpSpPr>
          <a:xfrm>
            <a:off x="1784904" y="4088198"/>
            <a:ext cx="704344" cy="647567"/>
            <a:chOff x="8328025" y="1355725"/>
            <a:chExt cx="404812" cy="379413"/>
          </a:xfrm>
        </p:grpSpPr>
        <p:sp>
          <p:nvSpPr>
            <p:cNvPr id="401" name="Google Shape;401;p8"/>
            <p:cNvSpPr/>
            <p:nvPr/>
          </p:nvSpPr>
          <p:spPr>
            <a:xfrm>
              <a:off x="8504238" y="1355725"/>
              <a:ext cx="71437" cy="71438"/>
            </a:xfrm>
            <a:custGeom>
              <a:rect b="b" l="l" r="r" t="t"/>
              <a:pathLst>
                <a:path extrusionOk="0" h="127" w="127">
                  <a:moveTo>
                    <a:pt x="63" y="127"/>
                  </a:moveTo>
                  <a:cubicBezTo>
                    <a:pt x="98" y="127"/>
                    <a:pt x="127" y="98"/>
                    <a:pt x="127" y="63"/>
                  </a:cubicBezTo>
                  <a:cubicBezTo>
                    <a:pt x="127" y="28"/>
                    <a:pt x="98" y="0"/>
                    <a:pt x="63" y="0"/>
                  </a:cubicBezTo>
                  <a:cubicBezTo>
                    <a:pt x="28" y="0"/>
                    <a:pt x="0" y="28"/>
                    <a:pt x="0" y="63"/>
                  </a:cubicBezTo>
                  <a:cubicBezTo>
                    <a:pt x="0" y="98"/>
                    <a:pt x="28" y="127"/>
                    <a:pt x="63" y="127"/>
                  </a:cubicBezTo>
                  <a:moveTo>
                    <a:pt x="63" y="14"/>
                  </a:moveTo>
                  <a:cubicBezTo>
                    <a:pt x="91" y="14"/>
                    <a:pt x="113" y="36"/>
                    <a:pt x="113" y="63"/>
                  </a:cubicBezTo>
                  <a:cubicBezTo>
                    <a:pt x="113" y="90"/>
                    <a:pt x="91" y="113"/>
                    <a:pt x="63" y="113"/>
                  </a:cubicBezTo>
                  <a:cubicBezTo>
                    <a:pt x="36" y="113"/>
                    <a:pt x="14" y="90"/>
                    <a:pt x="14" y="63"/>
                  </a:cubicBezTo>
                  <a:cubicBezTo>
                    <a:pt x="14" y="36"/>
                    <a:pt x="36" y="14"/>
                    <a:pt x="63" y="14"/>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402" name="Google Shape;402;p8"/>
            <p:cNvSpPr/>
            <p:nvPr/>
          </p:nvSpPr>
          <p:spPr>
            <a:xfrm>
              <a:off x="8328025" y="1435100"/>
              <a:ext cx="404812" cy="300038"/>
            </a:xfrm>
            <a:custGeom>
              <a:rect b="b" l="l" r="r" t="t"/>
              <a:pathLst>
                <a:path extrusionOk="0" h="533" w="719">
                  <a:moveTo>
                    <a:pt x="648" y="152"/>
                  </a:moveTo>
                  <a:cubicBezTo>
                    <a:pt x="614" y="152"/>
                    <a:pt x="614" y="152"/>
                    <a:pt x="614" y="152"/>
                  </a:cubicBezTo>
                  <a:cubicBezTo>
                    <a:pt x="601" y="129"/>
                    <a:pt x="583" y="108"/>
                    <a:pt x="561" y="89"/>
                  </a:cubicBezTo>
                  <a:cubicBezTo>
                    <a:pt x="562" y="53"/>
                    <a:pt x="558" y="7"/>
                    <a:pt x="519" y="2"/>
                  </a:cubicBezTo>
                  <a:cubicBezTo>
                    <a:pt x="499" y="0"/>
                    <a:pt x="478" y="11"/>
                    <a:pt x="458" y="36"/>
                  </a:cubicBezTo>
                  <a:cubicBezTo>
                    <a:pt x="431" y="28"/>
                    <a:pt x="404" y="25"/>
                    <a:pt x="375" y="25"/>
                  </a:cubicBezTo>
                  <a:cubicBezTo>
                    <a:pt x="290" y="25"/>
                    <a:pt x="214" y="54"/>
                    <a:pt x="167" y="105"/>
                  </a:cubicBezTo>
                  <a:cubicBezTo>
                    <a:pt x="133" y="142"/>
                    <a:pt x="114" y="189"/>
                    <a:pt x="111" y="244"/>
                  </a:cubicBezTo>
                  <a:cubicBezTo>
                    <a:pt x="96" y="244"/>
                    <a:pt x="96" y="244"/>
                    <a:pt x="96" y="244"/>
                  </a:cubicBezTo>
                  <a:cubicBezTo>
                    <a:pt x="51" y="244"/>
                    <a:pt x="14" y="207"/>
                    <a:pt x="14" y="162"/>
                  </a:cubicBezTo>
                  <a:cubicBezTo>
                    <a:pt x="14" y="117"/>
                    <a:pt x="51" y="80"/>
                    <a:pt x="96" y="80"/>
                  </a:cubicBezTo>
                  <a:cubicBezTo>
                    <a:pt x="100" y="80"/>
                    <a:pt x="103" y="77"/>
                    <a:pt x="103" y="73"/>
                  </a:cubicBezTo>
                  <a:cubicBezTo>
                    <a:pt x="103" y="69"/>
                    <a:pt x="100" y="66"/>
                    <a:pt x="96" y="66"/>
                  </a:cubicBezTo>
                  <a:cubicBezTo>
                    <a:pt x="43" y="66"/>
                    <a:pt x="0" y="109"/>
                    <a:pt x="0" y="162"/>
                  </a:cubicBezTo>
                  <a:cubicBezTo>
                    <a:pt x="0" y="215"/>
                    <a:pt x="43" y="258"/>
                    <a:pt x="96" y="258"/>
                  </a:cubicBezTo>
                  <a:cubicBezTo>
                    <a:pt x="110" y="258"/>
                    <a:pt x="110" y="258"/>
                    <a:pt x="110" y="258"/>
                  </a:cubicBezTo>
                  <a:cubicBezTo>
                    <a:pt x="110" y="268"/>
                    <a:pt x="111" y="278"/>
                    <a:pt x="111" y="288"/>
                  </a:cubicBezTo>
                  <a:cubicBezTo>
                    <a:pt x="115" y="329"/>
                    <a:pt x="137" y="370"/>
                    <a:pt x="176" y="408"/>
                  </a:cubicBezTo>
                  <a:cubicBezTo>
                    <a:pt x="172" y="420"/>
                    <a:pt x="172" y="420"/>
                    <a:pt x="172" y="420"/>
                  </a:cubicBezTo>
                  <a:cubicBezTo>
                    <a:pt x="157" y="464"/>
                    <a:pt x="181" y="513"/>
                    <a:pt x="225" y="528"/>
                  </a:cubicBezTo>
                  <a:cubicBezTo>
                    <a:pt x="234" y="531"/>
                    <a:pt x="243" y="533"/>
                    <a:pt x="252" y="533"/>
                  </a:cubicBezTo>
                  <a:cubicBezTo>
                    <a:pt x="286" y="533"/>
                    <a:pt x="317" y="512"/>
                    <a:pt x="330" y="482"/>
                  </a:cubicBezTo>
                  <a:cubicBezTo>
                    <a:pt x="361" y="486"/>
                    <a:pt x="391" y="486"/>
                    <a:pt x="421" y="481"/>
                  </a:cubicBezTo>
                  <a:cubicBezTo>
                    <a:pt x="435" y="512"/>
                    <a:pt x="465" y="533"/>
                    <a:pt x="499" y="533"/>
                  </a:cubicBezTo>
                  <a:cubicBezTo>
                    <a:pt x="499" y="533"/>
                    <a:pt x="499" y="533"/>
                    <a:pt x="499" y="533"/>
                  </a:cubicBezTo>
                  <a:cubicBezTo>
                    <a:pt x="509" y="533"/>
                    <a:pt x="518" y="531"/>
                    <a:pt x="527" y="528"/>
                  </a:cubicBezTo>
                  <a:cubicBezTo>
                    <a:pt x="571" y="513"/>
                    <a:pt x="595" y="464"/>
                    <a:pt x="580" y="420"/>
                  </a:cubicBezTo>
                  <a:cubicBezTo>
                    <a:pt x="575" y="407"/>
                    <a:pt x="575" y="407"/>
                    <a:pt x="575" y="407"/>
                  </a:cubicBezTo>
                  <a:cubicBezTo>
                    <a:pt x="590" y="392"/>
                    <a:pt x="603" y="376"/>
                    <a:pt x="614" y="358"/>
                  </a:cubicBezTo>
                  <a:cubicBezTo>
                    <a:pt x="648" y="358"/>
                    <a:pt x="648" y="358"/>
                    <a:pt x="648" y="358"/>
                  </a:cubicBezTo>
                  <a:cubicBezTo>
                    <a:pt x="688" y="358"/>
                    <a:pt x="719" y="314"/>
                    <a:pt x="719" y="255"/>
                  </a:cubicBezTo>
                  <a:cubicBezTo>
                    <a:pt x="719" y="197"/>
                    <a:pt x="688" y="152"/>
                    <a:pt x="648" y="152"/>
                  </a:cubicBezTo>
                  <a:moveTo>
                    <a:pt x="648" y="344"/>
                  </a:moveTo>
                  <a:cubicBezTo>
                    <a:pt x="610" y="344"/>
                    <a:pt x="610" y="344"/>
                    <a:pt x="610" y="344"/>
                  </a:cubicBezTo>
                  <a:cubicBezTo>
                    <a:pt x="607" y="344"/>
                    <a:pt x="605" y="345"/>
                    <a:pt x="603" y="348"/>
                  </a:cubicBezTo>
                  <a:cubicBezTo>
                    <a:pt x="593" y="367"/>
                    <a:pt x="579" y="384"/>
                    <a:pt x="562" y="400"/>
                  </a:cubicBezTo>
                  <a:cubicBezTo>
                    <a:pt x="560" y="402"/>
                    <a:pt x="559" y="405"/>
                    <a:pt x="560" y="407"/>
                  </a:cubicBezTo>
                  <a:cubicBezTo>
                    <a:pt x="566" y="425"/>
                    <a:pt x="566" y="425"/>
                    <a:pt x="566" y="425"/>
                  </a:cubicBezTo>
                  <a:cubicBezTo>
                    <a:pt x="579" y="462"/>
                    <a:pt x="559" y="502"/>
                    <a:pt x="522" y="515"/>
                  </a:cubicBezTo>
                  <a:cubicBezTo>
                    <a:pt x="515" y="517"/>
                    <a:pt x="507" y="519"/>
                    <a:pt x="499" y="519"/>
                  </a:cubicBezTo>
                  <a:cubicBezTo>
                    <a:pt x="499" y="526"/>
                    <a:pt x="499" y="526"/>
                    <a:pt x="499" y="526"/>
                  </a:cubicBezTo>
                  <a:cubicBezTo>
                    <a:pt x="499" y="519"/>
                    <a:pt x="499" y="519"/>
                    <a:pt x="499" y="519"/>
                  </a:cubicBezTo>
                  <a:cubicBezTo>
                    <a:pt x="469" y="519"/>
                    <a:pt x="442" y="500"/>
                    <a:pt x="432" y="471"/>
                  </a:cubicBezTo>
                  <a:cubicBezTo>
                    <a:pt x="431" y="468"/>
                    <a:pt x="429" y="467"/>
                    <a:pt x="426" y="467"/>
                  </a:cubicBezTo>
                  <a:cubicBezTo>
                    <a:pt x="425" y="467"/>
                    <a:pt x="425" y="467"/>
                    <a:pt x="425" y="467"/>
                  </a:cubicBezTo>
                  <a:cubicBezTo>
                    <a:pt x="393" y="472"/>
                    <a:pt x="360" y="472"/>
                    <a:pt x="327" y="467"/>
                  </a:cubicBezTo>
                  <a:cubicBezTo>
                    <a:pt x="324" y="466"/>
                    <a:pt x="320" y="468"/>
                    <a:pt x="319" y="471"/>
                  </a:cubicBezTo>
                  <a:cubicBezTo>
                    <a:pt x="309" y="500"/>
                    <a:pt x="282" y="519"/>
                    <a:pt x="252" y="519"/>
                  </a:cubicBezTo>
                  <a:cubicBezTo>
                    <a:pt x="245" y="519"/>
                    <a:pt x="237" y="517"/>
                    <a:pt x="230" y="515"/>
                  </a:cubicBezTo>
                  <a:cubicBezTo>
                    <a:pt x="193" y="502"/>
                    <a:pt x="173" y="462"/>
                    <a:pt x="185" y="425"/>
                  </a:cubicBezTo>
                  <a:cubicBezTo>
                    <a:pt x="191" y="408"/>
                    <a:pt x="191" y="408"/>
                    <a:pt x="191" y="408"/>
                  </a:cubicBezTo>
                  <a:cubicBezTo>
                    <a:pt x="192" y="406"/>
                    <a:pt x="191" y="403"/>
                    <a:pt x="189" y="401"/>
                  </a:cubicBezTo>
                  <a:cubicBezTo>
                    <a:pt x="162" y="376"/>
                    <a:pt x="130" y="336"/>
                    <a:pt x="125" y="287"/>
                  </a:cubicBezTo>
                  <a:cubicBezTo>
                    <a:pt x="119" y="216"/>
                    <a:pt x="137" y="159"/>
                    <a:pt x="177" y="115"/>
                  </a:cubicBezTo>
                  <a:cubicBezTo>
                    <a:pt x="221" y="66"/>
                    <a:pt x="294" y="39"/>
                    <a:pt x="375" y="39"/>
                  </a:cubicBezTo>
                  <a:cubicBezTo>
                    <a:pt x="404" y="39"/>
                    <a:pt x="432" y="43"/>
                    <a:pt x="459" y="51"/>
                  </a:cubicBezTo>
                  <a:cubicBezTo>
                    <a:pt x="462" y="52"/>
                    <a:pt x="465" y="51"/>
                    <a:pt x="467" y="48"/>
                  </a:cubicBezTo>
                  <a:cubicBezTo>
                    <a:pt x="477" y="34"/>
                    <a:pt x="494" y="16"/>
                    <a:pt x="514" y="16"/>
                  </a:cubicBezTo>
                  <a:cubicBezTo>
                    <a:pt x="515" y="16"/>
                    <a:pt x="516" y="16"/>
                    <a:pt x="518" y="16"/>
                  </a:cubicBezTo>
                  <a:cubicBezTo>
                    <a:pt x="539" y="19"/>
                    <a:pt x="548" y="43"/>
                    <a:pt x="547" y="92"/>
                  </a:cubicBezTo>
                  <a:cubicBezTo>
                    <a:pt x="547" y="95"/>
                    <a:pt x="548" y="97"/>
                    <a:pt x="549" y="98"/>
                  </a:cubicBezTo>
                  <a:cubicBezTo>
                    <a:pt x="572" y="117"/>
                    <a:pt x="591" y="139"/>
                    <a:pt x="604" y="163"/>
                  </a:cubicBezTo>
                  <a:cubicBezTo>
                    <a:pt x="605" y="165"/>
                    <a:pt x="608" y="166"/>
                    <a:pt x="610" y="166"/>
                  </a:cubicBezTo>
                  <a:cubicBezTo>
                    <a:pt x="648" y="166"/>
                    <a:pt x="648" y="166"/>
                    <a:pt x="648" y="166"/>
                  </a:cubicBezTo>
                  <a:cubicBezTo>
                    <a:pt x="680" y="166"/>
                    <a:pt x="705" y="205"/>
                    <a:pt x="705" y="255"/>
                  </a:cubicBezTo>
                  <a:cubicBezTo>
                    <a:pt x="705" y="306"/>
                    <a:pt x="680" y="344"/>
                    <a:pt x="648" y="344"/>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403" name="Google Shape;403;p8"/>
            <p:cNvSpPr/>
            <p:nvPr/>
          </p:nvSpPr>
          <p:spPr>
            <a:xfrm>
              <a:off x="8477250" y="1484313"/>
              <a:ext cx="123825" cy="23813"/>
            </a:xfrm>
            <a:custGeom>
              <a:rect b="b" l="l" r="r" t="t"/>
              <a:pathLst>
                <a:path extrusionOk="0" h="44" w="220">
                  <a:moveTo>
                    <a:pt x="216" y="30"/>
                  </a:moveTo>
                  <a:cubicBezTo>
                    <a:pt x="185" y="10"/>
                    <a:pt x="149" y="0"/>
                    <a:pt x="110" y="0"/>
                  </a:cubicBezTo>
                  <a:cubicBezTo>
                    <a:pt x="72" y="0"/>
                    <a:pt x="36" y="10"/>
                    <a:pt x="5" y="30"/>
                  </a:cubicBezTo>
                  <a:cubicBezTo>
                    <a:pt x="1" y="32"/>
                    <a:pt x="0" y="36"/>
                    <a:pt x="2" y="39"/>
                  </a:cubicBezTo>
                  <a:cubicBezTo>
                    <a:pt x="4" y="43"/>
                    <a:pt x="9" y="44"/>
                    <a:pt x="12" y="42"/>
                  </a:cubicBezTo>
                  <a:cubicBezTo>
                    <a:pt x="41" y="24"/>
                    <a:pt x="75" y="14"/>
                    <a:pt x="110" y="14"/>
                  </a:cubicBezTo>
                  <a:cubicBezTo>
                    <a:pt x="146" y="14"/>
                    <a:pt x="180" y="24"/>
                    <a:pt x="209" y="42"/>
                  </a:cubicBezTo>
                  <a:cubicBezTo>
                    <a:pt x="210" y="42"/>
                    <a:pt x="211" y="43"/>
                    <a:pt x="212" y="43"/>
                  </a:cubicBezTo>
                  <a:cubicBezTo>
                    <a:pt x="215" y="43"/>
                    <a:pt x="217" y="42"/>
                    <a:pt x="218" y="39"/>
                  </a:cubicBezTo>
                  <a:cubicBezTo>
                    <a:pt x="220" y="36"/>
                    <a:pt x="219" y="32"/>
                    <a:pt x="216" y="30"/>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80"/>
          <p:cNvSpPr txBox="1"/>
          <p:nvPr>
            <p:ph idx="1" type="body"/>
          </p:nvPr>
        </p:nvSpPr>
        <p:spPr>
          <a:xfrm>
            <a:off x="1037230" y="1585452"/>
            <a:ext cx="10133463" cy="503371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Advantages</a:t>
            </a:r>
            <a:endParaRPr/>
          </a:p>
          <a:p>
            <a:pPr indent="-285750" lvl="1" marL="742950" rtl="0" algn="l">
              <a:spcBef>
                <a:spcPts val="280"/>
              </a:spcBef>
              <a:spcAft>
                <a:spcPts val="0"/>
              </a:spcAft>
              <a:buClr>
                <a:schemeClr val="dk1"/>
              </a:buClr>
              <a:buSzPts val="1400"/>
              <a:buFont typeface="Courier New"/>
              <a:buChar char="o"/>
            </a:pPr>
            <a:r>
              <a:rPr lang="en-US" sz="1400"/>
              <a:t>Because the team has chosen to work together in a collaborative way, the hope is that the alliance will be advantageous to all members and continue past this agreement</a:t>
            </a:r>
            <a:endParaRPr/>
          </a:p>
          <a:p>
            <a:pPr indent="-285750" lvl="1" marL="742950" rtl="0" algn="l">
              <a:spcBef>
                <a:spcPts val="880"/>
              </a:spcBef>
              <a:spcAft>
                <a:spcPts val="0"/>
              </a:spcAft>
              <a:buClr>
                <a:schemeClr val="dk1"/>
              </a:buClr>
              <a:buSzPts val="1400"/>
              <a:buFont typeface="Courier New"/>
              <a:buChar char="o"/>
            </a:pPr>
            <a:r>
              <a:rPr lang="en-US" sz="1400"/>
              <a:t>Since the Government has signed the agreement with the entire team, it can have technical insight and visibility into all levels of technical and managerial actions</a:t>
            </a:r>
            <a:endParaRPr/>
          </a:p>
          <a:p>
            <a:pPr indent="-285750" lvl="1" marL="742950" rtl="0" algn="l">
              <a:spcBef>
                <a:spcPts val="880"/>
              </a:spcBef>
              <a:spcAft>
                <a:spcPts val="0"/>
              </a:spcAft>
              <a:buClr>
                <a:schemeClr val="dk1"/>
              </a:buClr>
              <a:buSzPts val="1400"/>
              <a:buFont typeface="Courier New"/>
              <a:buChar char="o"/>
            </a:pPr>
            <a:r>
              <a:rPr lang="en-US" sz="1400"/>
              <a:t>If any cost sharing is required or leveraged, it will come from the team as a whole – how they choose to allocate the cost share internally is up to them</a:t>
            </a:r>
            <a:endParaRPr/>
          </a:p>
          <a:p>
            <a:pPr indent="-285750" lvl="1" marL="742950" rtl="0" algn="l">
              <a:spcBef>
                <a:spcPts val="880"/>
              </a:spcBef>
              <a:spcAft>
                <a:spcPts val="0"/>
              </a:spcAft>
              <a:buClr>
                <a:schemeClr val="dk1"/>
              </a:buClr>
              <a:buSzPts val="1400"/>
              <a:buFont typeface="Courier New"/>
              <a:buChar char="o"/>
            </a:pPr>
            <a:r>
              <a:rPr lang="en-US" sz="1400"/>
              <a:t>Since the team as a whole is bound to the Government and responsible for performance, the responsibility is on the team to self-police the effort and quickly take action if there are issues</a:t>
            </a:r>
            <a:endParaRPr/>
          </a:p>
          <a:p>
            <a:pPr indent="-285750" lvl="1" marL="742950" rtl="0" algn="l">
              <a:spcBef>
                <a:spcPts val="880"/>
              </a:spcBef>
              <a:spcAft>
                <a:spcPts val="0"/>
              </a:spcAft>
              <a:buClr>
                <a:schemeClr val="dk1"/>
              </a:buClr>
              <a:buSzPts val="1400"/>
              <a:buFont typeface="Courier New"/>
              <a:buChar char="o"/>
            </a:pPr>
            <a:r>
              <a:rPr lang="en-US" sz="1400"/>
              <a:t>Leadership of the effort can change as the effort evolves</a:t>
            </a:r>
            <a:endParaRPr/>
          </a:p>
          <a:p>
            <a:pPr indent="-342900" lvl="0" marL="342900" rtl="0" algn="l">
              <a:spcBef>
                <a:spcPts val="960"/>
              </a:spcBef>
              <a:spcAft>
                <a:spcPts val="0"/>
              </a:spcAft>
              <a:buClr>
                <a:schemeClr val="dk1"/>
              </a:buClr>
              <a:buSzPts val="1800"/>
              <a:buFont typeface="Noto Sans Symbols"/>
              <a:buChar char="⮚"/>
            </a:pPr>
            <a:r>
              <a:rPr lang="en-US"/>
              <a:t>Disadvantages</a:t>
            </a:r>
            <a:endParaRPr/>
          </a:p>
          <a:p>
            <a:pPr indent="-285750" lvl="1" marL="742950" rtl="0" algn="l">
              <a:spcBef>
                <a:spcPts val="280"/>
              </a:spcBef>
              <a:spcAft>
                <a:spcPts val="0"/>
              </a:spcAft>
              <a:buClr>
                <a:schemeClr val="dk1"/>
              </a:buClr>
              <a:buSzPts val="1400"/>
              <a:buFont typeface="Courier New"/>
              <a:buChar char="o"/>
            </a:pPr>
            <a:r>
              <a:rPr lang="en-US" sz="1400"/>
              <a:t>While the team as a whole is the party to the agreement and the Government has privity with all the members, it is still important that the membership select a strong leader to maintain the vision and direction of the efforts</a:t>
            </a:r>
            <a:endParaRPr/>
          </a:p>
          <a:p>
            <a:pPr indent="-228600" lvl="2" marL="1143000" rtl="0" algn="l">
              <a:spcBef>
                <a:spcPts val="280"/>
              </a:spcBef>
              <a:spcAft>
                <a:spcPts val="0"/>
              </a:spcAft>
              <a:buClr>
                <a:schemeClr val="dk1"/>
              </a:buClr>
              <a:buSzPts val="1400"/>
              <a:buChar char="•"/>
            </a:pPr>
            <a:r>
              <a:rPr lang="en-US" sz="1400"/>
              <a:t>Loose confederations and management by committee doesn’t really work well</a:t>
            </a:r>
            <a:endParaRPr/>
          </a:p>
          <a:p>
            <a:pPr indent="-228600" lvl="2" marL="1143000" rtl="0" algn="l">
              <a:spcBef>
                <a:spcPts val="280"/>
              </a:spcBef>
              <a:spcAft>
                <a:spcPts val="0"/>
              </a:spcAft>
              <a:buClr>
                <a:schemeClr val="dk1"/>
              </a:buClr>
              <a:buSzPts val="1400"/>
              <a:buChar char="•"/>
            </a:pPr>
            <a:r>
              <a:rPr lang="en-US" sz="1400"/>
              <a:t>The larger the team membership, the more important strong leadership and management is</a:t>
            </a:r>
            <a:endParaRPr/>
          </a:p>
          <a:p>
            <a:pPr indent="-285750" lvl="1" marL="742950" rtl="0" algn="l">
              <a:spcBef>
                <a:spcPts val="880"/>
              </a:spcBef>
              <a:spcAft>
                <a:spcPts val="0"/>
              </a:spcAft>
              <a:buClr>
                <a:schemeClr val="dk1"/>
              </a:buClr>
              <a:buSzPts val="1400"/>
              <a:buFont typeface="Courier New"/>
              <a:buChar char="o"/>
            </a:pPr>
            <a:r>
              <a:rPr lang="en-US" sz="1400"/>
              <a:t>This type of relationship is relatively unfamiliar to the Government and may cause some cultural problems for us</a:t>
            </a:r>
            <a:endParaRPr/>
          </a:p>
        </p:txBody>
      </p:sp>
      <p:sp>
        <p:nvSpPr>
          <p:cNvPr id="1118" name="Google Shape;1118;p80"/>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Multi-Party Relationships – Consortia, etc.</a:t>
            </a:r>
            <a:endParaRPr/>
          </a:p>
        </p:txBody>
      </p:sp>
      <p:sp>
        <p:nvSpPr>
          <p:cNvPr id="1119" name="Google Shape;1119;p80"/>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120" name="Google Shape;1120;p80"/>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cxnSp>
        <p:nvCxnSpPr>
          <p:cNvPr id="1125" name="Google Shape;1125;p81"/>
          <p:cNvCxnSpPr/>
          <p:nvPr/>
        </p:nvCxnSpPr>
        <p:spPr>
          <a:xfrm>
            <a:off x="6096000" y="2005609"/>
            <a:ext cx="0" cy="683271"/>
          </a:xfrm>
          <a:prstGeom prst="straightConnector1">
            <a:avLst/>
          </a:prstGeom>
          <a:noFill/>
          <a:ln cap="flat" cmpd="sng" w="19050">
            <a:solidFill>
              <a:srgbClr val="C4BD97"/>
            </a:solidFill>
            <a:prstDash val="solid"/>
            <a:round/>
            <a:headEnd len="med" w="med" type="oval"/>
            <a:tailEnd len="med" w="med" type="triangle"/>
          </a:ln>
        </p:spPr>
      </p:cxnSp>
      <p:cxnSp>
        <p:nvCxnSpPr>
          <p:cNvPr id="1126" name="Google Shape;1126;p81"/>
          <p:cNvCxnSpPr/>
          <p:nvPr/>
        </p:nvCxnSpPr>
        <p:spPr>
          <a:xfrm>
            <a:off x="4741367" y="3171213"/>
            <a:ext cx="419498" cy="0"/>
          </a:xfrm>
          <a:prstGeom prst="straightConnector1">
            <a:avLst/>
          </a:prstGeom>
          <a:noFill/>
          <a:ln cap="flat" cmpd="sng" w="19050">
            <a:solidFill>
              <a:srgbClr val="C4BD97"/>
            </a:solidFill>
            <a:prstDash val="solid"/>
            <a:round/>
            <a:headEnd len="sm" w="sm" type="none"/>
            <a:tailEnd len="sm" w="sm" type="none"/>
          </a:ln>
        </p:spPr>
      </p:cxnSp>
      <p:sp>
        <p:nvSpPr>
          <p:cNvPr id="1127" name="Google Shape;1127;p81"/>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128" name="Google Shape;1128;p81"/>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R&amp;D Performance Agreement - Team</a:t>
            </a:r>
            <a:endParaRPr/>
          </a:p>
        </p:txBody>
      </p:sp>
      <p:grpSp>
        <p:nvGrpSpPr>
          <p:cNvPr id="1129" name="Google Shape;1129;p81"/>
          <p:cNvGrpSpPr/>
          <p:nvPr/>
        </p:nvGrpSpPr>
        <p:grpSpPr>
          <a:xfrm>
            <a:off x="2370393" y="3586914"/>
            <a:ext cx="2127110" cy="912026"/>
            <a:chOff x="2400300" y="2838936"/>
            <a:chExt cx="1656891" cy="1143183"/>
          </a:xfrm>
        </p:grpSpPr>
        <p:sp>
          <p:nvSpPr>
            <p:cNvPr id="1130" name="Google Shape;1130;p81"/>
            <p:cNvSpPr/>
            <p:nvPr/>
          </p:nvSpPr>
          <p:spPr>
            <a:xfrm>
              <a:off x="2513126"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131" name="Google Shape;1131;p81"/>
            <p:cNvSpPr/>
            <p:nvPr/>
          </p:nvSpPr>
          <p:spPr>
            <a:xfrm>
              <a:off x="2400300" y="2921304"/>
              <a:ext cx="1656891" cy="1060815"/>
            </a:xfrm>
            <a:prstGeom prst="roundRect">
              <a:avLst>
                <a:gd fmla="val 12949" name="adj"/>
              </a:avLst>
            </a:prstGeom>
            <a:solidFill>
              <a:srgbClr val="8CB3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grpSp>
        <p:nvGrpSpPr>
          <p:cNvPr id="1132" name="Google Shape;1132;p81"/>
          <p:cNvGrpSpPr/>
          <p:nvPr/>
        </p:nvGrpSpPr>
        <p:grpSpPr>
          <a:xfrm>
            <a:off x="5003150" y="3586914"/>
            <a:ext cx="2127110" cy="912026"/>
            <a:chOff x="5323967" y="2838936"/>
            <a:chExt cx="1656891" cy="1143183"/>
          </a:xfrm>
        </p:grpSpPr>
        <p:sp>
          <p:nvSpPr>
            <p:cNvPr id="1133" name="Google Shape;1133;p81"/>
            <p:cNvSpPr/>
            <p:nvPr/>
          </p:nvSpPr>
          <p:spPr>
            <a:xfrm>
              <a:off x="5436793"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134" name="Google Shape;1134;p81"/>
            <p:cNvSpPr/>
            <p:nvPr/>
          </p:nvSpPr>
          <p:spPr>
            <a:xfrm>
              <a:off x="5323967" y="2921304"/>
              <a:ext cx="1656891" cy="1060815"/>
            </a:xfrm>
            <a:prstGeom prst="roundRect">
              <a:avLst>
                <a:gd fmla="val 12949" name="adj"/>
              </a:avLst>
            </a:prstGeom>
            <a:solidFill>
              <a:srgbClr val="8EB4E3"/>
            </a:solidFill>
            <a:ln cap="flat" cmpd="sng" w="25400">
              <a:solidFill>
                <a:srgbClr val="8EB4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grpSp>
        <p:nvGrpSpPr>
          <p:cNvPr id="1135" name="Google Shape;1135;p81"/>
          <p:cNvGrpSpPr/>
          <p:nvPr/>
        </p:nvGrpSpPr>
        <p:grpSpPr>
          <a:xfrm>
            <a:off x="7635906" y="3586914"/>
            <a:ext cx="2127110" cy="912026"/>
            <a:chOff x="8134809" y="2838936"/>
            <a:chExt cx="1656891" cy="1143183"/>
          </a:xfrm>
        </p:grpSpPr>
        <p:sp>
          <p:nvSpPr>
            <p:cNvPr id="1136" name="Google Shape;1136;p81"/>
            <p:cNvSpPr/>
            <p:nvPr/>
          </p:nvSpPr>
          <p:spPr>
            <a:xfrm>
              <a:off x="8247635"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137" name="Google Shape;1137;p81"/>
            <p:cNvSpPr/>
            <p:nvPr/>
          </p:nvSpPr>
          <p:spPr>
            <a:xfrm>
              <a:off x="8134809" y="2921304"/>
              <a:ext cx="1656891" cy="1060815"/>
            </a:xfrm>
            <a:prstGeom prst="roundRect">
              <a:avLst>
                <a:gd fmla="val 12949" name="adj"/>
              </a:avLst>
            </a:prstGeom>
            <a:solidFill>
              <a:srgbClr val="8EB4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cxnSp>
        <p:nvCxnSpPr>
          <p:cNvPr id="1138" name="Google Shape;1138;p81"/>
          <p:cNvCxnSpPr/>
          <p:nvPr/>
        </p:nvCxnSpPr>
        <p:spPr>
          <a:xfrm>
            <a:off x="6083131" y="2862672"/>
            <a:ext cx="0" cy="683271"/>
          </a:xfrm>
          <a:prstGeom prst="straightConnector1">
            <a:avLst/>
          </a:prstGeom>
          <a:noFill/>
          <a:ln cap="flat" cmpd="sng" w="19050">
            <a:solidFill>
              <a:srgbClr val="C4BD97"/>
            </a:solidFill>
            <a:prstDash val="solid"/>
            <a:round/>
            <a:headEnd len="med" w="med" type="oval"/>
            <a:tailEnd len="med" w="med" type="triangle"/>
          </a:ln>
        </p:spPr>
      </p:cxnSp>
      <p:cxnSp>
        <p:nvCxnSpPr>
          <p:cNvPr id="1139" name="Google Shape;1139;p81"/>
          <p:cNvCxnSpPr/>
          <p:nvPr/>
        </p:nvCxnSpPr>
        <p:spPr>
          <a:xfrm rot="10800000">
            <a:off x="8660254" y="3053592"/>
            <a:ext cx="0" cy="492350"/>
          </a:xfrm>
          <a:prstGeom prst="straightConnector1">
            <a:avLst/>
          </a:prstGeom>
          <a:noFill/>
          <a:ln cap="flat" cmpd="sng" w="19050">
            <a:solidFill>
              <a:srgbClr val="C4BD97"/>
            </a:solidFill>
            <a:prstDash val="solid"/>
            <a:round/>
            <a:headEnd len="med" w="med" type="triangle"/>
            <a:tailEnd len="sm" w="sm" type="none"/>
          </a:ln>
        </p:spPr>
      </p:cxnSp>
      <p:cxnSp>
        <p:nvCxnSpPr>
          <p:cNvPr id="1140" name="Google Shape;1140;p81"/>
          <p:cNvCxnSpPr/>
          <p:nvPr/>
        </p:nvCxnSpPr>
        <p:spPr>
          <a:xfrm>
            <a:off x="6258493" y="3062917"/>
            <a:ext cx="2401762" cy="0"/>
          </a:xfrm>
          <a:prstGeom prst="straightConnector1">
            <a:avLst/>
          </a:prstGeom>
          <a:noFill/>
          <a:ln cap="flat" cmpd="sng" w="19050">
            <a:solidFill>
              <a:srgbClr val="C4BD97"/>
            </a:solidFill>
            <a:prstDash val="solid"/>
            <a:round/>
            <a:headEnd len="sm" w="sm" type="none"/>
            <a:tailEnd len="sm" w="sm" type="none"/>
          </a:ln>
        </p:spPr>
      </p:cxnSp>
      <p:cxnSp>
        <p:nvCxnSpPr>
          <p:cNvPr id="1141" name="Google Shape;1141;p81"/>
          <p:cNvCxnSpPr/>
          <p:nvPr/>
        </p:nvCxnSpPr>
        <p:spPr>
          <a:xfrm rot="10800000">
            <a:off x="3506007" y="3053592"/>
            <a:ext cx="0" cy="492350"/>
          </a:xfrm>
          <a:prstGeom prst="straightConnector1">
            <a:avLst/>
          </a:prstGeom>
          <a:noFill/>
          <a:ln cap="flat" cmpd="sng" w="19050">
            <a:solidFill>
              <a:srgbClr val="C4BD97"/>
            </a:solidFill>
            <a:prstDash val="solid"/>
            <a:round/>
            <a:headEnd len="med" w="med" type="triangle"/>
            <a:tailEnd len="sm" w="sm" type="none"/>
          </a:ln>
        </p:spPr>
      </p:cxnSp>
      <p:cxnSp>
        <p:nvCxnSpPr>
          <p:cNvPr id="1142" name="Google Shape;1142;p81"/>
          <p:cNvCxnSpPr/>
          <p:nvPr/>
        </p:nvCxnSpPr>
        <p:spPr>
          <a:xfrm rot="10800000">
            <a:off x="3506007" y="3062917"/>
            <a:ext cx="2401762" cy="0"/>
          </a:xfrm>
          <a:prstGeom prst="straightConnector1">
            <a:avLst/>
          </a:prstGeom>
          <a:noFill/>
          <a:ln cap="flat" cmpd="sng" w="19050">
            <a:solidFill>
              <a:srgbClr val="C4BD97"/>
            </a:solidFill>
            <a:prstDash val="solid"/>
            <a:round/>
            <a:headEnd len="sm" w="sm" type="none"/>
            <a:tailEnd len="sm" w="sm" type="none"/>
          </a:ln>
        </p:spPr>
      </p:cxnSp>
      <p:cxnSp>
        <p:nvCxnSpPr>
          <p:cNvPr id="1143" name="Google Shape;1143;p81"/>
          <p:cNvCxnSpPr/>
          <p:nvPr/>
        </p:nvCxnSpPr>
        <p:spPr>
          <a:xfrm rot="10800000">
            <a:off x="5904940" y="2862672"/>
            <a:ext cx="0" cy="206693"/>
          </a:xfrm>
          <a:prstGeom prst="straightConnector1">
            <a:avLst/>
          </a:prstGeom>
          <a:noFill/>
          <a:ln cap="flat" cmpd="sng" w="19050">
            <a:solidFill>
              <a:srgbClr val="C4BD97"/>
            </a:solidFill>
            <a:prstDash val="solid"/>
            <a:round/>
            <a:headEnd len="sm" w="sm" type="none"/>
            <a:tailEnd len="med" w="med" type="oval"/>
          </a:ln>
        </p:spPr>
      </p:cxnSp>
      <p:cxnSp>
        <p:nvCxnSpPr>
          <p:cNvPr id="1144" name="Google Shape;1144;p81"/>
          <p:cNvCxnSpPr/>
          <p:nvPr/>
        </p:nvCxnSpPr>
        <p:spPr>
          <a:xfrm rot="10800000">
            <a:off x="6258493" y="2862672"/>
            <a:ext cx="0" cy="206693"/>
          </a:xfrm>
          <a:prstGeom prst="straightConnector1">
            <a:avLst/>
          </a:prstGeom>
          <a:noFill/>
          <a:ln cap="flat" cmpd="sng" w="19050">
            <a:solidFill>
              <a:srgbClr val="C4BD97"/>
            </a:solidFill>
            <a:prstDash val="solid"/>
            <a:round/>
            <a:headEnd len="sm" w="sm" type="none"/>
            <a:tailEnd len="med" w="med" type="oval"/>
          </a:ln>
        </p:spPr>
      </p:cxnSp>
      <p:grpSp>
        <p:nvGrpSpPr>
          <p:cNvPr id="1145" name="Google Shape;1145;p81"/>
          <p:cNvGrpSpPr/>
          <p:nvPr/>
        </p:nvGrpSpPr>
        <p:grpSpPr>
          <a:xfrm>
            <a:off x="2383262" y="5237720"/>
            <a:ext cx="2127110" cy="912026"/>
            <a:chOff x="2400300" y="2838936"/>
            <a:chExt cx="1656891" cy="1143183"/>
          </a:xfrm>
        </p:grpSpPr>
        <p:sp>
          <p:nvSpPr>
            <p:cNvPr id="1146" name="Google Shape;1146;p81"/>
            <p:cNvSpPr/>
            <p:nvPr/>
          </p:nvSpPr>
          <p:spPr>
            <a:xfrm>
              <a:off x="2513126"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147" name="Google Shape;1147;p81"/>
            <p:cNvSpPr/>
            <p:nvPr/>
          </p:nvSpPr>
          <p:spPr>
            <a:xfrm>
              <a:off x="2400300" y="2921304"/>
              <a:ext cx="1656891" cy="1060815"/>
            </a:xfrm>
            <a:prstGeom prst="roundRect">
              <a:avLst>
                <a:gd fmla="val 12949" name="adj"/>
              </a:avLst>
            </a:prstGeom>
            <a:solidFill>
              <a:srgbClr val="8EB4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grpSp>
        <p:nvGrpSpPr>
          <p:cNvPr id="1148" name="Google Shape;1148;p81"/>
          <p:cNvGrpSpPr/>
          <p:nvPr/>
        </p:nvGrpSpPr>
        <p:grpSpPr>
          <a:xfrm>
            <a:off x="5016019" y="5237720"/>
            <a:ext cx="2127110" cy="912026"/>
            <a:chOff x="5323967" y="2838936"/>
            <a:chExt cx="1656891" cy="1143183"/>
          </a:xfrm>
        </p:grpSpPr>
        <p:sp>
          <p:nvSpPr>
            <p:cNvPr id="1149" name="Google Shape;1149;p81"/>
            <p:cNvSpPr/>
            <p:nvPr/>
          </p:nvSpPr>
          <p:spPr>
            <a:xfrm>
              <a:off x="5436793"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150" name="Google Shape;1150;p81"/>
            <p:cNvSpPr/>
            <p:nvPr/>
          </p:nvSpPr>
          <p:spPr>
            <a:xfrm>
              <a:off x="5323967" y="2921304"/>
              <a:ext cx="1656891" cy="1060815"/>
            </a:xfrm>
            <a:prstGeom prst="roundRect">
              <a:avLst>
                <a:gd fmla="val 12949" name="adj"/>
              </a:avLst>
            </a:prstGeom>
            <a:solidFill>
              <a:srgbClr val="8EB4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grpSp>
        <p:nvGrpSpPr>
          <p:cNvPr id="1151" name="Google Shape;1151;p81"/>
          <p:cNvGrpSpPr/>
          <p:nvPr/>
        </p:nvGrpSpPr>
        <p:grpSpPr>
          <a:xfrm>
            <a:off x="7648775" y="5237720"/>
            <a:ext cx="2127110" cy="912026"/>
            <a:chOff x="8134809" y="2838936"/>
            <a:chExt cx="1656891" cy="1143183"/>
          </a:xfrm>
        </p:grpSpPr>
        <p:sp>
          <p:nvSpPr>
            <p:cNvPr id="1152" name="Google Shape;1152;p81"/>
            <p:cNvSpPr/>
            <p:nvPr/>
          </p:nvSpPr>
          <p:spPr>
            <a:xfrm>
              <a:off x="8247635"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153" name="Google Shape;1153;p81"/>
            <p:cNvSpPr/>
            <p:nvPr/>
          </p:nvSpPr>
          <p:spPr>
            <a:xfrm>
              <a:off x="8134809" y="2921304"/>
              <a:ext cx="1656891" cy="1060815"/>
            </a:xfrm>
            <a:prstGeom prst="roundRect">
              <a:avLst>
                <a:gd fmla="val 12949" name="adj"/>
              </a:avLst>
            </a:prstGeom>
            <a:solidFill>
              <a:srgbClr val="8EB4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cxnSp>
        <p:nvCxnSpPr>
          <p:cNvPr id="1154" name="Google Shape;1154;p81"/>
          <p:cNvCxnSpPr/>
          <p:nvPr/>
        </p:nvCxnSpPr>
        <p:spPr>
          <a:xfrm>
            <a:off x="6096000" y="4873188"/>
            <a:ext cx="0" cy="357767"/>
          </a:xfrm>
          <a:prstGeom prst="straightConnector1">
            <a:avLst/>
          </a:prstGeom>
          <a:noFill/>
          <a:ln cap="flat" cmpd="sng" w="19050">
            <a:solidFill>
              <a:srgbClr val="C4BD97"/>
            </a:solidFill>
            <a:prstDash val="solid"/>
            <a:round/>
            <a:headEnd len="sm" w="sm" type="none"/>
            <a:tailEnd len="med" w="med" type="triangle"/>
          </a:ln>
        </p:spPr>
      </p:cxnSp>
      <p:cxnSp>
        <p:nvCxnSpPr>
          <p:cNvPr id="1155" name="Google Shape;1155;p81"/>
          <p:cNvCxnSpPr/>
          <p:nvPr/>
        </p:nvCxnSpPr>
        <p:spPr>
          <a:xfrm rot="10800000">
            <a:off x="8673123" y="4866281"/>
            <a:ext cx="0" cy="364673"/>
          </a:xfrm>
          <a:prstGeom prst="straightConnector1">
            <a:avLst/>
          </a:prstGeom>
          <a:noFill/>
          <a:ln cap="flat" cmpd="sng" w="19050">
            <a:solidFill>
              <a:srgbClr val="C4BD97"/>
            </a:solidFill>
            <a:prstDash val="solid"/>
            <a:round/>
            <a:headEnd len="med" w="med" type="triangle"/>
            <a:tailEnd len="sm" w="sm" type="none"/>
          </a:ln>
        </p:spPr>
      </p:cxnSp>
      <p:cxnSp>
        <p:nvCxnSpPr>
          <p:cNvPr id="1156" name="Google Shape;1156;p81"/>
          <p:cNvCxnSpPr/>
          <p:nvPr/>
        </p:nvCxnSpPr>
        <p:spPr>
          <a:xfrm>
            <a:off x="5904940" y="4873188"/>
            <a:ext cx="2768184" cy="0"/>
          </a:xfrm>
          <a:prstGeom prst="straightConnector1">
            <a:avLst/>
          </a:prstGeom>
          <a:noFill/>
          <a:ln cap="flat" cmpd="sng" w="19050">
            <a:solidFill>
              <a:srgbClr val="C4BD97"/>
            </a:solidFill>
            <a:prstDash val="solid"/>
            <a:round/>
            <a:headEnd len="sm" w="sm" type="none"/>
            <a:tailEnd len="sm" w="sm" type="none"/>
          </a:ln>
        </p:spPr>
      </p:cxnSp>
      <p:cxnSp>
        <p:nvCxnSpPr>
          <p:cNvPr id="1157" name="Google Shape;1157;p81"/>
          <p:cNvCxnSpPr/>
          <p:nvPr/>
        </p:nvCxnSpPr>
        <p:spPr>
          <a:xfrm rot="10800000">
            <a:off x="3518876" y="4866281"/>
            <a:ext cx="0" cy="364673"/>
          </a:xfrm>
          <a:prstGeom prst="straightConnector1">
            <a:avLst/>
          </a:prstGeom>
          <a:noFill/>
          <a:ln cap="flat" cmpd="sng" w="19050">
            <a:solidFill>
              <a:srgbClr val="C4BD97"/>
            </a:solidFill>
            <a:prstDash val="solid"/>
            <a:round/>
            <a:headEnd len="med" w="med" type="triangle"/>
            <a:tailEnd len="sm" w="sm" type="none"/>
          </a:ln>
        </p:spPr>
      </p:cxnSp>
      <p:cxnSp>
        <p:nvCxnSpPr>
          <p:cNvPr id="1158" name="Google Shape;1158;p81"/>
          <p:cNvCxnSpPr/>
          <p:nvPr/>
        </p:nvCxnSpPr>
        <p:spPr>
          <a:xfrm rot="10800000">
            <a:off x="3518876" y="4873188"/>
            <a:ext cx="2401762" cy="0"/>
          </a:xfrm>
          <a:prstGeom prst="straightConnector1">
            <a:avLst/>
          </a:prstGeom>
          <a:noFill/>
          <a:ln cap="flat" cmpd="sng" w="19050">
            <a:solidFill>
              <a:srgbClr val="C4BD97"/>
            </a:solidFill>
            <a:prstDash val="solid"/>
            <a:round/>
            <a:headEnd len="sm" w="sm" type="none"/>
            <a:tailEnd len="sm" w="sm" type="none"/>
          </a:ln>
        </p:spPr>
      </p:cxnSp>
      <p:sp>
        <p:nvSpPr>
          <p:cNvPr id="1159" name="Google Shape;1159;p81"/>
          <p:cNvSpPr/>
          <p:nvPr/>
        </p:nvSpPr>
        <p:spPr>
          <a:xfrm>
            <a:off x="5065171" y="2688880"/>
            <a:ext cx="2033215" cy="579734"/>
          </a:xfrm>
          <a:prstGeom prst="roundRect">
            <a:avLst>
              <a:gd fmla="val 8344" name="adj"/>
            </a:avLst>
          </a:prstGeom>
          <a:solidFill>
            <a:srgbClr val="A8C6EA"/>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1160" name="Google Shape;1160;p81"/>
          <p:cNvSpPr txBox="1"/>
          <p:nvPr/>
        </p:nvSpPr>
        <p:spPr>
          <a:xfrm>
            <a:off x="5692684" y="2801881"/>
            <a:ext cx="80663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Poppins"/>
                <a:ea typeface="Poppins"/>
                <a:cs typeface="Poppins"/>
                <a:sym typeface="Poppins"/>
              </a:rPr>
              <a:t>Team</a:t>
            </a:r>
            <a:endParaRPr sz="1800">
              <a:solidFill>
                <a:srgbClr val="FF0000"/>
              </a:solidFill>
              <a:latin typeface="Poppins"/>
              <a:ea typeface="Poppins"/>
              <a:cs typeface="Poppins"/>
              <a:sym typeface="Poppins"/>
            </a:endParaRPr>
          </a:p>
        </p:txBody>
      </p:sp>
      <p:sp>
        <p:nvSpPr>
          <p:cNvPr id="1161" name="Google Shape;1161;p81"/>
          <p:cNvSpPr/>
          <p:nvPr/>
        </p:nvSpPr>
        <p:spPr>
          <a:xfrm>
            <a:off x="5079392" y="1790418"/>
            <a:ext cx="2033215" cy="579734"/>
          </a:xfrm>
          <a:prstGeom prst="roundRect">
            <a:avLst>
              <a:gd fmla="val 8344" name="adj"/>
            </a:avLst>
          </a:prstGeom>
          <a:solidFill>
            <a:srgbClr val="17365D"/>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1162" name="Google Shape;1162;p81"/>
          <p:cNvSpPr txBox="1"/>
          <p:nvPr/>
        </p:nvSpPr>
        <p:spPr>
          <a:xfrm>
            <a:off x="5622749" y="1903419"/>
            <a:ext cx="9749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2"/>
                </a:solidFill>
                <a:latin typeface="Poppins"/>
                <a:ea typeface="Poppins"/>
                <a:cs typeface="Poppins"/>
                <a:sym typeface="Poppins"/>
              </a:rPr>
              <a:t>DARPA</a:t>
            </a:r>
            <a:endParaRPr sz="1800">
              <a:solidFill>
                <a:schemeClr val="lt2"/>
              </a:solidFill>
              <a:latin typeface="Poppins"/>
              <a:ea typeface="Poppins"/>
              <a:cs typeface="Poppins"/>
              <a:sym typeface="Poppins"/>
            </a:endParaRPr>
          </a:p>
        </p:txBody>
      </p:sp>
      <p:cxnSp>
        <p:nvCxnSpPr>
          <p:cNvPr id="1163" name="Google Shape;1163;p81"/>
          <p:cNvCxnSpPr/>
          <p:nvPr/>
        </p:nvCxnSpPr>
        <p:spPr>
          <a:xfrm flipH="1">
            <a:off x="4744052" y="3171213"/>
            <a:ext cx="1" cy="1701975"/>
          </a:xfrm>
          <a:prstGeom prst="straightConnector1">
            <a:avLst/>
          </a:prstGeom>
          <a:noFill/>
          <a:ln cap="flat" cmpd="sng" w="19050">
            <a:solidFill>
              <a:srgbClr val="C4BD97"/>
            </a:solidFill>
            <a:prstDash val="solid"/>
            <a:round/>
            <a:headEnd len="sm" w="sm" type="none"/>
            <a:tailEnd len="sm" w="sm" type="none"/>
          </a:ln>
        </p:spPr>
      </p:cxnSp>
      <p:sp>
        <p:nvSpPr>
          <p:cNvPr id="1164" name="Google Shape;1164;p81"/>
          <p:cNvSpPr/>
          <p:nvPr/>
        </p:nvSpPr>
        <p:spPr>
          <a:xfrm>
            <a:off x="2370393" y="3824006"/>
            <a:ext cx="212711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Commercial </a:t>
            </a:r>
            <a:br>
              <a:rPr lang="en-US" sz="1400">
                <a:solidFill>
                  <a:srgbClr val="17365D"/>
                </a:solidFill>
                <a:latin typeface="Poppins"/>
                <a:ea typeface="Poppins"/>
                <a:cs typeface="Poppins"/>
                <a:sym typeface="Poppins"/>
              </a:rPr>
            </a:br>
            <a:r>
              <a:rPr lang="en-US" sz="1400">
                <a:solidFill>
                  <a:srgbClr val="17365D"/>
                </a:solidFill>
                <a:latin typeface="Poppins"/>
                <a:ea typeface="Poppins"/>
                <a:cs typeface="Poppins"/>
                <a:sym typeface="Poppins"/>
              </a:rPr>
              <a:t>Company/Lead</a:t>
            </a:r>
            <a:endParaRPr/>
          </a:p>
        </p:txBody>
      </p:sp>
      <p:sp>
        <p:nvSpPr>
          <p:cNvPr id="1165" name="Google Shape;1165;p81"/>
          <p:cNvSpPr/>
          <p:nvPr/>
        </p:nvSpPr>
        <p:spPr>
          <a:xfrm>
            <a:off x="5001271" y="3828393"/>
            <a:ext cx="212711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Commercial </a:t>
            </a:r>
            <a:br>
              <a:rPr lang="en-US" sz="1400">
                <a:solidFill>
                  <a:srgbClr val="17365D"/>
                </a:solidFill>
                <a:latin typeface="Poppins"/>
                <a:ea typeface="Poppins"/>
                <a:cs typeface="Poppins"/>
                <a:sym typeface="Poppins"/>
              </a:rPr>
            </a:br>
            <a:r>
              <a:rPr lang="en-US" sz="1400">
                <a:solidFill>
                  <a:srgbClr val="17365D"/>
                </a:solidFill>
                <a:latin typeface="Poppins"/>
                <a:ea typeface="Poppins"/>
                <a:cs typeface="Poppins"/>
                <a:sym typeface="Poppins"/>
              </a:rPr>
              <a:t>Company</a:t>
            </a:r>
            <a:endParaRPr/>
          </a:p>
        </p:txBody>
      </p:sp>
      <p:sp>
        <p:nvSpPr>
          <p:cNvPr id="1166" name="Google Shape;1166;p81"/>
          <p:cNvSpPr/>
          <p:nvPr/>
        </p:nvSpPr>
        <p:spPr>
          <a:xfrm>
            <a:off x="7634027" y="3793210"/>
            <a:ext cx="212711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Commercial </a:t>
            </a:r>
            <a:br>
              <a:rPr lang="en-US" sz="1400">
                <a:solidFill>
                  <a:srgbClr val="17365D"/>
                </a:solidFill>
                <a:latin typeface="Poppins"/>
                <a:ea typeface="Poppins"/>
                <a:cs typeface="Poppins"/>
                <a:sym typeface="Poppins"/>
              </a:rPr>
            </a:br>
            <a:r>
              <a:rPr lang="en-US" sz="1400">
                <a:solidFill>
                  <a:srgbClr val="17365D"/>
                </a:solidFill>
                <a:latin typeface="Poppins"/>
                <a:ea typeface="Poppins"/>
                <a:cs typeface="Poppins"/>
                <a:sym typeface="Poppins"/>
              </a:rPr>
              <a:t>Company/Agent</a:t>
            </a:r>
            <a:endParaRPr/>
          </a:p>
        </p:txBody>
      </p:sp>
      <p:sp>
        <p:nvSpPr>
          <p:cNvPr id="1167" name="Google Shape;1167;p81"/>
          <p:cNvSpPr/>
          <p:nvPr/>
        </p:nvSpPr>
        <p:spPr>
          <a:xfrm>
            <a:off x="2381236" y="5477256"/>
            <a:ext cx="212711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Commercial </a:t>
            </a:r>
            <a:br>
              <a:rPr lang="en-US" sz="1400">
                <a:solidFill>
                  <a:srgbClr val="17365D"/>
                </a:solidFill>
                <a:latin typeface="Poppins"/>
                <a:ea typeface="Poppins"/>
                <a:cs typeface="Poppins"/>
                <a:sym typeface="Poppins"/>
              </a:rPr>
            </a:br>
            <a:r>
              <a:rPr lang="en-US" sz="1400">
                <a:solidFill>
                  <a:srgbClr val="17365D"/>
                </a:solidFill>
                <a:latin typeface="Poppins"/>
                <a:ea typeface="Poppins"/>
                <a:cs typeface="Poppins"/>
                <a:sym typeface="Poppins"/>
              </a:rPr>
              <a:t>Company</a:t>
            </a:r>
            <a:endParaRPr/>
          </a:p>
        </p:txBody>
      </p:sp>
      <p:sp>
        <p:nvSpPr>
          <p:cNvPr id="1168" name="Google Shape;1168;p81"/>
          <p:cNvSpPr/>
          <p:nvPr/>
        </p:nvSpPr>
        <p:spPr>
          <a:xfrm>
            <a:off x="5012114" y="5555383"/>
            <a:ext cx="212711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Small Business</a:t>
            </a:r>
            <a:endParaRPr/>
          </a:p>
        </p:txBody>
      </p:sp>
      <p:sp>
        <p:nvSpPr>
          <p:cNvPr id="1169" name="Google Shape;1169;p81"/>
          <p:cNvSpPr/>
          <p:nvPr/>
        </p:nvSpPr>
        <p:spPr>
          <a:xfrm>
            <a:off x="7644870" y="5544152"/>
            <a:ext cx="212711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University</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82"/>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175" name="Google Shape;1175;p82"/>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76" name="Google Shape;1176;p82"/>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Major System Development - Team</a:t>
            </a:r>
            <a:endParaRPr/>
          </a:p>
        </p:txBody>
      </p:sp>
      <p:sp>
        <p:nvSpPr>
          <p:cNvPr id="1177" name="Google Shape;1177;p82"/>
          <p:cNvSpPr txBox="1"/>
          <p:nvPr/>
        </p:nvSpPr>
        <p:spPr>
          <a:xfrm>
            <a:off x="2920814" y="1443382"/>
            <a:ext cx="6229350" cy="416753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500"/>
              <a:buFont typeface="Arial"/>
              <a:buNone/>
            </a:pPr>
            <a:r>
              <a:t/>
            </a:r>
            <a:endParaRPr sz="1500">
              <a:solidFill>
                <a:schemeClr val="dk1"/>
              </a:solidFill>
              <a:latin typeface="Tahoma"/>
              <a:ea typeface="Tahoma"/>
              <a:cs typeface="Tahoma"/>
              <a:sym typeface="Tahoma"/>
            </a:endParaRPr>
          </a:p>
          <a:p>
            <a:pPr indent="0" lvl="0" marL="0" marR="0" rtl="0" algn="l">
              <a:spcBef>
                <a:spcPts val="300"/>
              </a:spcBef>
              <a:spcAft>
                <a:spcPts val="0"/>
              </a:spcAft>
              <a:buClr>
                <a:schemeClr val="dk1"/>
              </a:buClr>
              <a:buSzPts val="1500"/>
              <a:buFont typeface="Arial"/>
              <a:buNone/>
            </a:pPr>
            <a:r>
              <a:t/>
            </a:r>
            <a:endParaRPr sz="1500">
              <a:solidFill>
                <a:schemeClr val="dk1"/>
              </a:solidFill>
              <a:latin typeface="Tahoma"/>
              <a:ea typeface="Tahoma"/>
              <a:cs typeface="Tahoma"/>
              <a:sym typeface="Tahoma"/>
            </a:endParaRPr>
          </a:p>
        </p:txBody>
      </p:sp>
      <p:cxnSp>
        <p:nvCxnSpPr>
          <p:cNvPr id="1178" name="Google Shape;1178;p82"/>
          <p:cNvCxnSpPr/>
          <p:nvPr/>
        </p:nvCxnSpPr>
        <p:spPr>
          <a:xfrm>
            <a:off x="6096000" y="2012985"/>
            <a:ext cx="0" cy="683271"/>
          </a:xfrm>
          <a:prstGeom prst="straightConnector1">
            <a:avLst/>
          </a:prstGeom>
          <a:noFill/>
          <a:ln cap="flat" cmpd="sng" w="19050">
            <a:solidFill>
              <a:srgbClr val="C4BD97"/>
            </a:solidFill>
            <a:prstDash val="solid"/>
            <a:round/>
            <a:headEnd len="med" w="med" type="oval"/>
            <a:tailEnd len="med" w="med" type="triangle"/>
          </a:ln>
        </p:spPr>
      </p:cxnSp>
      <p:cxnSp>
        <p:nvCxnSpPr>
          <p:cNvPr id="1179" name="Google Shape;1179;p82"/>
          <p:cNvCxnSpPr/>
          <p:nvPr/>
        </p:nvCxnSpPr>
        <p:spPr>
          <a:xfrm>
            <a:off x="4741367" y="3178589"/>
            <a:ext cx="419498" cy="0"/>
          </a:xfrm>
          <a:prstGeom prst="straightConnector1">
            <a:avLst/>
          </a:prstGeom>
          <a:noFill/>
          <a:ln cap="flat" cmpd="sng" w="19050">
            <a:solidFill>
              <a:srgbClr val="C4BD97"/>
            </a:solidFill>
            <a:prstDash val="solid"/>
            <a:round/>
            <a:headEnd len="sm" w="sm" type="none"/>
            <a:tailEnd len="sm" w="sm" type="none"/>
          </a:ln>
        </p:spPr>
      </p:cxnSp>
      <p:grpSp>
        <p:nvGrpSpPr>
          <p:cNvPr id="1180" name="Google Shape;1180;p82"/>
          <p:cNvGrpSpPr/>
          <p:nvPr/>
        </p:nvGrpSpPr>
        <p:grpSpPr>
          <a:xfrm>
            <a:off x="2370393" y="3594290"/>
            <a:ext cx="2127110" cy="912026"/>
            <a:chOff x="2400300" y="2838936"/>
            <a:chExt cx="1656891" cy="1143183"/>
          </a:xfrm>
        </p:grpSpPr>
        <p:sp>
          <p:nvSpPr>
            <p:cNvPr id="1181" name="Google Shape;1181;p82"/>
            <p:cNvSpPr/>
            <p:nvPr/>
          </p:nvSpPr>
          <p:spPr>
            <a:xfrm>
              <a:off x="2513126"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182" name="Google Shape;1182;p82"/>
            <p:cNvSpPr/>
            <p:nvPr/>
          </p:nvSpPr>
          <p:spPr>
            <a:xfrm>
              <a:off x="2400300" y="2921304"/>
              <a:ext cx="1656891" cy="1060815"/>
            </a:xfrm>
            <a:prstGeom prst="roundRect">
              <a:avLst>
                <a:gd fmla="val 12949" name="adj"/>
              </a:avLst>
            </a:prstGeom>
            <a:solidFill>
              <a:srgbClr val="8CB3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grpSp>
        <p:nvGrpSpPr>
          <p:cNvPr id="1183" name="Google Shape;1183;p82"/>
          <p:cNvGrpSpPr/>
          <p:nvPr/>
        </p:nvGrpSpPr>
        <p:grpSpPr>
          <a:xfrm>
            <a:off x="5003150" y="3594290"/>
            <a:ext cx="2127110" cy="912026"/>
            <a:chOff x="5323967" y="2838936"/>
            <a:chExt cx="1656891" cy="1143183"/>
          </a:xfrm>
        </p:grpSpPr>
        <p:sp>
          <p:nvSpPr>
            <p:cNvPr id="1184" name="Google Shape;1184;p82"/>
            <p:cNvSpPr/>
            <p:nvPr/>
          </p:nvSpPr>
          <p:spPr>
            <a:xfrm>
              <a:off x="5436793"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185" name="Google Shape;1185;p82"/>
            <p:cNvSpPr/>
            <p:nvPr/>
          </p:nvSpPr>
          <p:spPr>
            <a:xfrm>
              <a:off x="5323967" y="2921304"/>
              <a:ext cx="1656891" cy="1060815"/>
            </a:xfrm>
            <a:prstGeom prst="roundRect">
              <a:avLst>
                <a:gd fmla="val 12949" name="adj"/>
              </a:avLst>
            </a:prstGeom>
            <a:solidFill>
              <a:srgbClr val="8EB4E3"/>
            </a:solidFill>
            <a:ln cap="flat" cmpd="sng" w="25400">
              <a:solidFill>
                <a:srgbClr val="8EB4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grpSp>
        <p:nvGrpSpPr>
          <p:cNvPr id="1186" name="Google Shape;1186;p82"/>
          <p:cNvGrpSpPr/>
          <p:nvPr/>
        </p:nvGrpSpPr>
        <p:grpSpPr>
          <a:xfrm>
            <a:off x="7635906" y="3594290"/>
            <a:ext cx="2127110" cy="912026"/>
            <a:chOff x="8134809" y="2838936"/>
            <a:chExt cx="1656891" cy="1143183"/>
          </a:xfrm>
        </p:grpSpPr>
        <p:sp>
          <p:nvSpPr>
            <p:cNvPr id="1187" name="Google Shape;1187;p82"/>
            <p:cNvSpPr/>
            <p:nvPr/>
          </p:nvSpPr>
          <p:spPr>
            <a:xfrm>
              <a:off x="8247635"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188" name="Google Shape;1188;p82"/>
            <p:cNvSpPr/>
            <p:nvPr/>
          </p:nvSpPr>
          <p:spPr>
            <a:xfrm>
              <a:off x="8134809" y="2921304"/>
              <a:ext cx="1656891" cy="1060815"/>
            </a:xfrm>
            <a:prstGeom prst="roundRect">
              <a:avLst>
                <a:gd fmla="val 12949" name="adj"/>
              </a:avLst>
            </a:prstGeom>
            <a:solidFill>
              <a:srgbClr val="8EB4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cxnSp>
        <p:nvCxnSpPr>
          <p:cNvPr id="1189" name="Google Shape;1189;p82"/>
          <p:cNvCxnSpPr/>
          <p:nvPr/>
        </p:nvCxnSpPr>
        <p:spPr>
          <a:xfrm>
            <a:off x="6083131" y="2870048"/>
            <a:ext cx="0" cy="683271"/>
          </a:xfrm>
          <a:prstGeom prst="straightConnector1">
            <a:avLst/>
          </a:prstGeom>
          <a:noFill/>
          <a:ln cap="flat" cmpd="sng" w="19050">
            <a:solidFill>
              <a:srgbClr val="C4BD97"/>
            </a:solidFill>
            <a:prstDash val="solid"/>
            <a:round/>
            <a:headEnd len="med" w="med" type="oval"/>
            <a:tailEnd len="med" w="med" type="triangle"/>
          </a:ln>
        </p:spPr>
      </p:cxnSp>
      <p:cxnSp>
        <p:nvCxnSpPr>
          <p:cNvPr id="1190" name="Google Shape;1190;p82"/>
          <p:cNvCxnSpPr/>
          <p:nvPr/>
        </p:nvCxnSpPr>
        <p:spPr>
          <a:xfrm>
            <a:off x="6258493" y="3070293"/>
            <a:ext cx="2401762" cy="0"/>
          </a:xfrm>
          <a:prstGeom prst="straightConnector1">
            <a:avLst/>
          </a:prstGeom>
          <a:noFill/>
          <a:ln cap="flat" cmpd="sng" w="19050">
            <a:solidFill>
              <a:srgbClr val="C4BD97"/>
            </a:solidFill>
            <a:prstDash val="solid"/>
            <a:round/>
            <a:headEnd len="sm" w="sm" type="none"/>
            <a:tailEnd len="sm" w="sm" type="none"/>
          </a:ln>
        </p:spPr>
      </p:cxnSp>
      <p:cxnSp>
        <p:nvCxnSpPr>
          <p:cNvPr id="1191" name="Google Shape;1191;p82"/>
          <p:cNvCxnSpPr/>
          <p:nvPr/>
        </p:nvCxnSpPr>
        <p:spPr>
          <a:xfrm rot="10800000">
            <a:off x="3506007" y="3060968"/>
            <a:ext cx="0" cy="492350"/>
          </a:xfrm>
          <a:prstGeom prst="straightConnector1">
            <a:avLst/>
          </a:prstGeom>
          <a:noFill/>
          <a:ln cap="flat" cmpd="sng" w="19050">
            <a:solidFill>
              <a:srgbClr val="C4BD97"/>
            </a:solidFill>
            <a:prstDash val="solid"/>
            <a:round/>
            <a:headEnd len="med" w="med" type="triangle"/>
            <a:tailEnd len="sm" w="sm" type="none"/>
          </a:ln>
        </p:spPr>
      </p:cxnSp>
      <p:cxnSp>
        <p:nvCxnSpPr>
          <p:cNvPr id="1192" name="Google Shape;1192;p82"/>
          <p:cNvCxnSpPr/>
          <p:nvPr/>
        </p:nvCxnSpPr>
        <p:spPr>
          <a:xfrm rot="10800000">
            <a:off x="3506007" y="3070293"/>
            <a:ext cx="2401762" cy="0"/>
          </a:xfrm>
          <a:prstGeom prst="straightConnector1">
            <a:avLst/>
          </a:prstGeom>
          <a:noFill/>
          <a:ln cap="flat" cmpd="sng" w="19050">
            <a:solidFill>
              <a:srgbClr val="C4BD97"/>
            </a:solidFill>
            <a:prstDash val="solid"/>
            <a:round/>
            <a:headEnd len="sm" w="sm" type="none"/>
            <a:tailEnd len="sm" w="sm" type="none"/>
          </a:ln>
        </p:spPr>
      </p:cxnSp>
      <p:cxnSp>
        <p:nvCxnSpPr>
          <p:cNvPr id="1193" name="Google Shape;1193;p82"/>
          <p:cNvCxnSpPr/>
          <p:nvPr/>
        </p:nvCxnSpPr>
        <p:spPr>
          <a:xfrm rot="10800000">
            <a:off x="5904940" y="2870048"/>
            <a:ext cx="0" cy="206693"/>
          </a:xfrm>
          <a:prstGeom prst="straightConnector1">
            <a:avLst/>
          </a:prstGeom>
          <a:noFill/>
          <a:ln cap="flat" cmpd="sng" w="19050">
            <a:solidFill>
              <a:srgbClr val="C4BD97"/>
            </a:solidFill>
            <a:prstDash val="solid"/>
            <a:round/>
            <a:headEnd len="sm" w="sm" type="none"/>
            <a:tailEnd len="med" w="med" type="oval"/>
          </a:ln>
        </p:spPr>
      </p:cxnSp>
      <p:cxnSp>
        <p:nvCxnSpPr>
          <p:cNvPr id="1194" name="Google Shape;1194;p82"/>
          <p:cNvCxnSpPr/>
          <p:nvPr/>
        </p:nvCxnSpPr>
        <p:spPr>
          <a:xfrm rot="10800000">
            <a:off x="6258493" y="2870048"/>
            <a:ext cx="0" cy="206693"/>
          </a:xfrm>
          <a:prstGeom prst="straightConnector1">
            <a:avLst/>
          </a:prstGeom>
          <a:noFill/>
          <a:ln cap="flat" cmpd="sng" w="19050">
            <a:solidFill>
              <a:srgbClr val="C4BD97"/>
            </a:solidFill>
            <a:prstDash val="solid"/>
            <a:round/>
            <a:headEnd len="sm" w="sm" type="none"/>
            <a:tailEnd len="med" w="med" type="oval"/>
          </a:ln>
        </p:spPr>
      </p:cxnSp>
      <p:grpSp>
        <p:nvGrpSpPr>
          <p:cNvPr id="1195" name="Google Shape;1195;p82"/>
          <p:cNvGrpSpPr/>
          <p:nvPr/>
        </p:nvGrpSpPr>
        <p:grpSpPr>
          <a:xfrm>
            <a:off x="2383262" y="5245096"/>
            <a:ext cx="2127110" cy="912026"/>
            <a:chOff x="2400300" y="2838936"/>
            <a:chExt cx="1656891" cy="1143183"/>
          </a:xfrm>
        </p:grpSpPr>
        <p:sp>
          <p:nvSpPr>
            <p:cNvPr id="1196" name="Google Shape;1196;p82"/>
            <p:cNvSpPr/>
            <p:nvPr/>
          </p:nvSpPr>
          <p:spPr>
            <a:xfrm>
              <a:off x="2513126"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197" name="Google Shape;1197;p82"/>
            <p:cNvSpPr/>
            <p:nvPr/>
          </p:nvSpPr>
          <p:spPr>
            <a:xfrm>
              <a:off x="2400300" y="2921304"/>
              <a:ext cx="1656891" cy="1060815"/>
            </a:xfrm>
            <a:prstGeom prst="roundRect">
              <a:avLst>
                <a:gd fmla="val 12949" name="adj"/>
              </a:avLst>
            </a:prstGeom>
            <a:solidFill>
              <a:srgbClr val="8EB4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grpSp>
        <p:nvGrpSpPr>
          <p:cNvPr id="1198" name="Google Shape;1198;p82"/>
          <p:cNvGrpSpPr/>
          <p:nvPr/>
        </p:nvGrpSpPr>
        <p:grpSpPr>
          <a:xfrm>
            <a:off x="5016019" y="5245096"/>
            <a:ext cx="2127110" cy="912026"/>
            <a:chOff x="5323967" y="2838936"/>
            <a:chExt cx="1656891" cy="1143183"/>
          </a:xfrm>
        </p:grpSpPr>
        <p:sp>
          <p:nvSpPr>
            <p:cNvPr id="1199" name="Google Shape;1199;p82"/>
            <p:cNvSpPr/>
            <p:nvPr/>
          </p:nvSpPr>
          <p:spPr>
            <a:xfrm>
              <a:off x="5436793"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200" name="Google Shape;1200;p82"/>
            <p:cNvSpPr/>
            <p:nvPr/>
          </p:nvSpPr>
          <p:spPr>
            <a:xfrm>
              <a:off x="5323967" y="2921304"/>
              <a:ext cx="1656891" cy="1060815"/>
            </a:xfrm>
            <a:prstGeom prst="roundRect">
              <a:avLst>
                <a:gd fmla="val 12949" name="adj"/>
              </a:avLst>
            </a:prstGeom>
            <a:solidFill>
              <a:srgbClr val="8EB4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grpSp>
        <p:nvGrpSpPr>
          <p:cNvPr id="1201" name="Google Shape;1201;p82"/>
          <p:cNvGrpSpPr/>
          <p:nvPr/>
        </p:nvGrpSpPr>
        <p:grpSpPr>
          <a:xfrm>
            <a:off x="7648775" y="5245096"/>
            <a:ext cx="2127110" cy="912026"/>
            <a:chOff x="8134809" y="2838936"/>
            <a:chExt cx="1656891" cy="1143183"/>
          </a:xfrm>
        </p:grpSpPr>
        <p:sp>
          <p:nvSpPr>
            <p:cNvPr id="1202" name="Google Shape;1202;p82"/>
            <p:cNvSpPr/>
            <p:nvPr/>
          </p:nvSpPr>
          <p:spPr>
            <a:xfrm>
              <a:off x="8247635"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203" name="Google Shape;1203;p82"/>
            <p:cNvSpPr/>
            <p:nvPr/>
          </p:nvSpPr>
          <p:spPr>
            <a:xfrm>
              <a:off x="8134809" y="2921304"/>
              <a:ext cx="1656891" cy="1060815"/>
            </a:xfrm>
            <a:prstGeom prst="roundRect">
              <a:avLst>
                <a:gd fmla="val 12949" name="adj"/>
              </a:avLst>
            </a:prstGeom>
            <a:solidFill>
              <a:srgbClr val="8EB4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cxnSp>
        <p:nvCxnSpPr>
          <p:cNvPr id="1204" name="Google Shape;1204;p82"/>
          <p:cNvCxnSpPr/>
          <p:nvPr/>
        </p:nvCxnSpPr>
        <p:spPr>
          <a:xfrm>
            <a:off x="6096000" y="4880564"/>
            <a:ext cx="0" cy="357767"/>
          </a:xfrm>
          <a:prstGeom prst="straightConnector1">
            <a:avLst/>
          </a:prstGeom>
          <a:noFill/>
          <a:ln cap="flat" cmpd="sng" w="19050">
            <a:solidFill>
              <a:srgbClr val="C4BD97"/>
            </a:solidFill>
            <a:prstDash val="solid"/>
            <a:round/>
            <a:headEnd len="sm" w="sm" type="none"/>
            <a:tailEnd len="med" w="med" type="triangle"/>
          </a:ln>
        </p:spPr>
      </p:cxnSp>
      <p:cxnSp>
        <p:nvCxnSpPr>
          <p:cNvPr id="1205" name="Google Shape;1205;p82"/>
          <p:cNvCxnSpPr/>
          <p:nvPr/>
        </p:nvCxnSpPr>
        <p:spPr>
          <a:xfrm rot="10800000">
            <a:off x="8673123" y="4873657"/>
            <a:ext cx="0" cy="364673"/>
          </a:xfrm>
          <a:prstGeom prst="straightConnector1">
            <a:avLst/>
          </a:prstGeom>
          <a:noFill/>
          <a:ln cap="flat" cmpd="sng" w="19050">
            <a:solidFill>
              <a:srgbClr val="C4BD97"/>
            </a:solidFill>
            <a:prstDash val="solid"/>
            <a:round/>
            <a:headEnd len="med" w="med" type="triangle"/>
            <a:tailEnd len="sm" w="sm" type="none"/>
          </a:ln>
        </p:spPr>
      </p:cxnSp>
      <p:cxnSp>
        <p:nvCxnSpPr>
          <p:cNvPr id="1206" name="Google Shape;1206;p82"/>
          <p:cNvCxnSpPr/>
          <p:nvPr/>
        </p:nvCxnSpPr>
        <p:spPr>
          <a:xfrm>
            <a:off x="5904940" y="4880564"/>
            <a:ext cx="2768184" cy="0"/>
          </a:xfrm>
          <a:prstGeom prst="straightConnector1">
            <a:avLst/>
          </a:prstGeom>
          <a:noFill/>
          <a:ln cap="flat" cmpd="sng" w="19050">
            <a:solidFill>
              <a:srgbClr val="C4BD97"/>
            </a:solidFill>
            <a:prstDash val="solid"/>
            <a:round/>
            <a:headEnd len="sm" w="sm" type="none"/>
            <a:tailEnd len="sm" w="sm" type="none"/>
          </a:ln>
        </p:spPr>
      </p:cxnSp>
      <p:cxnSp>
        <p:nvCxnSpPr>
          <p:cNvPr id="1207" name="Google Shape;1207;p82"/>
          <p:cNvCxnSpPr/>
          <p:nvPr/>
        </p:nvCxnSpPr>
        <p:spPr>
          <a:xfrm rot="10800000">
            <a:off x="3518876" y="4873657"/>
            <a:ext cx="0" cy="364673"/>
          </a:xfrm>
          <a:prstGeom prst="straightConnector1">
            <a:avLst/>
          </a:prstGeom>
          <a:noFill/>
          <a:ln cap="flat" cmpd="sng" w="19050">
            <a:solidFill>
              <a:srgbClr val="C4BD97"/>
            </a:solidFill>
            <a:prstDash val="solid"/>
            <a:round/>
            <a:headEnd len="med" w="med" type="triangle"/>
            <a:tailEnd len="sm" w="sm" type="none"/>
          </a:ln>
        </p:spPr>
      </p:cxnSp>
      <p:cxnSp>
        <p:nvCxnSpPr>
          <p:cNvPr id="1208" name="Google Shape;1208;p82"/>
          <p:cNvCxnSpPr/>
          <p:nvPr/>
        </p:nvCxnSpPr>
        <p:spPr>
          <a:xfrm rot="10800000">
            <a:off x="3518876" y="4880564"/>
            <a:ext cx="2401762" cy="0"/>
          </a:xfrm>
          <a:prstGeom prst="straightConnector1">
            <a:avLst/>
          </a:prstGeom>
          <a:noFill/>
          <a:ln cap="flat" cmpd="sng" w="19050">
            <a:solidFill>
              <a:srgbClr val="C4BD97"/>
            </a:solidFill>
            <a:prstDash val="solid"/>
            <a:round/>
            <a:headEnd len="sm" w="sm" type="none"/>
            <a:tailEnd len="sm" w="sm" type="none"/>
          </a:ln>
        </p:spPr>
      </p:cxnSp>
      <p:sp>
        <p:nvSpPr>
          <p:cNvPr id="1209" name="Google Shape;1209;p82"/>
          <p:cNvSpPr/>
          <p:nvPr/>
        </p:nvSpPr>
        <p:spPr>
          <a:xfrm>
            <a:off x="5065171" y="2696256"/>
            <a:ext cx="2033215" cy="579734"/>
          </a:xfrm>
          <a:prstGeom prst="roundRect">
            <a:avLst>
              <a:gd fmla="val 8344" name="adj"/>
            </a:avLst>
          </a:prstGeom>
          <a:solidFill>
            <a:srgbClr val="A8C6EA"/>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1210" name="Google Shape;1210;p82"/>
          <p:cNvSpPr txBox="1"/>
          <p:nvPr/>
        </p:nvSpPr>
        <p:spPr>
          <a:xfrm>
            <a:off x="5692684" y="2809257"/>
            <a:ext cx="80663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Poppins"/>
                <a:ea typeface="Poppins"/>
                <a:cs typeface="Poppins"/>
                <a:sym typeface="Poppins"/>
              </a:rPr>
              <a:t>Team</a:t>
            </a:r>
            <a:endParaRPr sz="1800">
              <a:solidFill>
                <a:srgbClr val="FF0000"/>
              </a:solidFill>
              <a:latin typeface="Poppins"/>
              <a:ea typeface="Poppins"/>
              <a:cs typeface="Poppins"/>
              <a:sym typeface="Poppins"/>
            </a:endParaRPr>
          </a:p>
        </p:txBody>
      </p:sp>
      <p:sp>
        <p:nvSpPr>
          <p:cNvPr id="1211" name="Google Shape;1211;p82"/>
          <p:cNvSpPr/>
          <p:nvPr/>
        </p:nvSpPr>
        <p:spPr>
          <a:xfrm>
            <a:off x="5079392" y="1797794"/>
            <a:ext cx="2033215" cy="579734"/>
          </a:xfrm>
          <a:prstGeom prst="roundRect">
            <a:avLst>
              <a:gd fmla="val 8344" name="adj"/>
            </a:avLst>
          </a:prstGeom>
          <a:solidFill>
            <a:srgbClr val="17365D"/>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1212" name="Google Shape;1212;p82"/>
          <p:cNvSpPr txBox="1"/>
          <p:nvPr/>
        </p:nvSpPr>
        <p:spPr>
          <a:xfrm>
            <a:off x="5622749" y="1910795"/>
            <a:ext cx="9749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2"/>
                </a:solidFill>
                <a:latin typeface="Poppins"/>
                <a:ea typeface="Poppins"/>
                <a:cs typeface="Poppins"/>
                <a:sym typeface="Poppins"/>
              </a:rPr>
              <a:t>DARPA</a:t>
            </a:r>
            <a:endParaRPr sz="1800">
              <a:solidFill>
                <a:schemeClr val="lt2"/>
              </a:solidFill>
              <a:latin typeface="Poppins"/>
              <a:ea typeface="Poppins"/>
              <a:cs typeface="Poppins"/>
              <a:sym typeface="Poppins"/>
            </a:endParaRPr>
          </a:p>
        </p:txBody>
      </p:sp>
      <p:cxnSp>
        <p:nvCxnSpPr>
          <p:cNvPr id="1213" name="Google Shape;1213;p82"/>
          <p:cNvCxnSpPr/>
          <p:nvPr/>
        </p:nvCxnSpPr>
        <p:spPr>
          <a:xfrm flipH="1">
            <a:off x="4744052" y="3178589"/>
            <a:ext cx="1" cy="1701975"/>
          </a:xfrm>
          <a:prstGeom prst="straightConnector1">
            <a:avLst/>
          </a:prstGeom>
          <a:noFill/>
          <a:ln cap="flat" cmpd="sng" w="19050">
            <a:solidFill>
              <a:srgbClr val="C4BD97"/>
            </a:solidFill>
            <a:prstDash val="solid"/>
            <a:round/>
            <a:headEnd len="sm" w="sm" type="none"/>
            <a:tailEnd len="sm" w="sm" type="none"/>
          </a:ln>
        </p:spPr>
      </p:cxnSp>
      <p:sp>
        <p:nvSpPr>
          <p:cNvPr id="1214" name="Google Shape;1214;p82"/>
          <p:cNvSpPr/>
          <p:nvPr/>
        </p:nvSpPr>
        <p:spPr>
          <a:xfrm>
            <a:off x="2370393" y="3908307"/>
            <a:ext cx="212711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Systems Integrator</a:t>
            </a:r>
            <a:endParaRPr/>
          </a:p>
        </p:txBody>
      </p:sp>
      <p:sp>
        <p:nvSpPr>
          <p:cNvPr id="1215" name="Google Shape;1215;p82"/>
          <p:cNvSpPr/>
          <p:nvPr/>
        </p:nvSpPr>
        <p:spPr>
          <a:xfrm>
            <a:off x="5001271" y="3901824"/>
            <a:ext cx="212711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Shipyard</a:t>
            </a:r>
            <a:endParaRPr/>
          </a:p>
        </p:txBody>
      </p:sp>
      <p:sp>
        <p:nvSpPr>
          <p:cNvPr id="1216" name="Google Shape;1216;p82"/>
          <p:cNvSpPr/>
          <p:nvPr/>
        </p:nvSpPr>
        <p:spPr>
          <a:xfrm>
            <a:off x="7634027" y="3903769"/>
            <a:ext cx="212711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Shipbuilder</a:t>
            </a:r>
            <a:endParaRPr/>
          </a:p>
        </p:txBody>
      </p:sp>
      <p:sp>
        <p:nvSpPr>
          <p:cNvPr id="1217" name="Google Shape;1217;p82"/>
          <p:cNvSpPr/>
          <p:nvPr/>
        </p:nvSpPr>
        <p:spPr>
          <a:xfrm>
            <a:off x="2381236" y="5484632"/>
            <a:ext cx="212711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Commercial </a:t>
            </a:r>
            <a:br>
              <a:rPr lang="en-US" sz="1400">
                <a:solidFill>
                  <a:srgbClr val="17365D"/>
                </a:solidFill>
                <a:latin typeface="Poppins"/>
                <a:ea typeface="Poppins"/>
                <a:cs typeface="Poppins"/>
                <a:sym typeface="Poppins"/>
              </a:rPr>
            </a:br>
            <a:r>
              <a:rPr lang="en-US" sz="1400">
                <a:solidFill>
                  <a:srgbClr val="17365D"/>
                </a:solidFill>
                <a:latin typeface="Poppins"/>
                <a:ea typeface="Poppins"/>
                <a:cs typeface="Poppins"/>
                <a:sym typeface="Poppins"/>
              </a:rPr>
              <a:t>Company</a:t>
            </a:r>
            <a:endParaRPr/>
          </a:p>
        </p:txBody>
      </p:sp>
      <p:sp>
        <p:nvSpPr>
          <p:cNvPr id="1218" name="Google Shape;1218;p82"/>
          <p:cNvSpPr/>
          <p:nvPr/>
        </p:nvSpPr>
        <p:spPr>
          <a:xfrm>
            <a:off x="5012114" y="5562759"/>
            <a:ext cx="212711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Small Business</a:t>
            </a:r>
            <a:endParaRPr/>
          </a:p>
        </p:txBody>
      </p:sp>
      <p:sp>
        <p:nvSpPr>
          <p:cNvPr id="1219" name="Google Shape;1219;p82"/>
          <p:cNvSpPr/>
          <p:nvPr/>
        </p:nvSpPr>
        <p:spPr>
          <a:xfrm>
            <a:off x="7644870" y="5481652"/>
            <a:ext cx="212711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Non-Traditional Performer</a:t>
            </a:r>
            <a:endParaRPr/>
          </a:p>
        </p:txBody>
      </p:sp>
      <p:cxnSp>
        <p:nvCxnSpPr>
          <p:cNvPr id="1220" name="Google Shape;1220;p82"/>
          <p:cNvCxnSpPr/>
          <p:nvPr/>
        </p:nvCxnSpPr>
        <p:spPr>
          <a:xfrm rot="10800000">
            <a:off x="8660255" y="3070293"/>
            <a:ext cx="0" cy="492350"/>
          </a:xfrm>
          <a:prstGeom prst="straightConnector1">
            <a:avLst/>
          </a:prstGeom>
          <a:noFill/>
          <a:ln cap="flat" cmpd="sng" w="19050">
            <a:solidFill>
              <a:srgbClr val="C4BD97"/>
            </a:solidFill>
            <a:prstDash val="solid"/>
            <a:round/>
            <a:headEnd len="med" w="med" type="triangle"/>
            <a:tailEnd len="sm" w="sm" type="none"/>
          </a:ln>
        </p:spPr>
      </p:cxn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cxnSp>
        <p:nvCxnSpPr>
          <p:cNvPr id="1225" name="Google Shape;1225;p83"/>
          <p:cNvCxnSpPr/>
          <p:nvPr/>
        </p:nvCxnSpPr>
        <p:spPr>
          <a:xfrm>
            <a:off x="4365526" y="2258232"/>
            <a:ext cx="0" cy="284535"/>
          </a:xfrm>
          <a:prstGeom prst="straightConnector1">
            <a:avLst/>
          </a:prstGeom>
          <a:noFill/>
          <a:ln cap="flat" cmpd="sng" w="19050">
            <a:solidFill>
              <a:srgbClr val="C4BD97"/>
            </a:solidFill>
            <a:prstDash val="solid"/>
            <a:round/>
            <a:headEnd len="sm" w="sm" type="none"/>
            <a:tailEnd len="sm" w="sm" type="none"/>
          </a:ln>
        </p:spPr>
      </p:cxnSp>
      <p:cxnSp>
        <p:nvCxnSpPr>
          <p:cNvPr id="1226" name="Google Shape;1226;p83"/>
          <p:cNvCxnSpPr/>
          <p:nvPr/>
        </p:nvCxnSpPr>
        <p:spPr>
          <a:xfrm>
            <a:off x="6088708" y="2542767"/>
            <a:ext cx="0" cy="2410726"/>
          </a:xfrm>
          <a:prstGeom prst="straightConnector1">
            <a:avLst/>
          </a:prstGeom>
          <a:noFill/>
          <a:ln cap="flat" cmpd="sng" w="19050">
            <a:solidFill>
              <a:srgbClr val="C4BD97"/>
            </a:solidFill>
            <a:prstDash val="solid"/>
            <a:round/>
            <a:headEnd len="sm" w="sm" type="none"/>
            <a:tailEnd len="sm" w="sm" type="none"/>
          </a:ln>
        </p:spPr>
      </p:cxnSp>
      <p:sp>
        <p:nvSpPr>
          <p:cNvPr id="1227" name="Google Shape;1227;p83"/>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228" name="Google Shape;1228;p83"/>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29" name="Google Shape;1229;p83"/>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Joint Funding Agreement</a:t>
            </a:r>
            <a:endParaRPr/>
          </a:p>
        </p:txBody>
      </p:sp>
      <p:sp>
        <p:nvSpPr>
          <p:cNvPr id="1230" name="Google Shape;1230;p83"/>
          <p:cNvSpPr txBox="1"/>
          <p:nvPr/>
        </p:nvSpPr>
        <p:spPr>
          <a:xfrm>
            <a:off x="2862271" y="1621351"/>
            <a:ext cx="6229350" cy="40495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500"/>
              <a:buFont typeface="Arial"/>
              <a:buNone/>
            </a:pPr>
            <a:r>
              <a:t/>
            </a:r>
            <a:endParaRPr sz="1500">
              <a:solidFill>
                <a:schemeClr val="dk1"/>
              </a:solidFill>
              <a:latin typeface="Tahoma"/>
              <a:ea typeface="Tahoma"/>
              <a:cs typeface="Tahoma"/>
              <a:sym typeface="Tahoma"/>
            </a:endParaRPr>
          </a:p>
        </p:txBody>
      </p:sp>
      <p:sp>
        <p:nvSpPr>
          <p:cNvPr id="1231" name="Google Shape;1231;p83"/>
          <p:cNvSpPr txBox="1"/>
          <p:nvPr/>
        </p:nvSpPr>
        <p:spPr>
          <a:xfrm>
            <a:off x="7644870" y="3963953"/>
            <a:ext cx="232790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17365D"/>
                </a:solidFill>
                <a:latin typeface="Poppins"/>
                <a:ea typeface="Poppins"/>
                <a:cs typeface="Poppins"/>
                <a:sym typeface="Poppins"/>
              </a:rPr>
              <a:t>Administration </a:t>
            </a:r>
            <a:br>
              <a:rPr lang="en-US" sz="1200">
                <a:solidFill>
                  <a:srgbClr val="17365D"/>
                </a:solidFill>
                <a:latin typeface="Poppins"/>
                <a:ea typeface="Poppins"/>
                <a:cs typeface="Poppins"/>
                <a:sym typeface="Poppins"/>
              </a:rPr>
            </a:br>
            <a:r>
              <a:rPr lang="en-US" sz="1200">
                <a:solidFill>
                  <a:srgbClr val="17365D"/>
                </a:solidFill>
                <a:latin typeface="Poppins"/>
                <a:ea typeface="Poppins"/>
                <a:cs typeface="Poppins"/>
                <a:sym typeface="Poppins"/>
              </a:rPr>
              <a:t>(fee for service-no burden)</a:t>
            </a:r>
            <a:endParaRPr/>
          </a:p>
        </p:txBody>
      </p:sp>
      <p:sp>
        <p:nvSpPr>
          <p:cNvPr id="1232" name="Google Shape;1232;p83"/>
          <p:cNvSpPr txBox="1"/>
          <p:nvPr/>
        </p:nvSpPr>
        <p:spPr>
          <a:xfrm>
            <a:off x="5931001" y="2136013"/>
            <a:ext cx="29687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Poppins"/>
                <a:ea typeface="Poppins"/>
                <a:cs typeface="Poppins"/>
                <a:sym typeface="Poppins"/>
              </a:rPr>
              <a:t>$</a:t>
            </a:r>
            <a:endParaRPr/>
          </a:p>
        </p:txBody>
      </p:sp>
      <p:sp>
        <p:nvSpPr>
          <p:cNvPr id="1233" name="Google Shape;1233;p83"/>
          <p:cNvSpPr txBox="1"/>
          <p:nvPr/>
        </p:nvSpPr>
        <p:spPr>
          <a:xfrm>
            <a:off x="9916826" y="5576061"/>
            <a:ext cx="65915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17365D"/>
                </a:solidFill>
                <a:latin typeface="Poppins"/>
                <a:ea typeface="Poppins"/>
                <a:cs typeface="Poppins"/>
                <a:sym typeface="Poppins"/>
              </a:rPr>
              <a:t>R&amp;D</a:t>
            </a:r>
            <a:endParaRPr/>
          </a:p>
          <a:p>
            <a:pPr indent="0" lvl="0" marL="0" marR="0" rtl="0" algn="ctr">
              <a:spcBef>
                <a:spcPts val="0"/>
              </a:spcBef>
              <a:spcAft>
                <a:spcPts val="0"/>
              </a:spcAft>
              <a:buNone/>
            </a:pPr>
            <a:r>
              <a:rPr lang="en-US" sz="1200">
                <a:solidFill>
                  <a:srgbClr val="17365D"/>
                </a:solidFill>
                <a:latin typeface="Poppins"/>
                <a:ea typeface="Poppins"/>
                <a:cs typeface="Poppins"/>
                <a:sym typeface="Poppins"/>
              </a:rPr>
              <a:t>Teams</a:t>
            </a:r>
            <a:endParaRPr/>
          </a:p>
        </p:txBody>
      </p:sp>
      <p:grpSp>
        <p:nvGrpSpPr>
          <p:cNvPr id="1234" name="Google Shape;1234;p83"/>
          <p:cNvGrpSpPr/>
          <p:nvPr/>
        </p:nvGrpSpPr>
        <p:grpSpPr>
          <a:xfrm>
            <a:off x="5003150" y="3740145"/>
            <a:ext cx="2127110" cy="912026"/>
            <a:chOff x="5323967" y="2838936"/>
            <a:chExt cx="1656891" cy="1143183"/>
          </a:xfrm>
        </p:grpSpPr>
        <p:sp>
          <p:nvSpPr>
            <p:cNvPr id="1235" name="Google Shape;1235;p83"/>
            <p:cNvSpPr/>
            <p:nvPr/>
          </p:nvSpPr>
          <p:spPr>
            <a:xfrm>
              <a:off x="5436793"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236" name="Google Shape;1236;p83"/>
            <p:cNvSpPr/>
            <p:nvPr/>
          </p:nvSpPr>
          <p:spPr>
            <a:xfrm>
              <a:off x="5323967" y="2921304"/>
              <a:ext cx="1656891" cy="1060815"/>
            </a:xfrm>
            <a:prstGeom prst="roundRect">
              <a:avLst>
                <a:gd fmla="val 12949" name="adj"/>
              </a:avLst>
            </a:prstGeom>
            <a:solidFill>
              <a:srgbClr val="8EB4E3"/>
            </a:solidFill>
            <a:ln cap="flat" cmpd="sng" w="25400">
              <a:solidFill>
                <a:srgbClr val="8EB4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grpSp>
        <p:nvGrpSpPr>
          <p:cNvPr id="1237" name="Google Shape;1237;p83"/>
          <p:cNvGrpSpPr/>
          <p:nvPr/>
        </p:nvGrpSpPr>
        <p:grpSpPr>
          <a:xfrm>
            <a:off x="2383262" y="5318025"/>
            <a:ext cx="2127110" cy="912026"/>
            <a:chOff x="2400300" y="2838936"/>
            <a:chExt cx="1656891" cy="1143183"/>
          </a:xfrm>
        </p:grpSpPr>
        <p:sp>
          <p:nvSpPr>
            <p:cNvPr id="1238" name="Google Shape;1238;p83"/>
            <p:cNvSpPr/>
            <p:nvPr/>
          </p:nvSpPr>
          <p:spPr>
            <a:xfrm>
              <a:off x="2513126"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239" name="Google Shape;1239;p83"/>
            <p:cNvSpPr/>
            <p:nvPr/>
          </p:nvSpPr>
          <p:spPr>
            <a:xfrm>
              <a:off x="2400300" y="2921304"/>
              <a:ext cx="1656891" cy="1060815"/>
            </a:xfrm>
            <a:prstGeom prst="roundRect">
              <a:avLst>
                <a:gd fmla="val 12949" name="adj"/>
              </a:avLst>
            </a:prstGeom>
            <a:solidFill>
              <a:srgbClr val="8EB4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grpSp>
        <p:nvGrpSpPr>
          <p:cNvPr id="1240" name="Google Shape;1240;p83"/>
          <p:cNvGrpSpPr/>
          <p:nvPr/>
        </p:nvGrpSpPr>
        <p:grpSpPr>
          <a:xfrm>
            <a:off x="5016019" y="5318025"/>
            <a:ext cx="2127110" cy="912026"/>
            <a:chOff x="5323967" y="2838936"/>
            <a:chExt cx="1656891" cy="1143183"/>
          </a:xfrm>
        </p:grpSpPr>
        <p:sp>
          <p:nvSpPr>
            <p:cNvPr id="1241" name="Google Shape;1241;p83"/>
            <p:cNvSpPr/>
            <p:nvPr/>
          </p:nvSpPr>
          <p:spPr>
            <a:xfrm>
              <a:off x="5436793"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242" name="Google Shape;1242;p83"/>
            <p:cNvSpPr/>
            <p:nvPr/>
          </p:nvSpPr>
          <p:spPr>
            <a:xfrm>
              <a:off x="5323967" y="2921304"/>
              <a:ext cx="1656891" cy="1060815"/>
            </a:xfrm>
            <a:prstGeom prst="roundRect">
              <a:avLst>
                <a:gd fmla="val 12949" name="adj"/>
              </a:avLst>
            </a:prstGeom>
            <a:solidFill>
              <a:srgbClr val="8EB4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grpSp>
        <p:nvGrpSpPr>
          <p:cNvPr id="1243" name="Google Shape;1243;p83"/>
          <p:cNvGrpSpPr/>
          <p:nvPr/>
        </p:nvGrpSpPr>
        <p:grpSpPr>
          <a:xfrm>
            <a:off x="7648775" y="5318025"/>
            <a:ext cx="2127110" cy="912026"/>
            <a:chOff x="8134809" y="2838936"/>
            <a:chExt cx="1656891" cy="1143183"/>
          </a:xfrm>
        </p:grpSpPr>
        <p:sp>
          <p:nvSpPr>
            <p:cNvPr id="1244" name="Google Shape;1244;p83"/>
            <p:cNvSpPr/>
            <p:nvPr/>
          </p:nvSpPr>
          <p:spPr>
            <a:xfrm>
              <a:off x="8247635" y="2838936"/>
              <a:ext cx="1431238" cy="916342"/>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245" name="Google Shape;1245;p83"/>
            <p:cNvSpPr/>
            <p:nvPr/>
          </p:nvSpPr>
          <p:spPr>
            <a:xfrm>
              <a:off x="8134809" y="2921304"/>
              <a:ext cx="1656891" cy="1060815"/>
            </a:xfrm>
            <a:prstGeom prst="roundRect">
              <a:avLst>
                <a:gd fmla="val 12949" name="adj"/>
              </a:avLst>
            </a:prstGeom>
            <a:solidFill>
              <a:srgbClr val="8EB4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cxnSp>
        <p:nvCxnSpPr>
          <p:cNvPr id="1246" name="Google Shape;1246;p83"/>
          <p:cNvCxnSpPr/>
          <p:nvPr/>
        </p:nvCxnSpPr>
        <p:spPr>
          <a:xfrm>
            <a:off x="6086856" y="4953493"/>
            <a:ext cx="0" cy="357767"/>
          </a:xfrm>
          <a:prstGeom prst="straightConnector1">
            <a:avLst/>
          </a:prstGeom>
          <a:noFill/>
          <a:ln cap="flat" cmpd="sng" w="19050">
            <a:solidFill>
              <a:srgbClr val="C4BD97"/>
            </a:solidFill>
            <a:prstDash val="solid"/>
            <a:round/>
            <a:headEnd len="sm" w="sm" type="none"/>
            <a:tailEnd len="med" w="med" type="triangle"/>
          </a:ln>
        </p:spPr>
      </p:cxnSp>
      <p:cxnSp>
        <p:nvCxnSpPr>
          <p:cNvPr id="1247" name="Google Shape;1247;p83"/>
          <p:cNvCxnSpPr/>
          <p:nvPr/>
        </p:nvCxnSpPr>
        <p:spPr>
          <a:xfrm rot="10800000">
            <a:off x="8673123" y="4946586"/>
            <a:ext cx="0" cy="364673"/>
          </a:xfrm>
          <a:prstGeom prst="straightConnector1">
            <a:avLst/>
          </a:prstGeom>
          <a:noFill/>
          <a:ln cap="flat" cmpd="sng" w="19050">
            <a:solidFill>
              <a:srgbClr val="C4BD97"/>
            </a:solidFill>
            <a:prstDash val="solid"/>
            <a:round/>
            <a:headEnd len="med" w="med" type="triangle"/>
            <a:tailEnd len="sm" w="sm" type="none"/>
          </a:ln>
        </p:spPr>
      </p:cxnSp>
      <p:cxnSp>
        <p:nvCxnSpPr>
          <p:cNvPr id="1248" name="Google Shape;1248;p83"/>
          <p:cNvCxnSpPr/>
          <p:nvPr/>
        </p:nvCxnSpPr>
        <p:spPr>
          <a:xfrm>
            <a:off x="5904940" y="4953493"/>
            <a:ext cx="2768184" cy="0"/>
          </a:xfrm>
          <a:prstGeom prst="straightConnector1">
            <a:avLst/>
          </a:prstGeom>
          <a:noFill/>
          <a:ln cap="flat" cmpd="sng" w="19050">
            <a:solidFill>
              <a:srgbClr val="C4BD97"/>
            </a:solidFill>
            <a:prstDash val="solid"/>
            <a:round/>
            <a:headEnd len="sm" w="sm" type="none"/>
            <a:tailEnd len="sm" w="sm" type="none"/>
          </a:ln>
        </p:spPr>
      </p:cxnSp>
      <p:cxnSp>
        <p:nvCxnSpPr>
          <p:cNvPr id="1249" name="Google Shape;1249;p83"/>
          <p:cNvCxnSpPr/>
          <p:nvPr/>
        </p:nvCxnSpPr>
        <p:spPr>
          <a:xfrm rot="10800000">
            <a:off x="3518876" y="4946586"/>
            <a:ext cx="0" cy="364673"/>
          </a:xfrm>
          <a:prstGeom prst="straightConnector1">
            <a:avLst/>
          </a:prstGeom>
          <a:noFill/>
          <a:ln cap="flat" cmpd="sng" w="19050">
            <a:solidFill>
              <a:srgbClr val="C4BD97"/>
            </a:solidFill>
            <a:prstDash val="solid"/>
            <a:round/>
            <a:headEnd len="med" w="med" type="triangle"/>
            <a:tailEnd len="sm" w="sm" type="none"/>
          </a:ln>
        </p:spPr>
      </p:cxnSp>
      <p:cxnSp>
        <p:nvCxnSpPr>
          <p:cNvPr id="1250" name="Google Shape;1250;p83"/>
          <p:cNvCxnSpPr/>
          <p:nvPr/>
        </p:nvCxnSpPr>
        <p:spPr>
          <a:xfrm rot="10800000">
            <a:off x="3518876" y="4953493"/>
            <a:ext cx="2401762" cy="0"/>
          </a:xfrm>
          <a:prstGeom prst="straightConnector1">
            <a:avLst/>
          </a:prstGeom>
          <a:noFill/>
          <a:ln cap="flat" cmpd="sng" w="19050">
            <a:solidFill>
              <a:srgbClr val="C4BD97"/>
            </a:solidFill>
            <a:prstDash val="solid"/>
            <a:round/>
            <a:headEnd len="sm" w="sm" type="none"/>
            <a:tailEnd len="sm" w="sm" type="none"/>
          </a:ln>
        </p:spPr>
      </p:cxnSp>
      <p:sp>
        <p:nvSpPr>
          <p:cNvPr id="1251" name="Google Shape;1251;p83"/>
          <p:cNvSpPr/>
          <p:nvPr/>
        </p:nvSpPr>
        <p:spPr>
          <a:xfrm>
            <a:off x="2381236" y="5557561"/>
            <a:ext cx="212711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Materials Manufacturer</a:t>
            </a:r>
            <a:endParaRPr/>
          </a:p>
        </p:txBody>
      </p:sp>
      <p:sp>
        <p:nvSpPr>
          <p:cNvPr id="1252" name="Google Shape;1252;p83"/>
          <p:cNvSpPr/>
          <p:nvPr/>
        </p:nvSpPr>
        <p:spPr>
          <a:xfrm>
            <a:off x="5012114" y="5545284"/>
            <a:ext cx="212711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Materials</a:t>
            </a:r>
            <a:endParaRPr/>
          </a:p>
          <a:p>
            <a:pPr indent="0" lvl="0" marL="0" marR="0" rtl="0" algn="ctr">
              <a:spcBef>
                <a:spcPts val="0"/>
              </a:spcBef>
              <a:spcAft>
                <a:spcPts val="0"/>
              </a:spcAft>
              <a:buNone/>
            </a:pPr>
            <a:r>
              <a:rPr lang="en-US" sz="1400">
                <a:solidFill>
                  <a:srgbClr val="17365D"/>
                </a:solidFill>
                <a:latin typeface="Poppins"/>
                <a:ea typeface="Poppins"/>
                <a:cs typeface="Poppins"/>
                <a:sym typeface="Poppins"/>
              </a:rPr>
              <a:t>Manufacturer</a:t>
            </a:r>
            <a:endParaRPr/>
          </a:p>
        </p:txBody>
      </p:sp>
      <p:sp>
        <p:nvSpPr>
          <p:cNvPr id="1253" name="Google Shape;1253;p83"/>
          <p:cNvSpPr/>
          <p:nvPr/>
        </p:nvSpPr>
        <p:spPr>
          <a:xfrm>
            <a:off x="7644870" y="5554581"/>
            <a:ext cx="212711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Materials Manufacturer</a:t>
            </a:r>
            <a:endParaRPr/>
          </a:p>
        </p:txBody>
      </p:sp>
      <p:sp>
        <p:nvSpPr>
          <p:cNvPr id="1254" name="Google Shape;1254;p83"/>
          <p:cNvSpPr/>
          <p:nvPr/>
        </p:nvSpPr>
        <p:spPr>
          <a:xfrm>
            <a:off x="5010921" y="3949209"/>
            <a:ext cx="212711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Integrating Subcontractor</a:t>
            </a:r>
            <a:endParaRPr/>
          </a:p>
        </p:txBody>
      </p:sp>
      <p:grpSp>
        <p:nvGrpSpPr>
          <p:cNvPr id="1255" name="Google Shape;1255;p83"/>
          <p:cNvGrpSpPr/>
          <p:nvPr/>
        </p:nvGrpSpPr>
        <p:grpSpPr>
          <a:xfrm>
            <a:off x="5003150" y="2782762"/>
            <a:ext cx="2127110" cy="649749"/>
            <a:chOff x="5323967" y="2798042"/>
            <a:chExt cx="1656891" cy="1184077"/>
          </a:xfrm>
        </p:grpSpPr>
        <p:sp>
          <p:nvSpPr>
            <p:cNvPr id="1256" name="Google Shape;1256;p83"/>
            <p:cNvSpPr/>
            <p:nvPr/>
          </p:nvSpPr>
          <p:spPr>
            <a:xfrm>
              <a:off x="5436793" y="2798042"/>
              <a:ext cx="1431238" cy="916343"/>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257" name="Google Shape;1257;p83"/>
            <p:cNvSpPr/>
            <p:nvPr/>
          </p:nvSpPr>
          <p:spPr>
            <a:xfrm>
              <a:off x="5323967" y="2921304"/>
              <a:ext cx="1656891" cy="1060815"/>
            </a:xfrm>
            <a:prstGeom prst="roundRect">
              <a:avLst>
                <a:gd fmla="val 12949" name="adj"/>
              </a:avLst>
            </a:prstGeom>
            <a:solidFill>
              <a:srgbClr val="8EB4E3"/>
            </a:solidFill>
            <a:ln cap="flat" cmpd="sng" w="25400">
              <a:solidFill>
                <a:srgbClr val="8EB4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sp>
        <p:nvSpPr>
          <p:cNvPr id="1258" name="Google Shape;1258;p83"/>
          <p:cNvSpPr/>
          <p:nvPr/>
        </p:nvSpPr>
        <p:spPr>
          <a:xfrm>
            <a:off x="5010921" y="3006449"/>
            <a:ext cx="212711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365D"/>
                </a:solidFill>
                <a:latin typeface="Poppins"/>
                <a:ea typeface="Poppins"/>
                <a:cs typeface="Poppins"/>
                <a:sym typeface="Poppins"/>
              </a:rPr>
              <a:t>Bank Account</a:t>
            </a:r>
            <a:endParaRPr/>
          </a:p>
        </p:txBody>
      </p:sp>
      <p:grpSp>
        <p:nvGrpSpPr>
          <p:cNvPr id="1259" name="Google Shape;1259;p83"/>
          <p:cNvGrpSpPr/>
          <p:nvPr/>
        </p:nvGrpSpPr>
        <p:grpSpPr>
          <a:xfrm>
            <a:off x="3301971" y="1664151"/>
            <a:ext cx="2127110" cy="649749"/>
            <a:chOff x="5323967" y="2798042"/>
            <a:chExt cx="1656891" cy="1184077"/>
          </a:xfrm>
        </p:grpSpPr>
        <p:sp>
          <p:nvSpPr>
            <p:cNvPr id="1260" name="Google Shape;1260;p83"/>
            <p:cNvSpPr/>
            <p:nvPr/>
          </p:nvSpPr>
          <p:spPr>
            <a:xfrm>
              <a:off x="5436793" y="2798042"/>
              <a:ext cx="1431238" cy="916343"/>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261" name="Google Shape;1261;p83"/>
            <p:cNvSpPr/>
            <p:nvPr/>
          </p:nvSpPr>
          <p:spPr>
            <a:xfrm>
              <a:off x="5323967" y="2921304"/>
              <a:ext cx="1656891" cy="1060815"/>
            </a:xfrm>
            <a:prstGeom prst="roundRect">
              <a:avLst>
                <a:gd fmla="val 12949" name="adj"/>
              </a:avLst>
            </a:pr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sp>
        <p:nvSpPr>
          <p:cNvPr id="1262" name="Google Shape;1262;p83"/>
          <p:cNvSpPr/>
          <p:nvPr/>
        </p:nvSpPr>
        <p:spPr>
          <a:xfrm>
            <a:off x="3309742" y="1887838"/>
            <a:ext cx="212711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Poppins"/>
                <a:ea typeface="Poppins"/>
                <a:cs typeface="Poppins"/>
                <a:sym typeface="Poppins"/>
              </a:rPr>
              <a:t>DARPA</a:t>
            </a:r>
            <a:endParaRPr/>
          </a:p>
        </p:txBody>
      </p:sp>
      <p:cxnSp>
        <p:nvCxnSpPr>
          <p:cNvPr id="1263" name="Google Shape;1263;p83"/>
          <p:cNvCxnSpPr/>
          <p:nvPr/>
        </p:nvCxnSpPr>
        <p:spPr>
          <a:xfrm rot="10800000">
            <a:off x="4365526" y="2542767"/>
            <a:ext cx="3476997" cy="0"/>
          </a:xfrm>
          <a:prstGeom prst="straightConnector1">
            <a:avLst/>
          </a:prstGeom>
          <a:noFill/>
          <a:ln cap="flat" cmpd="sng" w="19050">
            <a:solidFill>
              <a:srgbClr val="C4BD97"/>
            </a:solidFill>
            <a:prstDash val="solid"/>
            <a:round/>
            <a:headEnd len="sm" w="sm" type="none"/>
            <a:tailEnd len="sm" w="sm" type="none"/>
          </a:ln>
        </p:spPr>
      </p:cxnSp>
      <p:cxnSp>
        <p:nvCxnSpPr>
          <p:cNvPr id="1264" name="Google Shape;1264;p83"/>
          <p:cNvCxnSpPr/>
          <p:nvPr/>
        </p:nvCxnSpPr>
        <p:spPr>
          <a:xfrm>
            <a:off x="7829101" y="2257891"/>
            <a:ext cx="0" cy="284535"/>
          </a:xfrm>
          <a:prstGeom prst="straightConnector1">
            <a:avLst/>
          </a:prstGeom>
          <a:noFill/>
          <a:ln cap="flat" cmpd="sng" w="19050">
            <a:solidFill>
              <a:srgbClr val="C4BD97"/>
            </a:solidFill>
            <a:prstDash val="solid"/>
            <a:round/>
            <a:headEnd len="sm" w="sm" type="none"/>
            <a:tailEnd len="sm" w="sm" type="none"/>
          </a:ln>
        </p:spPr>
      </p:cxnSp>
      <p:grpSp>
        <p:nvGrpSpPr>
          <p:cNvPr id="1265" name="Google Shape;1265;p83"/>
          <p:cNvGrpSpPr/>
          <p:nvPr/>
        </p:nvGrpSpPr>
        <p:grpSpPr>
          <a:xfrm>
            <a:off x="6765546" y="1663810"/>
            <a:ext cx="2127110" cy="649749"/>
            <a:chOff x="5323967" y="2798042"/>
            <a:chExt cx="1656891" cy="1184077"/>
          </a:xfrm>
        </p:grpSpPr>
        <p:sp>
          <p:nvSpPr>
            <p:cNvPr id="1266" name="Google Shape;1266;p83"/>
            <p:cNvSpPr/>
            <p:nvPr/>
          </p:nvSpPr>
          <p:spPr>
            <a:xfrm>
              <a:off x="5436793" y="2798042"/>
              <a:ext cx="1431238" cy="916343"/>
            </a:xfrm>
            <a:prstGeom prst="roundRect">
              <a:avLst>
                <a:gd fmla="val 7687" name="adj"/>
              </a:avLst>
            </a:prstGeom>
            <a:solidFill>
              <a:srgbClr val="E5E2D2"/>
            </a:solidFill>
            <a:ln>
              <a:noFill/>
            </a:ln>
            <a:effectLst>
              <a:outerShdw blurRad="165100" sx="102000" rotWithShape="0" algn="ctr" sy="102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267" name="Google Shape;1267;p83"/>
            <p:cNvSpPr/>
            <p:nvPr/>
          </p:nvSpPr>
          <p:spPr>
            <a:xfrm>
              <a:off x="5323967" y="2921304"/>
              <a:ext cx="1656891" cy="1060815"/>
            </a:xfrm>
            <a:prstGeom prst="roundRect">
              <a:avLst>
                <a:gd fmla="val 12949" name="adj"/>
              </a:avLst>
            </a:pr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sp>
        <p:nvSpPr>
          <p:cNvPr id="1268" name="Google Shape;1268;p83"/>
          <p:cNvSpPr/>
          <p:nvPr/>
        </p:nvSpPr>
        <p:spPr>
          <a:xfrm>
            <a:off x="6778968" y="1747143"/>
            <a:ext cx="212711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Poppins"/>
                <a:ea typeface="Poppins"/>
                <a:cs typeface="Poppins"/>
                <a:sym typeface="Poppins"/>
              </a:rPr>
              <a:t>Jet Engine Manufacturers</a:t>
            </a:r>
            <a:endParaRPr/>
          </a:p>
        </p:txBody>
      </p:sp>
      <p:sp>
        <p:nvSpPr>
          <p:cNvPr id="1269" name="Google Shape;1269;p83"/>
          <p:cNvSpPr txBox="1"/>
          <p:nvPr/>
        </p:nvSpPr>
        <p:spPr>
          <a:xfrm>
            <a:off x="8907032" y="1722863"/>
            <a:ext cx="267874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17365D"/>
                </a:solidFill>
                <a:latin typeface="Poppins"/>
                <a:ea typeface="Poppins"/>
                <a:cs typeface="Poppins"/>
                <a:sym typeface="Poppins"/>
              </a:rPr>
              <a:t>Funding Sources and Overall</a:t>
            </a:r>
            <a:endParaRPr/>
          </a:p>
          <a:p>
            <a:pPr indent="0" lvl="0" marL="0" marR="0" rtl="0" algn="ctr">
              <a:spcBef>
                <a:spcPts val="0"/>
              </a:spcBef>
              <a:spcAft>
                <a:spcPts val="0"/>
              </a:spcAft>
              <a:buNone/>
            </a:pPr>
            <a:r>
              <a:rPr lang="en-US" sz="1200">
                <a:solidFill>
                  <a:srgbClr val="17365D"/>
                </a:solidFill>
                <a:latin typeface="Poppins"/>
                <a:ea typeface="Poppins"/>
                <a:cs typeface="Poppins"/>
                <a:sym typeface="Poppins"/>
              </a:rPr>
              <a:t>Management (funds pass through – no burden)</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84"/>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275" name="Google Shape;1275;p84"/>
          <p:cNvSpPr txBox="1"/>
          <p:nvPr>
            <p:ph type="ctrTitle"/>
          </p:nvPr>
        </p:nvSpPr>
        <p:spPr>
          <a:xfrm>
            <a:off x="508000" y="2351221"/>
            <a:ext cx="111760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800"/>
              <a:buFont typeface="Poppins"/>
              <a:buNone/>
            </a:pPr>
            <a:r>
              <a:rPr lang="en-US"/>
              <a:t>Resource Sharing in Other Transactions</a:t>
            </a:r>
            <a:endParaRPr/>
          </a:p>
        </p:txBody>
      </p:sp>
      <p:sp>
        <p:nvSpPr>
          <p:cNvPr id="1276" name="Google Shape;1276;p84"/>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0" name="Shape 1280"/>
        <p:cNvGrpSpPr/>
        <p:nvPr/>
      </p:nvGrpSpPr>
      <p:grpSpPr>
        <a:xfrm>
          <a:off x="0" y="0"/>
          <a:ext cx="0" cy="0"/>
          <a:chOff x="0" y="0"/>
          <a:chExt cx="0" cy="0"/>
        </a:xfrm>
      </p:grpSpPr>
      <p:sp>
        <p:nvSpPr>
          <p:cNvPr id="1281" name="Google Shape;1281;p85"/>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282" name="Google Shape;1282;p85"/>
          <p:cNvSpPr txBox="1"/>
          <p:nvPr>
            <p:ph idx="1" type="body"/>
          </p:nvPr>
        </p:nvSpPr>
        <p:spPr>
          <a:xfrm>
            <a:off x="1064524" y="1664730"/>
            <a:ext cx="10208527"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There should be evidence in industry’s proposal or management plan of its </a:t>
            </a:r>
            <a:r>
              <a:rPr b="1" lang="en-US"/>
              <a:t>commitment</a:t>
            </a:r>
            <a:r>
              <a:rPr lang="en-US"/>
              <a:t> to and </a:t>
            </a:r>
            <a:r>
              <a:rPr b="1" lang="en-US"/>
              <a:t>self-interest</a:t>
            </a:r>
            <a:r>
              <a:rPr lang="en-US"/>
              <a:t> in the success of the program</a:t>
            </a:r>
            <a:endParaRPr/>
          </a:p>
          <a:p>
            <a:pPr indent="-285750" lvl="1" marL="742950" rtl="0" algn="l">
              <a:spcBef>
                <a:spcPts val="920"/>
              </a:spcBef>
              <a:spcAft>
                <a:spcPts val="0"/>
              </a:spcAft>
              <a:buClr>
                <a:schemeClr val="dk1"/>
              </a:buClr>
              <a:buSzPts val="1600"/>
              <a:buChar char="•"/>
            </a:pPr>
            <a:r>
              <a:rPr lang="en-US"/>
              <a:t>Reduces the need for Government oversight</a:t>
            </a:r>
            <a:endParaRPr/>
          </a:p>
          <a:p>
            <a:pPr indent="-285750" lvl="1" marL="742950" rtl="0" algn="l">
              <a:spcBef>
                <a:spcPts val="320"/>
              </a:spcBef>
              <a:spcAft>
                <a:spcPts val="0"/>
              </a:spcAft>
              <a:buClr>
                <a:schemeClr val="dk1"/>
              </a:buClr>
              <a:buSzPts val="1600"/>
              <a:buChar char="•"/>
            </a:pPr>
            <a:r>
              <a:rPr lang="en-US"/>
              <a:t>Reflected in the resource share proposals</a:t>
            </a:r>
            <a:endParaRPr/>
          </a:p>
          <a:p>
            <a:pPr indent="-171450" lvl="1" marL="742950" rtl="0" algn="l">
              <a:spcBef>
                <a:spcPts val="360"/>
              </a:spcBef>
              <a:spcAft>
                <a:spcPts val="0"/>
              </a:spcAft>
              <a:buClr>
                <a:schemeClr val="dk1"/>
              </a:buClr>
              <a:buSzPts val="1800"/>
              <a:buNone/>
            </a:pPr>
            <a:r>
              <a:t/>
            </a:r>
            <a:endParaRPr sz="1800"/>
          </a:p>
          <a:p>
            <a:pPr indent="-342900" lvl="0" marL="342900" rtl="0" algn="l">
              <a:spcBef>
                <a:spcPts val="360"/>
              </a:spcBef>
              <a:spcAft>
                <a:spcPts val="0"/>
              </a:spcAft>
              <a:buClr>
                <a:schemeClr val="dk1"/>
              </a:buClr>
              <a:buSzPts val="1800"/>
              <a:buFont typeface="Noto Sans Symbols"/>
              <a:buChar char="⮚"/>
            </a:pPr>
            <a:r>
              <a:rPr lang="en-US"/>
              <a:t>Proposing team needs to meet the resource sharing requirement</a:t>
            </a:r>
            <a:endParaRPr/>
          </a:p>
          <a:p>
            <a:pPr indent="-285750" lvl="1" marL="742950" rtl="0" algn="l">
              <a:spcBef>
                <a:spcPts val="320"/>
              </a:spcBef>
              <a:spcAft>
                <a:spcPts val="0"/>
              </a:spcAft>
              <a:buClr>
                <a:schemeClr val="dk1"/>
              </a:buClr>
              <a:buSzPts val="1600"/>
              <a:buChar char="•"/>
            </a:pPr>
            <a:r>
              <a:rPr lang="en-US"/>
              <a:t>It does not need to be uniformly imposed on all team members</a:t>
            </a:r>
            <a:endParaRPr/>
          </a:p>
        </p:txBody>
      </p:sp>
      <p:sp>
        <p:nvSpPr>
          <p:cNvPr id="1283" name="Google Shape;1283;p85"/>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Resource Sharing</a:t>
            </a:r>
            <a:endParaRPr/>
          </a:p>
        </p:txBody>
      </p:sp>
      <p:sp>
        <p:nvSpPr>
          <p:cNvPr id="1284" name="Google Shape;1284;p85"/>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86"/>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290" name="Google Shape;1290;p86"/>
          <p:cNvSpPr txBox="1"/>
          <p:nvPr>
            <p:ph idx="1" type="body"/>
          </p:nvPr>
        </p:nvSpPr>
        <p:spPr>
          <a:xfrm>
            <a:off x="1098644" y="1664730"/>
            <a:ext cx="10365475"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Private sector resource sharing is required by the original OT statute for all Research Other Transactions</a:t>
            </a:r>
            <a:endParaRPr/>
          </a:p>
          <a:p>
            <a:pPr indent="-285750" lvl="1" marL="742950" rtl="0" algn="l">
              <a:spcBef>
                <a:spcPts val="320"/>
              </a:spcBef>
              <a:spcAft>
                <a:spcPts val="0"/>
              </a:spcAft>
              <a:buClr>
                <a:schemeClr val="dk1"/>
              </a:buClr>
              <a:buSzPts val="1600"/>
              <a:buFont typeface="Courier New"/>
              <a:buChar char="o"/>
            </a:pPr>
            <a:r>
              <a:rPr lang="en-US"/>
              <a:t>Statute requires 50/50 resource sharing to the </a:t>
            </a:r>
            <a:r>
              <a:rPr b="1" lang="en-US"/>
              <a:t>extent deemed practicable</a:t>
            </a:r>
            <a:endParaRPr/>
          </a:p>
          <a:p>
            <a:pPr indent="-285750" lvl="1" marL="742950" rtl="0" algn="l">
              <a:spcBef>
                <a:spcPts val="920"/>
              </a:spcBef>
              <a:spcAft>
                <a:spcPts val="0"/>
              </a:spcAft>
              <a:buClr>
                <a:schemeClr val="dk1"/>
              </a:buClr>
              <a:buSzPts val="1600"/>
              <a:buFont typeface="Courier New"/>
              <a:buChar char="o"/>
            </a:pPr>
            <a:r>
              <a:rPr lang="en-US"/>
              <a:t>Variances from the 50/50 requirement may be reasonable in certain circumstances</a:t>
            </a:r>
            <a:endParaRPr/>
          </a:p>
          <a:p>
            <a:pPr indent="-228600" lvl="2" marL="1143000" rtl="0" algn="l">
              <a:spcBef>
                <a:spcPts val="320"/>
              </a:spcBef>
              <a:spcAft>
                <a:spcPts val="0"/>
              </a:spcAft>
              <a:buClr>
                <a:schemeClr val="dk1"/>
              </a:buClr>
              <a:buSzPts val="1600"/>
              <a:buChar char="•"/>
            </a:pPr>
            <a:r>
              <a:rPr lang="en-US"/>
              <a:t>To attract participants, particularly small businesses or inventors</a:t>
            </a:r>
            <a:endParaRPr/>
          </a:p>
          <a:p>
            <a:pPr indent="-228600" lvl="2" marL="1143000" rtl="0" algn="l">
              <a:spcBef>
                <a:spcPts val="320"/>
              </a:spcBef>
              <a:spcAft>
                <a:spcPts val="0"/>
              </a:spcAft>
              <a:buClr>
                <a:schemeClr val="dk1"/>
              </a:buClr>
              <a:buSzPts val="1600"/>
              <a:buChar char="•"/>
            </a:pPr>
            <a:r>
              <a:rPr lang="en-US"/>
              <a:t>Unusual technical or business risk</a:t>
            </a:r>
            <a:endParaRPr/>
          </a:p>
          <a:p>
            <a:pPr indent="-228600" lvl="2" marL="1143000" rtl="0" algn="l">
              <a:spcBef>
                <a:spcPts val="320"/>
              </a:spcBef>
              <a:spcAft>
                <a:spcPts val="0"/>
              </a:spcAft>
              <a:buClr>
                <a:schemeClr val="dk1"/>
              </a:buClr>
              <a:buSzPts val="1600"/>
              <a:buChar char="•"/>
            </a:pPr>
            <a:r>
              <a:rPr lang="en-US"/>
              <a:t>Prior substantial investment</a:t>
            </a:r>
            <a:endParaRPr/>
          </a:p>
          <a:p>
            <a:pPr indent="-228600" lvl="2" marL="1143000" rtl="0" algn="l">
              <a:spcBef>
                <a:spcPts val="320"/>
              </a:spcBef>
              <a:spcAft>
                <a:spcPts val="0"/>
              </a:spcAft>
              <a:buClr>
                <a:schemeClr val="dk1"/>
              </a:buClr>
              <a:buSzPts val="1600"/>
              <a:buChar char="•"/>
            </a:pPr>
            <a:r>
              <a:rPr lang="en-US"/>
              <a:t>Technology has strong military relevance</a:t>
            </a:r>
            <a:endParaRPr/>
          </a:p>
          <a:p>
            <a:pPr indent="-342900" lvl="0" marL="342900" rtl="0" algn="l">
              <a:spcBef>
                <a:spcPts val="960"/>
              </a:spcBef>
              <a:spcAft>
                <a:spcPts val="0"/>
              </a:spcAft>
              <a:buClr>
                <a:schemeClr val="dk1"/>
              </a:buClr>
              <a:buSzPts val="1800"/>
              <a:buFont typeface="Noto Sans Symbols"/>
              <a:buChar char="⮚"/>
            </a:pPr>
            <a:r>
              <a:rPr lang="en-US"/>
              <a:t>What’s important is evidence of commitment to pursue the technology into commercialization</a:t>
            </a:r>
            <a:endParaRPr/>
          </a:p>
        </p:txBody>
      </p:sp>
      <p:sp>
        <p:nvSpPr>
          <p:cNvPr id="1291" name="Google Shape;1291;p86"/>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Resource Sharing under 10 U.S.C. 4021</a:t>
            </a:r>
            <a:r>
              <a:rPr lang="en-US" sz="1000"/>
              <a:t>(formally 10 U.S.C. 2371) </a:t>
            </a:r>
            <a:endParaRPr/>
          </a:p>
        </p:txBody>
      </p:sp>
      <p:sp>
        <p:nvSpPr>
          <p:cNvPr id="1292" name="Google Shape;1292;p86"/>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p87"/>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298" name="Google Shape;1298;p87"/>
          <p:cNvSpPr txBox="1"/>
          <p:nvPr>
            <p:ph idx="1" type="body"/>
          </p:nvPr>
        </p:nvSpPr>
        <p:spPr>
          <a:xfrm>
            <a:off x="1057700" y="1664730"/>
            <a:ext cx="10297237"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Originally the OT for Prototype authority did not have a resource sharing requirement because it was intended for primarily military items</a:t>
            </a:r>
            <a:endParaRPr/>
          </a:p>
          <a:p>
            <a:pPr indent="-342900" lvl="0" marL="342900" rtl="0" algn="l">
              <a:spcBef>
                <a:spcPts val="960"/>
              </a:spcBef>
              <a:spcAft>
                <a:spcPts val="0"/>
              </a:spcAft>
              <a:buClr>
                <a:schemeClr val="dk1"/>
              </a:buClr>
              <a:buSzPts val="1800"/>
              <a:buChar char="⮚"/>
            </a:pPr>
            <a:r>
              <a:rPr lang="en-US"/>
              <a:t>In FY01, the requirement for 1/3 resource share was added to dissuade large defense contractors from participating in Prototype OTs without finding non-traditional subcontractors</a:t>
            </a:r>
            <a:endParaRPr/>
          </a:p>
          <a:p>
            <a:pPr indent="-342900" lvl="0" marL="342900" rtl="0" algn="l">
              <a:spcBef>
                <a:spcPts val="960"/>
              </a:spcBef>
              <a:spcAft>
                <a:spcPts val="0"/>
              </a:spcAft>
              <a:buClr>
                <a:schemeClr val="dk1"/>
              </a:buClr>
              <a:buSzPts val="1800"/>
              <a:buFont typeface="Noto Sans Symbols"/>
              <a:buChar char="⮚"/>
            </a:pPr>
            <a:r>
              <a:rPr lang="en-US"/>
              <a:t>It is not the Government’s goal to get resource sharing in Prototype OTs</a:t>
            </a:r>
            <a:endParaRPr/>
          </a:p>
          <a:p>
            <a:pPr indent="-285750" lvl="1" marL="742950" rtl="0" algn="l">
              <a:spcBef>
                <a:spcPts val="320"/>
              </a:spcBef>
              <a:spcAft>
                <a:spcPts val="0"/>
              </a:spcAft>
              <a:buClr>
                <a:schemeClr val="dk1"/>
              </a:buClr>
              <a:buSzPts val="1600"/>
              <a:buChar char="•"/>
            </a:pPr>
            <a:r>
              <a:rPr lang="en-US"/>
              <a:t>The goal is for the large defense contractors to also seek out non-traditional partners and innovative solutions at the sub-tier levels</a:t>
            </a:r>
            <a:endParaRPr/>
          </a:p>
          <a:p>
            <a:pPr indent="-285750" lvl="1" marL="742950" rtl="0" algn="l">
              <a:spcBef>
                <a:spcPts val="320"/>
              </a:spcBef>
              <a:spcAft>
                <a:spcPts val="0"/>
              </a:spcAft>
              <a:buClr>
                <a:schemeClr val="dk1"/>
              </a:buClr>
              <a:buSzPts val="1600"/>
              <a:buChar char="•"/>
            </a:pPr>
            <a:r>
              <a:rPr lang="en-US"/>
              <a:t>If a large defense contractor is cost sharing, it is by choice and the question should be is whether an OT is the appropriate vehicle if there is no nontraditional participation</a:t>
            </a:r>
            <a:endParaRPr/>
          </a:p>
        </p:txBody>
      </p:sp>
      <p:sp>
        <p:nvSpPr>
          <p:cNvPr id="1299" name="Google Shape;1299;p87"/>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Resource Sharing under 10 U.S.C. 4022</a:t>
            </a:r>
            <a:r>
              <a:rPr lang="en-US" sz="1000">
                <a:solidFill>
                  <a:srgbClr val="000000"/>
                </a:solidFill>
                <a:latin typeface="Poppins"/>
                <a:ea typeface="Poppins"/>
                <a:cs typeface="Poppins"/>
                <a:sym typeface="Poppins"/>
              </a:rPr>
              <a:t> </a:t>
            </a:r>
            <a:r>
              <a:rPr lang="en-US" sz="1000">
                <a:latin typeface="Poppins"/>
                <a:ea typeface="Poppins"/>
                <a:cs typeface="Poppins"/>
                <a:sym typeface="Poppins"/>
              </a:rPr>
              <a:t>(formally 10 U.S.C. 2371b) </a:t>
            </a:r>
            <a:endParaRPr/>
          </a:p>
        </p:txBody>
      </p:sp>
      <p:sp>
        <p:nvSpPr>
          <p:cNvPr id="1300" name="Google Shape;1300;p87"/>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sp>
        <p:nvSpPr>
          <p:cNvPr id="1305" name="Google Shape;1305;p88"/>
          <p:cNvSpPr/>
          <p:nvPr/>
        </p:nvSpPr>
        <p:spPr>
          <a:xfrm>
            <a:off x="206477" y="2129977"/>
            <a:ext cx="3797709" cy="1461255"/>
          </a:xfrm>
          <a:custGeom>
            <a:rect b="b" l="l" r="r" t="t"/>
            <a:pathLst>
              <a:path extrusionOk="0" h="1066800" w="2798237">
                <a:moveTo>
                  <a:pt x="0" y="0"/>
                </a:moveTo>
                <a:lnTo>
                  <a:pt x="2541826" y="0"/>
                </a:lnTo>
                <a:lnTo>
                  <a:pt x="2798237" y="512822"/>
                </a:lnTo>
                <a:lnTo>
                  <a:pt x="2798237" y="549215"/>
                </a:lnTo>
                <a:lnTo>
                  <a:pt x="2541826" y="1062037"/>
                </a:lnTo>
                <a:lnTo>
                  <a:pt x="2544208" y="1066800"/>
                </a:lnTo>
                <a:lnTo>
                  <a:pt x="0" y="1066800"/>
                </a:lnTo>
                <a:lnTo>
                  <a:pt x="266700" y="533400"/>
                </a:lnTo>
                <a:close/>
              </a:path>
            </a:pathLst>
          </a:custGeom>
          <a:gradFill>
            <a:gsLst>
              <a:gs pos="0">
                <a:srgbClr val="B7CCE4"/>
              </a:gs>
              <a:gs pos="100000">
                <a:srgbClr val="92CCDC"/>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306" name="Google Shape;1306;p88"/>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307" name="Google Shape;1307;p88"/>
          <p:cNvSpPr txBox="1"/>
          <p:nvPr>
            <p:ph idx="1" type="body"/>
          </p:nvPr>
        </p:nvSpPr>
        <p:spPr>
          <a:xfrm>
            <a:off x="3664973" y="2378979"/>
            <a:ext cx="8233697" cy="4360605"/>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1600"/>
              <a:buFont typeface="Courier New"/>
              <a:buChar char="o"/>
            </a:pPr>
            <a:r>
              <a:rPr lang="en-US"/>
              <a:t>The proposer’s specific statement of work or TDD should dictate the appropriate amount and type of resource share</a:t>
            </a:r>
            <a:endParaRPr/>
          </a:p>
          <a:p>
            <a:pPr indent="-285750" lvl="1" marL="742950" rtl="0" algn="l">
              <a:spcBef>
                <a:spcPts val="320"/>
              </a:spcBef>
              <a:spcAft>
                <a:spcPts val="0"/>
              </a:spcAft>
              <a:buClr>
                <a:schemeClr val="dk1"/>
              </a:buClr>
              <a:buSzPts val="1600"/>
              <a:buFont typeface="Courier New"/>
              <a:buChar char="o"/>
            </a:pPr>
            <a:r>
              <a:rPr lang="en-US"/>
              <a:t>We are looking for “resource sharing” and not “resource matching”</a:t>
            </a:r>
            <a:endParaRPr/>
          </a:p>
          <a:p>
            <a:pPr indent="-228600" lvl="2" marL="1143000" rtl="0" algn="l">
              <a:spcBef>
                <a:spcPts val="320"/>
              </a:spcBef>
              <a:spcAft>
                <a:spcPts val="0"/>
              </a:spcAft>
              <a:buClr>
                <a:schemeClr val="dk1"/>
              </a:buClr>
              <a:buSzPts val="1600"/>
              <a:buChar char="•"/>
            </a:pPr>
            <a:r>
              <a:rPr lang="en-US"/>
              <a:t>The goal is to bring to the program assets that will be used in performance of the program, not just items with inherent value</a:t>
            </a:r>
            <a:endParaRPr/>
          </a:p>
        </p:txBody>
      </p:sp>
      <p:sp>
        <p:nvSpPr>
          <p:cNvPr id="1308" name="Google Shape;1308;p88"/>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General Principles</a:t>
            </a:r>
            <a:endParaRPr/>
          </a:p>
        </p:txBody>
      </p:sp>
      <p:sp>
        <p:nvSpPr>
          <p:cNvPr id="1309" name="Google Shape;1309;p88"/>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10" name="Google Shape;1310;p88"/>
          <p:cNvSpPr txBox="1"/>
          <p:nvPr/>
        </p:nvSpPr>
        <p:spPr>
          <a:xfrm>
            <a:off x="784452" y="2537438"/>
            <a:ext cx="337000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Poppins"/>
                <a:ea typeface="Poppins"/>
                <a:cs typeface="Poppins"/>
                <a:sym typeface="Poppins"/>
              </a:rPr>
              <a:t>Good resource sharing is straightforward and clear</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p89"/>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316" name="Google Shape;1316;p89"/>
          <p:cNvSpPr txBox="1"/>
          <p:nvPr>
            <p:ph idx="1" type="body"/>
          </p:nvPr>
        </p:nvSpPr>
        <p:spPr>
          <a:xfrm>
            <a:off x="3635478" y="2475891"/>
            <a:ext cx="7964130" cy="4812269"/>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1600"/>
              <a:buChar char="•"/>
            </a:pPr>
            <a:r>
              <a:rPr b="1" lang="en-US"/>
              <a:t>Cash</a:t>
            </a:r>
            <a:r>
              <a:rPr lang="en-US"/>
              <a:t>: Outlays of funds to support the total program</a:t>
            </a:r>
            <a:endParaRPr/>
          </a:p>
          <a:p>
            <a:pPr indent="-285750" lvl="1" marL="742950" rtl="0" algn="l">
              <a:spcBef>
                <a:spcPts val="320"/>
              </a:spcBef>
              <a:spcAft>
                <a:spcPts val="0"/>
              </a:spcAft>
              <a:buClr>
                <a:schemeClr val="dk1"/>
              </a:buClr>
              <a:buSzPts val="1600"/>
              <a:buChar char="•"/>
            </a:pPr>
            <a:r>
              <a:rPr b="1" lang="en-US"/>
              <a:t>In-Kind</a:t>
            </a:r>
            <a:r>
              <a:rPr lang="en-US"/>
              <a:t>:  Reasonable value of equipment, materials, or other property used in the performance of the work to be done under the agreement</a:t>
            </a:r>
            <a:endParaRPr/>
          </a:p>
        </p:txBody>
      </p:sp>
      <p:sp>
        <p:nvSpPr>
          <p:cNvPr id="1317" name="Google Shape;1317;p89"/>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Evaluation of Resource Sharing</a:t>
            </a:r>
            <a:endParaRPr/>
          </a:p>
        </p:txBody>
      </p:sp>
      <p:sp>
        <p:nvSpPr>
          <p:cNvPr id="1318" name="Google Shape;1318;p89"/>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19" name="Google Shape;1319;p89"/>
          <p:cNvSpPr/>
          <p:nvPr/>
        </p:nvSpPr>
        <p:spPr>
          <a:xfrm>
            <a:off x="641555" y="2129977"/>
            <a:ext cx="3362631" cy="1461255"/>
          </a:xfrm>
          <a:custGeom>
            <a:rect b="b" l="l" r="r" t="t"/>
            <a:pathLst>
              <a:path extrusionOk="0" h="1066800" w="2798237">
                <a:moveTo>
                  <a:pt x="0" y="0"/>
                </a:moveTo>
                <a:lnTo>
                  <a:pt x="2541826" y="0"/>
                </a:lnTo>
                <a:lnTo>
                  <a:pt x="2798237" y="512822"/>
                </a:lnTo>
                <a:lnTo>
                  <a:pt x="2798237" y="549215"/>
                </a:lnTo>
                <a:lnTo>
                  <a:pt x="2541826" y="1062037"/>
                </a:lnTo>
                <a:lnTo>
                  <a:pt x="2544208" y="1066800"/>
                </a:lnTo>
                <a:lnTo>
                  <a:pt x="0" y="1066800"/>
                </a:lnTo>
                <a:lnTo>
                  <a:pt x="266700" y="533400"/>
                </a:lnTo>
                <a:close/>
              </a:path>
            </a:pathLst>
          </a:custGeom>
          <a:gradFill>
            <a:gsLst>
              <a:gs pos="0">
                <a:srgbClr val="B7CCE4"/>
              </a:gs>
              <a:gs pos="100000">
                <a:srgbClr val="92CCDC"/>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320" name="Google Shape;1320;p89"/>
          <p:cNvSpPr txBox="1"/>
          <p:nvPr/>
        </p:nvSpPr>
        <p:spPr>
          <a:xfrm>
            <a:off x="1246238" y="2537438"/>
            <a:ext cx="290821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Poppins"/>
                <a:ea typeface="Poppins"/>
                <a:cs typeface="Poppins"/>
                <a:sym typeface="Poppins"/>
              </a:rPr>
              <a:t>Two components of resource sharing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9"/>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409" name="Google Shape;409;p9"/>
          <p:cNvSpPr txBox="1"/>
          <p:nvPr>
            <p:ph idx="1" type="body"/>
          </p:nvPr>
        </p:nvSpPr>
        <p:spPr>
          <a:xfrm>
            <a:off x="1044054" y="1664730"/>
            <a:ext cx="10589146"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Updates to Better Buying Power</a:t>
            </a:r>
            <a:endParaRPr/>
          </a:p>
          <a:p>
            <a:pPr indent="-285750" lvl="1" marL="742950" rtl="0" algn="l">
              <a:spcBef>
                <a:spcPts val="432"/>
              </a:spcBef>
              <a:spcAft>
                <a:spcPts val="0"/>
              </a:spcAft>
              <a:buClr>
                <a:schemeClr val="dk1"/>
              </a:buClr>
              <a:buSzPts val="1600"/>
              <a:buChar char="•"/>
            </a:pPr>
            <a:r>
              <a:rPr lang="en-US"/>
              <a:t>BBP 1.0 (FY2010) – Challenged purchasers to use best practices.</a:t>
            </a:r>
            <a:endParaRPr/>
          </a:p>
          <a:p>
            <a:pPr indent="-285750" lvl="1" marL="742950" rtl="0" algn="l">
              <a:spcBef>
                <a:spcPts val="432"/>
              </a:spcBef>
              <a:spcAft>
                <a:spcPts val="0"/>
              </a:spcAft>
              <a:buClr>
                <a:schemeClr val="dk1"/>
              </a:buClr>
              <a:buSzPts val="1600"/>
              <a:buChar char="•"/>
            </a:pPr>
            <a:r>
              <a:rPr lang="en-US"/>
              <a:t>BBP 2.0 (FY2013) – Challenged purchasers to use critical thinking and cost consciousness.</a:t>
            </a:r>
            <a:endParaRPr/>
          </a:p>
          <a:p>
            <a:pPr indent="-285750" lvl="1" marL="742950" rtl="0" algn="l">
              <a:spcBef>
                <a:spcPts val="432"/>
              </a:spcBef>
              <a:spcAft>
                <a:spcPts val="0"/>
              </a:spcAft>
              <a:buClr>
                <a:schemeClr val="dk1"/>
              </a:buClr>
              <a:buSzPts val="1600"/>
              <a:buChar char="•"/>
            </a:pPr>
            <a:r>
              <a:rPr lang="en-US"/>
              <a:t>BBP 3.0 (FY2015) – Challenges purchasers to incentivize productivity and innovation.</a:t>
            </a:r>
            <a:endParaRPr/>
          </a:p>
          <a:p>
            <a:pPr indent="-228600" lvl="0" marL="342900" rtl="0" algn="l">
              <a:spcBef>
                <a:spcPts val="432"/>
              </a:spcBef>
              <a:spcAft>
                <a:spcPts val="0"/>
              </a:spcAft>
              <a:buClr>
                <a:schemeClr val="dk1"/>
              </a:buClr>
              <a:buSzPts val="1800"/>
              <a:buFont typeface="Poppins"/>
              <a:buNone/>
            </a:pPr>
            <a:r>
              <a:t/>
            </a:r>
            <a:endParaRPr/>
          </a:p>
          <a:p>
            <a:pPr indent="-342900" lvl="0" marL="342900" rtl="0" algn="l">
              <a:spcBef>
                <a:spcPts val="432"/>
              </a:spcBef>
              <a:spcAft>
                <a:spcPts val="0"/>
              </a:spcAft>
              <a:buClr>
                <a:schemeClr val="dk1"/>
              </a:buClr>
              <a:buSzPts val="1800"/>
              <a:buChar char="⮚"/>
            </a:pPr>
            <a:r>
              <a:rPr lang="en-US"/>
              <a:t>Technologies, and technology companies, advance so rapidly that the DoD is finding it difficult to contractually engage, collaborate, and do business with high-tech companies.</a:t>
            </a:r>
            <a:endParaRPr/>
          </a:p>
          <a:p>
            <a:pPr indent="0" lvl="1" marL="457200" rtl="0" algn="l">
              <a:spcBef>
                <a:spcPts val="432"/>
              </a:spcBef>
              <a:spcAft>
                <a:spcPts val="0"/>
              </a:spcAft>
              <a:buClr>
                <a:schemeClr val="dk1"/>
              </a:buClr>
              <a:buSzPts val="1600"/>
              <a:buNone/>
            </a:pPr>
            <a:r>
              <a:t/>
            </a:r>
            <a:endParaRPr/>
          </a:p>
          <a:p>
            <a:pPr indent="-342900" lvl="0" marL="342900" rtl="0" algn="l">
              <a:spcBef>
                <a:spcPts val="432"/>
              </a:spcBef>
              <a:spcAft>
                <a:spcPts val="0"/>
              </a:spcAft>
              <a:buClr>
                <a:schemeClr val="dk1"/>
              </a:buClr>
              <a:buSzPts val="1800"/>
              <a:buChar char="⮚"/>
            </a:pPr>
            <a:r>
              <a:rPr lang="en-US"/>
              <a:t>Congressional interest in accessing new sources of technical innovation</a:t>
            </a:r>
            <a:endParaRPr/>
          </a:p>
          <a:p>
            <a:pPr indent="-285750" lvl="1" marL="742950" rtl="0" algn="l">
              <a:spcBef>
                <a:spcPts val="432"/>
              </a:spcBef>
              <a:spcAft>
                <a:spcPts val="0"/>
              </a:spcAft>
              <a:buClr>
                <a:schemeClr val="dk1"/>
              </a:buClr>
              <a:buSzPts val="1600"/>
              <a:buChar char="•"/>
            </a:pPr>
            <a:r>
              <a:rPr lang="en-US"/>
              <a:t>Silicon Valley start-ups</a:t>
            </a:r>
            <a:endParaRPr/>
          </a:p>
          <a:p>
            <a:pPr indent="-285750" lvl="1" marL="742950" rtl="0" algn="l">
              <a:spcBef>
                <a:spcPts val="432"/>
              </a:spcBef>
              <a:spcAft>
                <a:spcPts val="0"/>
              </a:spcAft>
              <a:buClr>
                <a:schemeClr val="dk1"/>
              </a:buClr>
              <a:buSzPts val="1600"/>
              <a:buChar char="•"/>
            </a:pPr>
            <a:r>
              <a:rPr lang="en-US"/>
              <a:t>Small commercial firms</a:t>
            </a:r>
            <a:endParaRPr/>
          </a:p>
          <a:p>
            <a:pPr indent="0" lvl="1" marL="457200" rtl="0" algn="l">
              <a:spcBef>
                <a:spcPts val="0"/>
              </a:spcBef>
              <a:spcAft>
                <a:spcPts val="0"/>
              </a:spcAft>
              <a:buClr>
                <a:schemeClr val="dk1"/>
              </a:buClr>
              <a:buSzPts val="1600"/>
              <a:buNone/>
            </a:pPr>
            <a:r>
              <a:t/>
            </a:r>
            <a:endParaRPr/>
          </a:p>
        </p:txBody>
      </p:sp>
      <p:sp>
        <p:nvSpPr>
          <p:cNvPr id="410" name="Google Shape;410;p9"/>
          <p:cNvSpPr txBox="1"/>
          <p:nvPr>
            <p:ph type="ctrTitle"/>
          </p:nvPr>
        </p:nvSpPr>
        <p:spPr>
          <a:xfrm>
            <a:off x="0" y="372646"/>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Changes Supporting Alternative Authorities</a:t>
            </a:r>
            <a:endParaRPr/>
          </a:p>
        </p:txBody>
      </p:sp>
      <p:sp>
        <p:nvSpPr>
          <p:cNvPr id="411" name="Google Shape;411;p9"/>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sp>
        <p:nvSpPr>
          <p:cNvPr id="1325" name="Google Shape;1325;p90"/>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326" name="Google Shape;1326;p90"/>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What constitutes cash?</a:t>
            </a:r>
            <a:endParaRPr/>
          </a:p>
        </p:txBody>
      </p:sp>
      <p:sp>
        <p:nvSpPr>
          <p:cNvPr id="1327" name="Google Shape;1327;p90"/>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28" name="Google Shape;1328;p90"/>
          <p:cNvSpPr/>
          <p:nvPr/>
        </p:nvSpPr>
        <p:spPr>
          <a:xfrm>
            <a:off x="2363066" y="2692991"/>
            <a:ext cx="3130160" cy="2546851"/>
          </a:xfrm>
          <a:prstGeom prst="roundRect">
            <a:avLst>
              <a:gd fmla="val 8125" name="adj"/>
            </a:avLst>
          </a:prstGeom>
          <a:solidFill>
            <a:schemeClr val="lt1"/>
          </a:solidFill>
          <a:ln>
            <a:noFill/>
          </a:ln>
          <a:effectLst>
            <a:outerShdw blurRad="317500" sx="102000" rotWithShape="0" algn="ctr" sy="102000">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Tahoma"/>
              <a:ea typeface="Tahoma"/>
              <a:cs typeface="Tahoma"/>
              <a:sym typeface="Tahoma"/>
            </a:endParaRPr>
          </a:p>
        </p:txBody>
      </p:sp>
      <p:sp>
        <p:nvSpPr>
          <p:cNvPr id="1329" name="Google Shape;1329;p90"/>
          <p:cNvSpPr/>
          <p:nvPr/>
        </p:nvSpPr>
        <p:spPr>
          <a:xfrm>
            <a:off x="2363066" y="2616789"/>
            <a:ext cx="3130160" cy="651850"/>
          </a:xfrm>
          <a:prstGeom prst="roundRect">
            <a:avLst>
              <a:gd fmla="val 2428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Poppins"/>
                <a:ea typeface="Poppins"/>
                <a:cs typeface="Poppins"/>
                <a:sym typeface="Poppins"/>
              </a:rPr>
              <a:t>Components of </a:t>
            </a:r>
            <a:br>
              <a:rPr lang="en-US" sz="1800">
                <a:solidFill>
                  <a:schemeClr val="lt1"/>
                </a:solidFill>
                <a:latin typeface="Poppins"/>
                <a:ea typeface="Poppins"/>
                <a:cs typeface="Poppins"/>
                <a:sym typeface="Poppins"/>
              </a:rPr>
            </a:br>
            <a:r>
              <a:rPr lang="en-US" sz="1800">
                <a:solidFill>
                  <a:schemeClr val="lt1"/>
                </a:solidFill>
                <a:latin typeface="Poppins"/>
                <a:ea typeface="Poppins"/>
                <a:cs typeface="Poppins"/>
                <a:sym typeface="Poppins"/>
              </a:rPr>
              <a:t>cash contributions</a:t>
            </a:r>
            <a:endParaRPr/>
          </a:p>
        </p:txBody>
      </p:sp>
      <p:sp>
        <p:nvSpPr>
          <p:cNvPr id="1330" name="Google Shape;1330;p90"/>
          <p:cNvSpPr txBox="1"/>
          <p:nvPr/>
        </p:nvSpPr>
        <p:spPr>
          <a:xfrm>
            <a:off x="2144460" y="3416155"/>
            <a:ext cx="3403599" cy="1823687"/>
          </a:xfrm>
          <a:prstGeom prst="rect">
            <a:avLst/>
          </a:prstGeom>
          <a:noFill/>
          <a:ln>
            <a:noFill/>
          </a:ln>
        </p:spPr>
        <p:txBody>
          <a:bodyPr anchorCtr="0" anchor="t" bIns="45700" lIns="91425" spcFirstLastPara="1" rIns="91425" wrap="square" tIns="45700">
            <a:noAutofit/>
          </a:bodyPr>
          <a:lstStyle/>
          <a:p>
            <a:pPr indent="-285750" lvl="1" marL="742950" marR="0" rtl="0" algn="l">
              <a:spcBef>
                <a:spcPts val="0"/>
              </a:spcBef>
              <a:spcAft>
                <a:spcPts val="0"/>
              </a:spcAft>
              <a:buClr>
                <a:schemeClr val="dk1"/>
              </a:buClr>
              <a:buSzPts val="1600"/>
              <a:buFont typeface="Courier New"/>
              <a:buChar char="o"/>
            </a:pPr>
            <a:r>
              <a:rPr b="0" i="0" lang="en-US" sz="1600" u="none" cap="none" strike="noStrike">
                <a:solidFill>
                  <a:schemeClr val="dk1"/>
                </a:solidFill>
                <a:latin typeface="Poppins"/>
                <a:ea typeface="Poppins"/>
                <a:cs typeface="Poppins"/>
                <a:sym typeface="Poppins"/>
              </a:rPr>
              <a:t>Direct labor</a:t>
            </a:r>
            <a:endParaRPr/>
          </a:p>
          <a:p>
            <a:pPr indent="-228600" lvl="2" marL="1143000" marR="0" rtl="0" algn="l">
              <a:spcBef>
                <a:spcPts val="320"/>
              </a:spcBef>
              <a:spcAft>
                <a:spcPts val="0"/>
              </a:spcAft>
              <a:buClr>
                <a:schemeClr val="dk1"/>
              </a:buClr>
              <a:buSzPts val="1600"/>
              <a:buFont typeface="Arial"/>
              <a:buChar char="•"/>
            </a:pPr>
            <a:r>
              <a:rPr b="0" i="0" lang="en-US" sz="1600" u="none" cap="none" strike="noStrike">
                <a:solidFill>
                  <a:schemeClr val="dk1"/>
                </a:solidFill>
                <a:latin typeface="Poppins"/>
                <a:ea typeface="Poppins"/>
                <a:cs typeface="Poppins"/>
                <a:sym typeface="Poppins"/>
              </a:rPr>
              <a:t>Benefits </a:t>
            </a:r>
            <a:endParaRPr/>
          </a:p>
          <a:p>
            <a:pPr indent="-228600" lvl="2" marL="1143000" marR="0" rtl="0" algn="l">
              <a:spcBef>
                <a:spcPts val="320"/>
              </a:spcBef>
              <a:spcAft>
                <a:spcPts val="0"/>
              </a:spcAft>
              <a:buClr>
                <a:schemeClr val="dk1"/>
              </a:buClr>
              <a:buSzPts val="1600"/>
              <a:buFont typeface="Arial"/>
              <a:buChar char="•"/>
            </a:pPr>
            <a:r>
              <a:rPr b="0" i="0" lang="en-US" sz="1600" u="none" cap="none" strike="noStrike">
                <a:solidFill>
                  <a:schemeClr val="dk1"/>
                </a:solidFill>
                <a:latin typeface="Poppins"/>
                <a:ea typeface="Poppins"/>
                <a:cs typeface="Poppins"/>
                <a:sym typeface="Poppins"/>
              </a:rPr>
              <a:t>Direct overhead</a:t>
            </a:r>
            <a:endParaRPr/>
          </a:p>
          <a:p>
            <a:pPr indent="-285750" lvl="1" marL="742950" marR="0" rtl="0" algn="l">
              <a:spcBef>
                <a:spcPts val="920"/>
              </a:spcBef>
              <a:spcAft>
                <a:spcPts val="0"/>
              </a:spcAft>
              <a:buClr>
                <a:schemeClr val="dk1"/>
              </a:buClr>
              <a:buSzPts val="1600"/>
              <a:buFont typeface="Courier New"/>
              <a:buChar char="o"/>
            </a:pPr>
            <a:r>
              <a:rPr b="0" i="0" lang="en-US" sz="1600" u="none" cap="none" strike="noStrike">
                <a:solidFill>
                  <a:schemeClr val="dk1"/>
                </a:solidFill>
                <a:latin typeface="Poppins"/>
                <a:ea typeface="Poppins"/>
                <a:cs typeface="Poppins"/>
                <a:sym typeface="Poppins"/>
              </a:rPr>
              <a:t>Materials expenses</a:t>
            </a:r>
            <a:endParaRPr/>
          </a:p>
        </p:txBody>
      </p:sp>
      <p:sp>
        <p:nvSpPr>
          <p:cNvPr id="1331" name="Google Shape;1331;p90"/>
          <p:cNvSpPr/>
          <p:nvPr/>
        </p:nvSpPr>
        <p:spPr>
          <a:xfrm>
            <a:off x="6098002" y="2692991"/>
            <a:ext cx="3516331" cy="2546851"/>
          </a:xfrm>
          <a:prstGeom prst="roundRect">
            <a:avLst>
              <a:gd fmla="val 8125" name="adj"/>
            </a:avLst>
          </a:prstGeom>
          <a:solidFill>
            <a:schemeClr val="lt1"/>
          </a:solidFill>
          <a:ln>
            <a:noFill/>
          </a:ln>
          <a:effectLst>
            <a:outerShdw blurRad="317500" sx="102000" rotWithShape="0" algn="ctr" sy="102000">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Tahoma"/>
              <a:ea typeface="Tahoma"/>
              <a:cs typeface="Tahoma"/>
              <a:sym typeface="Tahoma"/>
            </a:endParaRPr>
          </a:p>
        </p:txBody>
      </p:sp>
      <p:sp>
        <p:nvSpPr>
          <p:cNvPr id="1332" name="Google Shape;1332;p90"/>
          <p:cNvSpPr/>
          <p:nvPr/>
        </p:nvSpPr>
        <p:spPr>
          <a:xfrm>
            <a:off x="6098002" y="2616789"/>
            <a:ext cx="3516331" cy="651850"/>
          </a:xfrm>
          <a:prstGeom prst="roundRect">
            <a:avLst>
              <a:gd fmla="val 24287" name="adj"/>
            </a:avLst>
          </a:pr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Poppins"/>
                <a:ea typeface="Poppins"/>
                <a:cs typeface="Poppins"/>
                <a:sym typeface="Poppins"/>
              </a:rPr>
              <a:t>Sources of cash</a:t>
            </a:r>
            <a:endParaRPr/>
          </a:p>
        </p:txBody>
      </p:sp>
      <p:sp>
        <p:nvSpPr>
          <p:cNvPr id="1333" name="Google Shape;1333;p90"/>
          <p:cNvSpPr txBox="1"/>
          <p:nvPr/>
        </p:nvSpPr>
        <p:spPr>
          <a:xfrm>
            <a:off x="5879397" y="3416155"/>
            <a:ext cx="3592150" cy="1823687"/>
          </a:xfrm>
          <a:prstGeom prst="rect">
            <a:avLst/>
          </a:prstGeom>
          <a:noFill/>
          <a:ln>
            <a:noFill/>
          </a:ln>
        </p:spPr>
        <p:txBody>
          <a:bodyPr anchorCtr="0" anchor="t" bIns="45700" lIns="91425" spcFirstLastPara="1" rIns="91425" wrap="square" tIns="45700">
            <a:noAutofit/>
          </a:bodyPr>
          <a:lstStyle/>
          <a:p>
            <a:pPr indent="-285750" lvl="1" marL="742950" marR="0" rtl="0" algn="l">
              <a:spcBef>
                <a:spcPts val="0"/>
              </a:spcBef>
              <a:spcAft>
                <a:spcPts val="0"/>
              </a:spcAft>
              <a:buClr>
                <a:schemeClr val="dk1"/>
              </a:buClr>
              <a:buSzPts val="1600"/>
              <a:buFont typeface="Courier New"/>
              <a:buChar char="o"/>
            </a:pPr>
            <a:r>
              <a:rPr b="0" i="0" lang="en-US" sz="1600" u="none" cap="none" strike="noStrike">
                <a:solidFill>
                  <a:schemeClr val="dk1"/>
                </a:solidFill>
                <a:latin typeface="Poppins"/>
                <a:ea typeface="Poppins"/>
                <a:cs typeface="Poppins"/>
                <a:sym typeface="Poppins"/>
              </a:rPr>
              <a:t>IR&amp;D pool</a:t>
            </a:r>
            <a:endParaRPr/>
          </a:p>
          <a:p>
            <a:pPr indent="-285750" lvl="1" marL="742950" marR="0" rtl="0" algn="l">
              <a:spcBef>
                <a:spcPts val="920"/>
              </a:spcBef>
              <a:spcAft>
                <a:spcPts val="0"/>
              </a:spcAft>
              <a:buClr>
                <a:schemeClr val="dk1"/>
              </a:buClr>
              <a:buSzPts val="1600"/>
              <a:buFont typeface="Courier New"/>
              <a:buChar char="o"/>
            </a:pPr>
            <a:r>
              <a:rPr b="0" i="0" lang="en-US" sz="1600" u="none" cap="none" strike="noStrike">
                <a:solidFill>
                  <a:schemeClr val="dk1"/>
                </a:solidFill>
                <a:latin typeface="Poppins"/>
                <a:ea typeface="Poppins"/>
                <a:cs typeface="Poppins"/>
                <a:sym typeface="Poppins"/>
              </a:rPr>
              <a:t>Profit or fee from another Government contract</a:t>
            </a:r>
            <a:endParaRPr/>
          </a:p>
          <a:p>
            <a:pPr indent="-285750" lvl="1" marL="742950" marR="0" rtl="0" algn="l">
              <a:spcBef>
                <a:spcPts val="920"/>
              </a:spcBef>
              <a:spcAft>
                <a:spcPts val="0"/>
              </a:spcAft>
              <a:buClr>
                <a:schemeClr val="dk1"/>
              </a:buClr>
              <a:buSzPts val="1600"/>
              <a:buFont typeface="Courier New"/>
              <a:buChar char="o"/>
            </a:pPr>
            <a:r>
              <a:rPr b="0" i="0" lang="en-US" sz="1600" u="none" cap="none" strike="noStrike">
                <a:solidFill>
                  <a:schemeClr val="dk1"/>
                </a:solidFill>
                <a:latin typeface="Poppins"/>
                <a:ea typeface="Poppins"/>
                <a:cs typeface="Poppins"/>
                <a:sym typeface="Poppins"/>
              </a:rPr>
              <a:t>Overhead or capital equipment expense pool</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91"/>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339" name="Google Shape;1339;p91"/>
          <p:cNvSpPr txBox="1"/>
          <p:nvPr>
            <p:ph idx="1" type="body"/>
          </p:nvPr>
        </p:nvSpPr>
        <p:spPr>
          <a:xfrm>
            <a:off x="1078172" y="1593813"/>
            <a:ext cx="9163353" cy="16523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Described in FAR 31.205-18</a:t>
            </a:r>
            <a:endParaRPr/>
          </a:p>
          <a:p>
            <a:pPr indent="-342900" lvl="0" marL="342900" rtl="0" algn="l">
              <a:spcBef>
                <a:spcPts val="360"/>
              </a:spcBef>
              <a:spcAft>
                <a:spcPts val="0"/>
              </a:spcAft>
              <a:buClr>
                <a:schemeClr val="dk1"/>
              </a:buClr>
              <a:buSzPts val="1800"/>
              <a:buFont typeface="Noto Sans Symbols"/>
              <a:buChar char="⮚"/>
            </a:pPr>
            <a:r>
              <a:rPr lang="en-US"/>
              <a:t>Equivalent to commercial industry use of internal R&amp;D</a:t>
            </a:r>
            <a:endParaRPr/>
          </a:p>
          <a:p>
            <a:pPr indent="-342900" lvl="0" marL="342900" rtl="0" algn="l">
              <a:spcBef>
                <a:spcPts val="360"/>
              </a:spcBef>
              <a:spcAft>
                <a:spcPts val="0"/>
              </a:spcAft>
              <a:buClr>
                <a:schemeClr val="dk1"/>
              </a:buClr>
              <a:buSzPts val="1800"/>
              <a:buFont typeface="Noto Sans Symbols"/>
              <a:buChar char="⮚"/>
            </a:pPr>
            <a:r>
              <a:rPr lang="en-US"/>
              <a:t>Funds are under the discretion of the contractor</a:t>
            </a:r>
            <a:endParaRPr/>
          </a:p>
          <a:p>
            <a:pPr indent="-285750" lvl="0" marL="342900" rtl="0" algn="l">
              <a:spcBef>
                <a:spcPts val="180"/>
              </a:spcBef>
              <a:spcAft>
                <a:spcPts val="0"/>
              </a:spcAft>
              <a:buClr>
                <a:schemeClr val="dk1"/>
              </a:buClr>
              <a:buSzPts val="900"/>
              <a:buFont typeface="Noto Sans Symbols"/>
              <a:buNone/>
            </a:pPr>
            <a:r>
              <a:t/>
            </a:r>
            <a:endParaRPr sz="900"/>
          </a:p>
          <a:p>
            <a:pPr indent="0" lvl="0" marL="0" rtl="0" algn="ctr">
              <a:spcBef>
                <a:spcPts val="360"/>
              </a:spcBef>
              <a:spcAft>
                <a:spcPts val="0"/>
              </a:spcAft>
              <a:buClr>
                <a:schemeClr val="dk1"/>
              </a:buClr>
              <a:buSzPts val="1800"/>
              <a:buNone/>
            </a:pPr>
            <a:r>
              <a:rPr lang="en-US"/>
              <a:t>                 </a:t>
            </a:r>
            <a:r>
              <a:rPr lang="en-US" u="sng"/>
              <a:t>Sample</a:t>
            </a:r>
            <a:endParaRPr/>
          </a:p>
          <a:p>
            <a:pPr indent="0" lvl="0" marL="0" rtl="0" algn="l">
              <a:spcBef>
                <a:spcPts val="360"/>
              </a:spcBef>
              <a:spcAft>
                <a:spcPts val="0"/>
              </a:spcAft>
              <a:buClr>
                <a:schemeClr val="dk1"/>
              </a:buClr>
              <a:buSzPts val="1800"/>
              <a:buNone/>
            </a:pPr>
            <a:r>
              <a:rPr lang="en-US"/>
              <a:t>	</a:t>
            </a:r>
            <a:endParaRPr/>
          </a:p>
          <a:p>
            <a:pPr indent="0" lvl="0" marL="0" rtl="0" algn="l">
              <a:spcBef>
                <a:spcPts val="360"/>
              </a:spcBef>
              <a:spcAft>
                <a:spcPts val="0"/>
              </a:spcAft>
              <a:buClr>
                <a:schemeClr val="dk1"/>
              </a:buClr>
              <a:buSzPts val="1800"/>
              <a:buNone/>
            </a:pPr>
            <a:r>
              <a:rPr lang="en-US"/>
              <a:t>						</a:t>
            </a:r>
            <a:endParaRPr/>
          </a:p>
        </p:txBody>
      </p:sp>
      <p:sp>
        <p:nvSpPr>
          <p:cNvPr id="1340" name="Google Shape;1340;p91"/>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Independent Research and Development (IR&amp;D)</a:t>
            </a:r>
            <a:endParaRPr/>
          </a:p>
        </p:txBody>
      </p:sp>
      <p:sp>
        <p:nvSpPr>
          <p:cNvPr id="1341" name="Google Shape;1341;p91"/>
          <p:cNvSpPr txBox="1"/>
          <p:nvPr/>
        </p:nvSpPr>
        <p:spPr>
          <a:xfrm>
            <a:off x="3557587" y="6044386"/>
            <a:ext cx="10613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Tahoma"/>
                <a:ea typeface="Tahoma"/>
                <a:cs typeface="Tahoma"/>
                <a:sym typeface="Tahoma"/>
              </a:rPr>
              <a:t>WRONG</a:t>
            </a:r>
            <a:endParaRPr/>
          </a:p>
        </p:txBody>
      </p:sp>
      <p:sp>
        <p:nvSpPr>
          <p:cNvPr id="1342" name="Google Shape;1342;p91"/>
          <p:cNvSpPr txBox="1"/>
          <p:nvPr/>
        </p:nvSpPr>
        <p:spPr>
          <a:xfrm>
            <a:off x="7279397" y="5996028"/>
            <a:ext cx="12133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Tahoma"/>
                <a:ea typeface="Tahoma"/>
                <a:cs typeface="Tahoma"/>
                <a:sym typeface="Tahoma"/>
              </a:rPr>
              <a:t>CORRECT</a:t>
            </a:r>
            <a:endParaRPr/>
          </a:p>
        </p:txBody>
      </p:sp>
      <p:sp>
        <p:nvSpPr>
          <p:cNvPr id="1343" name="Google Shape;1343;p91"/>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344" name="Google Shape;1344;p91"/>
          <p:cNvGrpSpPr/>
          <p:nvPr/>
        </p:nvGrpSpPr>
        <p:grpSpPr>
          <a:xfrm rot="6659291">
            <a:off x="6475256" y="3607539"/>
            <a:ext cx="2939988" cy="2052025"/>
            <a:chOff x="8342431" y="2122415"/>
            <a:chExt cx="3592777" cy="2592110"/>
          </a:xfrm>
        </p:grpSpPr>
        <p:sp>
          <p:nvSpPr>
            <p:cNvPr id="1345" name="Google Shape;1345;p91"/>
            <p:cNvSpPr/>
            <p:nvPr/>
          </p:nvSpPr>
          <p:spPr>
            <a:xfrm flipH="1" rot="4286383">
              <a:off x="9557326" y="2388439"/>
              <a:ext cx="1954772" cy="1946548"/>
            </a:xfrm>
            <a:custGeom>
              <a:rect b="b" l="l" r="r" t="t"/>
              <a:pathLst>
                <a:path extrusionOk="0" h="17205" w="11576">
                  <a:moveTo>
                    <a:pt x="0" y="727"/>
                  </a:moveTo>
                  <a:cubicBezTo>
                    <a:pt x="2719" y="-753"/>
                    <a:pt x="11176" y="194"/>
                    <a:pt x="11576" y="2071"/>
                  </a:cubicBezTo>
                  <a:lnTo>
                    <a:pt x="6641" y="17205"/>
                  </a:lnTo>
                  <a:cubicBezTo>
                    <a:pt x="5260" y="16562"/>
                    <a:pt x="4445" y="16754"/>
                    <a:pt x="3590" y="16965"/>
                  </a:cubicBezTo>
                  <a:lnTo>
                    <a:pt x="0" y="727"/>
                  </a:lnTo>
                  <a:close/>
                </a:path>
              </a:pathLst>
            </a:cu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346" name="Google Shape;1346;p91"/>
            <p:cNvSpPr/>
            <p:nvPr/>
          </p:nvSpPr>
          <p:spPr>
            <a:xfrm rot="3722883">
              <a:off x="9679472" y="2449208"/>
              <a:ext cx="1905792" cy="1938523"/>
            </a:xfrm>
            <a:custGeom>
              <a:rect b="b" l="l" r="r" t="t"/>
              <a:pathLst>
                <a:path extrusionOk="0" h="17790" w="11718">
                  <a:moveTo>
                    <a:pt x="0" y="937"/>
                  </a:moveTo>
                  <a:cubicBezTo>
                    <a:pt x="2894" y="-170"/>
                    <a:pt x="7241" y="-950"/>
                    <a:pt x="11718" y="2525"/>
                  </a:cubicBezTo>
                  <a:lnTo>
                    <a:pt x="6468" y="17790"/>
                  </a:lnTo>
                  <a:cubicBezTo>
                    <a:pt x="5152" y="16966"/>
                    <a:pt x="4055" y="17081"/>
                    <a:pt x="3275" y="17409"/>
                  </a:cubicBezTo>
                  <a:lnTo>
                    <a:pt x="0" y="937"/>
                  </a:lnTo>
                  <a:close/>
                </a:path>
              </a:pathLst>
            </a:custGeom>
            <a:solidFill>
              <a:srgbClr val="4F80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347" name="Google Shape;1347;p91"/>
            <p:cNvSpPr/>
            <p:nvPr/>
          </p:nvSpPr>
          <p:spPr>
            <a:xfrm>
              <a:off x="8342431" y="3393879"/>
              <a:ext cx="1229108" cy="1226874"/>
            </a:xfrm>
            <a:prstGeom prst="ellipse">
              <a:avLst/>
            </a:prstGeom>
            <a:gradFill>
              <a:gsLst>
                <a:gs pos="0">
                  <a:schemeClr val="lt2"/>
                </a:gs>
                <a:gs pos="100000">
                  <a:srgbClr val="C4BD97"/>
                </a:gs>
              </a:gsLst>
              <a:lin ang="16200000" scaled="0"/>
            </a:gradFill>
            <a:ln>
              <a:noFill/>
            </a:ln>
            <a:effectLst>
              <a:outerShdw blurRad="457200" sx="88000" rotWithShape="0" algn="ctr" dir="6600000" dist="25400" sy="88000">
                <a:schemeClr val="dk1">
                  <a:alpha val="24705"/>
                </a:scheme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sp>
        <p:nvSpPr>
          <p:cNvPr id="1348" name="Google Shape;1348;p91"/>
          <p:cNvSpPr txBox="1"/>
          <p:nvPr/>
        </p:nvSpPr>
        <p:spPr>
          <a:xfrm>
            <a:off x="7336429" y="3199218"/>
            <a:ext cx="103976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Poppins"/>
                <a:ea typeface="Poppins"/>
                <a:cs typeface="Poppins"/>
                <a:sym typeface="Poppins"/>
              </a:rPr>
              <a:t>OTs</a:t>
            </a:r>
            <a:br>
              <a:rPr lang="en-US" sz="1800">
                <a:solidFill>
                  <a:schemeClr val="dk1"/>
                </a:solidFill>
                <a:latin typeface="Poppins"/>
                <a:ea typeface="Poppins"/>
                <a:cs typeface="Poppins"/>
                <a:sym typeface="Poppins"/>
              </a:rPr>
            </a:br>
            <a:r>
              <a:rPr lang="en-US" sz="1800">
                <a:solidFill>
                  <a:schemeClr val="dk1"/>
                </a:solidFill>
                <a:latin typeface="Poppins"/>
                <a:ea typeface="Poppins"/>
                <a:cs typeface="Poppins"/>
                <a:sym typeface="Poppins"/>
              </a:rPr>
              <a:t>SOW</a:t>
            </a:r>
            <a:endParaRPr/>
          </a:p>
        </p:txBody>
      </p:sp>
      <p:sp>
        <p:nvSpPr>
          <p:cNvPr id="1349" name="Google Shape;1349;p91"/>
          <p:cNvSpPr/>
          <p:nvPr/>
        </p:nvSpPr>
        <p:spPr>
          <a:xfrm>
            <a:off x="7399109" y="4675247"/>
            <a:ext cx="914400" cy="84739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Poppins"/>
                <a:ea typeface="Poppins"/>
                <a:cs typeface="Poppins"/>
                <a:sym typeface="Poppins"/>
              </a:rPr>
              <a:t>IR&amp;D SOW</a:t>
            </a:r>
            <a:endParaRPr/>
          </a:p>
        </p:txBody>
      </p:sp>
      <p:sp>
        <p:nvSpPr>
          <p:cNvPr id="1350" name="Google Shape;1350;p91"/>
          <p:cNvSpPr/>
          <p:nvPr/>
        </p:nvSpPr>
        <p:spPr>
          <a:xfrm rot="6659291">
            <a:off x="3555209" y="3096853"/>
            <a:ext cx="1005785" cy="971246"/>
          </a:xfrm>
          <a:prstGeom prst="ellipse">
            <a:avLst/>
          </a:prstGeom>
          <a:gradFill>
            <a:gsLst>
              <a:gs pos="0">
                <a:schemeClr val="lt2"/>
              </a:gs>
              <a:gs pos="100000">
                <a:srgbClr val="C4BD97"/>
              </a:gs>
            </a:gsLst>
            <a:lin ang="16200000" scaled="0"/>
          </a:gradFill>
          <a:ln>
            <a:noFill/>
          </a:ln>
          <a:effectLst>
            <a:outerShdw blurRad="457200" sx="88000" rotWithShape="0" algn="ctr" dir="6600000" dist="25400" sy="88000">
              <a:schemeClr val="dk1">
                <a:alpha val="24705"/>
              </a:scheme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1351" name="Google Shape;1351;p91"/>
          <p:cNvSpPr txBox="1"/>
          <p:nvPr/>
        </p:nvSpPr>
        <p:spPr>
          <a:xfrm>
            <a:off x="3538118" y="3218046"/>
            <a:ext cx="103976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Poppins"/>
                <a:ea typeface="Poppins"/>
                <a:cs typeface="Poppins"/>
                <a:sym typeface="Poppins"/>
              </a:rPr>
              <a:t>OTs</a:t>
            </a:r>
            <a:br>
              <a:rPr lang="en-US" sz="1800">
                <a:solidFill>
                  <a:schemeClr val="dk1"/>
                </a:solidFill>
                <a:latin typeface="Poppins"/>
                <a:ea typeface="Poppins"/>
                <a:cs typeface="Poppins"/>
                <a:sym typeface="Poppins"/>
              </a:rPr>
            </a:br>
            <a:r>
              <a:rPr lang="en-US" sz="1800">
                <a:solidFill>
                  <a:schemeClr val="dk1"/>
                </a:solidFill>
                <a:latin typeface="Poppins"/>
                <a:ea typeface="Poppins"/>
                <a:cs typeface="Poppins"/>
                <a:sym typeface="Poppins"/>
              </a:rPr>
              <a:t>SOW</a:t>
            </a:r>
            <a:endParaRPr/>
          </a:p>
        </p:txBody>
      </p:sp>
      <p:grpSp>
        <p:nvGrpSpPr>
          <p:cNvPr id="1352" name="Google Shape;1352;p91"/>
          <p:cNvGrpSpPr/>
          <p:nvPr/>
        </p:nvGrpSpPr>
        <p:grpSpPr>
          <a:xfrm rot="1349386">
            <a:off x="2710284" y="3550336"/>
            <a:ext cx="3119494" cy="2528129"/>
            <a:chOff x="8997162" y="2422401"/>
            <a:chExt cx="3119494" cy="2528129"/>
          </a:xfrm>
        </p:grpSpPr>
        <p:grpSp>
          <p:nvGrpSpPr>
            <p:cNvPr id="1353" name="Google Shape;1353;p91"/>
            <p:cNvGrpSpPr/>
            <p:nvPr/>
          </p:nvGrpSpPr>
          <p:grpSpPr>
            <a:xfrm>
              <a:off x="8997162" y="3184756"/>
              <a:ext cx="1722309" cy="1765774"/>
              <a:chOff x="8997162" y="3184756"/>
              <a:chExt cx="1722309" cy="1765774"/>
            </a:xfrm>
          </p:grpSpPr>
          <p:sp>
            <p:nvSpPr>
              <p:cNvPr id="1354" name="Google Shape;1354;p91"/>
              <p:cNvSpPr/>
              <p:nvPr/>
            </p:nvSpPr>
            <p:spPr>
              <a:xfrm flipH="1" rot="-10654326">
                <a:off x="9138946" y="3216818"/>
                <a:ext cx="1547481" cy="1592870"/>
              </a:xfrm>
              <a:custGeom>
                <a:rect b="b" l="l" r="r" t="t"/>
                <a:pathLst>
                  <a:path extrusionOk="0" h="17205" w="11576">
                    <a:moveTo>
                      <a:pt x="0" y="727"/>
                    </a:moveTo>
                    <a:cubicBezTo>
                      <a:pt x="2719" y="-753"/>
                      <a:pt x="11176" y="194"/>
                      <a:pt x="11576" y="2071"/>
                    </a:cubicBezTo>
                    <a:lnTo>
                      <a:pt x="6641" y="17205"/>
                    </a:lnTo>
                    <a:cubicBezTo>
                      <a:pt x="5260" y="16562"/>
                      <a:pt x="4445" y="16754"/>
                      <a:pt x="3590" y="16965"/>
                    </a:cubicBezTo>
                    <a:lnTo>
                      <a:pt x="0" y="727"/>
                    </a:lnTo>
                    <a:close/>
                  </a:path>
                </a:pathLst>
              </a:custGeom>
              <a:solidFill>
                <a:srgbClr val="B7CC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355" name="Google Shape;1355;p91"/>
              <p:cNvSpPr/>
              <p:nvPr/>
            </p:nvSpPr>
            <p:spPr>
              <a:xfrm rot="10382174">
                <a:off x="9087760" y="3278619"/>
                <a:ext cx="1508706" cy="1586303"/>
              </a:xfrm>
              <a:custGeom>
                <a:rect b="b" l="l" r="r" t="t"/>
                <a:pathLst>
                  <a:path extrusionOk="0" h="17790" w="11718">
                    <a:moveTo>
                      <a:pt x="0" y="937"/>
                    </a:moveTo>
                    <a:cubicBezTo>
                      <a:pt x="2894" y="-170"/>
                      <a:pt x="7241" y="-950"/>
                      <a:pt x="11718" y="2525"/>
                    </a:cubicBezTo>
                    <a:lnTo>
                      <a:pt x="6468" y="17790"/>
                    </a:lnTo>
                    <a:cubicBezTo>
                      <a:pt x="5152" y="16966"/>
                      <a:pt x="4055" y="17081"/>
                      <a:pt x="3275" y="17409"/>
                    </a:cubicBezTo>
                    <a:lnTo>
                      <a:pt x="0" y="937"/>
                    </a:lnTo>
                    <a:close/>
                  </a:path>
                </a:pathLst>
              </a:cu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356" name="Google Shape;1356;p91"/>
              <p:cNvSpPr/>
              <p:nvPr/>
            </p:nvSpPr>
            <p:spPr>
              <a:xfrm>
                <a:off x="9362848" y="3736388"/>
                <a:ext cx="1150890" cy="84739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Poppins"/>
                    <a:ea typeface="Poppins"/>
                    <a:cs typeface="Poppins"/>
                    <a:sym typeface="Poppins"/>
                  </a:rPr>
                  <a:t>S&amp;T Project SOW</a:t>
                </a:r>
                <a:endParaRPr/>
              </a:p>
            </p:txBody>
          </p:sp>
        </p:grpSp>
        <p:grpSp>
          <p:nvGrpSpPr>
            <p:cNvPr id="1357" name="Google Shape;1357;p91"/>
            <p:cNvGrpSpPr/>
            <p:nvPr/>
          </p:nvGrpSpPr>
          <p:grpSpPr>
            <a:xfrm rot="-2663835">
              <a:off x="10022508" y="2772830"/>
              <a:ext cx="1722308" cy="1765775"/>
              <a:chOff x="9149563" y="3337156"/>
              <a:chExt cx="1722308" cy="1765775"/>
            </a:xfrm>
          </p:grpSpPr>
          <p:sp>
            <p:nvSpPr>
              <p:cNvPr id="1358" name="Google Shape;1358;p91"/>
              <p:cNvSpPr/>
              <p:nvPr/>
            </p:nvSpPr>
            <p:spPr>
              <a:xfrm flipH="1" rot="-10654326">
                <a:off x="9291346" y="3369218"/>
                <a:ext cx="1547481" cy="1592870"/>
              </a:xfrm>
              <a:custGeom>
                <a:rect b="b" l="l" r="r" t="t"/>
                <a:pathLst>
                  <a:path extrusionOk="0" h="17205" w="11576">
                    <a:moveTo>
                      <a:pt x="0" y="727"/>
                    </a:moveTo>
                    <a:cubicBezTo>
                      <a:pt x="2719" y="-753"/>
                      <a:pt x="11176" y="194"/>
                      <a:pt x="11576" y="2071"/>
                    </a:cubicBezTo>
                    <a:lnTo>
                      <a:pt x="6641" y="17205"/>
                    </a:lnTo>
                    <a:cubicBezTo>
                      <a:pt x="5260" y="16562"/>
                      <a:pt x="4445" y="16754"/>
                      <a:pt x="3590" y="16965"/>
                    </a:cubicBezTo>
                    <a:lnTo>
                      <a:pt x="0" y="727"/>
                    </a:lnTo>
                    <a:close/>
                  </a:path>
                </a:pathLst>
              </a:cu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359" name="Google Shape;1359;p91"/>
              <p:cNvSpPr/>
              <p:nvPr/>
            </p:nvSpPr>
            <p:spPr>
              <a:xfrm rot="10382174">
                <a:off x="9240161" y="3431020"/>
                <a:ext cx="1508706" cy="1586303"/>
              </a:xfrm>
              <a:custGeom>
                <a:rect b="b" l="l" r="r" t="t"/>
                <a:pathLst>
                  <a:path extrusionOk="0" h="17790" w="11718">
                    <a:moveTo>
                      <a:pt x="0" y="937"/>
                    </a:moveTo>
                    <a:cubicBezTo>
                      <a:pt x="2894" y="-170"/>
                      <a:pt x="7241" y="-950"/>
                      <a:pt x="11718" y="2525"/>
                    </a:cubicBezTo>
                    <a:lnTo>
                      <a:pt x="6468" y="17790"/>
                    </a:lnTo>
                    <a:cubicBezTo>
                      <a:pt x="5152" y="16966"/>
                      <a:pt x="4055" y="17081"/>
                      <a:pt x="3275" y="17409"/>
                    </a:cubicBezTo>
                    <a:lnTo>
                      <a:pt x="0" y="937"/>
                    </a:lnTo>
                    <a:close/>
                  </a:path>
                </a:pathLst>
              </a:custGeom>
              <a:solidFill>
                <a:srgbClr val="4F80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360" name="Google Shape;1360;p91"/>
              <p:cNvSpPr/>
              <p:nvPr/>
            </p:nvSpPr>
            <p:spPr>
              <a:xfrm>
                <a:off x="9593030" y="3888788"/>
                <a:ext cx="914400" cy="84739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Poppins"/>
                    <a:ea typeface="Poppins"/>
                    <a:cs typeface="Poppins"/>
                    <a:sym typeface="Poppins"/>
                  </a:rPr>
                  <a:t>IR&amp;D SOW</a:t>
                </a:r>
                <a:endParaRPr/>
              </a:p>
            </p:txBody>
          </p:sp>
        </p:grpSp>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92"/>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366" name="Google Shape;1366;p92"/>
          <p:cNvSpPr txBox="1"/>
          <p:nvPr>
            <p:ph idx="1" type="body"/>
          </p:nvPr>
        </p:nvSpPr>
        <p:spPr>
          <a:xfrm>
            <a:off x="1078172" y="1664730"/>
            <a:ext cx="10555027"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Components of In-Kind</a:t>
            </a:r>
            <a:endParaRPr/>
          </a:p>
          <a:p>
            <a:pPr indent="-285750" lvl="1" marL="742950" rtl="0" algn="l">
              <a:spcBef>
                <a:spcPts val="320"/>
              </a:spcBef>
              <a:spcAft>
                <a:spcPts val="0"/>
              </a:spcAft>
              <a:buClr>
                <a:schemeClr val="dk1"/>
              </a:buClr>
              <a:buSzPts val="1600"/>
              <a:buFont typeface="Courier New"/>
              <a:buChar char="o"/>
            </a:pPr>
            <a:r>
              <a:rPr lang="en-US"/>
              <a:t>Equipment/space/land – fair market value</a:t>
            </a:r>
            <a:endParaRPr/>
          </a:p>
          <a:p>
            <a:pPr indent="-285750" lvl="1" marL="742950" rtl="0" algn="l">
              <a:spcBef>
                <a:spcPts val="320"/>
              </a:spcBef>
              <a:spcAft>
                <a:spcPts val="0"/>
              </a:spcAft>
              <a:buClr>
                <a:schemeClr val="dk1"/>
              </a:buClr>
              <a:buSzPts val="1600"/>
              <a:buFont typeface="Courier New"/>
              <a:buChar char="o"/>
            </a:pPr>
            <a:r>
              <a:rPr lang="en-US"/>
              <a:t>In-house materials</a:t>
            </a:r>
            <a:endParaRPr/>
          </a:p>
          <a:p>
            <a:pPr indent="-285750" lvl="1" marL="742950" rtl="0" algn="l">
              <a:spcBef>
                <a:spcPts val="320"/>
              </a:spcBef>
              <a:spcAft>
                <a:spcPts val="0"/>
              </a:spcAft>
              <a:buClr>
                <a:schemeClr val="dk1"/>
              </a:buClr>
              <a:buSzPts val="1600"/>
              <a:buFont typeface="Courier New"/>
              <a:buChar char="o"/>
            </a:pPr>
            <a:r>
              <a:rPr lang="en-US"/>
              <a:t>Intellectual Property</a:t>
            </a:r>
            <a:endParaRPr/>
          </a:p>
          <a:p>
            <a:pPr indent="-228600" lvl="2" marL="1143000" rtl="0" algn="l">
              <a:spcBef>
                <a:spcPts val="280"/>
              </a:spcBef>
              <a:spcAft>
                <a:spcPts val="0"/>
              </a:spcAft>
              <a:buClr>
                <a:schemeClr val="dk1"/>
              </a:buClr>
              <a:buSzPts val="1400"/>
              <a:buChar char="•"/>
            </a:pPr>
            <a:r>
              <a:rPr lang="en-US" sz="1400"/>
              <a:t>Must be central to the program </a:t>
            </a:r>
            <a:endParaRPr/>
          </a:p>
          <a:p>
            <a:pPr indent="-228600" lvl="2" marL="1143000" rtl="0" algn="l">
              <a:spcBef>
                <a:spcPts val="280"/>
              </a:spcBef>
              <a:spcAft>
                <a:spcPts val="0"/>
              </a:spcAft>
              <a:buClr>
                <a:schemeClr val="dk1"/>
              </a:buClr>
              <a:buSzPts val="1400"/>
              <a:buChar char="•"/>
            </a:pPr>
            <a:r>
              <a:rPr lang="en-US" sz="1400"/>
              <a:t>Real or incidental resource</a:t>
            </a:r>
            <a:endParaRPr/>
          </a:p>
          <a:p>
            <a:pPr indent="-228600" lvl="2" marL="1143000" rtl="0" algn="l">
              <a:spcBef>
                <a:spcPts val="280"/>
              </a:spcBef>
              <a:spcAft>
                <a:spcPts val="0"/>
              </a:spcAft>
              <a:buClr>
                <a:schemeClr val="dk1"/>
              </a:buClr>
              <a:buSzPts val="1400"/>
              <a:buChar char="•"/>
            </a:pPr>
            <a:r>
              <a:rPr lang="en-US" sz="1400"/>
              <a:t>Fair market value</a:t>
            </a:r>
            <a:endParaRPr/>
          </a:p>
          <a:p>
            <a:pPr indent="-342900" lvl="0" marL="342900" rtl="0" algn="l">
              <a:spcBef>
                <a:spcPts val="960"/>
              </a:spcBef>
              <a:spcAft>
                <a:spcPts val="0"/>
              </a:spcAft>
              <a:buClr>
                <a:schemeClr val="dk1"/>
              </a:buClr>
              <a:buSzPts val="1800"/>
              <a:buFont typeface="Noto Sans Symbols"/>
              <a:buChar char="⮚"/>
            </a:pPr>
            <a:r>
              <a:rPr lang="en-US"/>
              <a:t>Valuation of In-Kind</a:t>
            </a:r>
            <a:endParaRPr/>
          </a:p>
          <a:p>
            <a:pPr indent="-285750" lvl="1" marL="742950" rtl="0" algn="l">
              <a:spcBef>
                <a:spcPts val="320"/>
              </a:spcBef>
              <a:spcAft>
                <a:spcPts val="0"/>
              </a:spcAft>
              <a:buClr>
                <a:schemeClr val="dk1"/>
              </a:buClr>
              <a:buSzPts val="1600"/>
              <a:buFont typeface="Courier New"/>
              <a:buChar char="o"/>
            </a:pPr>
            <a:r>
              <a:rPr lang="en-US"/>
              <a:t>Burden of proof is on the proposer to make a case </a:t>
            </a:r>
            <a:endParaRPr/>
          </a:p>
          <a:p>
            <a:pPr indent="-285750" lvl="1" marL="742950" rtl="0" algn="l">
              <a:spcBef>
                <a:spcPts val="320"/>
              </a:spcBef>
              <a:spcAft>
                <a:spcPts val="0"/>
              </a:spcAft>
              <a:buClr>
                <a:schemeClr val="dk1"/>
              </a:buClr>
              <a:buSzPts val="1600"/>
              <a:buFont typeface="Courier New"/>
              <a:buChar char="o"/>
            </a:pPr>
            <a:r>
              <a:rPr lang="en-US"/>
              <a:t>Key elements will be the relevancy to and method of use in the program, as well as proof of commercial value</a:t>
            </a:r>
            <a:endParaRPr/>
          </a:p>
          <a:p>
            <a:pPr indent="-342900" lvl="0" marL="342900" rtl="0" algn="l">
              <a:spcBef>
                <a:spcPts val="360"/>
              </a:spcBef>
              <a:spcAft>
                <a:spcPts val="0"/>
              </a:spcAft>
              <a:buClr>
                <a:schemeClr val="dk1"/>
              </a:buClr>
              <a:buSzPts val="1800"/>
              <a:buFont typeface="Noto Sans Symbols"/>
              <a:buChar char="⮚"/>
            </a:pPr>
            <a:r>
              <a:rPr lang="en-US"/>
              <a:t>Constraints</a:t>
            </a:r>
            <a:endParaRPr/>
          </a:p>
          <a:p>
            <a:pPr indent="-285750" lvl="1" marL="742950" rtl="0" algn="l">
              <a:spcBef>
                <a:spcPts val="320"/>
              </a:spcBef>
              <a:spcAft>
                <a:spcPts val="0"/>
              </a:spcAft>
              <a:buClr>
                <a:schemeClr val="dk1"/>
              </a:buClr>
              <a:buSzPts val="1600"/>
              <a:buFont typeface="Courier New"/>
              <a:buChar char="o"/>
            </a:pPr>
            <a:r>
              <a:rPr lang="en-US"/>
              <a:t>No foregone profit or fee</a:t>
            </a:r>
            <a:endParaRPr/>
          </a:p>
          <a:p>
            <a:pPr indent="-285750" lvl="1" marL="742950" rtl="0" algn="l">
              <a:spcBef>
                <a:spcPts val="320"/>
              </a:spcBef>
              <a:spcAft>
                <a:spcPts val="0"/>
              </a:spcAft>
              <a:buClr>
                <a:schemeClr val="dk1"/>
              </a:buClr>
              <a:buSzPts val="1600"/>
              <a:buFont typeface="Courier New"/>
              <a:buChar char="o"/>
            </a:pPr>
            <a:r>
              <a:rPr lang="en-US"/>
              <a:t>No cost of money or profit/fee</a:t>
            </a:r>
            <a:endParaRPr/>
          </a:p>
          <a:p>
            <a:pPr indent="-285750" lvl="1" marL="742950" rtl="0" algn="l">
              <a:spcBef>
                <a:spcPts val="320"/>
              </a:spcBef>
              <a:spcAft>
                <a:spcPts val="0"/>
              </a:spcAft>
              <a:buClr>
                <a:schemeClr val="dk1"/>
              </a:buClr>
              <a:buSzPts val="1600"/>
              <a:buFont typeface="Courier New"/>
              <a:buChar char="o"/>
            </a:pPr>
            <a:r>
              <a:rPr lang="en-US"/>
              <a:t>No sunk costs of prior research unless a reasonable valuation and relevance to the current program can be established</a:t>
            </a:r>
            <a:endParaRPr/>
          </a:p>
        </p:txBody>
      </p:sp>
      <p:sp>
        <p:nvSpPr>
          <p:cNvPr id="1367" name="Google Shape;1367;p92"/>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What constitutes in-kind?</a:t>
            </a:r>
            <a:endParaRPr/>
          </a:p>
        </p:txBody>
      </p:sp>
      <p:sp>
        <p:nvSpPr>
          <p:cNvPr id="1368" name="Google Shape;1368;p92"/>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93"/>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374" name="Google Shape;1374;p93"/>
          <p:cNvSpPr txBox="1"/>
          <p:nvPr>
            <p:ph idx="1" type="body"/>
          </p:nvPr>
        </p:nvSpPr>
        <p:spPr>
          <a:xfrm>
            <a:off x="1071348" y="1664730"/>
            <a:ext cx="10561851"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Is the proposed in-kind necessary to the overall statement of work of TDD?</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t>Is it under the control of the proposer’s program management team?</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t>Is this the only source for the in-kind?</a:t>
            </a:r>
            <a:endParaRPr/>
          </a:p>
          <a:p>
            <a:pPr indent="-228600" lvl="0" marL="342900" rtl="0" algn="l">
              <a:spcBef>
                <a:spcPts val="360"/>
              </a:spcBef>
              <a:spcAft>
                <a:spcPts val="0"/>
              </a:spcAft>
              <a:buClr>
                <a:schemeClr val="dk1"/>
              </a:buClr>
              <a:buSzPts val="1800"/>
              <a:buFont typeface="Noto Sans Symbols"/>
              <a:buNone/>
            </a:pPr>
            <a:r>
              <a:t/>
            </a:r>
            <a:endParaRPr/>
          </a:p>
          <a:p>
            <a:pPr indent="-342900" lvl="0" marL="342900" rtl="0" algn="l">
              <a:spcBef>
                <a:spcPts val="360"/>
              </a:spcBef>
              <a:spcAft>
                <a:spcPts val="0"/>
              </a:spcAft>
              <a:buClr>
                <a:schemeClr val="dk1"/>
              </a:buClr>
              <a:buSzPts val="1800"/>
              <a:buFont typeface="Noto Sans Symbols"/>
              <a:buChar char="⮚"/>
            </a:pPr>
            <a:r>
              <a:rPr lang="en-US"/>
              <a:t>How has the in-kind been valued?</a:t>
            </a:r>
            <a:endParaRPr/>
          </a:p>
          <a:p>
            <a:pPr indent="-285750" lvl="1" marL="742950" rtl="0" algn="l">
              <a:spcBef>
                <a:spcPts val="320"/>
              </a:spcBef>
              <a:spcAft>
                <a:spcPts val="0"/>
              </a:spcAft>
              <a:buClr>
                <a:schemeClr val="dk1"/>
              </a:buClr>
              <a:buSzPts val="1600"/>
              <a:buChar char="•"/>
            </a:pPr>
            <a:r>
              <a:rPr lang="en-US"/>
              <a:t>Is it reasonable?</a:t>
            </a:r>
            <a:endParaRPr/>
          </a:p>
          <a:p>
            <a:pPr indent="-285750" lvl="1" marL="742950" rtl="0" algn="l">
              <a:spcBef>
                <a:spcPts val="320"/>
              </a:spcBef>
              <a:spcAft>
                <a:spcPts val="0"/>
              </a:spcAft>
              <a:buClr>
                <a:schemeClr val="dk1"/>
              </a:buClr>
              <a:buSzPts val="1600"/>
              <a:buChar char="•"/>
            </a:pPr>
            <a:r>
              <a:rPr lang="en-US"/>
              <a:t>Is it supported by verifiable data?</a:t>
            </a:r>
            <a:endParaRPr/>
          </a:p>
        </p:txBody>
      </p:sp>
      <p:sp>
        <p:nvSpPr>
          <p:cNvPr id="1375" name="Google Shape;1375;p93"/>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Key Considerations Before Accepting In-Kind Resources</a:t>
            </a:r>
            <a:endParaRPr/>
          </a:p>
        </p:txBody>
      </p:sp>
      <p:sp>
        <p:nvSpPr>
          <p:cNvPr id="1376" name="Google Shape;1376;p93"/>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Teamwork of business concept. Group of businesspeople. Double exposure." id="1377" name="Google Shape;1377;p93"/>
          <p:cNvPicPr preferRelativeResize="0"/>
          <p:nvPr/>
        </p:nvPicPr>
        <p:blipFill rotWithShape="1">
          <a:blip r:embed="rId3">
            <a:alphaModFix/>
          </a:blip>
          <a:srcRect b="8613" l="0" r="0" t="0"/>
          <a:stretch/>
        </p:blipFill>
        <p:spPr>
          <a:xfrm>
            <a:off x="6197134" y="3329345"/>
            <a:ext cx="4886325" cy="2437274"/>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1" name="Shape 1381"/>
        <p:cNvGrpSpPr/>
        <p:nvPr/>
      </p:nvGrpSpPr>
      <p:grpSpPr>
        <a:xfrm>
          <a:off x="0" y="0"/>
          <a:ext cx="0" cy="0"/>
          <a:chOff x="0" y="0"/>
          <a:chExt cx="0" cy="0"/>
        </a:xfrm>
      </p:grpSpPr>
      <p:sp>
        <p:nvSpPr>
          <p:cNvPr id="1382" name="Google Shape;1382;p94"/>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383" name="Google Shape;1383;p94"/>
          <p:cNvSpPr txBox="1"/>
          <p:nvPr>
            <p:ph idx="1" type="body"/>
          </p:nvPr>
        </p:nvSpPr>
        <p:spPr>
          <a:xfrm>
            <a:off x="1050878" y="1664730"/>
            <a:ext cx="5851367"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Highest Quality</a:t>
            </a:r>
            <a:endParaRPr/>
          </a:p>
          <a:p>
            <a:pPr indent="-285750" lvl="1" marL="742950" rtl="0" algn="l">
              <a:spcBef>
                <a:spcPts val="320"/>
              </a:spcBef>
              <a:spcAft>
                <a:spcPts val="0"/>
              </a:spcAft>
              <a:buClr>
                <a:schemeClr val="dk1"/>
              </a:buClr>
              <a:buSzPts val="1600"/>
              <a:buChar char="•"/>
            </a:pPr>
            <a:r>
              <a:rPr lang="en-US"/>
              <a:t>Cash or other liquid assets</a:t>
            </a:r>
            <a:endParaRPr/>
          </a:p>
          <a:p>
            <a:pPr indent="-184150" lvl="1" marL="742950" rtl="0" algn="l">
              <a:spcBef>
                <a:spcPts val="320"/>
              </a:spcBef>
              <a:spcAft>
                <a:spcPts val="0"/>
              </a:spcAft>
              <a:buClr>
                <a:schemeClr val="dk1"/>
              </a:buClr>
              <a:buSzPts val="1600"/>
              <a:buNone/>
            </a:pPr>
            <a:r>
              <a:t/>
            </a:r>
            <a:endParaRPr/>
          </a:p>
          <a:p>
            <a:pPr indent="-342900" lvl="0" marL="342900" rtl="0" algn="l">
              <a:spcBef>
                <a:spcPts val="360"/>
              </a:spcBef>
              <a:spcAft>
                <a:spcPts val="0"/>
              </a:spcAft>
              <a:buClr>
                <a:schemeClr val="dk1"/>
              </a:buClr>
              <a:buSzPts val="1800"/>
              <a:buFont typeface="Noto Sans Symbols"/>
              <a:buChar char="⮚"/>
            </a:pPr>
            <a:r>
              <a:rPr lang="en-US"/>
              <a:t>Moderate Quality</a:t>
            </a:r>
            <a:endParaRPr/>
          </a:p>
          <a:p>
            <a:pPr indent="-285750" lvl="1" marL="742950" rtl="0" algn="l">
              <a:spcBef>
                <a:spcPts val="320"/>
              </a:spcBef>
              <a:spcAft>
                <a:spcPts val="0"/>
              </a:spcAft>
              <a:buClr>
                <a:schemeClr val="dk1"/>
              </a:buClr>
              <a:buSzPts val="1600"/>
              <a:buChar char="•"/>
            </a:pPr>
            <a:r>
              <a:rPr lang="en-US"/>
              <a:t>In-kind commitments of resources</a:t>
            </a:r>
            <a:endParaRPr/>
          </a:p>
          <a:p>
            <a:pPr indent="-285750" lvl="1" marL="742950" rtl="0" algn="l">
              <a:spcBef>
                <a:spcPts val="320"/>
              </a:spcBef>
              <a:spcAft>
                <a:spcPts val="0"/>
              </a:spcAft>
              <a:buClr>
                <a:schemeClr val="dk1"/>
              </a:buClr>
              <a:buSzPts val="1600"/>
              <a:buChar char="•"/>
            </a:pPr>
            <a:r>
              <a:rPr lang="en-US"/>
              <a:t>Fair market value of facilities and equipment dedicated to the program</a:t>
            </a:r>
            <a:endParaRPr/>
          </a:p>
          <a:p>
            <a:pPr indent="-184150" lvl="1" marL="742950" rtl="0" algn="l">
              <a:spcBef>
                <a:spcPts val="320"/>
              </a:spcBef>
              <a:spcAft>
                <a:spcPts val="0"/>
              </a:spcAft>
              <a:buClr>
                <a:schemeClr val="dk1"/>
              </a:buClr>
              <a:buSzPts val="1600"/>
              <a:buNone/>
            </a:pPr>
            <a:r>
              <a:t/>
            </a:r>
            <a:endParaRPr/>
          </a:p>
          <a:p>
            <a:pPr indent="-342900" lvl="0" marL="342900" rtl="0" algn="l">
              <a:spcBef>
                <a:spcPts val="360"/>
              </a:spcBef>
              <a:spcAft>
                <a:spcPts val="0"/>
              </a:spcAft>
              <a:buClr>
                <a:schemeClr val="dk1"/>
              </a:buClr>
              <a:buSzPts val="1800"/>
              <a:buFont typeface="Noto Sans Symbols"/>
              <a:buChar char="⮚"/>
            </a:pPr>
            <a:r>
              <a:rPr lang="en-US"/>
              <a:t>Low Quality</a:t>
            </a:r>
            <a:endParaRPr/>
          </a:p>
          <a:p>
            <a:pPr indent="-285750" lvl="1" marL="742950" rtl="0" algn="l">
              <a:spcBef>
                <a:spcPts val="320"/>
              </a:spcBef>
              <a:spcAft>
                <a:spcPts val="0"/>
              </a:spcAft>
              <a:buClr>
                <a:schemeClr val="dk1"/>
              </a:buClr>
              <a:buSzPts val="1600"/>
              <a:buChar char="•"/>
            </a:pPr>
            <a:r>
              <a:rPr lang="en-US"/>
              <a:t>Non-dedicated personnel</a:t>
            </a:r>
            <a:endParaRPr/>
          </a:p>
          <a:p>
            <a:pPr indent="-285750" lvl="1" marL="742950" rtl="0" algn="l">
              <a:spcBef>
                <a:spcPts val="320"/>
              </a:spcBef>
              <a:spcAft>
                <a:spcPts val="0"/>
              </a:spcAft>
              <a:buClr>
                <a:schemeClr val="dk1"/>
              </a:buClr>
              <a:buSzPts val="1600"/>
              <a:buChar char="•"/>
            </a:pPr>
            <a:r>
              <a:rPr lang="en-US"/>
              <a:t>Non-dedicated in-kind</a:t>
            </a:r>
            <a:endParaRPr/>
          </a:p>
          <a:p>
            <a:pPr indent="-184150" lvl="1" marL="742950" rtl="0" algn="l">
              <a:spcBef>
                <a:spcPts val="320"/>
              </a:spcBef>
              <a:spcAft>
                <a:spcPts val="0"/>
              </a:spcAft>
              <a:buClr>
                <a:schemeClr val="dk1"/>
              </a:buClr>
              <a:buSzPts val="1600"/>
              <a:buNone/>
            </a:pPr>
            <a:r>
              <a:t/>
            </a:r>
            <a:endParaRPr/>
          </a:p>
          <a:p>
            <a:pPr indent="-342900" lvl="0" marL="342900" rtl="0" algn="l">
              <a:spcBef>
                <a:spcPts val="360"/>
              </a:spcBef>
              <a:spcAft>
                <a:spcPts val="0"/>
              </a:spcAft>
              <a:buClr>
                <a:schemeClr val="dk1"/>
              </a:buClr>
              <a:buSzPts val="1800"/>
              <a:buFont typeface="Noto Sans Symbols"/>
              <a:buChar char="⮚"/>
            </a:pPr>
            <a:r>
              <a:rPr lang="en-US"/>
              <a:t>Poor Quality</a:t>
            </a:r>
            <a:endParaRPr/>
          </a:p>
          <a:p>
            <a:pPr indent="-285750" lvl="1" marL="742950" rtl="0" algn="l">
              <a:spcBef>
                <a:spcPts val="320"/>
              </a:spcBef>
              <a:spcAft>
                <a:spcPts val="0"/>
              </a:spcAft>
              <a:buClr>
                <a:schemeClr val="dk1"/>
              </a:buClr>
              <a:buSzPts val="1600"/>
              <a:buChar char="•"/>
            </a:pPr>
            <a:r>
              <a:rPr lang="en-US"/>
              <a:t>Cash or in-kind which availability is not clearly or convincingly demonstrated</a:t>
            </a:r>
            <a:endParaRPr/>
          </a:p>
        </p:txBody>
      </p:sp>
      <p:sp>
        <p:nvSpPr>
          <p:cNvPr id="1384" name="Google Shape;1384;p94"/>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Quality of Sources of Resource Sharing</a:t>
            </a:r>
            <a:endParaRPr/>
          </a:p>
        </p:txBody>
      </p:sp>
      <p:sp>
        <p:nvSpPr>
          <p:cNvPr id="1385" name="Google Shape;1385;p94"/>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386" name="Google Shape;1386;p94"/>
          <p:cNvPicPr preferRelativeResize="0"/>
          <p:nvPr/>
        </p:nvPicPr>
        <p:blipFill rotWithShape="1">
          <a:blip r:embed="rId3">
            <a:alphaModFix/>
          </a:blip>
          <a:srcRect b="0" l="0" r="0" t="0"/>
          <a:stretch/>
        </p:blipFill>
        <p:spPr>
          <a:xfrm>
            <a:off x="6613276" y="2160274"/>
            <a:ext cx="5134692" cy="2972215"/>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p95"/>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392" name="Google Shape;1392;p95"/>
          <p:cNvSpPr txBox="1"/>
          <p:nvPr>
            <p:ph idx="1" type="body"/>
          </p:nvPr>
        </p:nvSpPr>
        <p:spPr>
          <a:xfrm>
            <a:off x="1091820" y="1664730"/>
            <a:ext cx="10541379"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You need to be knowledgeable about:</a:t>
            </a:r>
            <a:endParaRPr/>
          </a:p>
          <a:p>
            <a:pPr indent="-285750" lvl="1" marL="742950" rtl="0" algn="l">
              <a:spcBef>
                <a:spcPts val="320"/>
              </a:spcBef>
              <a:spcAft>
                <a:spcPts val="0"/>
              </a:spcAft>
              <a:buClr>
                <a:schemeClr val="dk1"/>
              </a:buClr>
              <a:buSzPts val="1600"/>
              <a:buChar char="•"/>
            </a:pPr>
            <a:r>
              <a:rPr lang="en-US"/>
              <a:t>Availability</a:t>
            </a:r>
            <a:endParaRPr/>
          </a:p>
          <a:p>
            <a:pPr indent="-285750" lvl="1" marL="742950" rtl="0" algn="l">
              <a:spcBef>
                <a:spcPts val="320"/>
              </a:spcBef>
              <a:spcAft>
                <a:spcPts val="0"/>
              </a:spcAft>
              <a:buClr>
                <a:schemeClr val="dk1"/>
              </a:buClr>
              <a:buSzPts val="1600"/>
              <a:buChar char="•"/>
            </a:pPr>
            <a:r>
              <a:rPr lang="en-US"/>
              <a:t>Timeliness</a:t>
            </a:r>
            <a:endParaRPr/>
          </a:p>
          <a:p>
            <a:pPr indent="-285750" lvl="1" marL="742950" rtl="0" algn="l">
              <a:spcBef>
                <a:spcPts val="320"/>
              </a:spcBef>
              <a:spcAft>
                <a:spcPts val="0"/>
              </a:spcAft>
              <a:buClr>
                <a:schemeClr val="dk1"/>
              </a:buClr>
              <a:buSzPts val="1600"/>
              <a:buChar char="•"/>
            </a:pPr>
            <a:r>
              <a:rPr lang="en-US"/>
              <a:t>Control of Resources</a:t>
            </a:r>
            <a:endParaRPr/>
          </a:p>
          <a:p>
            <a:pPr indent="-342900" lvl="0" marL="342900" rtl="0" algn="l">
              <a:spcBef>
                <a:spcPts val="960"/>
              </a:spcBef>
              <a:spcAft>
                <a:spcPts val="0"/>
              </a:spcAft>
              <a:buClr>
                <a:schemeClr val="dk1"/>
              </a:buClr>
              <a:buSzPts val="1800"/>
              <a:buFont typeface="Noto Sans Symbols"/>
              <a:buChar char="⮚"/>
            </a:pPr>
            <a:r>
              <a:rPr lang="en-US"/>
              <a:t>Document your file</a:t>
            </a:r>
            <a:endParaRPr/>
          </a:p>
          <a:p>
            <a:pPr indent="-285750" lvl="1" marL="742950" rtl="0" algn="l">
              <a:spcBef>
                <a:spcPts val="320"/>
              </a:spcBef>
              <a:spcAft>
                <a:spcPts val="0"/>
              </a:spcAft>
              <a:buClr>
                <a:schemeClr val="dk1"/>
              </a:buClr>
              <a:buSzPts val="1600"/>
              <a:buChar char="•"/>
            </a:pPr>
            <a:r>
              <a:rPr lang="en-US"/>
              <a:t>What sources of resource sharing you accepted</a:t>
            </a:r>
            <a:endParaRPr/>
          </a:p>
          <a:p>
            <a:pPr indent="-285750" lvl="1" marL="742950" rtl="0" algn="l">
              <a:spcBef>
                <a:spcPts val="320"/>
              </a:spcBef>
              <a:spcAft>
                <a:spcPts val="0"/>
              </a:spcAft>
              <a:buClr>
                <a:schemeClr val="dk1"/>
              </a:buClr>
              <a:buSzPts val="1600"/>
              <a:buChar char="•"/>
            </a:pPr>
            <a:r>
              <a:rPr lang="en-US"/>
              <a:t>How you determined the value of in-kind contributions</a:t>
            </a:r>
            <a:endParaRPr/>
          </a:p>
          <a:p>
            <a:pPr indent="-342900" lvl="0" marL="342900" rtl="0" algn="l">
              <a:spcBef>
                <a:spcPts val="960"/>
              </a:spcBef>
              <a:spcAft>
                <a:spcPts val="0"/>
              </a:spcAft>
              <a:buClr>
                <a:schemeClr val="dk1"/>
              </a:buClr>
              <a:buSzPts val="1800"/>
              <a:buChar char="⮚"/>
            </a:pPr>
            <a:r>
              <a:rPr lang="en-US"/>
              <a:t>Document the value of in-kind contributions, by team member, in the agreement</a:t>
            </a:r>
            <a:endParaRPr/>
          </a:p>
          <a:p>
            <a:pPr indent="-342900" lvl="0" marL="342900" rtl="0" algn="l">
              <a:spcBef>
                <a:spcPts val="960"/>
              </a:spcBef>
              <a:spcAft>
                <a:spcPts val="0"/>
              </a:spcAft>
              <a:buClr>
                <a:schemeClr val="dk1"/>
              </a:buClr>
              <a:buSzPts val="1800"/>
              <a:buFont typeface="Noto Sans Symbols"/>
              <a:buChar char="⮚"/>
            </a:pPr>
            <a:r>
              <a:rPr lang="en-US"/>
              <a:t>Do not overvalue in-kind contributions</a:t>
            </a:r>
            <a:endParaRPr/>
          </a:p>
          <a:p>
            <a:pPr indent="-285750" lvl="1" marL="742950" rtl="0" algn="l">
              <a:spcBef>
                <a:spcPts val="320"/>
              </a:spcBef>
              <a:spcAft>
                <a:spcPts val="0"/>
              </a:spcAft>
              <a:buClr>
                <a:schemeClr val="dk1"/>
              </a:buClr>
              <a:buSzPts val="1600"/>
              <a:buChar char="•"/>
            </a:pPr>
            <a:r>
              <a:rPr lang="en-US"/>
              <a:t>It can change the risk ratio</a:t>
            </a:r>
            <a:endParaRPr/>
          </a:p>
          <a:p>
            <a:pPr indent="-342900" lvl="0" marL="342900" rtl="0" algn="l">
              <a:spcBef>
                <a:spcPts val="960"/>
              </a:spcBef>
              <a:spcAft>
                <a:spcPts val="0"/>
              </a:spcAft>
              <a:buClr>
                <a:schemeClr val="dk1"/>
              </a:buClr>
              <a:buSzPts val="1800"/>
              <a:buFont typeface="Noto Sans Symbols"/>
              <a:buChar char="⮚"/>
            </a:pPr>
            <a:r>
              <a:rPr lang="en-US"/>
              <a:t>Performers entering into agreements with resource sharing don’t get fee – it would change the share ratio</a:t>
            </a:r>
            <a:endParaRPr/>
          </a:p>
        </p:txBody>
      </p:sp>
      <p:sp>
        <p:nvSpPr>
          <p:cNvPr id="1393" name="Google Shape;1393;p95"/>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Resource Sharing Lessons Learned</a:t>
            </a:r>
            <a:endParaRPr/>
          </a:p>
        </p:txBody>
      </p:sp>
      <p:sp>
        <p:nvSpPr>
          <p:cNvPr id="1394" name="Google Shape;1394;p95"/>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96"/>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400" name="Google Shape;1400;p96"/>
          <p:cNvSpPr txBox="1"/>
          <p:nvPr>
            <p:ph type="ctrTitle"/>
          </p:nvPr>
        </p:nvSpPr>
        <p:spPr>
          <a:xfrm>
            <a:off x="508000" y="2351221"/>
            <a:ext cx="111760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800"/>
              <a:buFont typeface="Poppins"/>
              <a:buNone/>
            </a:pPr>
            <a:r>
              <a:rPr lang="en-US"/>
              <a:t>Milestone Payments</a:t>
            </a:r>
            <a:endParaRPr/>
          </a:p>
        </p:txBody>
      </p:sp>
      <p:sp>
        <p:nvSpPr>
          <p:cNvPr id="1401" name="Google Shape;1401;p96"/>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97"/>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407" name="Google Shape;1407;p97"/>
          <p:cNvSpPr txBox="1"/>
          <p:nvPr>
            <p:ph idx="1" type="body"/>
          </p:nvPr>
        </p:nvSpPr>
        <p:spPr>
          <a:xfrm>
            <a:off x="1064525" y="1664730"/>
            <a:ext cx="8380689"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Why create a different payment methodology?</a:t>
            </a:r>
            <a:endParaRPr/>
          </a:p>
          <a:p>
            <a:pPr indent="-285750" lvl="1" marL="742950" rtl="0" algn="l">
              <a:spcBef>
                <a:spcPts val="320"/>
              </a:spcBef>
              <a:spcAft>
                <a:spcPts val="0"/>
              </a:spcAft>
              <a:buClr>
                <a:schemeClr val="dk1"/>
              </a:buClr>
              <a:buSzPts val="1600"/>
              <a:buFont typeface="Courier New"/>
              <a:buChar char="o"/>
            </a:pPr>
            <a:r>
              <a:rPr lang="en-US"/>
              <a:t>There is a concern in the private sector over the way the Government pays</a:t>
            </a:r>
            <a:endParaRPr/>
          </a:p>
          <a:p>
            <a:pPr indent="-228600" lvl="2" marL="1143000" rtl="0" algn="l">
              <a:spcBef>
                <a:spcPts val="320"/>
              </a:spcBef>
              <a:spcAft>
                <a:spcPts val="0"/>
              </a:spcAft>
              <a:buClr>
                <a:schemeClr val="dk1"/>
              </a:buClr>
              <a:buSzPts val="1600"/>
              <a:buChar char="•"/>
            </a:pPr>
            <a:r>
              <a:rPr lang="en-US"/>
              <a:t>Firm Fixed Price</a:t>
            </a:r>
            <a:endParaRPr/>
          </a:p>
          <a:p>
            <a:pPr indent="-228600" lvl="2" marL="1143000" rtl="0" algn="l">
              <a:spcBef>
                <a:spcPts val="320"/>
              </a:spcBef>
              <a:spcAft>
                <a:spcPts val="0"/>
              </a:spcAft>
              <a:buClr>
                <a:schemeClr val="dk1"/>
              </a:buClr>
              <a:buSzPts val="1600"/>
              <a:buChar char="•"/>
            </a:pPr>
            <a:r>
              <a:rPr lang="en-US"/>
              <a:t>Cost Reimbursement</a:t>
            </a:r>
            <a:endParaRPr/>
          </a:p>
          <a:p>
            <a:pPr indent="-342900" lvl="0" marL="342900" rtl="0" algn="l">
              <a:spcBef>
                <a:spcPts val="960"/>
              </a:spcBef>
              <a:spcAft>
                <a:spcPts val="0"/>
              </a:spcAft>
              <a:buClr>
                <a:schemeClr val="dk1"/>
              </a:buClr>
              <a:buSzPts val="1800"/>
              <a:buFont typeface="Noto Sans Symbols"/>
              <a:buChar char="⮚"/>
            </a:pPr>
            <a:r>
              <a:rPr lang="en-US"/>
              <a:t>We needed to foster a new relationship with industry that included getting them paid more quickly using their own internal systems </a:t>
            </a:r>
            <a:br>
              <a:rPr lang="en-US"/>
            </a:br>
            <a:r>
              <a:rPr lang="en-US"/>
              <a:t>and processes </a:t>
            </a:r>
            <a:endParaRPr/>
          </a:p>
        </p:txBody>
      </p:sp>
      <p:sp>
        <p:nvSpPr>
          <p:cNvPr id="1408" name="Google Shape;1408;p97"/>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A Different Way to Pay</a:t>
            </a:r>
            <a:endParaRPr/>
          </a:p>
        </p:txBody>
      </p:sp>
      <p:sp>
        <p:nvSpPr>
          <p:cNvPr id="1409" name="Google Shape;1409;p97"/>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410" name="Google Shape;1410;p97"/>
          <p:cNvPicPr preferRelativeResize="0"/>
          <p:nvPr/>
        </p:nvPicPr>
        <p:blipFill rotWithShape="1">
          <a:blip r:embed="rId3">
            <a:alphaModFix/>
          </a:blip>
          <a:srcRect b="0" l="0" r="0" t="8149"/>
          <a:stretch/>
        </p:blipFill>
        <p:spPr>
          <a:xfrm>
            <a:off x="8024229" y="3432175"/>
            <a:ext cx="2844297" cy="2771069"/>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4" name="Shape 1414"/>
        <p:cNvGrpSpPr/>
        <p:nvPr/>
      </p:nvGrpSpPr>
      <p:grpSpPr>
        <a:xfrm>
          <a:off x="0" y="0"/>
          <a:ext cx="0" cy="0"/>
          <a:chOff x="0" y="0"/>
          <a:chExt cx="0" cy="0"/>
        </a:xfrm>
      </p:grpSpPr>
      <p:sp>
        <p:nvSpPr>
          <p:cNvPr id="1415" name="Google Shape;1415;p98"/>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416" name="Google Shape;1416;p98"/>
          <p:cNvSpPr txBox="1"/>
          <p:nvPr>
            <p:ph idx="1" type="body"/>
          </p:nvPr>
        </p:nvSpPr>
        <p:spPr>
          <a:xfrm>
            <a:off x="1064524" y="1664730"/>
            <a:ext cx="10208527"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a:t>Methods of financing the Government’s share of agreement expenditures</a:t>
            </a:r>
            <a:endParaRPr/>
          </a:p>
          <a:p>
            <a:pPr indent="-342900" lvl="0" marL="342900" rtl="0" algn="l">
              <a:spcBef>
                <a:spcPts val="960"/>
              </a:spcBef>
              <a:spcAft>
                <a:spcPts val="0"/>
              </a:spcAft>
              <a:buClr>
                <a:schemeClr val="dk1"/>
              </a:buClr>
              <a:buSzPts val="1800"/>
              <a:buFont typeface="Noto Sans Symbols"/>
              <a:buChar char="⮚"/>
            </a:pPr>
            <a:r>
              <a:rPr lang="en-US"/>
              <a:t>Payments are triggered by successful performance of observable technical events</a:t>
            </a:r>
            <a:endParaRPr/>
          </a:p>
          <a:p>
            <a:pPr indent="-285750" lvl="1" marL="742950" rtl="0" algn="l">
              <a:spcBef>
                <a:spcPts val="320"/>
              </a:spcBef>
              <a:spcAft>
                <a:spcPts val="0"/>
              </a:spcAft>
              <a:buClr>
                <a:schemeClr val="dk1"/>
              </a:buClr>
              <a:buSzPts val="1600"/>
              <a:buFont typeface="Courier New"/>
              <a:buChar char="o"/>
            </a:pPr>
            <a:r>
              <a:rPr lang="en-US"/>
              <a:t>Generally quarterly events (i.e. key test, PDR, CDR, demonstration)</a:t>
            </a:r>
            <a:endParaRPr/>
          </a:p>
          <a:p>
            <a:pPr indent="-285750" lvl="1" marL="742950" rtl="0" algn="l">
              <a:spcBef>
                <a:spcPts val="320"/>
              </a:spcBef>
              <a:spcAft>
                <a:spcPts val="0"/>
              </a:spcAft>
              <a:buClr>
                <a:schemeClr val="dk1"/>
              </a:buClr>
              <a:buSzPts val="1600"/>
              <a:buFont typeface="Courier New"/>
              <a:buChar char="o"/>
            </a:pPr>
            <a:r>
              <a:rPr lang="en-US"/>
              <a:t>Some activity significant to the progress of the program</a:t>
            </a:r>
            <a:endParaRPr/>
          </a:p>
          <a:p>
            <a:pPr indent="-285750" lvl="1" marL="742950" rtl="0" algn="l">
              <a:spcBef>
                <a:spcPts val="320"/>
              </a:spcBef>
              <a:spcAft>
                <a:spcPts val="0"/>
              </a:spcAft>
              <a:buClr>
                <a:schemeClr val="dk1"/>
              </a:buClr>
              <a:buSzPts val="1600"/>
              <a:buFont typeface="Courier New"/>
              <a:buChar char="o"/>
            </a:pPr>
            <a:r>
              <a:rPr lang="en-US"/>
              <a:t>“Success” does not necessarily mean the technology was successful</a:t>
            </a:r>
            <a:endParaRPr/>
          </a:p>
          <a:p>
            <a:pPr indent="-228600" lvl="2" marL="1143000" rtl="0" algn="l">
              <a:spcBef>
                <a:spcPts val="320"/>
              </a:spcBef>
              <a:spcAft>
                <a:spcPts val="0"/>
              </a:spcAft>
              <a:buClr>
                <a:schemeClr val="dk1"/>
              </a:buClr>
              <a:buSzPts val="1600"/>
              <a:buChar char="•"/>
            </a:pPr>
            <a:r>
              <a:rPr lang="en-US"/>
              <a:t>Establish accomplishment criteria for each milestone</a:t>
            </a:r>
            <a:endParaRPr/>
          </a:p>
          <a:p>
            <a:pPr indent="-228600" lvl="2" marL="1143000" rtl="0" algn="l">
              <a:spcBef>
                <a:spcPts val="320"/>
              </a:spcBef>
              <a:spcAft>
                <a:spcPts val="0"/>
              </a:spcAft>
              <a:buClr>
                <a:schemeClr val="dk1"/>
              </a:buClr>
              <a:buSzPts val="1600"/>
              <a:buChar char="•"/>
            </a:pPr>
            <a:r>
              <a:rPr lang="en-US"/>
              <a:t>Focus on the necessary effort to reach the milestone and perform the event</a:t>
            </a:r>
            <a:endParaRPr/>
          </a:p>
          <a:p>
            <a:pPr indent="-228600" lvl="2" marL="1143000" rtl="0" algn="l">
              <a:spcBef>
                <a:spcPts val="320"/>
              </a:spcBef>
              <a:spcAft>
                <a:spcPts val="0"/>
              </a:spcAft>
              <a:buClr>
                <a:schemeClr val="dk1"/>
              </a:buClr>
              <a:buSzPts val="1600"/>
              <a:buChar char="•"/>
            </a:pPr>
            <a:r>
              <a:rPr lang="en-US"/>
              <a:t>Even if the event is a failure, they should still be paid if they did all the necessary effort to be fully prepared for the event</a:t>
            </a:r>
            <a:endParaRPr/>
          </a:p>
          <a:p>
            <a:pPr indent="0" lvl="2" marL="914400" rtl="0" algn="l">
              <a:spcBef>
                <a:spcPts val="120"/>
              </a:spcBef>
              <a:spcAft>
                <a:spcPts val="0"/>
              </a:spcAft>
              <a:buClr>
                <a:schemeClr val="dk1"/>
              </a:buClr>
              <a:buSzPts val="600"/>
              <a:buNone/>
            </a:pPr>
            <a:r>
              <a:t/>
            </a:r>
            <a:endParaRPr sz="600"/>
          </a:p>
          <a:p>
            <a:pPr indent="-342900" lvl="0" marL="342900" rtl="0" algn="l">
              <a:spcBef>
                <a:spcPts val="360"/>
              </a:spcBef>
              <a:spcAft>
                <a:spcPts val="0"/>
              </a:spcAft>
              <a:buClr>
                <a:schemeClr val="dk1"/>
              </a:buClr>
              <a:buSzPts val="1800"/>
              <a:buFont typeface="Noto Sans Symbols"/>
              <a:buChar char="⮚"/>
            </a:pPr>
            <a:r>
              <a:rPr lang="en-US"/>
              <a:t>Each milestone has a value that is negotiated at the time of award</a:t>
            </a:r>
            <a:endParaRPr/>
          </a:p>
          <a:p>
            <a:pPr indent="-285750" lvl="1" marL="742950" rtl="0" algn="l">
              <a:spcBef>
                <a:spcPts val="320"/>
              </a:spcBef>
              <a:spcAft>
                <a:spcPts val="0"/>
              </a:spcAft>
              <a:buClr>
                <a:schemeClr val="dk1"/>
              </a:buClr>
              <a:buSzPts val="1600"/>
              <a:buFont typeface="Courier New"/>
              <a:buChar char="o"/>
            </a:pPr>
            <a:r>
              <a:rPr lang="en-US"/>
              <a:t>Value is typically based on a good faith estimate of the level of effort necessary to reach the milestone</a:t>
            </a:r>
            <a:endParaRPr/>
          </a:p>
          <a:p>
            <a:pPr indent="-285750" lvl="1" marL="742950" rtl="0" algn="l">
              <a:spcBef>
                <a:spcPts val="320"/>
              </a:spcBef>
              <a:spcAft>
                <a:spcPts val="0"/>
              </a:spcAft>
              <a:buClr>
                <a:schemeClr val="dk1"/>
              </a:buClr>
              <a:buSzPts val="1600"/>
              <a:buFont typeface="Courier New"/>
              <a:buChar char="o"/>
            </a:pPr>
            <a:r>
              <a:rPr lang="en-US"/>
              <a:t>Milestones may have to be prospectively adjusted as the program progresses for both value and performance objectives</a:t>
            </a:r>
            <a:endParaRPr/>
          </a:p>
          <a:p>
            <a:pPr indent="-285750" lvl="1" marL="742950" rtl="0" algn="l">
              <a:spcBef>
                <a:spcPts val="320"/>
              </a:spcBef>
              <a:spcAft>
                <a:spcPts val="0"/>
              </a:spcAft>
              <a:buClr>
                <a:schemeClr val="dk1"/>
              </a:buClr>
              <a:buSzPts val="1600"/>
              <a:buFont typeface="Courier New"/>
              <a:buChar char="o"/>
            </a:pPr>
            <a:r>
              <a:rPr lang="en-US"/>
              <a:t>Focus should be on the value received to date, not the costs expended</a:t>
            </a:r>
            <a:endParaRPr/>
          </a:p>
        </p:txBody>
      </p:sp>
      <p:sp>
        <p:nvSpPr>
          <p:cNvPr id="1417" name="Google Shape;1417;p98"/>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What are Milestone Payments?</a:t>
            </a:r>
            <a:endParaRPr/>
          </a:p>
        </p:txBody>
      </p:sp>
      <p:sp>
        <p:nvSpPr>
          <p:cNvPr id="1418" name="Google Shape;1418;p98"/>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p99"/>
          <p:cNvSpPr txBox="1"/>
          <p:nvPr>
            <p:ph idx="11" type="ftr"/>
          </p:nvPr>
        </p:nvSpPr>
        <p:spPr>
          <a:xfrm>
            <a:off x="1778000" y="6550026"/>
            <a:ext cx="8636000" cy="298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DISTRIBUTION A – Approved for public release: distribution unlimited. DISTAR approval: 03/15/2019</a:t>
            </a:r>
            <a:endParaRPr/>
          </a:p>
        </p:txBody>
      </p:sp>
      <p:sp>
        <p:nvSpPr>
          <p:cNvPr id="1424" name="Google Shape;1424;p99"/>
          <p:cNvSpPr txBox="1"/>
          <p:nvPr>
            <p:ph idx="1" type="body"/>
          </p:nvPr>
        </p:nvSpPr>
        <p:spPr>
          <a:xfrm>
            <a:off x="1064524" y="1664730"/>
            <a:ext cx="10568675" cy="48122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a:t>Fixed Milestones</a:t>
            </a:r>
            <a:endParaRPr/>
          </a:p>
          <a:p>
            <a:pPr indent="-285750" lvl="1" marL="742950" rtl="0" algn="l">
              <a:spcBef>
                <a:spcPts val="320"/>
              </a:spcBef>
              <a:spcAft>
                <a:spcPts val="0"/>
              </a:spcAft>
              <a:buClr>
                <a:schemeClr val="dk1"/>
              </a:buClr>
              <a:buSzPts val="1600"/>
              <a:buFont typeface="Courier New"/>
              <a:buChar char="o"/>
            </a:pPr>
            <a:r>
              <a:rPr lang="en-US"/>
              <a:t>Each milestone amount is fixed at the time of award</a:t>
            </a:r>
            <a:endParaRPr/>
          </a:p>
          <a:p>
            <a:pPr indent="-285750" lvl="1" marL="742950" rtl="0" algn="l">
              <a:spcBef>
                <a:spcPts val="920"/>
              </a:spcBef>
              <a:spcAft>
                <a:spcPts val="0"/>
              </a:spcAft>
              <a:buClr>
                <a:schemeClr val="dk1"/>
              </a:buClr>
              <a:buSzPts val="1600"/>
              <a:buFont typeface="Courier New"/>
              <a:buChar char="o"/>
            </a:pPr>
            <a:r>
              <a:rPr lang="en-US"/>
              <a:t>If the performer achieves the milestone, it is paid the milestone amount, regardless of actual costs </a:t>
            </a:r>
            <a:endParaRPr/>
          </a:p>
          <a:p>
            <a:pPr indent="-285750" lvl="1" marL="742950" rtl="0" algn="l">
              <a:spcBef>
                <a:spcPts val="920"/>
              </a:spcBef>
              <a:spcAft>
                <a:spcPts val="0"/>
              </a:spcAft>
              <a:buClr>
                <a:schemeClr val="dk1"/>
              </a:buClr>
              <a:buSzPts val="1600"/>
              <a:buFont typeface="Courier New"/>
              <a:buChar char="o"/>
            </a:pPr>
            <a:r>
              <a:rPr lang="en-US"/>
              <a:t>Milestones can be prospectively adjusted but not retroactively</a:t>
            </a:r>
            <a:endParaRPr/>
          </a:p>
          <a:p>
            <a:pPr indent="-285750" lvl="1" marL="742950" rtl="0" algn="l">
              <a:spcBef>
                <a:spcPts val="920"/>
              </a:spcBef>
              <a:spcAft>
                <a:spcPts val="0"/>
              </a:spcAft>
              <a:buClr>
                <a:schemeClr val="dk1"/>
              </a:buClr>
              <a:buSzPts val="1600"/>
              <a:buFont typeface="Courier New"/>
              <a:buChar char="o"/>
            </a:pPr>
            <a:r>
              <a:rPr lang="en-US"/>
              <a:t>Milestones will not generally match actual expenditures</a:t>
            </a:r>
            <a:endParaRPr/>
          </a:p>
          <a:p>
            <a:pPr indent="-228600" lvl="2" marL="1143000" rtl="0" algn="l">
              <a:spcBef>
                <a:spcPts val="280"/>
              </a:spcBef>
              <a:spcAft>
                <a:spcPts val="0"/>
              </a:spcAft>
              <a:buClr>
                <a:schemeClr val="dk1"/>
              </a:buClr>
              <a:buSzPts val="1400"/>
              <a:buChar char="•"/>
            </a:pPr>
            <a:r>
              <a:rPr lang="en-US" sz="1400"/>
              <a:t>Generally the team will be simultaneously working toward future milestones</a:t>
            </a:r>
            <a:endParaRPr/>
          </a:p>
          <a:p>
            <a:pPr indent="-228600" lvl="2" marL="1143000" rtl="0" algn="l">
              <a:spcBef>
                <a:spcPts val="280"/>
              </a:spcBef>
              <a:spcAft>
                <a:spcPts val="0"/>
              </a:spcAft>
              <a:buClr>
                <a:schemeClr val="dk1"/>
              </a:buClr>
              <a:buSzPts val="1400"/>
              <a:buChar char="•"/>
            </a:pPr>
            <a:r>
              <a:rPr lang="en-US" sz="1400"/>
              <a:t>The payment they receive will only represent the effect to get to the milestone event at issue</a:t>
            </a:r>
            <a:endParaRPr/>
          </a:p>
          <a:p>
            <a:pPr indent="-184150" lvl="1" marL="742950" rtl="0" algn="l">
              <a:spcBef>
                <a:spcPts val="320"/>
              </a:spcBef>
              <a:spcAft>
                <a:spcPts val="0"/>
              </a:spcAft>
              <a:buClr>
                <a:schemeClr val="dk1"/>
              </a:buClr>
              <a:buSzPts val="1600"/>
              <a:buNone/>
            </a:pPr>
            <a:r>
              <a:t/>
            </a:r>
            <a:endParaRPr/>
          </a:p>
          <a:p>
            <a:pPr indent="-342900" lvl="0" marL="342900" rtl="0" algn="l">
              <a:spcBef>
                <a:spcPts val="360"/>
              </a:spcBef>
              <a:spcAft>
                <a:spcPts val="0"/>
              </a:spcAft>
              <a:buClr>
                <a:schemeClr val="dk1"/>
              </a:buClr>
              <a:buSzPts val="1800"/>
              <a:buFont typeface="Noto Sans Symbols"/>
              <a:buChar char="⮚"/>
            </a:pPr>
            <a:r>
              <a:rPr lang="en-US"/>
              <a:t>Expenditure-based Milestones</a:t>
            </a:r>
            <a:endParaRPr/>
          </a:p>
          <a:p>
            <a:pPr indent="-285750" lvl="1" marL="742950" rtl="0" algn="l">
              <a:spcBef>
                <a:spcPts val="320"/>
              </a:spcBef>
              <a:spcAft>
                <a:spcPts val="0"/>
              </a:spcAft>
              <a:buClr>
                <a:schemeClr val="dk1"/>
              </a:buClr>
              <a:buSzPts val="1600"/>
              <a:buFont typeface="Courier New"/>
              <a:buChar char="o"/>
            </a:pPr>
            <a:r>
              <a:rPr lang="en-US"/>
              <a:t>Milestones have an estimated amount but payment will be based on actual costs </a:t>
            </a:r>
            <a:endParaRPr/>
          </a:p>
          <a:p>
            <a:pPr indent="-285750" lvl="1" marL="742950" rtl="0" algn="l">
              <a:spcBef>
                <a:spcPts val="920"/>
              </a:spcBef>
              <a:spcAft>
                <a:spcPts val="0"/>
              </a:spcAft>
              <a:buClr>
                <a:schemeClr val="dk1"/>
              </a:buClr>
              <a:buSzPts val="1600"/>
              <a:buFont typeface="Courier New"/>
              <a:buChar char="o"/>
            </a:pPr>
            <a:r>
              <a:rPr lang="en-US"/>
              <a:t>Milestone payment is still dependent upon achieving the milestone</a:t>
            </a:r>
            <a:endParaRPr/>
          </a:p>
          <a:p>
            <a:pPr indent="-228600" lvl="2" marL="1143000" rtl="0" algn="l">
              <a:spcBef>
                <a:spcPts val="280"/>
              </a:spcBef>
              <a:spcAft>
                <a:spcPts val="0"/>
              </a:spcAft>
              <a:buClr>
                <a:schemeClr val="dk1"/>
              </a:buClr>
              <a:buSzPts val="1400"/>
              <a:buChar char="•"/>
            </a:pPr>
            <a:r>
              <a:rPr lang="en-US" sz="1400"/>
              <a:t>If the milestone is not achieved, there is no payment and the parties will need to discuss the future of the program</a:t>
            </a:r>
            <a:endParaRPr/>
          </a:p>
          <a:p>
            <a:pPr indent="-285750" lvl="1" marL="742950" rtl="0" algn="l">
              <a:spcBef>
                <a:spcPts val="920"/>
              </a:spcBef>
              <a:spcAft>
                <a:spcPts val="0"/>
              </a:spcAft>
              <a:buClr>
                <a:schemeClr val="dk1"/>
              </a:buClr>
              <a:buSzPts val="1600"/>
              <a:buFont typeface="Courier New"/>
              <a:buChar char="o"/>
            </a:pPr>
            <a:r>
              <a:rPr lang="en-US"/>
              <a:t>Actual expenditures may be used in making annual adjustments to future milestones</a:t>
            </a:r>
            <a:endParaRPr/>
          </a:p>
        </p:txBody>
      </p:sp>
      <p:sp>
        <p:nvSpPr>
          <p:cNvPr id="1425" name="Google Shape;1425;p99"/>
          <p:cNvSpPr txBox="1"/>
          <p:nvPr>
            <p:ph type="ctrTitle"/>
          </p:nvPr>
        </p:nvSpPr>
        <p:spPr>
          <a:xfrm>
            <a:off x="0" y="365274"/>
            <a:ext cx="12192000" cy="61264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400"/>
              <a:buFont typeface="Poppins"/>
              <a:buNone/>
            </a:pPr>
            <a:r>
              <a:rPr lang="en-US"/>
              <a:t>Two Types of Milestone Payments</a:t>
            </a:r>
            <a:endParaRPr/>
          </a:p>
        </p:txBody>
      </p:sp>
      <p:sp>
        <p:nvSpPr>
          <p:cNvPr id="1426" name="Google Shape;1426;p99"/>
          <p:cNvSpPr txBox="1"/>
          <p:nvPr>
            <p:ph idx="12" type="sldNum"/>
          </p:nvPr>
        </p:nvSpPr>
        <p:spPr>
          <a:xfrm>
            <a:off x="10803240" y="6553200"/>
            <a:ext cx="1016000" cy="29210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2017-04-25T19:22:57Z</dcterms:created>
  <dc:creator>DARPA CMO</dc:creator>
</cp:coreProperties>
</file>