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61" r:id="rId4"/>
    <p:sldId id="26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Content Placeholder 10"/>
          <p:cNvSpPr>
            <a:spLocks noGrp="1"/>
          </p:cNvSpPr>
          <p:nvPr>
            <p:ph sz="quarter" idx="11" hasCustomPrompt="1"/>
          </p:nvPr>
        </p:nvSpPr>
        <p:spPr>
          <a:xfrm>
            <a:off x="637461" y="205740"/>
            <a:ext cx="10961370" cy="5737860"/>
          </a:xfrm>
        </p:spPr>
        <p:txBody>
          <a:bodyPr>
            <a:normAutofit/>
          </a:bodyPr>
          <a:lstStyle>
            <a:lvl1pPr>
              <a:defRPr sz="4800" b="0"/>
            </a:lvl1pPr>
          </a:lstStyle>
          <a:p>
            <a:pPr lvl="0"/>
            <a:r>
              <a:rPr lang="en-US" dirty="0"/>
              <a:t>Title slide</a:t>
            </a:r>
            <a:endParaRPr lang="en-GB" dirty="0"/>
          </a:p>
        </p:txBody>
      </p:sp>
      <p:sp>
        <p:nvSpPr>
          <p:cNvPr id="6" name="Footer Placeholder 3"/>
          <p:cNvSpPr>
            <a:spLocks noGrp="1"/>
          </p:cNvSpPr>
          <p:nvPr>
            <p:ph type="ftr" sz="quarter" idx="3"/>
          </p:nvPr>
        </p:nvSpPr>
        <p:spPr>
          <a:xfrm>
            <a:off x="207334" y="6272237"/>
            <a:ext cx="4114800" cy="365125"/>
          </a:xfrm>
          <a:prstGeom prst="rect">
            <a:avLst/>
          </a:prstGeom>
        </p:spPr>
        <p:txBody>
          <a:bodyPr vert="horz" lIns="91440" tIns="45720" rIns="91440" bIns="45720" rtlCol="0" anchor="ctr"/>
          <a:lstStyle>
            <a:lvl1pPr algn="l">
              <a:defRPr sz="2200">
                <a:solidFill>
                  <a:schemeClr val="tx1"/>
                </a:solidFill>
                <a:latin typeface="Arial" panose="020B0604020202020204" pitchFamily="34" charset="0"/>
                <a:cs typeface="Arial" panose="020B0604020202020204" pitchFamily="34" charset="0"/>
              </a:defRPr>
            </a:lvl1pPr>
          </a:lstStyle>
          <a:p>
            <a:r>
              <a:rPr lang="en-GB" dirty="0">
                <a:solidFill>
                  <a:srgbClr val="282828"/>
                </a:solidFill>
              </a:rPr>
              <a:t>Name, team or project</a:t>
            </a:r>
          </a:p>
        </p:txBody>
      </p:sp>
      <p:sp>
        <p:nvSpPr>
          <p:cNvPr id="8" name="Date Placeholder 5"/>
          <p:cNvSpPr>
            <a:spLocks noGrp="1"/>
          </p:cNvSpPr>
          <p:nvPr>
            <p:ph type="dt" sz="half" idx="2"/>
          </p:nvPr>
        </p:nvSpPr>
        <p:spPr>
          <a:xfrm>
            <a:off x="10393680" y="102875"/>
            <a:ext cx="1582320" cy="365125"/>
          </a:xfrm>
          <a:prstGeom prst="rect">
            <a:avLst/>
          </a:prstGeom>
        </p:spPr>
        <p:txBody>
          <a:bodyPr vert="horz" lIns="91440" tIns="45720" rIns="91440" bIns="45720" rtlCol="0" anchor="ctr"/>
          <a:lstStyle>
            <a:lvl1pPr algn="r">
              <a:defRPr sz="2200">
                <a:solidFill>
                  <a:schemeClr val="tx1"/>
                </a:solidFill>
              </a:defRPr>
            </a:lvl1pPr>
          </a:lstStyle>
          <a:p>
            <a:fld id="{37B47267-1F69-4045-8F7D-699A3FA22217}" type="datetime1">
              <a:rPr lang="en-GB" smtClean="0">
                <a:solidFill>
                  <a:srgbClr val="282828"/>
                </a:solidFill>
              </a:rPr>
              <a:pPr/>
              <a:t>20/05/2025</a:t>
            </a:fld>
            <a:endParaRPr lang="en-GB" dirty="0">
              <a:solidFill>
                <a:srgbClr val="282828"/>
              </a:solidFill>
            </a:endParaRPr>
          </a:p>
        </p:txBody>
      </p:sp>
      <p:sp>
        <p:nvSpPr>
          <p:cNvPr id="10" name="Slide Number Placeholder 4"/>
          <p:cNvSpPr>
            <a:spLocks noGrp="1"/>
          </p:cNvSpPr>
          <p:nvPr>
            <p:ph type="sldNum" sz="quarter" idx="4"/>
          </p:nvPr>
        </p:nvSpPr>
        <p:spPr>
          <a:xfrm>
            <a:off x="-1" y="0"/>
            <a:ext cx="630768" cy="629920"/>
          </a:xfrm>
          <a:prstGeom prst="rect">
            <a:avLst/>
          </a:prstGeom>
          <a:solidFill>
            <a:srgbClr val="00A1CC"/>
          </a:solidFill>
          <a:ln>
            <a:noFill/>
          </a:ln>
        </p:spPr>
        <p:txBody>
          <a:bodyPr vert="horz" lIns="91440" tIns="45720" rIns="91440" bIns="45720" rtlCol="0" anchor="ctr"/>
          <a:lstStyle>
            <a:lvl1pPr algn="ctr">
              <a:defRPr sz="2200">
                <a:solidFill>
                  <a:schemeClr val="bg1"/>
                </a:solidFill>
              </a:defRPr>
            </a:lvl1pPr>
          </a:lstStyle>
          <a:p>
            <a:fld id="{26B92AAF-07FF-4568-94A4-D81A3BD2DFD8}"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98936671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51E1AF-C1C4-4F74-E321-701371DE7C27}"/>
              </a:ext>
            </a:extLst>
          </p:cNvPr>
          <p:cNvSpPr>
            <a:spLocks noGrp="1"/>
          </p:cNvSpPr>
          <p:nvPr>
            <p:ph type="dt" sz="half" idx="10"/>
          </p:nvPr>
        </p:nvSpPr>
        <p:spPr/>
        <p:txBody>
          <a:bodyPr/>
          <a:lstStyle/>
          <a:p>
            <a:fld id="{B9F7AFDD-4B99-411B-8A59-58DCBCC500D4}" type="datetimeFigureOut">
              <a:rPr lang="en-GB" smtClean="0"/>
              <a:t>20/05/2025</a:t>
            </a:fld>
            <a:endParaRPr lang="en-GB" dirty="0"/>
          </a:p>
        </p:txBody>
      </p:sp>
      <p:sp>
        <p:nvSpPr>
          <p:cNvPr id="5" name="Footer Placeholder 4">
            <a:extLst>
              <a:ext uri="{FF2B5EF4-FFF2-40B4-BE49-F238E27FC236}">
                <a16:creationId xmlns:a16="http://schemas.microsoft.com/office/drawing/2014/main" id="{86835622-3FCE-5C6C-9DE3-1020236E73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BB2CB09-77E4-9853-89E7-F1F73696B236}"/>
              </a:ext>
            </a:extLst>
          </p:cNvPr>
          <p:cNvSpPr>
            <a:spLocks noGrp="1"/>
          </p:cNvSpPr>
          <p:nvPr>
            <p:ph type="sldNum" sz="quarter" idx="12"/>
          </p:nvPr>
        </p:nvSpPr>
        <p:spPr/>
        <p:txBody>
          <a:bodyPr/>
          <a:lstStyle/>
          <a:p>
            <a:fld id="{CBA53E11-492D-48B3-9F9B-09541CA2A39A}" type="slidenum">
              <a:rPr lang="en-GB" smtClean="0"/>
              <a:t>‹#›</a:t>
            </a:fld>
            <a:endParaRPr lang="en-GB" dirty="0"/>
          </a:p>
        </p:txBody>
      </p:sp>
      <p:sp>
        <p:nvSpPr>
          <p:cNvPr id="2" name="Title 1">
            <a:extLst>
              <a:ext uri="{FF2B5EF4-FFF2-40B4-BE49-F238E27FC236}">
                <a16:creationId xmlns:a16="http://schemas.microsoft.com/office/drawing/2014/main" id="{E825F316-9899-58E0-27D0-6A990AD0F34B}"/>
              </a:ext>
            </a:extLst>
          </p:cNvPr>
          <p:cNvSpPr>
            <a:spLocks noGrp="1"/>
          </p:cNvSpPr>
          <p:nvPr>
            <p:ph type="ctrTitle"/>
          </p:nvPr>
        </p:nvSpPr>
        <p:spPr>
          <a:xfrm>
            <a:off x="3014749" y="2352502"/>
            <a:ext cx="6162504" cy="2152996"/>
          </a:xfrm>
          <a:prstGeom prst="rect">
            <a:avLst/>
          </a:prstGeom>
        </p:spPr>
        <p:txBody>
          <a:bodyPr anchor="ctr"/>
          <a:lstStyle>
            <a:lvl1pPr algn="ctr">
              <a:lnSpc>
                <a:spcPct val="80000"/>
              </a:lnSpc>
              <a:defRPr sz="7600" cap="all" baseline="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86580409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AEF080-3161-B31B-78E3-7D23822AA237}"/>
              </a:ext>
            </a:extLst>
          </p:cNvPr>
          <p:cNvSpPr>
            <a:spLocks noGrp="1"/>
          </p:cNvSpPr>
          <p:nvPr>
            <p:ph type="ctrTitle"/>
          </p:nvPr>
        </p:nvSpPr>
        <p:spPr>
          <a:xfrm>
            <a:off x="901701" y="2390401"/>
            <a:ext cx="10388600" cy="1682836"/>
          </a:xfrm>
          <a:prstGeom prst="rect">
            <a:avLst/>
          </a:prstGeom>
        </p:spPr>
        <p:txBody>
          <a:bodyPr anchor="ctr"/>
          <a:lstStyle>
            <a:lvl1pPr algn="ctr">
              <a:lnSpc>
                <a:spcPct val="80000"/>
              </a:lnSpc>
              <a:defRPr sz="7600" cap="all" baseline="0">
                <a:solidFill>
                  <a:schemeClr val="bg1"/>
                </a:solidFill>
              </a:defRPr>
            </a:lvl1pPr>
          </a:lstStyle>
          <a:p>
            <a:r>
              <a:rPr lang="en-US"/>
              <a:t>Click to edit Master title style</a:t>
            </a:r>
            <a:endParaRPr lang="en-GB" dirty="0"/>
          </a:p>
        </p:txBody>
      </p:sp>
      <p:pic>
        <p:nvPicPr>
          <p:cNvPr id="10" name="Picture 9">
            <a:extLst>
              <a:ext uri="{FF2B5EF4-FFF2-40B4-BE49-F238E27FC236}">
                <a16:creationId xmlns:a16="http://schemas.microsoft.com/office/drawing/2014/main" id="{80CFFDF2-B784-3F18-84DC-AE8AD2DCABF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628000" y="5558400"/>
            <a:ext cx="936000" cy="993306"/>
          </a:xfrm>
          <a:prstGeom prst="rect">
            <a:avLst/>
          </a:prstGeom>
        </p:spPr>
      </p:pic>
    </p:spTree>
    <p:extLst>
      <p:ext uri="{BB962C8B-B14F-4D97-AF65-F5344CB8AC3E}">
        <p14:creationId xmlns:p14="http://schemas.microsoft.com/office/powerpoint/2010/main" val="316046551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AEF080-3161-B31B-78E3-7D23822AA237}"/>
              </a:ext>
            </a:extLst>
          </p:cNvPr>
          <p:cNvSpPr>
            <a:spLocks noGrp="1"/>
          </p:cNvSpPr>
          <p:nvPr>
            <p:ph type="ctrTitle"/>
          </p:nvPr>
        </p:nvSpPr>
        <p:spPr>
          <a:xfrm>
            <a:off x="901701" y="2390401"/>
            <a:ext cx="10388600" cy="1682836"/>
          </a:xfrm>
          <a:prstGeom prst="rect">
            <a:avLst/>
          </a:prstGeom>
        </p:spPr>
        <p:txBody>
          <a:bodyPr anchor="ctr"/>
          <a:lstStyle>
            <a:lvl1pPr algn="ctr">
              <a:lnSpc>
                <a:spcPct val="80000"/>
              </a:lnSpc>
              <a:defRPr sz="7600" cap="all" baseline="0">
                <a:solidFill>
                  <a:schemeClr val="bg1"/>
                </a:solidFill>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AC3FF912-2424-7351-1977-F296FF5B93A6}"/>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708903" y="5529600"/>
            <a:ext cx="774194" cy="966218"/>
          </a:xfrm>
          <a:prstGeom prst="rect">
            <a:avLst/>
          </a:prstGeom>
        </p:spPr>
      </p:pic>
    </p:spTree>
    <p:extLst>
      <p:ext uri="{BB962C8B-B14F-4D97-AF65-F5344CB8AC3E}">
        <p14:creationId xmlns:p14="http://schemas.microsoft.com/office/powerpoint/2010/main" val="40022728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11" name="Content Placeholder 10"/>
          <p:cNvSpPr>
            <a:spLocks noGrp="1"/>
          </p:cNvSpPr>
          <p:nvPr>
            <p:ph sz="quarter" idx="11"/>
          </p:nvPr>
        </p:nvSpPr>
        <p:spPr>
          <a:xfrm>
            <a:off x="637461" y="205740"/>
            <a:ext cx="10961370" cy="5737860"/>
          </a:xfrm>
        </p:spPr>
        <p:txBody>
          <a:bodyPr/>
          <a:lstStyle>
            <a:lvl1pPr marL="158750" indent="0">
              <a:buClr>
                <a:schemeClr val="tx1"/>
              </a:buClr>
              <a:buSzPct val="100000"/>
              <a:buFont typeface="Arial" panose="020B0604020202020204" pitchFamily="34" charset="0"/>
              <a:buNone/>
              <a:defRPr>
                <a:solidFill>
                  <a:schemeClr val="tx1"/>
                </a:solidFill>
              </a:defRPr>
            </a:lvl1pPr>
            <a:lvl2pPr marL="381000" indent="0">
              <a:buClr>
                <a:schemeClr val="tx1"/>
              </a:buClr>
              <a:buSzPct val="100000"/>
              <a:buFont typeface="Arial" panose="020B0604020202020204" pitchFamily="34" charset="0"/>
              <a:buNone/>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3"/>
          <p:cNvSpPr>
            <a:spLocks noGrp="1"/>
          </p:cNvSpPr>
          <p:nvPr>
            <p:ph type="ftr" sz="quarter" idx="3"/>
          </p:nvPr>
        </p:nvSpPr>
        <p:spPr>
          <a:xfrm>
            <a:off x="207334" y="6272237"/>
            <a:ext cx="4114800" cy="365125"/>
          </a:xfrm>
          <a:prstGeom prst="rect">
            <a:avLst/>
          </a:prstGeom>
        </p:spPr>
        <p:txBody>
          <a:bodyPr vert="horz" lIns="91440" tIns="45720" rIns="91440" bIns="45720" rtlCol="0" anchor="ctr"/>
          <a:lstStyle>
            <a:lvl1pPr algn="l">
              <a:defRPr sz="2200">
                <a:solidFill>
                  <a:schemeClr val="tx1"/>
                </a:solidFill>
                <a:latin typeface="Arial" panose="020B0604020202020204" pitchFamily="34" charset="0"/>
                <a:cs typeface="Arial" panose="020B0604020202020204" pitchFamily="34" charset="0"/>
              </a:defRPr>
            </a:lvl1pPr>
          </a:lstStyle>
          <a:p>
            <a:r>
              <a:rPr lang="en-GB" dirty="0">
                <a:solidFill>
                  <a:srgbClr val="282828"/>
                </a:solidFill>
              </a:rPr>
              <a:t>Name, team or project</a:t>
            </a:r>
          </a:p>
        </p:txBody>
      </p:sp>
      <p:sp>
        <p:nvSpPr>
          <p:cNvPr id="9" name="Slide Number Placeholder 4"/>
          <p:cNvSpPr>
            <a:spLocks noGrp="1"/>
          </p:cNvSpPr>
          <p:nvPr>
            <p:ph type="sldNum" sz="quarter" idx="4"/>
          </p:nvPr>
        </p:nvSpPr>
        <p:spPr>
          <a:xfrm>
            <a:off x="-1" y="0"/>
            <a:ext cx="630768" cy="629920"/>
          </a:xfrm>
          <a:prstGeom prst="rect">
            <a:avLst/>
          </a:prstGeom>
          <a:solidFill>
            <a:srgbClr val="00A1CC"/>
          </a:solidFill>
          <a:ln>
            <a:noFill/>
          </a:ln>
        </p:spPr>
        <p:txBody>
          <a:bodyPr vert="horz" lIns="91440" tIns="45720" rIns="91440" bIns="45720" rtlCol="0" anchor="ctr"/>
          <a:lstStyle>
            <a:lvl1pPr algn="ctr">
              <a:defRPr sz="2200">
                <a:solidFill>
                  <a:schemeClr val="bg1"/>
                </a:solidFill>
              </a:defRPr>
            </a:lvl1pPr>
          </a:lstStyle>
          <a:p>
            <a:fld id="{26B92AAF-07FF-4568-94A4-D81A3BD2DFD8}" type="slidenum">
              <a:rPr lang="en-GB" smtClean="0">
                <a:solidFill>
                  <a:srgbClr val="FFFFFF"/>
                </a:solidFill>
              </a:rPr>
              <a:pPr/>
              <a:t>‹#›</a:t>
            </a:fld>
            <a:endParaRPr lang="en-GB" dirty="0">
              <a:solidFill>
                <a:srgbClr val="FFFFFF"/>
              </a:solidFill>
            </a:endParaRPr>
          </a:p>
        </p:txBody>
      </p:sp>
      <p:sp>
        <p:nvSpPr>
          <p:cNvPr id="6" name="Date Placeholder 5"/>
          <p:cNvSpPr>
            <a:spLocks noGrp="1"/>
          </p:cNvSpPr>
          <p:nvPr>
            <p:ph type="dt" sz="half" idx="2"/>
          </p:nvPr>
        </p:nvSpPr>
        <p:spPr>
          <a:xfrm>
            <a:off x="10393680" y="132398"/>
            <a:ext cx="1582320" cy="365125"/>
          </a:xfrm>
          <a:prstGeom prst="rect">
            <a:avLst/>
          </a:prstGeom>
        </p:spPr>
        <p:txBody>
          <a:bodyPr vert="horz" lIns="91440" tIns="45720" rIns="91440" bIns="45720" rtlCol="0" anchor="ctr"/>
          <a:lstStyle>
            <a:lvl1pPr algn="r">
              <a:defRPr sz="2200">
                <a:solidFill>
                  <a:schemeClr val="tx1"/>
                </a:solidFill>
              </a:defRPr>
            </a:lvl1pPr>
          </a:lstStyle>
          <a:p>
            <a:fld id="{37B47267-1F69-4045-8F7D-699A3FA22217}" type="datetime1">
              <a:rPr lang="en-GB" smtClean="0">
                <a:solidFill>
                  <a:srgbClr val="282828"/>
                </a:solidFill>
              </a:rPr>
              <a:pPr/>
              <a:t>20/05/2025</a:t>
            </a:fld>
            <a:endParaRPr lang="en-GB" dirty="0">
              <a:solidFill>
                <a:srgbClr val="282828"/>
              </a:solidFill>
            </a:endParaRPr>
          </a:p>
        </p:txBody>
      </p:sp>
    </p:spTree>
    <p:extLst>
      <p:ext uri="{BB962C8B-B14F-4D97-AF65-F5344CB8AC3E}">
        <p14:creationId xmlns:p14="http://schemas.microsoft.com/office/powerpoint/2010/main" val="223984895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Singl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901701" y="612775"/>
            <a:ext cx="4730400" cy="451254"/>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901701" y="1557338"/>
            <a:ext cx="4730400" cy="4500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B9F7AFDD-4B99-411B-8A59-58DCBCC500D4}" type="datetimeFigureOut">
              <a:rPr lang="en-GB" smtClean="0"/>
              <a:t>20/05/2025</a:t>
            </a:fld>
            <a:endParaRPr lang="en-GB" dirty="0"/>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dirty="0"/>
          </a:p>
        </p:txBody>
      </p:sp>
    </p:spTree>
    <p:extLst>
      <p:ext uri="{BB962C8B-B14F-4D97-AF65-F5344CB8AC3E}">
        <p14:creationId xmlns:p14="http://schemas.microsoft.com/office/powerpoint/2010/main" val="376757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1C08-768E-D7DB-D4E1-602879BACB3B}"/>
              </a:ext>
            </a:extLst>
          </p:cNvPr>
          <p:cNvSpPr>
            <a:spLocks noGrp="1"/>
          </p:cNvSpPr>
          <p:nvPr>
            <p:ph type="title"/>
          </p:nvPr>
        </p:nvSpPr>
        <p:spPr>
          <a:xfrm>
            <a:off x="901701" y="612775"/>
            <a:ext cx="10388598" cy="648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1981F9F-0EAD-1B3A-6F9B-D8C1CAB90854}"/>
              </a:ext>
            </a:extLst>
          </p:cNvPr>
          <p:cNvSpPr>
            <a:spLocks noGrp="1"/>
          </p:cNvSpPr>
          <p:nvPr>
            <p:ph type="dt" sz="half" idx="10"/>
          </p:nvPr>
        </p:nvSpPr>
        <p:spPr/>
        <p:txBody>
          <a:bodyPr/>
          <a:lstStyle/>
          <a:p>
            <a:fld id="{B9F7AFDD-4B99-411B-8A59-58DCBCC500D4}" type="datetimeFigureOut">
              <a:rPr lang="en-GB" smtClean="0"/>
              <a:pPr/>
              <a:t>20/05/2025</a:t>
            </a:fld>
            <a:endParaRPr lang="en-GB" dirty="0"/>
          </a:p>
        </p:txBody>
      </p:sp>
      <p:sp>
        <p:nvSpPr>
          <p:cNvPr id="4" name="Footer Placeholder 3">
            <a:extLst>
              <a:ext uri="{FF2B5EF4-FFF2-40B4-BE49-F238E27FC236}">
                <a16:creationId xmlns:a16="http://schemas.microsoft.com/office/drawing/2014/main" id="{5C88FEAC-3DCF-D23F-C01A-1774C5BCA95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608F528-14E8-2D5D-77C7-0433C61566D8}"/>
              </a:ext>
            </a:extLst>
          </p:cNvPr>
          <p:cNvSpPr>
            <a:spLocks noGrp="1"/>
          </p:cNvSpPr>
          <p:nvPr>
            <p:ph type="sldNum" sz="quarter" idx="12"/>
          </p:nvPr>
        </p:nvSpPr>
        <p:spPr/>
        <p:txBody>
          <a:bodyPr/>
          <a:lstStyle/>
          <a:p>
            <a:fld id="{CBA53E11-492D-48B3-9F9B-09541CA2A39A}" type="slidenum">
              <a:rPr lang="en-GB" smtClean="0"/>
              <a:pPr/>
              <a:t>‹#›</a:t>
            </a:fld>
            <a:endParaRPr lang="en-GB" dirty="0"/>
          </a:p>
        </p:txBody>
      </p:sp>
      <p:sp>
        <p:nvSpPr>
          <p:cNvPr id="6" name="Content Placeholder 3">
            <a:extLst>
              <a:ext uri="{FF2B5EF4-FFF2-40B4-BE49-F238E27FC236}">
                <a16:creationId xmlns:a16="http://schemas.microsoft.com/office/drawing/2014/main" id="{6CAD96D5-3D1B-2481-878A-6363741FFD25}"/>
              </a:ext>
            </a:extLst>
          </p:cNvPr>
          <p:cNvSpPr>
            <a:spLocks noGrp="1"/>
          </p:cNvSpPr>
          <p:nvPr>
            <p:ph sz="half" idx="2"/>
          </p:nvPr>
        </p:nvSpPr>
        <p:spPr>
          <a:xfrm>
            <a:off x="901701" y="1557338"/>
            <a:ext cx="5126400" cy="3823200"/>
          </a:xfrm>
          <a:prstGeom prst="roundRect">
            <a:avLst>
              <a:gd name="adj" fmla="val 3040"/>
            </a:avLst>
          </a:prstGeom>
          <a:solidFill>
            <a:schemeClr val="accent2">
              <a:alpha val="40000"/>
            </a:schemeClr>
          </a:solid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a:extLst>
              <a:ext uri="{FF2B5EF4-FFF2-40B4-BE49-F238E27FC236}">
                <a16:creationId xmlns:a16="http://schemas.microsoft.com/office/drawing/2014/main" id="{5EA67157-2F12-DB51-9BFE-146565BFC5DE}"/>
              </a:ext>
            </a:extLst>
          </p:cNvPr>
          <p:cNvSpPr>
            <a:spLocks noGrp="1"/>
          </p:cNvSpPr>
          <p:nvPr>
            <p:ph type="pic" sz="quarter" idx="13"/>
          </p:nvPr>
        </p:nvSpPr>
        <p:spPr>
          <a:xfrm>
            <a:off x="6165850" y="1557338"/>
            <a:ext cx="5126038" cy="3822700"/>
          </a:xfrm>
          <a:prstGeom prst="roundRect">
            <a:avLst>
              <a:gd name="adj" fmla="val 2875"/>
            </a:avLst>
          </a:prstGeom>
          <a:solidFill>
            <a:schemeClr val="bg1">
              <a:lumMod val="85000"/>
            </a:schemeClr>
          </a:solidFill>
        </p:spPr>
        <p:txBody>
          <a:bodyPr/>
          <a:lstStyle/>
          <a:p>
            <a:r>
              <a:rPr lang="en-US" dirty="0"/>
              <a:t>Click icon to add picture</a:t>
            </a:r>
          </a:p>
        </p:txBody>
      </p:sp>
    </p:spTree>
    <p:extLst>
      <p:ext uri="{BB962C8B-B14F-4D97-AF65-F5344CB8AC3E}">
        <p14:creationId xmlns:p14="http://schemas.microsoft.com/office/powerpoint/2010/main" val="343788951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ane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2EAED-C47D-8ABD-093E-E971EA1247AA}"/>
              </a:ext>
            </a:extLst>
          </p:cNvPr>
          <p:cNvSpPr>
            <a:spLocks noGrp="1"/>
          </p:cNvSpPr>
          <p:nvPr>
            <p:ph type="title"/>
          </p:nvPr>
        </p:nvSpPr>
        <p:spPr>
          <a:xfrm>
            <a:off x="901701" y="612775"/>
            <a:ext cx="10388598" cy="648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EA9E667-86F4-A711-E7E6-DEC24B171D9D}"/>
              </a:ext>
            </a:extLst>
          </p:cNvPr>
          <p:cNvSpPr>
            <a:spLocks noGrp="1"/>
          </p:cNvSpPr>
          <p:nvPr>
            <p:ph type="dt" sz="half" idx="10"/>
          </p:nvPr>
        </p:nvSpPr>
        <p:spPr/>
        <p:txBody>
          <a:bodyPr/>
          <a:lstStyle/>
          <a:p>
            <a:fld id="{B9F7AFDD-4B99-411B-8A59-58DCBCC500D4}" type="datetimeFigureOut">
              <a:rPr lang="en-GB" smtClean="0"/>
              <a:pPr/>
              <a:t>20/05/2025</a:t>
            </a:fld>
            <a:endParaRPr lang="en-GB" dirty="0"/>
          </a:p>
        </p:txBody>
      </p:sp>
      <p:sp>
        <p:nvSpPr>
          <p:cNvPr id="4" name="Footer Placeholder 3">
            <a:extLst>
              <a:ext uri="{FF2B5EF4-FFF2-40B4-BE49-F238E27FC236}">
                <a16:creationId xmlns:a16="http://schemas.microsoft.com/office/drawing/2014/main" id="{7093C6C3-5539-68EC-D0AC-5A78A4CD2A8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D7CF024-6E02-F272-81E2-1DEBD8BCBBF1}"/>
              </a:ext>
            </a:extLst>
          </p:cNvPr>
          <p:cNvSpPr>
            <a:spLocks noGrp="1"/>
          </p:cNvSpPr>
          <p:nvPr>
            <p:ph type="sldNum" sz="quarter" idx="12"/>
          </p:nvPr>
        </p:nvSpPr>
        <p:spPr/>
        <p:txBody>
          <a:bodyPr/>
          <a:lstStyle/>
          <a:p>
            <a:fld id="{CBA53E11-492D-48B3-9F9B-09541CA2A39A}" type="slidenum">
              <a:rPr lang="en-GB" smtClean="0"/>
              <a:pPr/>
              <a:t>‹#›</a:t>
            </a:fld>
            <a:endParaRPr lang="en-GB" dirty="0"/>
          </a:p>
        </p:txBody>
      </p:sp>
      <p:sp>
        <p:nvSpPr>
          <p:cNvPr id="6" name="Content Placeholder 3">
            <a:extLst>
              <a:ext uri="{FF2B5EF4-FFF2-40B4-BE49-F238E27FC236}">
                <a16:creationId xmlns:a16="http://schemas.microsoft.com/office/drawing/2014/main" id="{B77ACDFB-ED10-3F7F-6B02-F4384F10A06C}"/>
              </a:ext>
            </a:extLst>
          </p:cNvPr>
          <p:cNvSpPr>
            <a:spLocks noGrp="1"/>
          </p:cNvSpPr>
          <p:nvPr>
            <p:ph sz="half" idx="2"/>
          </p:nvPr>
        </p:nvSpPr>
        <p:spPr>
          <a:xfrm>
            <a:off x="648000" y="1557338"/>
            <a:ext cx="3448800" cy="4082400"/>
          </a:xfrm>
          <a:prstGeom prst="roundRect">
            <a:avLst>
              <a:gd name="adj" fmla="val 3407"/>
            </a:avLst>
          </a:prstGeom>
          <a:solidFill>
            <a:schemeClr val="accent2">
              <a:alpha val="40000"/>
            </a:schemeClr>
          </a:solid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3">
            <a:extLst>
              <a:ext uri="{FF2B5EF4-FFF2-40B4-BE49-F238E27FC236}">
                <a16:creationId xmlns:a16="http://schemas.microsoft.com/office/drawing/2014/main" id="{BD857FEA-56C0-543A-6823-A1F06D89CA95}"/>
              </a:ext>
            </a:extLst>
          </p:cNvPr>
          <p:cNvSpPr>
            <a:spLocks noGrp="1"/>
          </p:cNvSpPr>
          <p:nvPr>
            <p:ph sz="half" idx="13"/>
          </p:nvPr>
        </p:nvSpPr>
        <p:spPr>
          <a:xfrm>
            <a:off x="4371600" y="1557338"/>
            <a:ext cx="3448800" cy="4082400"/>
          </a:xfrm>
          <a:prstGeom prst="roundRect">
            <a:avLst>
              <a:gd name="adj" fmla="val 3407"/>
            </a:avLst>
          </a:prstGeom>
          <a:solidFill>
            <a:schemeClr val="accent2">
              <a:alpha val="40000"/>
            </a:schemeClr>
          </a:solid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a:extLst>
              <a:ext uri="{FF2B5EF4-FFF2-40B4-BE49-F238E27FC236}">
                <a16:creationId xmlns:a16="http://schemas.microsoft.com/office/drawing/2014/main" id="{959F1486-07BC-2B57-0EC3-01C54EC71A83}"/>
              </a:ext>
            </a:extLst>
          </p:cNvPr>
          <p:cNvSpPr>
            <a:spLocks noGrp="1"/>
          </p:cNvSpPr>
          <p:nvPr>
            <p:ph sz="half" idx="14"/>
          </p:nvPr>
        </p:nvSpPr>
        <p:spPr>
          <a:xfrm>
            <a:off x="8095200" y="1557338"/>
            <a:ext cx="3448800" cy="4082400"/>
          </a:xfrm>
          <a:prstGeom prst="roundRect">
            <a:avLst>
              <a:gd name="adj" fmla="val 3407"/>
            </a:avLst>
          </a:prstGeom>
          <a:solidFill>
            <a:schemeClr val="accent2">
              <a:alpha val="40000"/>
            </a:schemeClr>
          </a:solid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1958893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wo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E98922C-D527-9136-9405-08E10708873D}"/>
              </a:ext>
            </a:extLst>
          </p:cNvPr>
          <p:cNvSpPr>
            <a:spLocks noGrp="1"/>
          </p:cNvSpPr>
          <p:nvPr>
            <p:ph type="pic" sz="quarter" idx="13"/>
          </p:nvPr>
        </p:nvSpPr>
        <p:spPr>
          <a:xfrm>
            <a:off x="6753600" y="108000"/>
            <a:ext cx="5335200" cy="3272400"/>
          </a:xfrm>
          <a:prstGeom prst="roundRect">
            <a:avLst>
              <a:gd name="adj" fmla="val 2875"/>
            </a:avLst>
          </a:prstGeom>
          <a:solidFill>
            <a:schemeClr val="bg1">
              <a:lumMod val="85000"/>
            </a:schemeClr>
          </a:solidFill>
        </p:spPr>
        <p:txBody>
          <a:bodyPr/>
          <a:lstStyle/>
          <a:p>
            <a:r>
              <a:rPr lang="en-US" dirty="0"/>
              <a:t>Click icon to add picture</a:t>
            </a:r>
          </a:p>
        </p:txBody>
      </p:sp>
      <p:sp>
        <p:nvSpPr>
          <p:cNvPr id="9" name="Picture Placeholder 7">
            <a:extLst>
              <a:ext uri="{FF2B5EF4-FFF2-40B4-BE49-F238E27FC236}">
                <a16:creationId xmlns:a16="http://schemas.microsoft.com/office/drawing/2014/main" id="{3A389F4E-27F8-F09F-F15D-C035E5C7370A}"/>
              </a:ext>
            </a:extLst>
          </p:cNvPr>
          <p:cNvSpPr>
            <a:spLocks noGrp="1"/>
          </p:cNvSpPr>
          <p:nvPr>
            <p:ph type="pic" sz="quarter" idx="14"/>
          </p:nvPr>
        </p:nvSpPr>
        <p:spPr>
          <a:xfrm>
            <a:off x="6753600" y="3477600"/>
            <a:ext cx="5335200" cy="3272400"/>
          </a:xfrm>
          <a:prstGeom prst="roundRect">
            <a:avLst>
              <a:gd name="adj" fmla="val 2875"/>
            </a:avLst>
          </a:prstGeom>
          <a:solidFill>
            <a:schemeClr val="bg1">
              <a:lumMod val="85000"/>
            </a:schemeClr>
          </a:solidFill>
        </p:spPr>
        <p:txBody>
          <a:bodyPr/>
          <a:lstStyle/>
          <a:p>
            <a:r>
              <a:rPr lang="en-US" dirty="0"/>
              <a:t>Click icon to add picture</a:t>
            </a:r>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901701" y="612774"/>
            <a:ext cx="4730399" cy="794847"/>
          </a:xfrm>
          <a:prstGeom prst="rect">
            <a:avLst/>
          </a:prstGeo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901700" y="1558800"/>
            <a:ext cx="4730400" cy="44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00912752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Larg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E98922C-D527-9136-9405-08E10708873D}"/>
              </a:ext>
            </a:extLst>
          </p:cNvPr>
          <p:cNvSpPr>
            <a:spLocks noGrp="1"/>
          </p:cNvSpPr>
          <p:nvPr>
            <p:ph type="pic" sz="quarter" idx="13"/>
          </p:nvPr>
        </p:nvSpPr>
        <p:spPr>
          <a:xfrm>
            <a:off x="4579200" y="108000"/>
            <a:ext cx="7509600" cy="6649200"/>
          </a:xfrm>
          <a:prstGeom prst="roundRect">
            <a:avLst>
              <a:gd name="adj" fmla="val 1458"/>
            </a:avLst>
          </a:prstGeom>
          <a:solidFill>
            <a:schemeClr val="bg1">
              <a:lumMod val="85000"/>
            </a:schemeClr>
          </a:solidFill>
        </p:spPr>
        <p:txBody>
          <a:bodyPr/>
          <a:lstStyle/>
          <a:p>
            <a:r>
              <a:rPr lang="en-US" dirty="0"/>
              <a:t>Click icon to add picture</a:t>
            </a:r>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901701" y="612774"/>
            <a:ext cx="2822400" cy="794847"/>
          </a:xfrm>
          <a:prstGeom prst="rect">
            <a:avLst/>
          </a:prstGeo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901700" y="1558800"/>
            <a:ext cx="2822400" cy="44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a:xfrm>
            <a:off x="2397502" y="6323445"/>
            <a:ext cx="2080288" cy="210705"/>
          </a:xfrm>
        </p:spPr>
        <p:txBody>
          <a:bodyPr/>
          <a:lstStyle/>
          <a:p>
            <a:endParaRPr lang="en-GB" dirty="0"/>
          </a:p>
        </p:txBody>
      </p:sp>
    </p:spTree>
    <p:extLst>
      <p:ext uri="{BB962C8B-B14F-4D97-AF65-F5344CB8AC3E}">
        <p14:creationId xmlns:p14="http://schemas.microsoft.com/office/powerpoint/2010/main" val="371606520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Text and Background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D0E3B24D-1C13-83AB-7750-354F580CB4A2}"/>
              </a:ext>
            </a:extLst>
          </p:cNvPr>
          <p:cNvSpPr>
            <a:spLocks noGrp="1"/>
          </p:cNvSpPr>
          <p:nvPr>
            <p:ph type="pic" sz="quarter" idx="15"/>
          </p:nvPr>
        </p:nvSpPr>
        <p:spPr>
          <a:xfrm>
            <a:off x="108000" y="107999"/>
            <a:ext cx="11980800" cy="6642001"/>
          </a:xfrm>
          <a:prstGeom prst="roundRect">
            <a:avLst>
              <a:gd name="adj" fmla="val 1290"/>
            </a:avLst>
          </a:prstGeom>
          <a:solidFill>
            <a:schemeClr val="bg1">
              <a:lumMod val="85000"/>
            </a:schemeClr>
          </a:solidFill>
        </p:spPr>
        <p:txBody>
          <a:bodyPr/>
          <a:lstStyle/>
          <a:p>
            <a:r>
              <a:rPr lang="en-US" dirty="0"/>
              <a:t>Click icon to add picture</a:t>
            </a:r>
          </a:p>
        </p:txBody>
      </p:sp>
      <p:sp>
        <p:nvSpPr>
          <p:cNvPr id="2" name="Title 1">
            <a:extLst>
              <a:ext uri="{FF2B5EF4-FFF2-40B4-BE49-F238E27FC236}">
                <a16:creationId xmlns:a16="http://schemas.microsoft.com/office/drawing/2014/main" id="{9058F047-D684-FD98-9094-7D1BCA6C4198}"/>
              </a:ext>
            </a:extLst>
          </p:cNvPr>
          <p:cNvSpPr>
            <a:spLocks noGrp="1"/>
          </p:cNvSpPr>
          <p:nvPr>
            <p:ph type="title"/>
          </p:nvPr>
        </p:nvSpPr>
        <p:spPr>
          <a:xfrm>
            <a:off x="1884218" y="1379914"/>
            <a:ext cx="8423564" cy="1518458"/>
          </a:xfrm>
          <a:prstGeom prst="rect">
            <a:avLst/>
          </a:prstGeom>
        </p:spPr>
        <p:txBody>
          <a:bodyPr anchor="t"/>
          <a:lstStyle>
            <a:lvl1pPr algn="ctr">
              <a:lnSpc>
                <a:spcPct val="80000"/>
              </a:lnSpc>
              <a:defRPr sz="125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ADB135D-63C4-04F3-5EFB-764269C2ACB6}"/>
              </a:ext>
            </a:extLst>
          </p:cNvPr>
          <p:cNvSpPr>
            <a:spLocks noGrp="1"/>
          </p:cNvSpPr>
          <p:nvPr>
            <p:ph type="dt" sz="half" idx="10"/>
          </p:nvPr>
        </p:nvSpPr>
        <p:spPr/>
        <p:txBody>
          <a:bodyPr/>
          <a:lstStyle/>
          <a:p>
            <a:fld id="{B9F7AFDD-4B99-411B-8A59-58DCBCC500D4}" type="datetimeFigureOut">
              <a:rPr lang="en-GB" smtClean="0"/>
              <a:pPr/>
              <a:t>20/05/2025</a:t>
            </a:fld>
            <a:endParaRPr lang="en-GB" dirty="0"/>
          </a:p>
        </p:txBody>
      </p:sp>
      <p:sp>
        <p:nvSpPr>
          <p:cNvPr id="4" name="Footer Placeholder 3">
            <a:extLst>
              <a:ext uri="{FF2B5EF4-FFF2-40B4-BE49-F238E27FC236}">
                <a16:creationId xmlns:a16="http://schemas.microsoft.com/office/drawing/2014/main" id="{E9305478-8A0F-CEE5-9BAE-ADC91C34E85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109FD1C-BC07-7767-351B-F5B05EC138E9}"/>
              </a:ext>
            </a:extLst>
          </p:cNvPr>
          <p:cNvSpPr>
            <a:spLocks noGrp="1"/>
          </p:cNvSpPr>
          <p:nvPr>
            <p:ph type="sldNum" sz="quarter" idx="12"/>
          </p:nvPr>
        </p:nvSpPr>
        <p:spPr/>
        <p:txBody>
          <a:bodyPr/>
          <a:lstStyle/>
          <a:p>
            <a:fld id="{CBA53E11-492D-48B3-9F9B-09541CA2A39A}" type="slidenum">
              <a:rPr lang="en-GB" smtClean="0"/>
              <a:pPr/>
              <a:t>‹#›</a:t>
            </a:fld>
            <a:endParaRPr lang="en-GB" dirty="0"/>
          </a:p>
        </p:txBody>
      </p:sp>
    </p:spTree>
    <p:extLst>
      <p:ext uri="{BB962C8B-B14F-4D97-AF65-F5344CB8AC3E}">
        <p14:creationId xmlns:p14="http://schemas.microsoft.com/office/powerpoint/2010/main" val="319486443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51E1AF-C1C4-4F74-E321-701371DE7C27}"/>
              </a:ext>
            </a:extLst>
          </p:cNvPr>
          <p:cNvSpPr>
            <a:spLocks noGrp="1"/>
          </p:cNvSpPr>
          <p:nvPr>
            <p:ph type="dt" sz="half" idx="10"/>
          </p:nvPr>
        </p:nvSpPr>
        <p:spPr/>
        <p:txBody>
          <a:bodyPr/>
          <a:lstStyle/>
          <a:p>
            <a:fld id="{B9F7AFDD-4B99-411B-8A59-58DCBCC500D4}" type="datetimeFigureOut">
              <a:rPr lang="en-GB" smtClean="0"/>
              <a:t>20/05/2025</a:t>
            </a:fld>
            <a:endParaRPr lang="en-GB" dirty="0"/>
          </a:p>
        </p:txBody>
      </p:sp>
      <p:sp>
        <p:nvSpPr>
          <p:cNvPr id="5" name="Footer Placeholder 4">
            <a:extLst>
              <a:ext uri="{FF2B5EF4-FFF2-40B4-BE49-F238E27FC236}">
                <a16:creationId xmlns:a16="http://schemas.microsoft.com/office/drawing/2014/main" id="{86835622-3FCE-5C6C-9DE3-1020236E73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BB2CB09-77E4-9853-89E7-F1F73696B236}"/>
              </a:ext>
            </a:extLst>
          </p:cNvPr>
          <p:cNvSpPr>
            <a:spLocks noGrp="1"/>
          </p:cNvSpPr>
          <p:nvPr>
            <p:ph type="sldNum" sz="quarter" idx="12"/>
          </p:nvPr>
        </p:nvSpPr>
        <p:spPr/>
        <p:txBody>
          <a:bodyPr/>
          <a:lstStyle/>
          <a:p>
            <a:fld id="{CBA53E11-492D-48B3-9F9B-09541CA2A39A}" type="slidenum">
              <a:rPr lang="en-GB" smtClean="0"/>
              <a:t>‹#›</a:t>
            </a:fld>
            <a:endParaRPr lang="en-GB" dirty="0"/>
          </a:p>
        </p:txBody>
      </p:sp>
      <p:sp>
        <p:nvSpPr>
          <p:cNvPr id="7" name="Title 1">
            <a:extLst>
              <a:ext uri="{FF2B5EF4-FFF2-40B4-BE49-F238E27FC236}">
                <a16:creationId xmlns:a16="http://schemas.microsoft.com/office/drawing/2014/main" id="{4B5905C7-2620-FC37-78B9-44EA9B10607D}"/>
              </a:ext>
            </a:extLst>
          </p:cNvPr>
          <p:cNvSpPr>
            <a:spLocks noGrp="1"/>
          </p:cNvSpPr>
          <p:nvPr>
            <p:ph type="ctrTitle"/>
          </p:nvPr>
        </p:nvSpPr>
        <p:spPr>
          <a:xfrm>
            <a:off x="3014749" y="2352502"/>
            <a:ext cx="6162504" cy="2152996"/>
          </a:xfrm>
          <a:prstGeom prst="rect">
            <a:avLst/>
          </a:prstGeom>
        </p:spPr>
        <p:txBody>
          <a:bodyPr anchor="ctr"/>
          <a:lstStyle>
            <a:lvl1pPr algn="ctr">
              <a:lnSpc>
                <a:spcPct val="80000"/>
              </a:lnSpc>
              <a:defRPr sz="7600" cap="all" baseline="0"/>
            </a:lvl1pPr>
          </a:lstStyle>
          <a:p>
            <a:r>
              <a:rPr lang="en-US"/>
              <a:t>Click to edit Master title style</a:t>
            </a:r>
            <a:endParaRPr lang="en-GB" dirty="0"/>
          </a:p>
        </p:txBody>
      </p:sp>
    </p:spTree>
    <p:extLst>
      <p:ext uri="{BB962C8B-B14F-4D97-AF65-F5344CB8AC3E}">
        <p14:creationId xmlns:p14="http://schemas.microsoft.com/office/powerpoint/2010/main" val="329969323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7461" y="205740"/>
            <a:ext cx="10961370" cy="5798227"/>
          </a:xfrm>
          <a:prstGeom prst="rect">
            <a:avLst/>
          </a:prstGeom>
        </p:spPr>
        <p:txBody>
          <a:bodyPr vert="horz" lIns="91440" tIns="45720" rIns="91440" bIns="45720" rtlCol="0" anchor="ctr"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195051" y="5819400"/>
            <a:ext cx="780950" cy="822600"/>
          </a:xfrm>
          <a:prstGeom prst="rect">
            <a:avLst/>
          </a:prstGeom>
        </p:spPr>
      </p:pic>
      <p:sp>
        <p:nvSpPr>
          <p:cNvPr id="13" name="Footer Placeholder 3"/>
          <p:cNvSpPr>
            <a:spLocks noGrp="1"/>
          </p:cNvSpPr>
          <p:nvPr>
            <p:ph type="ftr" sz="quarter" idx="3"/>
          </p:nvPr>
        </p:nvSpPr>
        <p:spPr>
          <a:xfrm>
            <a:off x="207334" y="6272237"/>
            <a:ext cx="4114800" cy="365125"/>
          </a:xfrm>
          <a:prstGeom prst="rect">
            <a:avLst/>
          </a:prstGeom>
        </p:spPr>
        <p:txBody>
          <a:bodyPr vert="horz" lIns="91440" tIns="45720" rIns="91440" bIns="45720" rtlCol="0" anchor="ctr"/>
          <a:lstStyle>
            <a:lvl1pPr algn="l">
              <a:defRPr sz="2200">
                <a:solidFill>
                  <a:schemeClr val="tx1"/>
                </a:solidFill>
                <a:latin typeface="Arial" panose="020B0604020202020204" pitchFamily="34" charset="0"/>
                <a:cs typeface="Arial" panose="020B0604020202020204" pitchFamily="34" charset="0"/>
              </a:defRPr>
            </a:lvl1pPr>
          </a:lstStyle>
          <a:p>
            <a:pPr defTabSz="292100" hangingPunct="0"/>
            <a:r>
              <a:rPr lang="en-GB" kern="0">
                <a:solidFill>
                  <a:srgbClr val="282828"/>
                </a:solidFill>
                <a:sym typeface="Gill Sans"/>
              </a:rPr>
              <a:t>Name, team or project</a:t>
            </a:r>
            <a:endParaRPr lang="en-GB" kern="0" dirty="0">
              <a:solidFill>
                <a:srgbClr val="282828"/>
              </a:solidFill>
              <a:sym typeface="Gill Sans"/>
            </a:endParaRPr>
          </a:p>
        </p:txBody>
      </p:sp>
      <p:sp>
        <p:nvSpPr>
          <p:cNvPr id="8" name="Date Placeholder 5"/>
          <p:cNvSpPr>
            <a:spLocks noGrp="1"/>
          </p:cNvSpPr>
          <p:nvPr>
            <p:ph type="dt" sz="half" idx="2"/>
          </p:nvPr>
        </p:nvSpPr>
        <p:spPr>
          <a:xfrm>
            <a:off x="10393680" y="102875"/>
            <a:ext cx="1582320" cy="365125"/>
          </a:xfrm>
          <a:prstGeom prst="rect">
            <a:avLst/>
          </a:prstGeom>
        </p:spPr>
        <p:txBody>
          <a:bodyPr vert="horz" lIns="91440" tIns="45720" rIns="91440" bIns="45720" rtlCol="0" anchor="ctr"/>
          <a:lstStyle>
            <a:lvl1pPr algn="r">
              <a:defRPr sz="2200">
                <a:solidFill>
                  <a:schemeClr val="tx1"/>
                </a:solidFill>
              </a:defRPr>
            </a:lvl1pPr>
          </a:lstStyle>
          <a:p>
            <a:pPr defTabSz="292100" hangingPunct="0"/>
            <a:fld id="{37B47267-1F69-4045-8F7D-699A3FA22217}" type="datetime1">
              <a:rPr lang="en-GB" kern="0" smtClean="0">
                <a:solidFill>
                  <a:srgbClr val="282828"/>
                </a:solidFill>
                <a:sym typeface="Gill Sans"/>
              </a:rPr>
              <a:pPr defTabSz="292100" hangingPunct="0"/>
              <a:t>20/05/2025</a:t>
            </a:fld>
            <a:endParaRPr lang="en-GB" kern="0" dirty="0">
              <a:solidFill>
                <a:srgbClr val="282828"/>
              </a:solidFill>
              <a:sym typeface="Gill Sans"/>
            </a:endParaRPr>
          </a:p>
        </p:txBody>
      </p:sp>
      <p:sp>
        <p:nvSpPr>
          <p:cNvPr id="9" name="Slide Number Placeholder 4"/>
          <p:cNvSpPr>
            <a:spLocks noGrp="1"/>
          </p:cNvSpPr>
          <p:nvPr>
            <p:ph type="sldNum" sz="quarter" idx="4"/>
          </p:nvPr>
        </p:nvSpPr>
        <p:spPr>
          <a:xfrm>
            <a:off x="-1" y="0"/>
            <a:ext cx="630768" cy="629920"/>
          </a:xfrm>
          <a:prstGeom prst="rect">
            <a:avLst/>
          </a:prstGeom>
          <a:solidFill>
            <a:srgbClr val="00A1CC"/>
          </a:solidFill>
          <a:ln>
            <a:noFill/>
          </a:ln>
        </p:spPr>
        <p:txBody>
          <a:bodyPr vert="horz" lIns="91440" tIns="45720" rIns="91440" bIns="45720" rtlCol="0" anchor="ctr"/>
          <a:lstStyle>
            <a:lvl1pPr algn="ctr">
              <a:defRPr sz="2200">
                <a:solidFill>
                  <a:schemeClr val="bg1"/>
                </a:solidFill>
              </a:defRPr>
            </a:lvl1pPr>
          </a:lstStyle>
          <a:p>
            <a:pPr defTabSz="292100" hangingPunct="0"/>
            <a:fld id="{26B92AAF-07FF-4568-94A4-D81A3BD2DFD8}" type="slidenum">
              <a:rPr lang="en-GB" kern="0" smtClean="0">
                <a:solidFill>
                  <a:srgbClr val="FFFFFF"/>
                </a:solidFill>
                <a:sym typeface="Gill Sans"/>
              </a:rPr>
              <a:pPr defTabSz="292100" hangingPunct="0"/>
              <a:t>‹#›</a:t>
            </a:fld>
            <a:endParaRPr lang="en-GB" kern="0" dirty="0">
              <a:solidFill>
                <a:srgbClr val="FFFFFF"/>
              </a:solidFill>
              <a:sym typeface="Gill Sans"/>
            </a:endParaRPr>
          </a:p>
        </p:txBody>
      </p:sp>
    </p:spTree>
    <p:extLst>
      <p:ext uri="{BB962C8B-B14F-4D97-AF65-F5344CB8AC3E}">
        <p14:creationId xmlns:p14="http://schemas.microsoft.com/office/powerpoint/2010/main" val="4110365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hf sldNum="0" hdr="0" ftr="0" dt="0"/>
  <p:txStyles>
    <p:titleStyle>
      <a:lvl1pPr marL="0" marR="0" indent="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1pPr>
      <a:lvl2pPr marL="0" marR="0" indent="11430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2pPr>
      <a:lvl3pPr marL="0" marR="0" indent="22860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3pPr>
      <a:lvl4pPr marL="0" marR="0" indent="34290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4pPr>
      <a:lvl5pPr marL="0" marR="0" indent="45720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5pPr>
      <a:lvl6pPr marL="0" marR="0" indent="57150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6pPr>
      <a:lvl7pPr marL="0" marR="0" indent="68580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7pPr>
      <a:lvl8pPr marL="0" marR="0" indent="80010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8pPr>
      <a:lvl9pPr marL="0" marR="0" indent="91440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9pPr>
    </p:titleStyle>
    <p:bodyStyle>
      <a:lvl1pPr marL="158750" marR="0" indent="0" algn="l" defTabSz="292100" rtl="0" latinLnBrk="0">
        <a:lnSpc>
          <a:spcPct val="150000"/>
        </a:lnSpc>
        <a:spcBef>
          <a:spcPts val="0"/>
        </a:spcBef>
        <a:spcAft>
          <a:spcPts val="0"/>
        </a:spcAft>
        <a:buClr>
          <a:srgbClr val="00A1CC"/>
        </a:buClr>
        <a:buSzPct val="100000"/>
        <a:buFont typeface="Arial" panose="020B0604020202020204" pitchFamily="34" charset="0"/>
        <a:buNone/>
        <a:tabLst/>
        <a:defRPr sz="3500" b="0" i="0" u="none" strike="noStrike" cap="none" spc="0" baseline="0">
          <a:ln>
            <a:noFill/>
          </a:ln>
          <a:solidFill>
            <a:srgbClr val="282828"/>
          </a:solidFill>
          <a:uFillTx/>
          <a:latin typeface="Arial" panose="020B0604020202020204" pitchFamily="34" charset="0"/>
          <a:ea typeface="+mn-ea"/>
          <a:cs typeface="+mn-cs"/>
          <a:sym typeface="Gill Sans"/>
        </a:defRPr>
      </a:lvl1pPr>
      <a:lvl2pPr marL="381000" marR="0" indent="0" algn="l" defTabSz="292100" rtl="0" latinLnBrk="0">
        <a:lnSpc>
          <a:spcPct val="150000"/>
        </a:lnSpc>
        <a:spcBef>
          <a:spcPts val="0"/>
        </a:spcBef>
        <a:spcAft>
          <a:spcPts val="0"/>
        </a:spcAft>
        <a:buClr>
          <a:srgbClr val="6E6E6E"/>
        </a:buClr>
        <a:buSzPct val="100000"/>
        <a:buFont typeface="Arial" panose="020B0604020202020204" pitchFamily="34" charset="0"/>
        <a:buNone/>
        <a:tabLst/>
        <a:defRPr sz="2900" b="0" i="0" u="none" strike="noStrike" cap="none" spc="0" baseline="0">
          <a:ln>
            <a:noFill/>
          </a:ln>
          <a:solidFill>
            <a:srgbClr val="282828"/>
          </a:solidFill>
          <a:uFillTx/>
          <a:latin typeface="Arial" panose="020B0604020202020204" pitchFamily="34" charset="0"/>
          <a:ea typeface="+mn-ea"/>
          <a:cs typeface="+mn-cs"/>
          <a:sym typeface="Gill Sans"/>
        </a:defRPr>
      </a:lvl2pPr>
      <a:lvl3pPr marL="603250" marR="0" indent="0" algn="l" defTabSz="292100" rtl="0" latinLnBrk="0">
        <a:lnSpc>
          <a:spcPct val="150000"/>
        </a:lnSpc>
        <a:spcBef>
          <a:spcPts val="0"/>
        </a:spcBef>
        <a:spcAft>
          <a:spcPts val="0"/>
        </a:spcAft>
        <a:buClrTx/>
        <a:buSzPct val="171000"/>
        <a:buFontTx/>
        <a:buNone/>
        <a:tabLst/>
        <a:defRPr sz="2900" b="0" i="0" u="none" strike="noStrike" cap="none" spc="0" baseline="0">
          <a:ln>
            <a:noFill/>
          </a:ln>
          <a:solidFill>
            <a:srgbClr val="282828"/>
          </a:solidFill>
          <a:uFillTx/>
          <a:latin typeface="Arial" panose="020B0604020202020204" pitchFamily="34" charset="0"/>
          <a:ea typeface="+mn-ea"/>
          <a:cs typeface="+mn-cs"/>
          <a:sym typeface="Gill Sans"/>
        </a:defRPr>
      </a:lvl3pPr>
      <a:lvl4pPr marL="825500" marR="0" indent="0" algn="l" defTabSz="292100" rtl="0" latinLnBrk="0">
        <a:lnSpc>
          <a:spcPct val="150000"/>
        </a:lnSpc>
        <a:spcBef>
          <a:spcPts val="0"/>
        </a:spcBef>
        <a:spcAft>
          <a:spcPts val="0"/>
        </a:spcAft>
        <a:buClrTx/>
        <a:buSzPct val="171000"/>
        <a:buFontTx/>
        <a:buNone/>
        <a:tabLst/>
        <a:defRPr sz="2900" b="0" i="0" u="none" strike="noStrike" cap="none" spc="0" baseline="0">
          <a:ln>
            <a:noFill/>
          </a:ln>
          <a:solidFill>
            <a:srgbClr val="282828"/>
          </a:solidFill>
          <a:uFillTx/>
          <a:latin typeface="Arial" panose="020B0604020202020204" pitchFamily="34" charset="0"/>
          <a:ea typeface="+mn-ea"/>
          <a:cs typeface="+mn-cs"/>
          <a:sym typeface="Gill Sans"/>
        </a:defRPr>
      </a:lvl4pPr>
      <a:lvl5pPr marL="1047750" marR="0" indent="0" algn="l" defTabSz="292100" rtl="0" latinLnBrk="0">
        <a:lnSpc>
          <a:spcPct val="150000"/>
        </a:lnSpc>
        <a:spcBef>
          <a:spcPts val="0"/>
        </a:spcBef>
        <a:spcAft>
          <a:spcPts val="0"/>
        </a:spcAft>
        <a:buClrTx/>
        <a:buSzPct val="171000"/>
        <a:buFontTx/>
        <a:buNone/>
        <a:tabLst/>
        <a:defRPr sz="2900" b="0" i="0" u="none" strike="noStrike" cap="none" spc="0" baseline="0">
          <a:ln>
            <a:noFill/>
          </a:ln>
          <a:solidFill>
            <a:srgbClr val="282828"/>
          </a:solidFill>
          <a:uFillTx/>
          <a:latin typeface="Arial" panose="020B0604020202020204" pitchFamily="34" charset="0"/>
          <a:ea typeface="+mn-ea"/>
          <a:cs typeface="+mn-cs"/>
          <a:sym typeface="Gill Sans"/>
        </a:defRPr>
      </a:lvl5pPr>
      <a:lvl6pPr marL="1620157" marR="0" indent="-394607" algn="l" defTabSz="292100" rtl="0" latinLnBrk="0">
        <a:lnSpc>
          <a:spcPct val="100000"/>
        </a:lnSpc>
        <a:spcBef>
          <a:spcPts val="2400"/>
        </a:spcBef>
        <a:spcAft>
          <a:spcPts val="0"/>
        </a:spcAft>
        <a:buClrTx/>
        <a:buSzPct val="171000"/>
        <a:buFontTx/>
        <a:buChar char="•"/>
        <a:tabLst/>
        <a:defRPr sz="2900" b="0" i="0" u="none" strike="noStrike" cap="none" spc="0" baseline="0">
          <a:ln>
            <a:noFill/>
          </a:ln>
          <a:solidFill>
            <a:srgbClr val="000000"/>
          </a:solidFill>
          <a:uFillTx/>
          <a:latin typeface="+mn-lt"/>
          <a:ea typeface="+mn-ea"/>
          <a:cs typeface="+mn-cs"/>
          <a:sym typeface="Gill Sans"/>
        </a:defRPr>
      </a:lvl6pPr>
      <a:lvl7pPr marL="1797957" marR="0" indent="-394607" algn="l" defTabSz="292100" rtl="0" latinLnBrk="0">
        <a:lnSpc>
          <a:spcPct val="100000"/>
        </a:lnSpc>
        <a:spcBef>
          <a:spcPts val="2400"/>
        </a:spcBef>
        <a:spcAft>
          <a:spcPts val="0"/>
        </a:spcAft>
        <a:buClrTx/>
        <a:buSzPct val="171000"/>
        <a:buFontTx/>
        <a:buChar char="•"/>
        <a:tabLst/>
        <a:defRPr sz="2900" b="0" i="0" u="none" strike="noStrike" cap="none" spc="0" baseline="0">
          <a:ln>
            <a:noFill/>
          </a:ln>
          <a:solidFill>
            <a:srgbClr val="000000"/>
          </a:solidFill>
          <a:uFillTx/>
          <a:latin typeface="+mn-lt"/>
          <a:ea typeface="+mn-ea"/>
          <a:cs typeface="+mn-cs"/>
          <a:sym typeface="Gill Sans"/>
        </a:defRPr>
      </a:lvl7pPr>
      <a:lvl8pPr marL="1975757" marR="0" indent="-394607" algn="l" defTabSz="292100" rtl="0" latinLnBrk="0">
        <a:lnSpc>
          <a:spcPct val="100000"/>
        </a:lnSpc>
        <a:spcBef>
          <a:spcPts val="2400"/>
        </a:spcBef>
        <a:spcAft>
          <a:spcPts val="0"/>
        </a:spcAft>
        <a:buClrTx/>
        <a:buSzPct val="171000"/>
        <a:buFontTx/>
        <a:buChar char="•"/>
        <a:tabLst/>
        <a:defRPr sz="2900" b="0" i="0" u="none" strike="noStrike" cap="none" spc="0" baseline="0">
          <a:ln>
            <a:noFill/>
          </a:ln>
          <a:solidFill>
            <a:srgbClr val="000000"/>
          </a:solidFill>
          <a:uFillTx/>
          <a:latin typeface="+mn-lt"/>
          <a:ea typeface="+mn-ea"/>
          <a:cs typeface="+mn-cs"/>
          <a:sym typeface="Gill Sans"/>
        </a:defRPr>
      </a:lvl8pPr>
      <a:lvl9pPr marL="2153557" marR="0" indent="-394607" algn="l" defTabSz="292100" rtl="0" latinLnBrk="0">
        <a:lnSpc>
          <a:spcPct val="100000"/>
        </a:lnSpc>
        <a:spcBef>
          <a:spcPts val="2400"/>
        </a:spcBef>
        <a:spcAft>
          <a:spcPts val="0"/>
        </a:spcAft>
        <a:buClrTx/>
        <a:buSzPct val="171000"/>
        <a:buFontTx/>
        <a:buChar char="•"/>
        <a:tabLst/>
        <a:defRPr sz="290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1pPr>
      <a:lvl2pPr marL="0" marR="0" indent="11430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2pPr>
      <a:lvl3pPr marL="0" marR="0" indent="22860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3pPr>
      <a:lvl4pPr marL="0" marR="0" indent="34290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4pPr>
      <a:lvl5pPr marL="0" marR="0" indent="45720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5pPr>
      <a:lvl6pPr marL="0" marR="0" indent="57150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6pPr>
      <a:lvl7pPr marL="0" marR="0" indent="68580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7pPr>
      <a:lvl8pPr marL="0" marR="0" indent="80010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8pPr>
      <a:lvl9pPr marL="0" marR="0" indent="91440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15884" y="977559"/>
          <a:ext cx="11675380" cy="2650332"/>
        </p:xfrm>
        <a:graphic>
          <a:graphicData uri="http://schemas.openxmlformats.org/drawingml/2006/table">
            <a:tbl>
              <a:tblPr firstRow="1" bandRow="1">
                <a:tableStyleId>{3B4B98B0-60AC-42C2-AFA5-B58CD77FA1E5}</a:tableStyleId>
              </a:tblPr>
              <a:tblGrid>
                <a:gridCol w="1064029">
                  <a:extLst>
                    <a:ext uri="{9D8B030D-6E8A-4147-A177-3AD203B41FA5}">
                      <a16:colId xmlns:a16="http://schemas.microsoft.com/office/drawing/2014/main" val="20000"/>
                    </a:ext>
                  </a:extLst>
                </a:gridCol>
                <a:gridCol w="10611351">
                  <a:extLst>
                    <a:ext uri="{9D8B030D-6E8A-4147-A177-3AD203B41FA5}">
                      <a16:colId xmlns:a16="http://schemas.microsoft.com/office/drawing/2014/main" val="20001"/>
                    </a:ext>
                  </a:extLst>
                </a:gridCol>
              </a:tblGrid>
              <a:tr h="883444">
                <a:tc>
                  <a:txBody>
                    <a:bodyPr/>
                    <a:lstStyle/>
                    <a:p>
                      <a:r>
                        <a:rPr lang="en-GB" sz="1600" dirty="0">
                          <a:latin typeface="Calibri"/>
                        </a:rPr>
                        <a:t>Colleague </a:t>
                      </a: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endParaRPr lang="en-GB" sz="600" dirty="0"/>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4933591"/>
                  </a:ext>
                </a:extLst>
              </a:tr>
              <a:tr h="883444">
                <a:tc>
                  <a:txBody>
                    <a:bodyPr/>
                    <a:lstStyle/>
                    <a:p>
                      <a:endParaRPr lang="en-GB" sz="1600" dirty="0">
                        <a:latin typeface="Calibri" panose="020F0502020204030204" pitchFamily="34" charset="0"/>
                      </a:endParaRPr>
                    </a:p>
                    <a:p>
                      <a:r>
                        <a:rPr lang="en-GB" sz="1600" b="1" dirty="0">
                          <a:latin typeface="Calibri"/>
                        </a:rPr>
                        <a:t>Manager</a:t>
                      </a: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r>
                        <a:rPr lang="en-GB" sz="600" dirty="0"/>
                        <a:t> </a:t>
                      </a: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83444">
                <a:tc>
                  <a:txBody>
                    <a:bodyPr/>
                    <a:lstStyle/>
                    <a:p>
                      <a:r>
                        <a:rPr lang="en-GB" sz="1600" b="1" dirty="0">
                          <a:latin typeface="Calibri"/>
                        </a:rPr>
                        <a:t>ER Services</a:t>
                      </a: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endParaRPr lang="en-GB" sz="600" dirty="0"/>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905516"/>
                  </a:ext>
                </a:extLst>
              </a:tr>
            </a:tbl>
          </a:graphicData>
        </a:graphic>
      </p:graphicFrame>
      <p:pic>
        <p:nvPicPr>
          <p:cNvPr id="15" name="Graphic 14" descr="Arrow Up with solid fill">
            <a:extLst>
              <a:ext uri="{FF2B5EF4-FFF2-40B4-BE49-F238E27FC236}">
                <a16:creationId xmlns:a16="http://schemas.microsoft.com/office/drawing/2014/main" id="{99E08846-2B96-AAB2-5898-62F49EA556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3284005" y="1667571"/>
            <a:ext cx="353368" cy="386864"/>
          </a:xfrm>
          <a:prstGeom prst="rect">
            <a:avLst/>
          </a:prstGeom>
        </p:spPr>
      </p:pic>
      <p:sp>
        <p:nvSpPr>
          <p:cNvPr id="5" name="TextBox 4"/>
          <p:cNvSpPr txBox="1"/>
          <p:nvPr/>
        </p:nvSpPr>
        <p:spPr>
          <a:xfrm>
            <a:off x="382385" y="5214"/>
            <a:ext cx="12374123" cy="810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l" defTabSz="2921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A1CC"/>
                </a:solidFill>
                <a:effectLst/>
                <a:uLnTx/>
                <a:uFillTx/>
                <a:latin typeface="Arial" panose="020B0604020202020204"/>
                <a:ea typeface="+mn-ea"/>
                <a:cs typeface="+mn-cs"/>
                <a:sym typeface="Gill Sans"/>
              </a:rPr>
              <a:t>Grievance process – informal discussions (please note Logistics have a separate grievance process) </a:t>
            </a:r>
          </a:p>
        </p:txBody>
      </p:sp>
      <p:sp>
        <p:nvSpPr>
          <p:cNvPr id="12" name="TextBox 11"/>
          <p:cNvSpPr txBox="1"/>
          <p:nvPr/>
        </p:nvSpPr>
        <p:spPr>
          <a:xfrm>
            <a:off x="8346528" y="1858004"/>
            <a:ext cx="2942248" cy="903132"/>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Manager meets with the colleague to let them know what they plan to do to resolve the situation or if decision is to take no further action explain this to the colleague. Manager confirms this in writing to the colleague</a:t>
            </a: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a:endParaRPr>
          </a:p>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p:txBody>
      </p:sp>
      <p:grpSp>
        <p:nvGrpSpPr>
          <p:cNvPr id="77" name="Group 76"/>
          <p:cNvGrpSpPr/>
          <p:nvPr/>
        </p:nvGrpSpPr>
        <p:grpSpPr>
          <a:xfrm>
            <a:off x="1634522" y="1135815"/>
            <a:ext cx="3686053" cy="1608995"/>
            <a:chOff x="2751985" y="2222138"/>
            <a:chExt cx="7372102" cy="3217990"/>
          </a:xfrm>
        </p:grpSpPr>
        <p:sp>
          <p:nvSpPr>
            <p:cNvPr id="6" name="TextBox 5"/>
            <p:cNvSpPr txBox="1"/>
            <p:nvPr/>
          </p:nvSpPr>
          <p:spPr>
            <a:xfrm>
              <a:off x="4120326" y="2222138"/>
              <a:ext cx="4039254" cy="97526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Incident takes place. C</a:t>
              </a:r>
              <a:r>
                <a:rPr kumimoji="0" lang="en-GB" sz="900" b="0" i="0" u="none" strike="noStrike" kern="0" cap="none" spc="0" normalizeH="0" baseline="0" noProof="0" dirty="0" err="1">
                  <a:ln>
                    <a:noFill/>
                  </a:ln>
                  <a:solidFill>
                    <a:srgbClr val="000000"/>
                  </a:solidFill>
                  <a:effectLst/>
                  <a:uLnTx/>
                  <a:uFillTx/>
                  <a:latin typeface="Arial" panose="020B0604020202020204"/>
                  <a:ea typeface="+mn-ea"/>
                  <a:cs typeface="+mn-cs"/>
                  <a:sym typeface="Gill Sans"/>
                </a:rPr>
                <a:t>olleague</a:t>
              </a: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 raises concerns informally to manager where comfortable to do so</a:t>
              </a:r>
            </a:p>
          </p:txBody>
        </p:sp>
        <p:sp>
          <p:nvSpPr>
            <p:cNvPr id="19" name="TextBox 18"/>
            <p:cNvSpPr txBox="1"/>
            <p:nvPr/>
          </p:nvSpPr>
          <p:spPr>
            <a:xfrm>
              <a:off x="2751985" y="3910862"/>
              <a:ext cx="7372102" cy="1529266"/>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Meet colleague in private and listen to colleagues' concerns. Manager to check if colleague requires any other support and signposts this as appropriate e.g. Colleague Support Programme. If colleague raises allegations of sexual harassment contact ERS for advice, even if the colleage wants the issue to be dealt with informally </a:t>
              </a: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endParaRPr>
            </a:p>
          </p:txBody>
        </p:sp>
      </p:grpSp>
      <p:sp>
        <p:nvSpPr>
          <p:cNvPr id="39" name="TextBox 38"/>
          <p:cNvSpPr txBox="1"/>
          <p:nvPr/>
        </p:nvSpPr>
        <p:spPr>
          <a:xfrm>
            <a:off x="5801360" y="1985605"/>
            <a:ext cx="1692652" cy="626133"/>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If Investigation required, manager carries this out keeping colleagues concerns confidential</a:t>
            </a: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a:endParaRPr>
          </a:p>
        </p:txBody>
      </p:sp>
      <p:pic>
        <p:nvPicPr>
          <p:cNvPr id="14" name="Graphic 13" descr="Arrow Up with solid fill">
            <a:extLst>
              <a:ext uri="{FF2B5EF4-FFF2-40B4-BE49-F238E27FC236}">
                <a16:creationId xmlns:a16="http://schemas.microsoft.com/office/drawing/2014/main" id="{74B2BBD6-BCBB-80FD-8777-A257478454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7710092" y="2109312"/>
            <a:ext cx="420356" cy="478973"/>
          </a:xfrm>
          <a:prstGeom prst="rect">
            <a:avLst/>
          </a:prstGeom>
        </p:spPr>
      </p:pic>
      <p:pic>
        <p:nvPicPr>
          <p:cNvPr id="16" name="Graphic 15" descr="Arrow Up with solid fill">
            <a:extLst>
              <a:ext uri="{FF2B5EF4-FFF2-40B4-BE49-F238E27FC236}">
                <a16:creationId xmlns:a16="http://schemas.microsoft.com/office/drawing/2014/main" id="{B565B714-4316-8F16-A462-E198377A19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5349884" y="2109312"/>
            <a:ext cx="462224" cy="520840"/>
          </a:xfrm>
          <a:prstGeom prst="rect">
            <a:avLst/>
          </a:prstGeom>
        </p:spPr>
      </p:pic>
      <p:pic>
        <p:nvPicPr>
          <p:cNvPr id="7" name="Graphic 6" descr="Arrow Up with solid fill">
            <a:extLst>
              <a:ext uri="{FF2B5EF4-FFF2-40B4-BE49-F238E27FC236}">
                <a16:creationId xmlns:a16="http://schemas.microsoft.com/office/drawing/2014/main" id="{D7EB7FE9-F780-B9BE-E435-024433984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6076" y="1405632"/>
            <a:ext cx="863152" cy="523878"/>
          </a:xfrm>
          <a:prstGeom prst="rect">
            <a:avLst/>
          </a:prstGeom>
        </p:spPr>
      </p:pic>
      <p:sp>
        <p:nvSpPr>
          <p:cNvPr id="2" name="TextBox 1">
            <a:extLst>
              <a:ext uri="{FF2B5EF4-FFF2-40B4-BE49-F238E27FC236}">
                <a16:creationId xmlns:a16="http://schemas.microsoft.com/office/drawing/2014/main" id="{B9E1BA86-5EBB-5A11-147A-E7A7F2BA47C7}"/>
              </a:ext>
            </a:extLst>
          </p:cNvPr>
          <p:cNvSpPr txBox="1"/>
          <p:nvPr/>
        </p:nvSpPr>
        <p:spPr>
          <a:xfrm>
            <a:off x="2850905" y="3108777"/>
            <a:ext cx="1730720" cy="210635"/>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Provide case advice as required</a:t>
            </a:r>
          </a:p>
        </p:txBody>
      </p:sp>
      <p:sp>
        <p:nvSpPr>
          <p:cNvPr id="3" name="TextBox 2">
            <a:extLst>
              <a:ext uri="{FF2B5EF4-FFF2-40B4-BE49-F238E27FC236}">
                <a16:creationId xmlns:a16="http://schemas.microsoft.com/office/drawing/2014/main" id="{A5F731CD-3E76-2A7E-49B1-A7F4AEB814F3}"/>
              </a:ext>
            </a:extLst>
          </p:cNvPr>
          <p:cNvSpPr txBox="1"/>
          <p:nvPr/>
        </p:nvSpPr>
        <p:spPr>
          <a:xfrm>
            <a:off x="6096001" y="3056821"/>
            <a:ext cx="1398012" cy="349135"/>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Provide case advice as required</a:t>
            </a:r>
          </a:p>
        </p:txBody>
      </p:sp>
      <p:sp>
        <p:nvSpPr>
          <p:cNvPr id="8" name="TextBox 7">
            <a:extLst>
              <a:ext uri="{FF2B5EF4-FFF2-40B4-BE49-F238E27FC236}">
                <a16:creationId xmlns:a16="http://schemas.microsoft.com/office/drawing/2014/main" id="{788949C2-13D3-4359-C101-BDEAE73F2CB2}"/>
              </a:ext>
            </a:extLst>
          </p:cNvPr>
          <p:cNvSpPr txBox="1"/>
          <p:nvPr/>
        </p:nvSpPr>
        <p:spPr>
          <a:xfrm>
            <a:off x="9046379" y="3060088"/>
            <a:ext cx="1315363" cy="349135"/>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Provide case advice as required</a:t>
            </a:r>
          </a:p>
        </p:txBody>
      </p:sp>
      <p:pic>
        <p:nvPicPr>
          <p:cNvPr id="9" name="Graphic 8" descr="Arrow Up with solid fill">
            <a:extLst>
              <a:ext uri="{FF2B5EF4-FFF2-40B4-BE49-F238E27FC236}">
                <a16:creationId xmlns:a16="http://schemas.microsoft.com/office/drawing/2014/main" id="{F2C14A58-AD7A-4FDE-2BF8-6A4FB7D3E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32170" y="2666710"/>
            <a:ext cx="437104" cy="442067"/>
          </a:xfrm>
          <a:prstGeom prst="rect">
            <a:avLst/>
          </a:prstGeom>
        </p:spPr>
      </p:pic>
      <p:pic>
        <p:nvPicPr>
          <p:cNvPr id="10" name="Graphic 9" descr="Arrow Up with solid fill">
            <a:extLst>
              <a:ext uri="{FF2B5EF4-FFF2-40B4-BE49-F238E27FC236}">
                <a16:creationId xmlns:a16="http://schemas.microsoft.com/office/drawing/2014/main" id="{E87CC808-A8A0-4853-2B07-FC6635DD6B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3831041" y="2743998"/>
            <a:ext cx="353368" cy="386864"/>
          </a:xfrm>
          <a:prstGeom prst="rect">
            <a:avLst/>
          </a:prstGeom>
        </p:spPr>
      </p:pic>
      <p:pic>
        <p:nvPicPr>
          <p:cNvPr id="11" name="Graphic 10" descr="Arrow Up with solid fill">
            <a:extLst>
              <a:ext uri="{FF2B5EF4-FFF2-40B4-BE49-F238E27FC236}">
                <a16:creationId xmlns:a16="http://schemas.microsoft.com/office/drawing/2014/main" id="{57D1FCEA-3F87-50BF-285D-36AF093D6F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640019" y="2713518"/>
            <a:ext cx="353368" cy="386864"/>
          </a:xfrm>
          <a:prstGeom prst="rect">
            <a:avLst/>
          </a:prstGeom>
        </p:spPr>
      </p:pic>
      <p:pic>
        <p:nvPicPr>
          <p:cNvPr id="13" name="Graphic 12" descr="Arrow Up with solid fill">
            <a:extLst>
              <a:ext uri="{FF2B5EF4-FFF2-40B4-BE49-F238E27FC236}">
                <a16:creationId xmlns:a16="http://schemas.microsoft.com/office/drawing/2014/main" id="{898CE2A7-A236-A2A1-FF61-53C7EDCA05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795506" y="2711913"/>
            <a:ext cx="353368" cy="386864"/>
          </a:xfrm>
          <a:prstGeom prst="rect">
            <a:avLst/>
          </a:prstGeom>
        </p:spPr>
      </p:pic>
      <p:pic>
        <p:nvPicPr>
          <p:cNvPr id="17" name="Graphic 16" descr="Arrow Up with solid fill">
            <a:extLst>
              <a:ext uri="{FF2B5EF4-FFF2-40B4-BE49-F238E27FC236}">
                <a16:creationId xmlns:a16="http://schemas.microsoft.com/office/drawing/2014/main" id="{4D701DB5-9E7C-11DD-A23C-0E1FDC88CA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8898" y="2693982"/>
            <a:ext cx="437104" cy="362840"/>
          </a:xfrm>
          <a:prstGeom prst="rect">
            <a:avLst/>
          </a:prstGeom>
        </p:spPr>
      </p:pic>
      <p:pic>
        <p:nvPicPr>
          <p:cNvPr id="18" name="Graphic 17" descr="Arrow Up with solid fill">
            <a:extLst>
              <a:ext uri="{FF2B5EF4-FFF2-40B4-BE49-F238E27FC236}">
                <a16:creationId xmlns:a16="http://schemas.microsoft.com/office/drawing/2014/main" id="{11E796E8-1880-CB68-96F3-B6346DD759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4876" y="2730877"/>
            <a:ext cx="437104" cy="362840"/>
          </a:xfrm>
          <a:prstGeom prst="rect">
            <a:avLst/>
          </a:prstGeom>
        </p:spPr>
      </p:pic>
    </p:spTree>
    <p:extLst>
      <p:ext uri="{BB962C8B-B14F-4D97-AF65-F5344CB8AC3E}">
        <p14:creationId xmlns:p14="http://schemas.microsoft.com/office/powerpoint/2010/main" val="10181628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32348" y="1125313"/>
          <a:ext cx="11692591" cy="4180038"/>
        </p:xfrm>
        <a:graphic>
          <a:graphicData uri="http://schemas.openxmlformats.org/drawingml/2006/table">
            <a:tbl>
              <a:tblPr firstRow="1" bandRow="1">
                <a:tableStyleId>{3B4B98B0-60AC-42C2-AFA5-B58CD77FA1E5}</a:tableStyleId>
              </a:tblPr>
              <a:tblGrid>
                <a:gridCol w="972338">
                  <a:extLst>
                    <a:ext uri="{9D8B030D-6E8A-4147-A177-3AD203B41FA5}">
                      <a16:colId xmlns:a16="http://schemas.microsoft.com/office/drawing/2014/main" val="20000"/>
                    </a:ext>
                  </a:extLst>
                </a:gridCol>
                <a:gridCol w="10720253">
                  <a:extLst>
                    <a:ext uri="{9D8B030D-6E8A-4147-A177-3AD203B41FA5}">
                      <a16:colId xmlns:a16="http://schemas.microsoft.com/office/drawing/2014/main" val="20001"/>
                    </a:ext>
                  </a:extLst>
                </a:gridCol>
              </a:tblGrid>
              <a:tr h="1225160">
                <a:tc>
                  <a:txBody>
                    <a:bodyPr/>
                    <a:lstStyle/>
                    <a:p>
                      <a:r>
                        <a:rPr lang="en-GB" sz="1600" dirty="0">
                          <a:latin typeface="Calibri"/>
                        </a:rPr>
                        <a:t>Colleague </a:t>
                      </a: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endParaRPr lang="en-GB" sz="600" dirty="0"/>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4933591"/>
                  </a:ext>
                </a:extLst>
              </a:tr>
              <a:tr h="1863720">
                <a:tc>
                  <a:txBody>
                    <a:bodyPr/>
                    <a:lstStyle/>
                    <a:p>
                      <a:endParaRPr lang="en-GB" sz="1600" dirty="0">
                        <a:latin typeface="Calibri" panose="020F0502020204030204" pitchFamily="34" charset="0"/>
                      </a:endParaRPr>
                    </a:p>
                    <a:p>
                      <a:r>
                        <a:rPr lang="en-GB" sz="1600" b="1" dirty="0">
                          <a:latin typeface="Calibri"/>
                        </a:rPr>
                        <a:t>Manager</a:t>
                      </a: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endParaRPr lang="en-GB" sz="600" dirty="0"/>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91158">
                <a:tc>
                  <a:txBody>
                    <a:bodyPr/>
                    <a:lstStyle/>
                    <a:p>
                      <a:endParaRPr lang="en-GB" sz="1600" b="1" dirty="0">
                        <a:latin typeface="Calibri" panose="020F0502020204030204" pitchFamily="34" charset="0"/>
                      </a:endParaRPr>
                    </a:p>
                    <a:p>
                      <a:r>
                        <a:rPr lang="en-GB" sz="1600" b="1" dirty="0">
                          <a:latin typeface="Calibri"/>
                        </a:rPr>
                        <a:t>ER Services/</a:t>
                      </a:r>
                    </a:p>
                    <a:p>
                      <a:pPr lvl="0">
                        <a:buNone/>
                      </a:pPr>
                      <a:r>
                        <a:rPr lang="en-GB" sz="1600" b="1" dirty="0">
                          <a:latin typeface="Calibri"/>
                        </a:rPr>
                        <a:t>Peninsula</a:t>
                      </a: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600" dirty="0"/>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232348" y="38172"/>
            <a:ext cx="11879704" cy="810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l" defTabSz="2921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A1CC"/>
                </a:solidFill>
                <a:effectLst/>
                <a:uLnTx/>
                <a:uFillTx/>
                <a:latin typeface="Arial" panose="020B0604020202020204"/>
                <a:ea typeface="+mn-ea"/>
                <a:cs typeface="+mn-cs"/>
                <a:sym typeface="Gill Sans"/>
              </a:rPr>
              <a:t>Grievance process – formal grievance (please note Logistics have a separate grievance process) </a:t>
            </a:r>
          </a:p>
        </p:txBody>
      </p:sp>
      <p:sp>
        <p:nvSpPr>
          <p:cNvPr id="12" name="TextBox 11"/>
          <p:cNvSpPr txBox="1"/>
          <p:nvPr/>
        </p:nvSpPr>
        <p:spPr>
          <a:xfrm>
            <a:off x="7909568" y="2727323"/>
            <a:ext cx="1535789" cy="903132"/>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Write to colleague to invite them to a grievance meeting using template letter and giving at least 48 hrs notice and within 7 days of receiving the grievance</a:t>
            </a:r>
          </a:p>
        </p:txBody>
      </p:sp>
      <p:grpSp>
        <p:nvGrpSpPr>
          <p:cNvPr id="77" name="Group 76"/>
          <p:cNvGrpSpPr/>
          <p:nvPr/>
        </p:nvGrpSpPr>
        <p:grpSpPr>
          <a:xfrm>
            <a:off x="1404257" y="1230727"/>
            <a:ext cx="2424237" cy="2464749"/>
            <a:chOff x="3120936" y="2394776"/>
            <a:chExt cx="4848472" cy="4929498"/>
          </a:xfrm>
        </p:grpSpPr>
        <p:sp>
          <p:nvSpPr>
            <p:cNvPr id="6" name="TextBox 5"/>
            <p:cNvSpPr txBox="1"/>
            <p:nvPr/>
          </p:nvSpPr>
          <p:spPr>
            <a:xfrm>
              <a:off x="3120936" y="2394776"/>
              <a:ext cx="4848472" cy="1529266"/>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Incident takes place. Where colleague cannot raise issue informally or not appropriate to raise with manager colleague to make formal complaint in writing – by letter or via the template grievance form</a:t>
              </a:r>
            </a:p>
          </p:txBody>
        </p:sp>
        <p:sp>
          <p:nvSpPr>
            <p:cNvPr id="19" name="TextBox 18"/>
            <p:cNvSpPr txBox="1"/>
            <p:nvPr/>
          </p:nvSpPr>
          <p:spPr>
            <a:xfrm>
              <a:off x="3832852" y="5241010"/>
              <a:ext cx="3072237" cy="2083264"/>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Receive grievance, log case with ER Services and seek advice as appropriate.. Where there is an alleged perpetrator then a separate case will also need to be opened </a:t>
              </a: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endParaRPr>
            </a:p>
          </p:txBody>
        </p:sp>
      </p:grpSp>
      <p:sp>
        <p:nvSpPr>
          <p:cNvPr id="39" name="TextBox 38"/>
          <p:cNvSpPr txBox="1"/>
          <p:nvPr/>
        </p:nvSpPr>
        <p:spPr>
          <a:xfrm>
            <a:off x="4026646" y="2797262"/>
            <a:ext cx="1167523" cy="764633"/>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Write to colleague within 48 hrs using template letter to acknowledge the grievance in writing</a:t>
            </a: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a:endParaRPr>
          </a:p>
        </p:txBody>
      </p:sp>
      <p:pic>
        <p:nvPicPr>
          <p:cNvPr id="3" name="Graphic 2" descr="Arrow Up with solid fill">
            <a:extLst>
              <a:ext uri="{FF2B5EF4-FFF2-40B4-BE49-F238E27FC236}">
                <a16:creationId xmlns:a16="http://schemas.microsoft.com/office/drawing/2014/main" id="{8D16F3F2-CA91-0D58-F214-9746E154B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29602" y="1760777"/>
            <a:ext cx="495719" cy="966546"/>
          </a:xfrm>
          <a:prstGeom prst="rect">
            <a:avLst/>
          </a:prstGeom>
        </p:spPr>
      </p:pic>
      <p:pic>
        <p:nvPicPr>
          <p:cNvPr id="15" name="Graphic 14" descr="Arrow Up with solid fill">
            <a:extLst>
              <a:ext uri="{FF2B5EF4-FFF2-40B4-BE49-F238E27FC236}">
                <a16:creationId xmlns:a16="http://schemas.microsoft.com/office/drawing/2014/main" id="{99E08846-2B96-AAB2-5898-62F49EA556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2446678" y="2140625"/>
            <a:ext cx="330591" cy="479698"/>
          </a:xfrm>
          <a:prstGeom prst="rect">
            <a:avLst/>
          </a:prstGeom>
        </p:spPr>
      </p:pic>
      <p:pic>
        <p:nvPicPr>
          <p:cNvPr id="16" name="Graphic 15" descr="Arrow Up with solid fill">
            <a:extLst>
              <a:ext uri="{FF2B5EF4-FFF2-40B4-BE49-F238E27FC236}">
                <a16:creationId xmlns:a16="http://schemas.microsoft.com/office/drawing/2014/main" id="{B565B714-4316-8F16-A462-E198377A19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3521730" y="2845998"/>
            <a:ext cx="273622" cy="611482"/>
          </a:xfrm>
          <a:prstGeom prst="rect">
            <a:avLst/>
          </a:prstGeom>
        </p:spPr>
      </p:pic>
      <p:pic>
        <p:nvPicPr>
          <p:cNvPr id="7" name="Graphic 6" descr="Arrow Up with solid fill">
            <a:extLst>
              <a:ext uri="{FF2B5EF4-FFF2-40B4-BE49-F238E27FC236}">
                <a16:creationId xmlns:a16="http://schemas.microsoft.com/office/drawing/2014/main" id="{66292D88-9399-301E-B234-311B48E7A0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5246633" y="2866443"/>
            <a:ext cx="462224" cy="567150"/>
          </a:xfrm>
          <a:prstGeom prst="rect">
            <a:avLst/>
          </a:prstGeom>
        </p:spPr>
      </p:pic>
      <p:pic>
        <p:nvPicPr>
          <p:cNvPr id="8" name="Graphic 7" descr="Arrow Up with solid fill">
            <a:extLst>
              <a:ext uri="{FF2B5EF4-FFF2-40B4-BE49-F238E27FC236}">
                <a16:creationId xmlns:a16="http://schemas.microsoft.com/office/drawing/2014/main" id="{8AD8C747-D4F9-26EB-6C07-F1A9401729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7295322" y="2766885"/>
            <a:ext cx="462224" cy="766267"/>
          </a:xfrm>
          <a:prstGeom prst="rect">
            <a:avLst/>
          </a:prstGeom>
        </p:spPr>
      </p:pic>
      <p:sp>
        <p:nvSpPr>
          <p:cNvPr id="9" name="TextBox 8">
            <a:extLst>
              <a:ext uri="{FF2B5EF4-FFF2-40B4-BE49-F238E27FC236}">
                <a16:creationId xmlns:a16="http://schemas.microsoft.com/office/drawing/2014/main" id="{E429C69B-E500-F36A-4DE3-D2DF579EE6FD}"/>
              </a:ext>
            </a:extLst>
          </p:cNvPr>
          <p:cNvSpPr txBox="1"/>
          <p:nvPr/>
        </p:nvSpPr>
        <p:spPr>
          <a:xfrm>
            <a:off x="9936157" y="2581310"/>
            <a:ext cx="1517260" cy="118013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Contact ERS for advice before the meeting if complex or haven’t heard a grievance before. A</a:t>
            </a:r>
            <a:r>
              <a:rPr kumimoji="0" lang="en-GB" sz="900" b="0" i="0" u="none" strike="noStrike" kern="0" cap="none" spc="0" normalizeH="0" baseline="0" noProof="0" dirty="0" err="1">
                <a:ln>
                  <a:noFill/>
                </a:ln>
                <a:solidFill>
                  <a:srgbClr val="000000"/>
                </a:solidFill>
                <a:effectLst/>
                <a:uLnTx/>
                <a:uFillTx/>
                <a:latin typeface="Arial" panose="020B0604020202020204"/>
                <a:ea typeface="+mn-ea"/>
                <a:cs typeface="+mn-cs"/>
                <a:sym typeface="Gill Sans"/>
              </a:rPr>
              <a:t>ccess</a:t>
            </a: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 resources available to them through The People Collection prior to the meeting</a:t>
            </a:r>
          </a:p>
        </p:txBody>
      </p:sp>
      <p:pic>
        <p:nvPicPr>
          <p:cNvPr id="11" name="Graphic 10" descr="Arrow Up with solid fill">
            <a:extLst>
              <a:ext uri="{FF2B5EF4-FFF2-40B4-BE49-F238E27FC236}">
                <a16:creationId xmlns:a16="http://schemas.microsoft.com/office/drawing/2014/main" id="{34F1D1BC-2164-9207-C4AB-26926FC6B6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9437117" y="2889598"/>
            <a:ext cx="462224" cy="520840"/>
          </a:xfrm>
          <a:prstGeom prst="rect">
            <a:avLst/>
          </a:prstGeom>
        </p:spPr>
      </p:pic>
      <p:sp>
        <p:nvSpPr>
          <p:cNvPr id="21" name="TextBox 20">
            <a:extLst>
              <a:ext uri="{FF2B5EF4-FFF2-40B4-BE49-F238E27FC236}">
                <a16:creationId xmlns:a16="http://schemas.microsoft.com/office/drawing/2014/main" id="{3F3434B8-AA2E-4631-CB98-341882ADCC85}"/>
              </a:ext>
            </a:extLst>
          </p:cNvPr>
          <p:cNvSpPr txBox="1"/>
          <p:nvPr/>
        </p:nvSpPr>
        <p:spPr>
          <a:xfrm>
            <a:off x="1662222" y="4438044"/>
            <a:ext cx="1988121" cy="764633"/>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Provide case advice as required. If appropriate ERS will advise manager to consider appointing a welfare manager to the case</a:t>
            </a: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a:endParaRPr>
          </a:p>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p:txBody>
      </p:sp>
      <p:pic>
        <p:nvPicPr>
          <p:cNvPr id="22" name="Graphic 21" descr="Arrow Up with solid fill">
            <a:extLst>
              <a:ext uri="{FF2B5EF4-FFF2-40B4-BE49-F238E27FC236}">
                <a16:creationId xmlns:a16="http://schemas.microsoft.com/office/drawing/2014/main" id="{46DD2885-7644-7D4D-C0F4-60D5AADBAA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93421" y="3756952"/>
            <a:ext cx="437104" cy="674221"/>
          </a:xfrm>
          <a:prstGeom prst="rect">
            <a:avLst/>
          </a:prstGeom>
        </p:spPr>
      </p:pic>
      <p:sp>
        <p:nvSpPr>
          <p:cNvPr id="23" name="TextBox 22">
            <a:extLst>
              <a:ext uri="{FF2B5EF4-FFF2-40B4-BE49-F238E27FC236}">
                <a16:creationId xmlns:a16="http://schemas.microsoft.com/office/drawing/2014/main" id="{78CCFD6A-E86A-95A0-0AF0-343A4524E723}"/>
              </a:ext>
            </a:extLst>
          </p:cNvPr>
          <p:cNvSpPr txBox="1"/>
          <p:nvPr/>
        </p:nvSpPr>
        <p:spPr>
          <a:xfrm>
            <a:off x="5761320" y="2797261"/>
            <a:ext cx="1398625" cy="764633"/>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000000"/>
                </a:solidFill>
                <a:effectLst/>
                <a:uLnTx/>
                <a:uFillTx/>
                <a:latin typeface="Arial" panose="020B0604020202020204"/>
                <a:ea typeface="+mn-ea"/>
                <a:cs typeface="+mn-cs"/>
                <a:sym typeface="Gill Sans"/>
              </a:rPr>
              <a:t>If appropriate </a:t>
            </a: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find a neutral appropriate manager to ask as welfare manager and confirm with colleague</a:t>
            </a:r>
          </a:p>
        </p:txBody>
      </p:sp>
      <p:sp>
        <p:nvSpPr>
          <p:cNvPr id="26" name="TextBox 25">
            <a:extLst>
              <a:ext uri="{FF2B5EF4-FFF2-40B4-BE49-F238E27FC236}">
                <a16:creationId xmlns:a16="http://schemas.microsoft.com/office/drawing/2014/main" id="{8E32FCEF-2CD2-5DDC-6205-66B090656137}"/>
              </a:ext>
            </a:extLst>
          </p:cNvPr>
          <p:cNvSpPr txBox="1"/>
          <p:nvPr/>
        </p:nvSpPr>
        <p:spPr>
          <a:xfrm>
            <a:off x="7909568" y="1438670"/>
            <a:ext cx="1535789" cy="349135"/>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Arrange representation if wish to be accompanied</a:t>
            </a:r>
          </a:p>
        </p:txBody>
      </p:sp>
      <p:sp>
        <p:nvSpPr>
          <p:cNvPr id="2" name="TextBox 1">
            <a:extLst>
              <a:ext uri="{FF2B5EF4-FFF2-40B4-BE49-F238E27FC236}">
                <a16:creationId xmlns:a16="http://schemas.microsoft.com/office/drawing/2014/main" id="{A6807B63-12DB-5A88-6F6F-A0EC1E1620D4}"/>
              </a:ext>
            </a:extLst>
          </p:cNvPr>
          <p:cNvSpPr txBox="1"/>
          <p:nvPr/>
        </p:nvSpPr>
        <p:spPr>
          <a:xfrm>
            <a:off x="10194750" y="4475211"/>
            <a:ext cx="1185305" cy="349135"/>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Provide case advice as required</a:t>
            </a:r>
          </a:p>
        </p:txBody>
      </p:sp>
      <p:pic>
        <p:nvPicPr>
          <p:cNvPr id="10" name="Graphic 9" descr="Arrow Up with solid fill">
            <a:extLst>
              <a:ext uri="{FF2B5EF4-FFF2-40B4-BE49-F238E27FC236}">
                <a16:creationId xmlns:a16="http://schemas.microsoft.com/office/drawing/2014/main" id="{C4E13742-E0DC-F491-C334-09A3840E1E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861700" y="3761439"/>
            <a:ext cx="437104" cy="669734"/>
          </a:xfrm>
          <a:prstGeom prst="rect">
            <a:avLst/>
          </a:prstGeom>
        </p:spPr>
      </p:pic>
      <p:pic>
        <p:nvPicPr>
          <p:cNvPr id="13" name="Graphic 12" descr="Arrow Up with solid fill">
            <a:extLst>
              <a:ext uri="{FF2B5EF4-FFF2-40B4-BE49-F238E27FC236}">
                <a16:creationId xmlns:a16="http://schemas.microsoft.com/office/drawing/2014/main" id="{73325F2B-7CF4-4F38-B510-AB47C269F5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3258" y="3761441"/>
            <a:ext cx="495719" cy="669732"/>
          </a:xfrm>
          <a:prstGeom prst="rect">
            <a:avLst/>
          </a:prstGeom>
        </p:spPr>
      </p:pic>
      <p:sp>
        <p:nvSpPr>
          <p:cNvPr id="17" name="TextBox 16">
            <a:extLst>
              <a:ext uri="{FF2B5EF4-FFF2-40B4-BE49-F238E27FC236}">
                <a16:creationId xmlns:a16="http://schemas.microsoft.com/office/drawing/2014/main" id="{CF284B50-57CE-F3DF-5B99-1097933D229C}"/>
              </a:ext>
            </a:extLst>
          </p:cNvPr>
          <p:cNvSpPr txBox="1"/>
          <p:nvPr/>
        </p:nvSpPr>
        <p:spPr>
          <a:xfrm>
            <a:off x="9880747" y="1292567"/>
            <a:ext cx="1320740" cy="764633"/>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If unable to attend let the manager know as soon as possible so they can rearrange</a:t>
            </a: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a:endParaRPr>
          </a:p>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p:txBody>
      </p:sp>
    </p:spTree>
    <p:extLst>
      <p:ext uri="{BB962C8B-B14F-4D97-AF65-F5344CB8AC3E}">
        <p14:creationId xmlns:p14="http://schemas.microsoft.com/office/powerpoint/2010/main" val="39488622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944" y="1108125"/>
          <a:ext cx="11524903" cy="4614824"/>
        </p:xfrm>
        <a:graphic>
          <a:graphicData uri="http://schemas.openxmlformats.org/drawingml/2006/table">
            <a:tbl>
              <a:tblPr firstRow="1" bandRow="1">
                <a:tableStyleId>{3B4B98B0-60AC-42C2-AFA5-B58CD77FA1E5}</a:tableStyleId>
              </a:tblPr>
              <a:tblGrid>
                <a:gridCol w="1003716">
                  <a:extLst>
                    <a:ext uri="{9D8B030D-6E8A-4147-A177-3AD203B41FA5}">
                      <a16:colId xmlns:a16="http://schemas.microsoft.com/office/drawing/2014/main" val="20000"/>
                    </a:ext>
                  </a:extLst>
                </a:gridCol>
                <a:gridCol w="10521187">
                  <a:extLst>
                    <a:ext uri="{9D8B030D-6E8A-4147-A177-3AD203B41FA5}">
                      <a16:colId xmlns:a16="http://schemas.microsoft.com/office/drawing/2014/main" val="20001"/>
                    </a:ext>
                  </a:extLst>
                </a:gridCol>
              </a:tblGrid>
              <a:tr h="1353804">
                <a:tc>
                  <a:txBody>
                    <a:bodyPr/>
                    <a:lstStyle/>
                    <a:p>
                      <a:r>
                        <a:rPr lang="en-GB" sz="1600" dirty="0">
                          <a:latin typeface="Calibri"/>
                        </a:rPr>
                        <a:t>Colleague </a:t>
                      </a: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endParaRPr lang="en-GB" sz="600" dirty="0"/>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4933591"/>
                  </a:ext>
                </a:extLst>
              </a:tr>
              <a:tr h="2080045">
                <a:tc>
                  <a:txBody>
                    <a:bodyPr/>
                    <a:lstStyle/>
                    <a:p>
                      <a:endParaRPr lang="en-GB" sz="1600" dirty="0">
                        <a:latin typeface="Calibri" panose="020F0502020204030204" pitchFamily="34" charset="0"/>
                      </a:endParaRPr>
                    </a:p>
                    <a:p>
                      <a:r>
                        <a:rPr lang="en-GB" sz="1600" b="1" dirty="0">
                          <a:latin typeface="Calibri"/>
                        </a:rPr>
                        <a:t>Manager</a:t>
                      </a: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endParaRPr lang="en-GB" sz="600" dirty="0"/>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80975">
                <a:tc>
                  <a:txBody>
                    <a:bodyPr/>
                    <a:lstStyle/>
                    <a:p>
                      <a:endParaRPr lang="en-GB" sz="1600" b="1" dirty="0">
                        <a:latin typeface="Calibri" panose="020F0502020204030204" pitchFamily="34" charset="0"/>
                      </a:endParaRPr>
                    </a:p>
                    <a:p>
                      <a:r>
                        <a:rPr lang="en-GB" sz="1600" b="1" dirty="0">
                          <a:latin typeface="Calibri"/>
                        </a:rPr>
                        <a:t>ER Services/</a:t>
                      </a:r>
                    </a:p>
                    <a:p>
                      <a:pPr lvl="0">
                        <a:buNone/>
                      </a:pPr>
                      <a:r>
                        <a:rPr lang="en-GB" sz="1600" b="1" dirty="0">
                          <a:latin typeface="Calibri"/>
                        </a:rPr>
                        <a:t>Peninsula</a:t>
                      </a: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600" dirty="0"/>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246950" y="73180"/>
            <a:ext cx="11746892" cy="810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l" defTabSz="2921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A1CC"/>
                </a:solidFill>
                <a:effectLst/>
                <a:uLnTx/>
                <a:uFillTx/>
                <a:latin typeface="Arial" panose="020B0604020202020204"/>
                <a:ea typeface="+mn-ea"/>
                <a:cs typeface="+mn-cs"/>
                <a:sym typeface="Gill Sans"/>
              </a:rPr>
              <a:t>Grievance process continued – formal grievance (please note Logistics have a separate grievance process) </a:t>
            </a:r>
          </a:p>
        </p:txBody>
      </p:sp>
      <p:pic>
        <p:nvPicPr>
          <p:cNvPr id="7" name="Graphic 6" descr="Arrow Up with solid fill">
            <a:extLst>
              <a:ext uri="{FF2B5EF4-FFF2-40B4-BE49-F238E27FC236}">
                <a16:creationId xmlns:a16="http://schemas.microsoft.com/office/drawing/2014/main" id="{66292D88-9399-301E-B234-311B48E7A0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5167488" y="3032999"/>
            <a:ext cx="462224" cy="707613"/>
          </a:xfrm>
          <a:prstGeom prst="rect">
            <a:avLst/>
          </a:prstGeom>
        </p:spPr>
      </p:pic>
      <p:pic>
        <p:nvPicPr>
          <p:cNvPr id="8" name="Graphic 7" descr="Arrow Up with solid fill">
            <a:extLst>
              <a:ext uri="{FF2B5EF4-FFF2-40B4-BE49-F238E27FC236}">
                <a16:creationId xmlns:a16="http://schemas.microsoft.com/office/drawing/2014/main" id="{8AD8C747-D4F9-26EB-6C07-F1A9401729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9481006" y="2959365"/>
            <a:ext cx="462224" cy="912343"/>
          </a:xfrm>
          <a:prstGeom prst="rect">
            <a:avLst/>
          </a:prstGeom>
        </p:spPr>
      </p:pic>
      <p:sp>
        <p:nvSpPr>
          <p:cNvPr id="9" name="TextBox 8">
            <a:extLst>
              <a:ext uri="{FF2B5EF4-FFF2-40B4-BE49-F238E27FC236}">
                <a16:creationId xmlns:a16="http://schemas.microsoft.com/office/drawing/2014/main" id="{E429C69B-E500-F36A-4DE3-D2DF579EE6FD}"/>
              </a:ext>
            </a:extLst>
          </p:cNvPr>
          <p:cNvSpPr txBox="1"/>
          <p:nvPr/>
        </p:nvSpPr>
        <p:spPr>
          <a:xfrm>
            <a:off x="10168290" y="2935239"/>
            <a:ext cx="1517260" cy="903132"/>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All </a:t>
            </a:r>
            <a:r>
              <a:rPr kumimoji="0" lang="en-GB" sz="900" b="0" i="0" u="none" strike="noStrike" kern="1200" cap="none" spc="0" normalizeH="0" baseline="0" noProof="0" dirty="0">
                <a:ln>
                  <a:noFill/>
                </a:ln>
                <a:solidFill>
                  <a:srgbClr val="282828"/>
                </a:solidFill>
                <a:effectLst/>
                <a:uLnTx/>
                <a:uFillTx/>
                <a:latin typeface="Arial" panose="020B0604020202020204"/>
                <a:ea typeface="+mn-ea"/>
                <a:cs typeface="+mn-cs"/>
              </a:rPr>
              <a:t>documents, evidence, notes and </a:t>
            </a: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 letters to be stored securely in lockable storage (and transferred appropriately if move roles/leave Co-op)</a:t>
            </a:r>
          </a:p>
        </p:txBody>
      </p:sp>
      <p:sp>
        <p:nvSpPr>
          <p:cNvPr id="2" name="TextBox 1">
            <a:extLst>
              <a:ext uri="{FF2B5EF4-FFF2-40B4-BE49-F238E27FC236}">
                <a16:creationId xmlns:a16="http://schemas.microsoft.com/office/drawing/2014/main" id="{C7004B7D-75E5-BF8A-22AA-6A92D99E8149}"/>
              </a:ext>
            </a:extLst>
          </p:cNvPr>
          <p:cNvSpPr txBox="1"/>
          <p:nvPr/>
        </p:nvSpPr>
        <p:spPr>
          <a:xfrm>
            <a:off x="1636043" y="3008879"/>
            <a:ext cx="1137132" cy="626133"/>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Meeting takes place  -discuss colleagues' complaint</a:t>
            </a: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a:endParaRPr>
          </a:p>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p:txBody>
      </p:sp>
      <p:sp>
        <p:nvSpPr>
          <p:cNvPr id="14" name="TextBox 13">
            <a:extLst>
              <a:ext uri="{FF2B5EF4-FFF2-40B4-BE49-F238E27FC236}">
                <a16:creationId xmlns:a16="http://schemas.microsoft.com/office/drawing/2014/main" id="{26C0B8A0-E974-9C6E-2BA5-BEA4313F9B85}"/>
              </a:ext>
            </a:extLst>
          </p:cNvPr>
          <p:cNvSpPr txBox="1"/>
          <p:nvPr/>
        </p:nvSpPr>
        <p:spPr>
          <a:xfrm>
            <a:off x="3907662" y="2935240"/>
            <a:ext cx="1137132" cy="903132"/>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Manager to investigate issues raised which may include interviewing other colleagues </a:t>
            </a: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a:endParaRPr>
          </a:p>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p:txBody>
      </p:sp>
      <p:sp>
        <p:nvSpPr>
          <p:cNvPr id="17" name="TextBox 16">
            <a:extLst>
              <a:ext uri="{FF2B5EF4-FFF2-40B4-BE49-F238E27FC236}">
                <a16:creationId xmlns:a16="http://schemas.microsoft.com/office/drawing/2014/main" id="{D88D606B-AC91-318E-C09E-03E6C3809E3A}"/>
              </a:ext>
            </a:extLst>
          </p:cNvPr>
          <p:cNvSpPr txBox="1"/>
          <p:nvPr/>
        </p:nvSpPr>
        <p:spPr>
          <a:xfrm>
            <a:off x="1636043" y="1326195"/>
            <a:ext cx="1137132" cy="626133"/>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Be ready to talk about concerns at meeting</a:t>
            </a: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a:endParaRPr>
          </a:p>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p:txBody>
      </p:sp>
      <p:pic>
        <p:nvPicPr>
          <p:cNvPr id="20" name="Graphic 19" descr="Arrow Up with solid fill">
            <a:extLst>
              <a:ext uri="{FF2B5EF4-FFF2-40B4-BE49-F238E27FC236}">
                <a16:creationId xmlns:a16="http://schemas.microsoft.com/office/drawing/2014/main" id="{C848E40D-179F-064F-F5F8-2DE084A44C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3109306" y="2831725"/>
            <a:ext cx="462224" cy="980440"/>
          </a:xfrm>
          <a:prstGeom prst="rect">
            <a:avLst/>
          </a:prstGeom>
        </p:spPr>
      </p:pic>
      <p:sp>
        <p:nvSpPr>
          <p:cNvPr id="29" name="TextBox 28">
            <a:extLst>
              <a:ext uri="{FF2B5EF4-FFF2-40B4-BE49-F238E27FC236}">
                <a16:creationId xmlns:a16="http://schemas.microsoft.com/office/drawing/2014/main" id="{71A244C2-1CFD-ED3D-CB40-5ECA30A4F085}"/>
              </a:ext>
            </a:extLst>
          </p:cNvPr>
          <p:cNvSpPr txBox="1"/>
          <p:nvPr/>
        </p:nvSpPr>
        <p:spPr>
          <a:xfrm>
            <a:off x="10111712" y="1242925"/>
            <a:ext cx="1485508" cy="903132"/>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Appeal if appropriate, either by letter or completing the template form within 7 calendar days of receiving outcome letter </a:t>
            </a: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a:endParaRPr>
          </a:p>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p:txBody>
      </p:sp>
      <p:sp>
        <p:nvSpPr>
          <p:cNvPr id="31" name="TextBox 30">
            <a:extLst>
              <a:ext uri="{FF2B5EF4-FFF2-40B4-BE49-F238E27FC236}">
                <a16:creationId xmlns:a16="http://schemas.microsoft.com/office/drawing/2014/main" id="{B9D6ADA7-2B82-A4B7-223B-FD4107972C68}"/>
              </a:ext>
            </a:extLst>
          </p:cNvPr>
          <p:cNvSpPr txBox="1"/>
          <p:nvPr/>
        </p:nvSpPr>
        <p:spPr>
          <a:xfrm>
            <a:off x="5930672" y="2594878"/>
            <a:ext cx="3147010" cy="1734129"/>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Once investigation complete and decision made:</a:t>
            </a:r>
          </a:p>
          <a:p>
            <a:pPr marL="171450" marR="0" lvl="0" indent="-171450" algn="ctr" defTabSz="2921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 write to colleague to tell them the outcome  -within 14 calen</a:t>
            </a:r>
            <a:r>
              <a:rPr kumimoji="0" lang="en-GB" sz="900" b="0" i="0" u="none" strike="noStrike" kern="0" cap="none" spc="0" normalizeH="0" baseline="0" noProof="0" dirty="0" err="1">
                <a:ln>
                  <a:noFill/>
                </a:ln>
                <a:solidFill>
                  <a:srgbClr val="000000"/>
                </a:solidFill>
                <a:effectLst/>
                <a:uLnTx/>
                <a:uFillTx/>
                <a:latin typeface="Arial" panose="020B0604020202020204"/>
                <a:ea typeface="+mn-ea"/>
                <a:cs typeface="+mn-cs"/>
                <a:sym typeface="Gill Sans"/>
              </a:rPr>
              <a:t>dar</a:t>
            </a: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 days of the grievance meeting and providing a copy of the meeting notes as well as setting out appeal details. If longer is needed inform colleague using template letter. If advice needed when making decision call ERS. </a:t>
            </a:r>
          </a:p>
          <a:p>
            <a:pPr marL="171450" marR="0" lvl="0" indent="-171450" algn="ctr" defTabSz="2921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a:sym typeface="Gill Sans"/>
              </a:rPr>
              <a:t>If grievance is about another colleague and not upheld, let the colleague know no further action will be taken but if further action is to be taken advise them of this and appoint a disciplinary hearing manager</a:t>
            </a: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a:endParaRPr>
          </a:p>
          <a:p>
            <a:pPr marL="171450" marR="0" lvl="0" indent="-171450" algn="ctr" defTabSz="2921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p:txBody>
      </p:sp>
      <p:sp>
        <p:nvSpPr>
          <p:cNvPr id="3" name="TextBox 2">
            <a:extLst>
              <a:ext uri="{FF2B5EF4-FFF2-40B4-BE49-F238E27FC236}">
                <a16:creationId xmlns:a16="http://schemas.microsoft.com/office/drawing/2014/main" id="{82A89275-B6DD-DCD2-633C-FED2C94ADD66}"/>
              </a:ext>
            </a:extLst>
          </p:cNvPr>
          <p:cNvSpPr txBox="1"/>
          <p:nvPr/>
        </p:nvSpPr>
        <p:spPr>
          <a:xfrm>
            <a:off x="7143784" y="4895368"/>
            <a:ext cx="897941" cy="487634"/>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Provide case advice as required</a:t>
            </a:r>
          </a:p>
        </p:txBody>
      </p:sp>
      <p:pic>
        <p:nvPicPr>
          <p:cNvPr id="6" name="Graphic 5" descr="Arrow Up with solid fill">
            <a:extLst>
              <a:ext uri="{FF2B5EF4-FFF2-40B4-BE49-F238E27FC236}">
                <a16:creationId xmlns:a16="http://schemas.microsoft.com/office/drawing/2014/main" id="{19675517-D6F4-5038-2E22-1F5D1D6339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604621" y="4329007"/>
            <a:ext cx="437104" cy="538792"/>
          </a:xfrm>
          <a:prstGeom prst="rect">
            <a:avLst/>
          </a:prstGeom>
        </p:spPr>
      </p:pic>
      <p:pic>
        <p:nvPicPr>
          <p:cNvPr id="10" name="Graphic 9" descr="Arrow Up with solid fill">
            <a:extLst>
              <a:ext uri="{FF2B5EF4-FFF2-40B4-BE49-F238E27FC236}">
                <a16:creationId xmlns:a16="http://schemas.microsoft.com/office/drawing/2014/main" id="{9E2EAC76-350B-66BE-5FCB-0CD7A1BDD2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43784" y="4283756"/>
            <a:ext cx="437104" cy="538793"/>
          </a:xfrm>
          <a:prstGeom prst="rect">
            <a:avLst/>
          </a:prstGeom>
        </p:spPr>
      </p:pic>
      <p:sp>
        <p:nvSpPr>
          <p:cNvPr id="11" name="TextBox 10">
            <a:extLst>
              <a:ext uri="{FF2B5EF4-FFF2-40B4-BE49-F238E27FC236}">
                <a16:creationId xmlns:a16="http://schemas.microsoft.com/office/drawing/2014/main" id="{D9C54408-0532-5185-EAC7-51890D14C8A8}"/>
              </a:ext>
            </a:extLst>
          </p:cNvPr>
          <p:cNvSpPr txBox="1"/>
          <p:nvPr/>
        </p:nvSpPr>
        <p:spPr>
          <a:xfrm>
            <a:off x="6932384" y="1488001"/>
            <a:ext cx="1320740" cy="349135"/>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Receive outcome letter</a:t>
            </a: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a:endParaRPr>
          </a:p>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p:txBody>
      </p:sp>
    </p:spTree>
    <p:extLst>
      <p:ext uri="{BB962C8B-B14F-4D97-AF65-F5344CB8AC3E}">
        <p14:creationId xmlns:p14="http://schemas.microsoft.com/office/powerpoint/2010/main" val="37386230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4203" y="1035919"/>
          <a:ext cx="11783593" cy="5633669"/>
        </p:xfrm>
        <a:graphic>
          <a:graphicData uri="http://schemas.openxmlformats.org/drawingml/2006/table">
            <a:tbl>
              <a:tblPr firstRow="1" bandRow="1">
                <a:tableStyleId>{3B4B98B0-60AC-42C2-AFA5-B58CD77FA1E5}</a:tableStyleId>
              </a:tblPr>
              <a:tblGrid>
                <a:gridCol w="968977">
                  <a:extLst>
                    <a:ext uri="{9D8B030D-6E8A-4147-A177-3AD203B41FA5}">
                      <a16:colId xmlns:a16="http://schemas.microsoft.com/office/drawing/2014/main" val="20000"/>
                    </a:ext>
                  </a:extLst>
                </a:gridCol>
                <a:gridCol w="10814616">
                  <a:extLst>
                    <a:ext uri="{9D8B030D-6E8A-4147-A177-3AD203B41FA5}">
                      <a16:colId xmlns:a16="http://schemas.microsoft.com/office/drawing/2014/main" val="20001"/>
                    </a:ext>
                  </a:extLst>
                </a:gridCol>
              </a:tblGrid>
              <a:tr h="1457024">
                <a:tc>
                  <a:txBody>
                    <a:bodyPr/>
                    <a:lstStyle/>
                    <a:p>
                      <a:r>
                        <a:rPr lang="en-GB" sz="1600" dirty="0">
                          <a:latin typeface="Calibri"/>
                        </a:rPr>
                        <a:t>Colleague </a:t>
                      </a: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endParaRPr lang="en-GB" sz="600" dirty="0"/>
                    </a:p>
                    <a:p>
                      <a:pPr lvl="1"/>
                      <a:endParaRPr lang="en-GB" sz="600" dirty="0"/>
                    </a:p>
                    <a:p>
                      <a:pPr lvl="1"/>
                      <a:endParaRPr lang="en-GB" sz="600" dirty="0"/>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4933591"/>
                  </a:ext>
                </a:extLst>
              </a:tr>
              <a:tr h="2156059">
                <a:tc>
                  <a:txBody>
                    <a:bodyPr/>
                    <a:lstStyle/>
                    <a:p>
                      <a:endParaRPr lang="en-GB" sz="1600" dirty="0">
                        <a:latin typeface="Calibri" panose="020F0502020204030204" pitchFamily="34" charset="0"/>
                      </a:endParaRPr>
                    </a:p>
                    <a:p>
                      <a:r>
                        <a:rPr lang="en-GB" sz="1600" b="1" dirty="0">
                          <a:latin typeface="Calibri"/>
                        </a:rPr>
                        <a:t>Appeals Manager</a:t>
                      </a: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latin typeface="Calibri"/>
                      </a:endParaRP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20586">
                <a:tc>
                  <a:txBody>
                    <a:bodyPr/>
                    <a:lstStyle/>
                    <a:p>
                      <a:r>
                        <a:rPr lang="en-GB" sz="1600" b="1" dirty="0">
                          <a:latin typeface="Calibri"/>
                        </a:rPr>
                        <a:t>ER</a:t>
                      </a:r>
                    </a:p>
                    <a:p>
                      <a:r>
                        <a:rPr lang="en-GB" sz="1600" b="1" dirty="0">
                          <a:latin typeface="Calibri"/>
                        </a:rPr>
                        <a:t>Services/</a:t>
                      </a:r>
                    </a:p>
                    <a:p>
                      <a:r>
                        <a:rPr lang="en-GB" sz="1600" b="1" dirty="0">
                          <a:latin typeface="Calibri"/>
                        </a:rPr>
                        <a:t>Peninsula</a:t>
                      </a:r>
                    </a:p>
                    <a:p>
                      <a:endParaRPr lang="en-GB" sz="1600" dirty="0">
                        <a:latin typeface="Calibri" panose="020F0502020204030204" pitchFamily="34" charset="0"/>
                      </a:endParaRPr>
                    </a:p>
                    <a:p>
                      <a:endParaRPr lang="en-GB" sz="1400" b="1" dirty="0">
                        <a:latin typeface="Calibri" panose="020F0502020204030204" pitchFamily="34" charset="0"/>
                      </a:endParaRP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latin typeface="Calibri" panose="020F0502020204030204" pitchFamily="34" charset="0"/>
                      </a:endParaRPr>
                    </a:p>
                    <a:p>
                      <a:endParaRPr lang="en-GB" sz="1400" b="1" dirty="0">
                        <a:latin typeface="Calibri" panose="020F0502020204030204" pitchFamily="34" charset="0"/>
                      </a:endParaRP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2139422"/>
                  </a:ext>
                </a:extLst>
              </a:tr>
            </a:tbl>
          </a:graphicData>
        </a:graphic>
      </p:graphicFrame>
      <p:sp>
        <p:nvSpPr>
          <p:cNvPr id="5" name="TextBox 4"/>
          <p:cNvSpPr txBox="1"/>
          <p:nvPr/>
        </p:nvSpPr>
        <p:spPr>
          <a:xfrm>
            <a:off x="201066" y="39258"/>
            <a:ext cx="12143334" cy="810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l" defTabSz="2921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A1CC"/>
                </a:solidFill>
                <a:effectLst/>
                <a:uLnTx/>
                <a:uFillTx/>
                <a:latin typeface="Arial" panose="020B0604020202020204"/>
                <a:ea typeface="+mn-ea"/>
                <a:cs typeface="+mn-cs"/>
                <a:sym typeface="Gill Sans"/>
              </a:rPr>
              <a:t>Grievance process continued – formal grievance (please note Logistics have a separate grievance process) </a:t>
            </a:r>
          </a:p>
        </p:txBody>
      </p:sp>
      <p:pic>
        <p:nvPicPr>
          <p:cNvPr id="7" name="Graphic 6" descr="Arrow Up with solid fill">
            <a:extLst>
              <a:ext uri="{FF2B5EF4-FFF2-40B4-BE49-F238E27FC236}">
                <a16:creationId xmlns:a16="http://schemas.microsoft.com/office/drawing/2014/main" id="{66292D88-9399-301E-B234-311B48E7A0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4464664" y="3405791"/>
            <a:ext cx="462224" cy="356598"/>
          </a:xfrm>
          <a:prstGeom prst="rect">
            <a:avLst/>
          </a:prstGeom>
        </p:spPr>
      </p:pic>
      <p:pic>
        <p:nvPicPr>
          <p:cNvPr id="8" name="Graphic 7" descr="Arrow Up with solid fill">
            <a:extLst>
              <a:ext uri="{FF2B5EF4-FFF2-40B4-BE49-F238E27FC236}">
                <a16:creationId xmlns:a16="http://schemas.microsoft.com/office/drawing/2014/main" id="{8AD8C747-D4F9-26EB-6C07-F1A9401729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7882180" y="3335462"/>
            <a:ext cx="462224" cy="356598"/>
          </a:xfrm>
          <a:prstGeom prst="rect">
            <a:avLst/>
          </a:prstGeom>
        </p:spPr>
      </p:pic>
      <p:sp>
        <p:nvSpPr>
          <p:cNvPr id="2" name="TextBox 1">
            <a:extLst>
              <a:ext uri="{FF2B5EF4-FFF2-40B4-BE49-F238E27FC236}">
                <a16:creationId xmlns:a16="http://schemas.microsoft.com/office/drawing/2014/main" id="{C7004B7D-75E5-BF8A-22AA-6A92D99E8149}"/>
              </a:ext>
            </a:extLst>
          </p:cNvPr>
          <p:cNvSpPr txBox="1"/>
          <p:nvPr/>
        </p:nvSpPr>
        <p:spPr>
          <a:xfrm>
            <a:off x="1240884" y="3219082"/>
            <a:ext cx="1137132" cy="626133"/>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Receive appeal, reopen original grievance case with ER Services </a:t>
            </a:r>
          </a:p>
        </p:txBody>
      </p:sp>
      <p:sp>
        <p:nvSpPr>
          <p:cNvPr id="17" name="TextBox 16">
            <a:extLst>
              <a:ext uri="{FF2B5EF4-FFF2-40B4-BE49-F238E27FC236}">
                <a16:creationId xmlns:a16="http://schemas.microsoft.com/office/drawing/2014/main" id="{D88D606B-AC91-318E-C09E-03E6C3809E3A}"/>
              </a:ext>
            </a:extLst>
          </p:cNvPr>
          <p:cNvSpPr txBox="1"/>
          <p:nvPr/>
        </p:nvSpPr>
        <p:spPr>
          <a:xfrm>
            <a:off x="1240884" y="1599290"/>
            <a:ext cx="1137132" cy="210635"/>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Colleague Appeals</a:t>
            </a:r>
          </a:p>
        </p:txBody>
      </p:sp>
      <p:pic>
        <p:nvPicPr>
          <p:cNvPr id="20" name="Graphic 19" descr="Arrow Up with solid fill">
            <a:extLst>
              <a:ext uri="{FF2B5EF4-FFF2-40B4-BE49-F238E27FC236}">
                <a16:creationId xmlns:a16="http://schemas.microsoft.com/office/drawing/2014/main" id="{C848E40D-179F-064F-F5F8-2DE084A44C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2349657" y="3391142"/>
            <a:ext cx="462224" cy="356598"/>
          </a:xfrm>
          <a:prstGeom prst="rect">
            <a:avLst/>
          </a:prstGeom>
        </p:spPr>
      </p:pic>
      <p:sp>
        <p:nvSpPr>
          <p:cNvPr id="27" name="TextBox 26">
            <a:extLst>
              <a:ext uri="{FF2B5EF4-FFF2-40B4-BE49-F238E27FC236}">
                <a16:creationId xmlns:a16="http://schemas.microsoft.com/office/drawing/2014/main" id="{1CA3E5D9-914A-F227-8481-9FCF8374C43D}"/>
              </a:ext>
            </a:extLst>
          </p:cNvPr>
          <p:cNvSpPr txBox="1"/>
          <p:nvPr/>
        </p:nvSpPr>
        <p:spPr>
          <a:xfrm>
            <a:off x="2923001" y="1443747"/>
            <a:ext cx="1320740" cy="487634"/>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Arrange representation if wish to be accompanied</a:t>
            </a:r>
          </a:p>
        </p:txBody>
      </p:sp>
      <p:sp>
        <p:nvSpPr>
          <p:cNvPr id="6" name="TextBox 5">
            <a:extLst>
              <a:ext uri="{FF2B5EF4-FFF2-40B4-BE49-F238E27FC236}">
                <a16:creationId xmlns:a16="http://schemas.microsoft.com/office/drawing/2014/main" id="{C4631BAD-A203-4421-88BB-BB81F443BAC5}"/>
              </a:ext>
            </a:extLst>
          </p:cNvPr>
          <p:cNvSpPr txBox="1"/>
          <p:nvPr/>
        </p:nvSpPr>
        <p:spPr>
          <a:xfrm>
            <a:off x="2851143" y="2989955"/>
            <a:ext cx="1644783" cy="118013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Write to colleague to invite them to an appeal meeting using template letter and giving at least 48 hrs notice. Let the colleague know if the meeting will be longer than 14 days after receiving the appeal letter  </a:t>
            </a:r>
          </a:p>
        </p:txBody>
      </p:sp>
      <p:sp>
        <p:nvSpPr>
          <p:cNvPr id="10" name="TextBox 9">
            <a:extLst>
              <a:ext uri="{FF2B5EF4-FFF2-40B4-BE49-F238E27FC236}">
                <a16:creationId xmlns:a16="http://schemas.microsoft.com/office/drawing/2014/main" id="{F5BC3A97-AF93-5B03-30F7-376844C902CE}"/>
              </a:ext>
            </a:extLst>
          </p:cNvPr>
          <p:cNvSpPr txBox="1"/>
          <p:nvPr/>
        </p:nvSpPr>
        <p:spPr>
          <a:xfrm>
            <a:off x="4925125" y="2865626"/>
            <a:ext cx="1347608" cy="1457130"/>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Contact ERS for advice before the meeting if complex or haven’t heard a grievance appeal before. A</a:t>
            </a:r>
            <a:r>
              <a:rPr kumimoji="0" lang="en-GB" sz="900" b="0" i="0" u="none" strike="noStrike" kern="0" cap="none" spc="0" normalizeH="0" baseline="0" noProof="0" dirty="0" err="1">
                <a:ln>
                  <a:noFill/>
                </a:ln>
                <a:solidFill>
                  <a:srgbClr val="000000"/>
                </a:solidFill>
                <a:effectLst/>
                <a:uLnTx/>
                <a:uFillTx/>
                <a:latin typeface="Arial" panose="020B0604020202020204"/>
                <a:ea typeface="+mn-ea"/>
                <a:cs typeface="+mn-cs"/>
                <a:sym typeface="Gill Sans"/>
              </a:rPr>
              <a:t>ccess</a:t>
            </a: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 resources available to them through The People Collection prior to the meeting</a:t>
            </a: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a:endParaRPr>
          </a:p>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p:txBody>
      </p:sp>
      <p:sp>
        <p:nvSpPr>
          <p:cNvPr id="11" name="TextBox 10">
            <a:extLst>
              <a:ext uri="{FF2B5EF4-FFF2-40B4-BE49-F238E27FC236}">
                <a16:creationId xmlns:a16="http://schemas.microsoft.com/office/drawing/2014/main" id="{6A03191C-EEDC-9E8E-5BD6-1B7AD4752D64}"/>
              </a:ext>
            </a:extLst>
          </p:cNvPr>
          <p:cNvSpPr txBox="1"/>
          <p:nvPr/>
        </p:nvSpPr>
        <p:spPr>
          <a:xfrm>
            <a:off x="5060095" y="5060611"/>
            <a:ext cx="1185305" cy="349135"/>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Provide case advice as required</a:t>
            </a:r>
          </a:p>
        </p:txBody>
      </p:sp>
      <p:pic>
        <p:nvPicPr>
          <p:cNvPr id="12" name="Graphic 11" descr="Arrow Up with solid fill">
            <a:extLst>
              <a:ext uri="{FF2B5EF4-FFF2-40B4-BE49-F238E27FC236}">
                <a16:creationId xmlns:a16="http://schemas.microsoft.com/office/drawing/2014/main" id="{4774DB33-0261-2D86-FD4A-73E5953B41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9581" y="4322756"/>
            <a:ext cx="437104" cy="654818"/>
          </a:xfrm>
          <a:prstGeom prst="rect">
            <a:avLst/>
          </a:prstGeom>
        </p:spPr>
      </p:pic>
      <p:pic>
        <p:nvPicPr>
          <p:cNvPr id="15" name="Graphic 14" descr="Arrow Up with solid fill">
            <a:extLst>
              <a:ext uri="{FF2B5EF4-FFF2-40B4-BE49-F238E27FC236}">
                <a16:creationId xmlns:a16="http://schemas.microsoft.com/office/drawing/2014/main" id="{48691443-685C-840B-6D6D-A8BCF69FBD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5170477" y="4362387"/>
            <a:ext cx="437104" cy="654818"/>
          </a:xfrm>
          <a:prstGeom prst="rect">
            <a:avLst/>
          </a:prstGeom>
        </p:spPr>
      </p:pic>
      <p:sp>
        <p:nvSpPr>
          <p:cNvPr id="16" name="TextBox 15">
            <a:extLst>
              <a:ext uri="{FF2B5EF4-FFF2-40B4-BE49-F238E27FC236}">
                <a16:creationId xmlns:a16="http://schemas.microsoft.com/office/drawing/2014/main" id="{3B760F38-3B20-1C13-79A4-ACCEFE6878DB}"/>
              </a:ext>
            </a:extLst>
          </p:cNvPr>
          <p:cNvSpPr txBox="1"/>
          <p:nvPr/>
        </p:nvSpPr>
        <p:spPr>
          <a:xfrm>
            <a:off x="1201000" y="4977574"/>
            <a:ext cx="1185305" cy="349135"/>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Provide case advice as required</a:t>
            </a:r>
          </a:p>
        </p:txBody>
      </p:sp>
      <p:pic>
        <p:nvPicPr>
          <p:cNvPr id="19" name="Graphic 18" descr="Arrow Up with solid fill">
            <a:extLst>
              <a:ext uri="{FF2B5EF4-FFF2-40B4-BE49-F238E27FC236}">
                <a16:creationId xmlns:a16="http://schemas.microsoft.com/office/drawing/2014/main" id="{A35E2FF2-02D7-2926-E9C3-96762E3EC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3169" y="4239078"/>
            <a:ext cx="437104" cy="654818"/>
          </a:xfrm>
          <a:prstGeom prst="rect">
            <a:avLst/>
          </a:prstGeom>
        </p:spPr>
      </p:pic>
      <p:pic>
        <p:nvPicPr>
          <p:cNvPr id="21" name="Graphic 20" descr="Arrow Up with solid fill">
            <a:extLst>
              <a:ext uri="{FF2B5EF4-FFF2-40B4-BE49-F238E27FC236}">
                <a16:creationId xmlns:a16="http://schemas.microsoft.com/office/drawing/2014/main" id="{662B4891-7101-4281-EC32-EEDEDA47BC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248093" y="4250968"/>
            <a:ext cx="437104" cy="654818"/>
          </a:xfrm>
          <a:prstGeom prst="rect">
            <a:avLst/>
          </a:prstGeom>
        </p:spPr>
      </p:pic>
      <p:sp>
        <p:nvSpPr>
          <p:cNvPr id="22" name="TextBox 21">
            <a:extLst>
              <a:ext uri="{FF2B5EF4-FFF2-40B4-BE49-F238E27FC236}">
                <a16:creationId xmlns:a16="http://schemas.microsoft.com/office/drawing/2014/main" id="{523D6A55-D47E-8478-965B-C2D7B8D643BE}"/>
              </a:ext>
            </a:extLst>
          </p:cNvPr>
          <p:cNvSpPr txBox="1"/>
          <p:nvPr/>
        </p:nvSpPr>
        <p:spPr>
          <a:xfrm>
            <a:off x="6731432" y="2992945"/>
            <a:ext cx="1137132" cy="1041632"/>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Meeting takes place  -discuss colleagues' complaint then meeting adjourns whilst manager makes their decision</a:t>
            </a: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a:endParaRPr>
          </a:p>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p:txBody>
      </p:sp>
      <p:sp>
        <p:nvSpPr>
          <p:cNvPr id="23" name="TextBox 22">
            <a:extLst>
              <a:ext uri="{FF2B5EF4-FFF2-40B4-BE49-F238E27FC236}">
                <a16:creationId xmlns:a16="http://schemas.microsoft.com/office/drawing/2014/main" id="{B43307C7-AC3E-177E-F780-88F40412A9CD}"/>
              </a:ext>
            </a:extLst>
          </p:cNvPr>
          <p:cNvSpPr txBox="1"/>
          <p:nvPr/>
        </p:nvSpPr>
        <p:spPr>
          <a:xfrm>
            <a:off x="6579065" y="1232470"/>
            <a:ext cx="1320741" cy="1041632"/>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Be ready to talk about concerns at meeting  -reasons for appeal and why the original outcome wasn’t appropriate</a:t>
            </a: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Arial"/>
            </a:endParaRPr>
          </a:p>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p:txBody>
      </p:sp>
      <p:sp>
        <p:nvSpPr>
          <p:cNvPr id="25" name="TextBox 24">
            <a:extLst>
              <a:ext uri="{FF2B5EF4-FFF2-40B4-BE49-F238E27FC236}">
                <a16:creationId xmlns:a16="http://schemas.microsoft.com/office/drawing/2014/main" id="{4E86C49B-47FE-C93A-F2A9-B5AD4583E674}"/>
              </a:ext>
            </a:extLst>
          </p:cNvPr>
          <p:cNvSpPr txBox="1"/>
          <p:nvPr/>
        </p:nvSpPr>
        <p:spPr>
          <a:xfrm>
            <a:off x="4769534" y="1448254"/>
            <a:ext cx="1485506" cy="487634"/>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If unable to attend the meeting let the manager know as soon as possible</a:t>
            </a:r>
          </a:p>
        </p:txBody>
      </p:sp>
      <p:pic>
        <p:nvPicPr>
          <p:cNvPr id="28" name="Graphic 27" descr="Arrow Up with solid fill">
            <a:extLst>
              <a:ext uri="{FF2B5EF4-FFF2-40B4-BE49-F238E27FC236}">
                <a16:creationId xmlns:a16="http://schemas.microsoft.com/office/drawing/2014/main" id="{E5E7F199-87E0-5B63-8609-CEA4BF24B0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270970" y="3372502"/>
            <a:ext cx="462224" cy="356598"/>
          </a:xfrm>
          <a:prstGeom prst="rect">
            <a:avLst/>
          </a:prstGeom>
        </p:spPr>
      </p:pic>
      <p:sp>
        <p:nvSpPr>
          <p:cNvPr id="32" name="TextBox 31">
            <a:extLst>
              <a:ext uri="{FF2B5EF4-FFF2-40B4-BE49-F238E27FC236}">
                <a16:creationId xmlns:a16="http://schemas.microsoft.com/office/drawing/2014/main" id="{810D0E6E-7D0A-D07E-BDA9-D4A84A4B86BC}"/>
              </a:ext>
            </a:extLst>
          </p:cNvPr>
          <p:cNvSpPr txBox="1"/>
          <p:nvPr/>
        </p:nvSpPr>
        <p:spPr>
          <a:xfrm>
            <a:off x="8504557" y="2752986"/>
            <a:ext cx="1814537" cy="1595630"/>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Manager looks into colleagues concerns then writes to them to confirm their decision. -within 14 calendar days of the meeting and providing a copy of the notes aswell as setting out appeal details. If longer is needed inform colleague using template letter. If advice needed when making decision call ERS. </a:t>
            </a:r>
          </a:p>
          <a:p>
            <a:pPr marL="0" marR="0" lvl="0" indent="0" algn="ctr" defTabSz="292100" rtl="0" eaLnBrk="1" fontAlgn="auto" latinLnBrk="0" hangingPunct="0">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endParaRPr>
          </a:p>
        </p:txBody>
      </p:sp>
      <p:sp>
        <p:nvSpPr>
          <p:cNvPr id="33" name="TextBox 32">
            <a:extLst>
              <a:ext uri="{FF2B5EF4-FFF2-40B4-BE49-F238E27FC236}">
                <a16:creationId xmlns:a16="http://schemas.microsoft.com/office/drawing/2014/main" id="{6ABAA1C5-E93C-9051-4F65-556C0AB8F25E}"/>
              </a:ext>
            </a:extLst>
          </p:cNvPr>
          <p:cNvSpPr txBox="1"/>
          <p:nvPr/>
        </p:nvSpPr>
        <p:spPr>
          <a:xfrm>
            <a:off x="8896512" y="5152141"/>
            <a:ext cx="1185305" cy="349135"/>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Provide case advice as required</a:t>
            </a:r>
          </a:p>
        </p:txBody>
      </p:sp>
      <p:pic>
        <p:nvPicPr>
          <p:cNvPr id="35" name="Graphic 34" descr="Arrow Up with solid fill">
            <a:extLst>
              <a:ext uri="{FF2B5EF4-FFF2-40B4-BE49-F238E27FC236}">
                <a16:creationId xmlns:a16="http://schemas.microsoft.com/office/drawing/2014/main" id="{3C035CCD-ADA6-41E1-9088-69A0E63B4E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12127" y="4456698"/>
            <a:ext cx="585794" cy="648103"/>
          </a:xfrm>
          <a:prstGeom prst="rect">
            <a:avLst/>
          </a:prstGeom>
        </p:spPr>
      </p:pic>
      <p:sp>
        <p:nvSpPr>
          <p:cNvPr id="36" name="TextBox 35">
            <a:extLst>
              <a:ext uri="{FF2B5EF4-FFF2-40B4-BE49-F238E27FC236}">
                <a16:creationId xmlns:a16="http://schemas.microsoft.com/office/drawing/2014/main" id="{D42FF2D6-C6EA-D3BF-62D1-06AD1DCA7A10}"/>
              </a:ext>
            </a:extLst>
          </p:cNvPr>
          <p:cNvSpPr txBox="1"/>
          <p:nvPr/>
        </p:nvSpPr>
        <p:spPr>
          <a:xfrm>
            <a:off x="10747490" y="2869920"/>
            <a:ext cx="940972" cy="1457130"/>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282828"/>
                </a:solidFill>
                <a:effectLst/>
                <a:uLnTx/>
                <a:uFillTx/>
                <a:latin typeface="Arial" panose="020B0604020202020204"/>
                <a:ea typeface="+mn-ea"/>
                <a:cs typeface="+mn-cs"/>
              </a:rPr>
              <a:t>Ensure all documents, evidence, notes and </a:t>
            </a: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 letters are securely stored in locked storage and transfer appropriately if move roles/leave Co-op</a:t>
            </a:r>
          </a:p>
        </p:txBody>
      </p:sp>
      <p:pic>
        <p:nvPicPr>
          <p:cNvPr id="3" name="Graphic 2" descr="Arrow Up with solid fill">
            <a:extLst>
              <a:ext uri="{FF2B5EF4-FFF2-40B4-BE49-F238E27FC236}">
                <a16:creationId xmlns:a16="http://schemas.microsoft.com/office/drawing/2014/main" id="{F7F9D00A-D9F5-14D4-B49B-71E4140446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029571" y="4456698"/>
            <a:ext cx="437104" cy="654818"/>
          </a:xfrm>
          <a:prstGeom prst="rect">
            <a:avLst/>
          </a:prstGeom>
        </p:spPr>
      </p:pic>
      <p:pic>
        <p:nvPicPr>
          <p:cNvPr id="9" name="Graphic 8" descr="Arrow Up with solid fill">
            <a:extLst>
              <a:ext uri="{FF2B5EF4-FFF2-40B4-BE49-F238E27FC236}">
                <a16:creationId xmlns:a16="http://schemas.microsoft.com/office/drawing/2014/main" id="{303DB781-8DB6-1357-6A70-268C0BB41C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0290214" y="3406140"/>
            <a:ext cx="462224" cy="356598"/>
          </a:xfrm>
          <a:prstGeom prst="rect">
            <a:avLst/>
          </a:prstGeom>
        </p:spPr>
      </p:pic>
      <p:sp>
        <p:nvSpPr>
          <p:cNvPr id="13" name="TextBox 12">
            <a:extLst>
              <a:ext uri="{FF2B5EF4-FFF2-40B4-BE49-F238E27FC236}">
                <a16:creationId xmlns:a16="http://schemas.microsoft.com/office/drawing/2014/main" id="{51027D42-49FD-A16C-FDE1-13BD5F8052E3}"/>
              </a:ext>
            </a:extLst>
          </p:cNvPr>
          <p:cNvSpPr txBox="1"/>
          <p:nvPr/>
        </p:nvSpPr>
        <p:spPr>
          <a:xfrm>
            <a:off x="6800666" y="5030130"/>
            <a:ext cx="1185305" cy="349135"/>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panose="020B0604020202020204"/>
                <a:ea typeface="+mn-ea"/>
                <a:cs typeface="+mn-cs"/>
                <a:sym typeface="Gill Sans"/>
              </a:rPr>
              <a:t>Provide case advice as required</a:t>
            </a:r>
          </a:p>
        </p:txBody>
      </p:sp>
      <p:pic>
        <p:nvPicPr>
          <p:cNvPr id="14" name="Graphic 13" descr="Arrow Up with solid fill">
            <a:extLst>
              <a:ext uri="{FF2B5EF4-FFF2-40B4-BE49-F238E27FC236}">
                <a16:creationId xmlns:a16="http://schemas.microsoft.com/office/drawing/2014/main" id="{EC7C6338-875A-BA3E-1836-9F1F13B4D5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843669" y="4254904"/>
            <a:ext cx="437104" cy="654818"/>
          </a:xfrm>
          <a:prstGeom prst="rect">
            <a:avLst/>
          </a:prstGeom>
        </p:spPr>
      </p:pic>
      <p:pic>
        <p:nvPicPr>
          <p:cNvPr id="18" name="Graphic 17" descr="Arrow Up with solid fill">
            <a:extLst>
              <a:ext uri="{FF2B5EF4-FFF2-40B4-BE49-F238E27FC236}">
                <a16:creationId xmlns:a16="http://schemas.microsoft.com/office/drawing/2014/main" id="{B82E1DBA-471A-D8AD-2766-A6D30C98E2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49892" y="4253774"/>
            <a:ext cx="437104" cy="654818"/>
          </a:xfrm>
          <a:prstGeom prst="rect">
            <a:avLst/>
          </a:prstGeom>
        </p:spPr>
      </p:pic>
    </p:spTree>
    <p:extLst>
      <p:ext uri="{BB962C8B-B14F-4D97-AF65-F5344CB8AC3E}">
        <p14:creationId xmlns:p14="http://schemas.microsoft.com/office/powerpoint/2010/main" val="2109155651"/>
      </p:ext>
    </p:extLst>
  </p:cSld>
  <p:clrMapOvr>
    <a:masterClrMapping/>
  </p:clrMapOvr>
  <p:transition spd="med"/>
</p:sld>
</file>

<file path=ppt/theme/theme1.xml><?xml version="1.0" encoding="utf-8"?>
<a:theme xmlns:a="http://schemas.openxmlformats.org/drawingml/2006/main" name="White">
  <a:themeElements>
    <a:clrScheme name="Co-op">
      <a:dk1>
        <a:srgbClr val="282828"/>
      </a:dk1>
      <a:lt1>
        <a:srgbClr val="FFFFFF"/>
      </a:lt1>
      <a:dk2>
        <a:srgbClr val="282828"/>
      </a:dk2>
      <a:lt2>
        <a:srgbClr val="D8D8D8"/>
      </a:lt2>
      <a:accent1>
        <a:srgbClr val="00A1CC"/>
      </a:accent1>
      <a:accent2>
        <a:srgbClr val="00A318"/>
      </a:accent2>
      <a:accent3>
        <a:srgbClr val="DC7D00"/>
      </a:accent3>
      <a:accent4>
        <a:srgbClr val="CE157F"/>
      </a:accent4>
      <a:accent5>
        <a:srgbClr val="D0091C"/>
      </a:accent5>
      <a:accent6>
        <a:srgbClr val="773F9B"/>
      </a:accent6>
      <a:hlink>
        <a:srgbClr val="00729A"/>
      </a:hlink>
      <a:folHlink>
        <a:srgbClr val="0072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miter lim="400000"/>
        </a:ln>
        <a:extLst>
          <a:ext uri="{C572A759-6A51-4108-AA02-DFA0A04FC94B}">
            <ma14:wrappingTextBoxFlag xmlns:r="http://schemas.openxmlformats.org/officeDocument/2006/relationships" xmlns:p="http://schemas.openxmlformats.org/presentationml/2006/main" xmlns="" xmlns:ma14="http://schemas.microsoft.com/office/mac/drawingml/2011/main" val="1"/>
          </a:ext>
        </a:extLst>
      </a:spPr>
      <a:bodyPr wrap="square" lIns="71437" tIns="71437" rIns="71437" bIns="71437">
        <a:spAutoFit/>
      </a:bodyPr>
      <a:lstStyle>
        <a:defPPr>
          <a:defRPr dirty="0" smtClean="0">
            <a:latin typeface="HelveticaNeue LT 67 MdCn"/>
            <a:cs typeface="HelveticaNeue LT 67 MdCn"/>
          </a:defRPr>
        </a:defPPr>
      </a:lst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4fab414f-ffc8-4add-b569-dc53c8563796}" enabled="1" method="Privileged" siteId="{834fb7b4-624d-4de8-a977-2d46ad979bd9}" contentBits="0" removed="0"/>
</clbl:labelList>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Widescreen</PresentationFormat>
  <Paragraphs>70</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White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Fawkes (Culture and Colleague Experience)</dc:creator>
  <cp:lastModifiedBy>Rebecca Fawkes (Culture and Colleague Experience)</cp:lastModifiedBy>
  <cp:revision>1</cp:revision>
  <dcterms:created xsi:type="dcterms:W3CDTF">2025-05-20T12:41:58Z</dcterms:created>
  <dcterms:modified xsi:type="dcterms:W3CDTF">2025-05-20T12:42:58Z</dcterms:modified>
</cp:coreProperties>
</file>