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6" r:id="rId2"/>
  </p:sldMasterIdLst>
  <p:notesMasterIdLst>
    <p:notesMasterId r:id="rId14"/>
  </p:notesMasterIdLst>
  <p:handoutMasterIdLst>
    <p:handoutMasterId r:id="rId15"/>
  </p:handoutMasterIdLst>
  <p:sldIdLst>
    <p:sldId id="280" r:id="rId3"/>
    <p:sldId id="287" r:id="rId4"/>
    <p:sldId id="289" r:id="rId5"/>
    <p:sldId id="290" r:id="rId6"/>
    <p:sldId id="288" r:id="rId7"/>
    <p:sldId id="291" r:id="rId8"/>
    <p:sldId id="292" r:id="rId9"/>
    <p:sldId id="293" r:id="rId10"/>
    <p:sldId id="294" r:id="rId11"/>
    <p:sldId id="295"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4B4B4B"/>
    <a:srgbClr val="595959"/>
    <a:srgbClr val="FFFFB9"/>
    <a:srgbClr val="40B9FF"/>
    <a:srgbClr val="36A9FF"/>
    <a:srgbClr val="333333"/>
    <a:srgbClr val="003333"/>
    <a:srgbClr val="92D7FF"/>
    <a:srgbClr val="004A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09" autoAdjust="0"/>
  </p:normalViewPr>
  <p:slideViewPr>
    <p:cSldViewPr snapToGrid="0">
      <p:cViewPr>
        <p:scale>
          <a:sx n="90" d="100"/>
          <a:sy n="90" d="100"/>
        </p:scale>
        <p:origin x="-177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307B6D-C2D9-FB41-8353-7B3344C01CEC}" type="datetimeFigureOut">
              <a:rPr lang="en-US" smtClean="0"/>
              <a:t>10/14/15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DA96F7-87B6-0E40-902D-8BF53017FC1C}" type="slidenum">
              <a:rPr lang="en-US" smtClean="0"/>
              <a:t>‹#›</a:t>
            </a:fld>
            <a:endParaRPr lang="en-US" dirty="0"/>
          </a:p>
        </p:txBody>
      </p:sp>
    </p:spTree>
    <p:extLst>
      <p:ext uri="{BB962C8B-B14F-4D97-AF65-F5344CB8AC3E}">
        <p14:creationId xmlns:p14="http://schemas.microsoft.com/office/powerpoint/2010/main" val="989342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FD5F2-3E58-8E49-B4D4-E84FE10755E6}" type="datetimeFigureOut">
              <a:rPr lang="en-US" smtClean="0"/>
              <a:t>10/14/15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54CA8-9936-EC44-8559-9AEE952E9C67}" type="slidenum">
              <a:rPr lang="en-US" smtClean="0"/>
              <a:t>‹#›</a:t>
            </a:fld>
            <a:endParaRPr lang="en-US" dirty="0"/>
          </a:p>
        </p:txBody>
      </p:sp>
    </p:spTree>
    <p:extLst>
      <p:ext uri="{BB962C8B-B14F-4D97-AF65-F5344CB8AC3E}">
        <p14:creationId xmlns:p14="http://schemas.microsoft.com/office/powerpoint/2010/main" val="40620306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200" b="1" dirty="0" smtClean="0">
                <a:ea typeface="+mn-ea"/>
                <a:cs typeface="+mn-cs"/>
              </a:rPr>
              <a:t>How to use this presentation: </a:t>
            </a:r>
          </a:p>
          <a:p>
            <a:pPr eaLnBrk="1" fontAlgn="auto" hangingPunct="1">
              <a:spcBef>
                <a:spcPts val="0"/>
              </a:spcBef>
              <a:spcAft>
                <a:spcPts val="0"/>
              </a:spcAft>
              <a:defRPr/>
            </a:pPr>
            <a:endParaRPr lang="en-US" sz="1200" b="1" dirty="0" smtClean="0">
              <a:ea typeface="+mn-ea"/>
              <a:cs typeface="+mn-cs"/>
            </a:endParaRPr>
          </a:p>
          <a:p>
            <a:pPr eaLnBrk="1" fontAlgn="auto" hangingPunct="1">
              <a:spcBef>
                <a:spcPts val="0"/>
              </a:spcBef>
              <a:spcAft>
                <a:spcPts val="0"/>
              </a:spcAft>
              <a:defRPr/>
            </a:pPr>
            <a:r>
              <a:rPr lang="en-US" sz="1200" b="0" dirty="0" smtClean="0">
                <a:ea typeface="+mn-ea"/>
                <a:cs typeface="+mn-cs"/>
              </a:rPr>
              <a:t>This presentation is designed for you to present to your client and their staff in a virtual or in-person workshop. You can add</a:t>
            </a:r>
            <a:r>
              <a:rPr lang="en-US" sz="1200" b="0" baseline="0" dirty="0" smtClean="0">
                <a:ea typeface="+mn-ea"/>
                <a:cs typeface="+mn-cs"/>
              </a:rPr>
              <a:t> </a:t>
            </a:r>
            <a:r>
              <a:rPr lang="en-US" sz="1200" b="0" dirty="0" smtClean="0">
                <a:ea typeface="+mn-ea"/>
                <a:cs typeface="+mn-cs"/>
              </a:rPr>
              <a:t>your logo and customize it </a:t>
            </a:r>
            <a:r>
              <a:rPr lang="en-US" sz="1200" b="0" baseline="0" dirty="0" smtClean="0">
                <a:ea typeface="+mn-ea"/>
                <a:cs typeface="+mn-cs"/>
              </a:rPr>
              <a:t>for </a:t>
            </a:r>
            <a:r>
              <a:rPr lang="en-US" sz="1200" b="0" dirty="0" smtClean="0">
                <a:ea typeface="+mn-ea"/>
                <a:cs typeface="+mn-cs"/>
              </a:rPr>
              <a:t>their unique needs.</a:t>
            </a:r>
          </a:p>
          <a:p>
            <a:pPr eaLnBrk="1" fontAlgn="auto" hangingPunct="1">
              <a:spcBef>
                <a:spcPts val="0"/>
              </a:spcBef>
              <a:spcAft>
                <a:spcPts val="0"/>
              </a:spcAft>
              <a:defRPr/>
            </a:pPr>
            <a:endParaRPr lang="en-US" sz="1200" b="0" dirty="0" smtClean="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ea typeface="+mn-ea"/>
                <a:cs typeface="+mn-cs"/>
              </a:rPr>
              <a:t>Use these presenter</a:t>
            </a:r>
            <a:r>
              <a:rPr lang="en-US" sz="1200" b="0" baseline="0" dirty="0" smtClean="0">
                <a:ea typeface="+mn-ea"/>
                <a:cs typeface="+mn-cs"/>
              </a:rPr>
              <a:t> </a:t>
            </a:r>
            <a:r>
              <a:rPr lang="en-US" sz="1200" b="0" dirty="0" smtClean="0">
                <a:ea typeface="+mn-ea"/>
                <a:cs typeface="+mn-cs"/>
              </a:rPr>
              <a:t>notes as</a:t>
            </a:r>
            <a:r>
              <a:rPr lang="en-US" sz="1200" b="0" baseline="0" dirty="0" smtClean="0">
                <a:ea typeface="+mn-ea"/>
                <a:cs typeface="+mn-cs"/>
              </a:rPr>
              <a:t> a</a:t>
            </a:r>
            <a:r>
              <a:rPr lang="en-US" sz="1200" b="0" dirty="0" smtClean="0">
                <a:ea typeface="+mn-ea"/>
                <a:cs typeface="+mn-cs"/>
              </a:rPr>
              <a:t> guideline for </a:t>
            </a:r>
            <a:r>
              <a:rPr lang="en-US" sz="1200" b="0" baseline="0" dirty="0" smtClean="0">
                <a:ea typeface="+mn-ea"/>
                <a:cs typeface="+mn-cs"/>
              </a:rPr>
              <a:t>what they need to know to get started.</a:t>
            </a:r>
            <a:endParaRPr lang="en-US" sz="1200" b="0" dirty="0" smtClean="0">
              <a:ea typeface="+mn-ea"/>
              <a:cs typeface="+mn-cs"/>
            </a:endParaRPr>
          </a:p>
          <a:p>
            <a:pPr eaLnBrk="1" fontAlgn="auto" hangingPunct="1">
              <a:spcBef>
                <a:spcPts val="0"/>
              </a:spcBef>
              <a:spcAft>
                <a:spcPts val="0"/>
              </a:spcAft>
              <a:defRPr/>
            </a:pPr>
            <a:endParaRPr lang="en-US" sz="1200" b="0" dirty="0" smtClean="0">
              <a:ea typeface="+mn-ea"/>
              <a:cs typeface="+mn-cs"/>
            </a:endParaRPr>
          </a:p>
          <a:p>
            <a:pPr eaLnBrk="1" fontAlgn="auto" hangingPunct="1">
              <a:spcBef>
                <a:spcPts val="0"/>
              </a:spcBef>
              <a:spcAft>
                <a:spcPts val="0"/>
              </a:spcAft>
              <a:defRPr/>
            </a:pPr>
            <a:r>
              <a:rPr lang="en-US" sz="1200" b="0" dirty="0" smtClean="0">
                <a:ea typeface="+mn-ea"/>
                <a:cs typeface="+mn-cs"/>
              </a:rPr>
              <a:t>To ensure the training goes smoothly, we recommend that you:</a:t>
            </a:r>
          </a:p>
          <a:p>
            <a:pPr marL="171450" indent="-171450" eaLnBrk="1" fontAlgn="auto" hangingPunct="1">
              <a:spcBef>
                <a:spcPts val="0"/>
              </a:spcBef>
              <a:spcAft>
                <a:spcPts val="0"/>
              </a:spcAft>
              <a:buFont typeface="Arial"/>
              <a:buChar char="•"/>
              <a:defRPr/>
            </a:pPr>
            <a:r>
              <a:rPr lang="en-US" sz="1200" b="0" dirty="0" smtClean="0">
                <a:ea typeface="+mn-ea"/>
                <a:cs typeface="+mn-cs"/>
              </a:rPr>
              <a:t>Set up their account beforehand so you can demo using their account.</a:t>
            </a:r>
          </a:p>
          <a:p>
            <a:pPr marL="171450" indent="-171450" eaLnBrk="1" fontAlgn="auto" hangingPunct="1">
              <a:spcBef>
                <a:spcPts val="0"/>
              </a:spcBef>
              <a:spcAft>
                <a:spcPts val="0"/>
              </a:spcAft>
              <a:buFont typeface="Arial"/>
              <a:buChar char="•"/>
              <a:defRPr/>
            </a:pPr>
            <a:r>
              <a:rPr lang="en-US" sz="1200" b="0" dirty="0" smtClean="0">
                <a:ea typeface="+mn-ea"/>
                <a:cs typeface="+mn-cs"/>
              </a:rPr>
              <a:t>Schedule about 60 minutes with staff and appropriate managers to show them the workflow and answer questions.</a:t>
            </a:r>
          </a:p>
          <a:p>
            <a:pPr marL="0" indent="0" eaLnBrk="1" fontAlgn="auto" hangingPunct="1">
              <a:spcBef>
                <a:spcPts val="0"/>
              </a:spcBef>
              <a:spcAft>
                <a:spcPts val="0"/>
              </a:spcAft>
              <a:buFont typeface="Arial"/>
              <a:buNone/>
              <a:defRPr/>
            </a:pPr>
            <a:endParaRPr lang="en-US" sz="1200" b="0" dirty="0" smtClean="0">
              <a:ea typeface="+mn-ea"/>
              <a:cs typeface="+mn-cs"/>
            </a:endParaRPr>
          </a:p>
          <a:p>
            <a:pPr marL="0" indent="0" eaLnBrk="1" fontAlgn="auto" hangingPunct="1">
              <a:spcBef>
                <a:spcPts val="0"/>
              </a:spcBef>
              <a:spcAft>
                <a:spcPts val="0"/>
              </a:spcAft>
              <a:buFont typeface="Arial"/>
              <a:buNone/>
              <a:defRPr/>
            </a:pPr>
            <a:r>
              <a:rPr lang="en-US" sz="1200" b="0" dirty="0" smtClean="0">
                <a:ea typeface="+mn-ea"/>
                <a:cs typeface="+mn-cs"/>
              </a:rPr>
              <a:t>During the workshop:</a:t>
            </a:r>
          </a:p>
          <a:p>
            <a:pPr marL="171450" indent="-171450" eaLnBrk="1" fontAlgn="auto" hangingPunct="1">
              <a:spcBef>
                <a:spcPts val="0"/>
              </a:spcBef>
              <a:spcAft>
                <a:spcPts val="0"/>
              </a:spcAft>
              <a:buFont typeface="Arial"/>
              <a:buChar char="•"/>
              <a:defRPr/>
            </a:pPr>
            <a:r>
              <a:rPr lang="en-US" sz="1200" b="0" dirty="0" smtClean="0">
                <a:ea typeface="+mn-ea"/>
                <a:cs typeface="+mn-cs"/>
              </a:rPr>
              <a:t>Assign roles and train client staff to use the system.</a:t>
            </a:r>
          </a:p>
          <a:p>
            <a:pPr marL="171450" indent="-171450" eaLnBrk="1" fontAlgn="auto" hangingPunct="1">
              <a:spcBef>
                <a:spcPts val="0"/>
              </a:spcBef>
              <a:spcAft>
                <a:spcPts val="0"/>
              </a:spcAft>
              <a:buFont typeface="Arial"/>
              <a:buChar char="•"/>
              <a:defRPr/>
            </a:pPr>
            <a:r>
              <a:rPr lang="en-US" sz="1200" b="0" dirty="0" smtClean="0">
                <a:ea typeface="+mn-ea"/>
                <a:cs typeface="+mn-cs"/>
              </a:rPr>
              <a:t>Demonstrate Bill.com workflow using their account.</a:t>
            </a:r>
          </a:p>
          <a:p>
            <a:pPr eaLnBrk="1" fontAlgn="auto" hangingPunct="1">
              <a:spcBef>
                <a:spcPts val="0"/>
              </a:spcBef>
              <a:spcAft>
                <a:spcPts val="0"/>
              </a:spcAft>
              <a:defRPr/>
            </a:pPr>
            <a:endParaRPr lang="en-US" sz="1200" b="0" dirty="0" smtClean="0">
              <a:ea typeface="+mn-ea"/>
              <a:cs typeface="+mn-cs"/>
            </a:endParaRPr>
          </a:p>
        </p:txBody>
      </p:sp>
      <p:sp>
        <p:nvSpPr>
          <p:cNvPr id="4" name="Slide Number Placeholder 3"/>
          <p:cNvSpPr>
            <a:spLocks noGrp="1"/>
          </p:cNvSpPr>
          <p:nvPr>
            <p:ph type="sldNum" sz="quarter" idx="10"/>
          </p:nvPr>
        </p:nvSpPr>
        <p:spPr/>
        <p:txBody>
          <a:bodyPr/>
          <a:lstStyle/>
          <a:p>
            <a:fld id="{DD354CA8-9936-EC44-8559-9AEE952E9C67}" type="slidenum">
              <a:rPr lang="en-US" smtClean="0"/>
              <a:t>1</a:t>
            </a:fld>
            <a:endParaRPr lang="en-US" dirty="0"/>
          </a:p>
        </p:txBody>
      </p:sp>
    </p:spTree>
    <p:extLst>
      <p:ext uri="{BB962C8B-B14F-4D97-AF65-F5344CB8AC3E}">
        <p14:creationId xmlns:p14="http://schemas.microsoft.com/office/powerpoint/2010/main" val="1455620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One of best things about Bill.com is how you get paid! </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Bill.com Receivables saves both you and your customers time and money. When your customer selects the option to pay electronically via the customer portal, Bill.com automatically sends the payment – eliminating the need to print and mail a check. The payment is automatically applied to the invoices in your Bill.com account. Bill.com then deposits the money directly into your</a:t>
            </a:r>
            <a:r>
              <a:rPr lang="en-US" baseline="0" dirty="0" smtClean="0">
                <a:latin typeface="Calibri" charset="0"/>
                <a:ea typeface="MS PGothic" charset="0"/>
              </a:rPr>
              <a:t> </a:t>
            </a:r>
            <a:r>
              <a:rPr lang="en-US" dirty="0" smtClean="0">
                <a:latin typeface="Calibri" charset="0"/>
                <a:ea typeface="MS PGothic" charset="0"/>
              </a:rPr>
              <a:t>bank account.</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The </a:t>
            </a:r>
            <a:r>
              <a:rPr lang="en-US" b="1" dirty="0" smtClean="0">
                <a:latin typeface="Calibri" charset="0"/>
                <a:ea typeface="MS PGothic" charset="0"/>
              </a:rPr>
              <a:t>Receivables</a:t>
            </a:r>
            <a:r>
              <a:rPr lang="en-US" dirty="0" smtClean="0">
                <a:latin typeface="Calibri" charset="0"/>
                <a:ea typeface="MS PGothic" charset="0"/>
              </a:rPr>
              <a:t> </a:t>
            </a:r>
            <a:r>
              <a:rPr lang="en-US" b="1" dirty="0" smtClean="0">
                <a:latin typeface="Calibri" charset="0"/>
                <a:ea typeface="MS PGothic" charset="0"/>
              </a:rPr>
              <a:t>Overview</a:t>
            </a:r>
            <a:r>
              <a:rPr lang="en-US" dirty="0" smtClean="0">
                <a:latin typeface="Calibri" charset="0"/>
                <a:ea typeface="MS PGothic" charset="0"/>
              </a:rPr>
              <a:t> page provides a summary of all the payments received or scheduled.</a:t>
            </a:r>
          </a:p>
          <a:p>
            <a:pPr eaLnBrk="1" hangingPunct="1">
              <a:spcBef>
                <a:spcPct val="0"/>
              </a:spcBef>
            </a:pPr>
            <a:endParaRPr lang="en-US" dirty="0" smtClean="0">
              <a:latin typeface="Calibri" charset="0"/>
              <a:ea typeface="MS PGothic" charset="0"/>
            </a:endParaRPr>
          </a:p>
          <a:p>
            <a:pPr eaLnBrk="1" hangingPunct="1">
              <a:spcBef>
                <a:spcPct val="0"/>
              </a:spcBef>
            </a:pPr>
            <a:r>
              <a:rPr lang="en-US" altLang="ja-JP" dirty="0" smtClean="0">
                <a:latin typeface="Calibri" charset="0"/>
                <a:ea typeface="MS PGothic" charset="0"/>
              </a:rPr>
              <a:t>This completes a demonstration of the basic Accounts Receivable workflow in Bill.com. You learned how to create invoices, and get paid electronically.</a:t>
            </a:r>
          </a:p>
          <a:p>
            <a:pPr eaLnBrk="1" hangingPunct="1">
              <a:spcBef>
                <a:spcPct val="0"/>
              </a:spcBef>
            </a:pPr>
            <a:endParaRPr lang="en-US" dirty="0" smtClean="0">
              <a:latin typeface="Calibri" charset="0"/>
              <a:ea typeface="MS PGothic" charset="0"/>
            </a:endParaRPr>
          </a:p>
          <a:p>
            <a:pPr eaLnBrk="1" hangingPunct="1">
              <a:spcBef>
                <a:spcPct val="0"/>
              </a:spcBef>
            </a:pPr>
            <a:endParaRPr lang="en-US" dirty="0" smtClean="0">
              <a:latin typeface="Calibri" charset="0"/>
              <a:ea typeface="MS PGothic" charset="0"/>
            </a:endParaRPr>
          </a:p>
          <a:p>
            <a:pPr eaLnBrk="1" hangingPunct="1">
              <a:spcBef>
                <a:spcPct val="0"/>
              </a:spcBef>
            </a:pPr>
            <a:endParaRPr lang="en-US" sz="1100" i="1" dirty="0" smtClean="0">
              <a:latin typeface="Calibri" charset="0"/>
              <a:ea typeface="MS PGothic" charset="0"/>
            </a:endParaRPr>
          </a:p>
          <a:p>
            <a:pPr eaLnBrk="1" hangingPunct="1">
              <a:spcBef>
                <a:spcPct val="0"/>
              </a:spcBef>
            </a:pPr>
            <a:endParaRPr lang="en-US" sz="1100" b="1" i="1" dirty="0" smtClean="0">
              <a:latin typeface="Calibri" charset="0"/>
              <a:ea typeface="MS PGothic" charset="0"/>
            </a:endParaRPr>
          </a:p>
          <a:p>
            <a:pPr eaLnBrk="1" hangingPunct="1">
              <a:spcBef>
                <a:spcPct val="0"/>
              </a:spcBef>
            </a:pPr>
            <a:endParaRPr lang="en-US" sz="1100" b="1" i="1" dirty="0" smtClean="0">
              <a:latin typeface="Calibri" charset="0"/>
              <a:ea typeface="MS PGothic" charset="0"/>
            </a:endParaRPr>
          </a:p>
          <a:p>
            <a:pPr eaLnBrk="1" hangingPunct="1">
              <a:spcBef>
                <a:spcPct val="0"/>
              </a:spcBef>
            </a:pPr>
            <a:endParaRPr lang="en-US" sz="1100" b="1" i="1" dirty="0" smtClean="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DD354CA8-9936-EC44-8559-9AEE952E9C67}" type="slidenum">
              <a:rPr lang="en-US" smtClean="0"/>
              <a:t>10</a:t>
            </a:fld>
            <a:endParaRPr lang="en-US" dirty="0"/>
          </a:p>
        </p:txBody>
      </p:sp>
    </p:spTree>
    <p:extLst>
      <p:ext uri="{BB962C8B-B14F-4D97-AF65-F5344CB8AC3E}">
        <p14:creationId xmlns:p14="http://schemas.microsoft.com/office/powerpoint/2010/main" val="233870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In this workshop, we’ll look at the basic accounts receivable workflow with Bill.com.</a:t>
            </a:r>
          </a:p>
          <a:p>
            <a:pPr eaLnBrk="1" hangingPunct="1">
              <a:spcBef>
                <a:spcPct val="0"/>
              </a:spcBef>
            </a:pPr>
            <a:endParaRPr lang="en-US" dirty="0" smtClean="0">
              <a:solidFill>
                <a:srgbClr val="595959"/>
              </a:solidFill>
              <a:latin typeface="Trebuchet MS" charset="0"/>
              <a:ea typeface="MS PGothic" charset="0"/>
            </a:endParaRPr>
          </a:p>
          <a:p>
            <a:pPr eaLnBrk="1" hangingPunct="1">
              <a:spcBef>
                <a:spcPct val="0"/>
              </a:spcBef>
            </a:pPr>
            <a:r>
              <a:rPr lang="en-US" dirty="0" smtClean="0">
                <a:solidFill>
                  <a:srgbClr val="595959"/>
                </a:solidFill>
                <a:latin typeface="Trebuchet MS" charset="0"/>
                <a:ea typeface="MS PGothic" charset="0"/>
              </a:rPr>
              <a:t>Before using Bill.com with a manual receivables process, you could only see your</a:t>
            </a:r>
            <a:r>
              <a:rPr lang="en-US" baseline="0" dirty="0" smtClean="0">
                <a:solidFill>
                  <a:srgbClr val="595959"/>
                </a:solidFill>
                <a:latin typeface="Trebuchet MS" charset="0"/>
                <a:ea typeface="MS PGothic" charset="0"/>
              </a:rPr>
              <a:t> </a:t>
            </a:r>
            <a:r>
              <a:rPr lang="en-US" dirty="0" smtClean="0">
                <a:solidFill>
                  <a:srgbClr val="595959"/>
                </a:solidFill>
                <a:latin typeface="Trebuchet MS" charset="0"/>
                <a:ea typeface="MS PGothic" charset="0"/>
              </a:rPr>
              <a:t>General Ledger and Bank Account.</a:t>
            </a:r>
          </a:p>
          <a:p>
            <a:pPr eaLnBrk="1" hangingPunct="1">
              <a:spcBef>
                <a:spcPct val="0"/>
              </a:spcBef>
            </a:pPr>
            <a:endParaRPr lang="en-US" dirty="0" smtClean="0">
              <a:solidFill>
                <a:srgbClr val="595959"/>
              </a:solidFill>
              <a:latin typeface="Trebuchet MS" charset="0"/>
              <a:ea typeface="MS PGothic" charset="0"/>
            </a:endParaRPr>
          </a:p>
          <a:p>
            <a:pPr eaLnBrk="1" hangingPunct="1">
              <a:spcBef>
                <a:spcPct val="0"/>
              </a:spcBef>
            </a:pPr>
            <a:r>
              <a:rPr lang="en-US" dirty="0" smtClean="0">
                <a:solidFill>
                  <a:srgbClr val="D9D9D9"/>
                </a:solidFill>
                <a:latin typeface="Trebuchet MS" charset="0"/>
                <a:ea typeface="MS PGothic" charset="0"/>
              </a:rPr>
              <a:t>You were</a:t>
            </a:r>
            <a:r>
              <a:rPr lang="en-US" baseline="0" dirty="0" smtClean="0">
                <a:solidFill>
                  <a:srgbClr val="D9D9D9"/>
                </a:solidFill>
                <a:latin typeface="Trebuchet MS" charset="0"/>
                <a:ea typeface="MS PGothic" charset="0"/>
              </a:rPr>
              <a:t> often m</a:t>
            </a:r>
            <a:r>
              <a:rPr lang="en-US" dirty="0" smtClean="0">
                <a:solidFill>
                  <a:srgbClr val="D9D9D9"/>
                </a:solidFill>
                <a:latin typeface="Trebuchet MS" charset="0"/>
                <a:ea typeface="MS PGothic" charset="0"/>
              </a:rPr>
              <a:t>issing answers to important questions such as: </a:t>
            </a:r>
          </a:p>
          <a:p>
            <a:pPr marL="171450" indent="-171450" eaLnBrk="1" hangingPunct="1">
              <a:spcBef>
                <a:spcPct val="0"/>
              </a:spcBef>
              <a:buFont typeface="Arial"/>
              <a:buChar char="•"/>
            </a:pPr>
            <a:r>
              <a:rPr lang="en-US" dirty="0" smtClean="0">
                <a:solidFill>
                  <a:srgbClr val="D9D9D9"/>
                </a:solidFill>
                <a:latin typeface="Trebuchet MS" charset="0"/>
                <a:ea typeface="MS PGothic" charset="0"/>
              </a:rPr>
              <a:t>When was the invoice sent?</a:t>
            </a:r>
          </a:p>
          <a:p>
            <a:pPr marL="171450" indent="-171450" eaLnBrk="1" hangingPunct="1">
              <a:spcBef>
                <a:spcPct val="0"/>
              </a:spcBef>
              <a:buFont typeface="Arial"/>
              <a:buChar char="•"/>
            </a:pPr>
            <a:r>
              <a:rPr lang="en-US" dirty="0" smtClean="0">
                <a:solidFill>
                  <a:srgbClr val="D9D9D9"/>
                </a:solidFill>
                <a:latin typeface="Trebuchet MS" charset="0"/>
                <a:ea typeface="MS PGothic" charset="0"/>
              </a:rPr>
              <a:t>Did they receive the invoice?</a:t>
            </a:r>
          </a:p>
          <a:p>
            <a:pPr marL="171450" indent="-171450" eaLnBrk="1" hangingPunct="1">
              <a:spcBef>
                <a:spcPct val="0"/>
              </a:spcBef>
              <a:buFont typeface="Arial"/>
              <a:buChar char="•"/>
            </a:pPr>
            <a:r>
              <a:rPr lang="en-US" dirty="0" smtClean="0">
                <a:solidFill>
                  <a:srgbClr val="D9D9D9"/>
                </a:solidFill>
                <a:latin typeface="Trebuchet MS" charset="0"/>
                <a:ea typeface="MS PGothic" charset="0"/>
              </a:rPr>
              <a:t>When did we send out the last reminder?</a:t>
            </a:r>
          </a:p>
          <a:p>
            <a:pPr marL="171450" indent="-171450" eaLnBrk="1" hangingPunct="1">
              <a:spcBef>
                <a:spcPct val="0"/>
              </a:spcBef>
              <a:buFont typeface="Arial"/>
              <a:buChar char="•"/>
            </a:pPr>
            <a:r>
              <a:rPr lang="en-US" dirty="0" smtClean="0">
                <a:solidFill>
                  <a:srgbClr val="D9D9D9"/>
                </a:solidFill>
                <a:latin typeface="Trebuchet MS" charset="0"/>
                <a:ea typeface="MS PGothic" charset="0"/>
              </a:rPr>
              <a:t>How do we send a mass reminder to all customers?</a:t>
            </a:r>
          </a:p>
          <a:p>
            <a:pPr marL="171450" indent="-171450" eaLnBrk="1" hangingPunct="1">
              <a:spcBef>
                <a:spcPct val="0"/>
              </a:spcBef>
              <a:buFont typeface="Arial"/>
              <a:buChar char="•"/>
            </a:pPr>
            <a:r>
              <a:rPr lang="en-US" dirty="0" smtClean="0">
                <a:solidFill>
                  <a:srgbClr val="D9D9D9"/>
                </a:solidFill>
                <a:latin typeface="Trebuchet MS" charset="0"/>
                <a:ea typeface="MS PGothic" charset="0"/>
              </a:rPr>
              <a:t>When will they pay?</a:t>
            </a:r>
          </a:p>
          <a:p>
            <a:pPr marL="171450" indent="-171450" eaLnBrk="1" hangingPunct="1">
              <a:spcBef>
                <a:spcPct val="0"/>
              </a:spcBef>
              <a:buFont typeface="Arial"/>
              <a:buChar char="•"/>
            </a:pPr>
            <a:r>
              <a:rPr lang="en-US" dirty="0" smtClean="0">
                <a:solidFill>
                  <a:srgbClr val="D9D9D9"/>
                </a:solidFill>
                <a:latin typeface="Trebuchet MS" charset="0"/>
                <a:ea typeface="MS PGothic" charset="0"/>
              </a:rPr>
              <a:t>Will they pay by ACH, PayPal or Credit Card?</a:t>
            </a:r>
          </a:p>
          <a:p>
            <a:pPr marL="171450" indent="-171450" eaLnBrk="1" hangingPunct="1">
              <a:spcBef>
                <a:spcPct val="0"/>
              </a:spcBef>
              <a:buFont typeface="Arial"/>
              <a:buChar char="•"/>
            </a:pPr>
            <a:r>
              <a:rPr lang="en-US" dirty="0" smtClean="0">
                <a:solidFill>
                  <a:srgbClr val="D9D9D9"/>
                </a:solidFill>
                <a:latin typeface="Trebuchet MS" charset="0"/>
                <a:ea typeface="MS PGothic" charset="0"/>
              </a:rPr>
              <a:t>Do they want to pay online, or have automatic payments withdrawn?</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Bill.com not only automates your payments process, it gives you control and insight into this entire process.</a:t>
            </a:r>
          </a:p>
          <a:p>
            <a:pPr eaLnBrk="1" hangingPunct="1">
              <a:spcBef>
                <a:spcPct val="0"/>
              </a:spcBef>
            </a:pPr>
            <a:endParaRPr lang="en-US" dirty="0" smtClean="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DD354CA8-9936-EC44-8559-9AEE952E9C67}" type="slidenum">
              <a:rPr lang="en-US" smtClean="0"/>
              <a:t>2</a:t>
            </a:fld>
            <a:endParaRPr lang="en-US" dirty="0"/>
          </a:p>
        </p:txBody>
      </p:sp>
    </p:spTree>
    <p:extLst>
      <p:ext uri="{BB962C8B-B14F-4D97-AF65-F5344CB8AC3E}">
        <p14:creationId xmlns:p14="http://schemas.microsoft.com/office/powerpoint/2010/main" val="192785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To create a new invoice in Bill.com, go to </a:t>
            </a:r>
            <a:r>
              <a:rPr lang="en-US" b="1" dirty="0" smtClean="0">
                <a:latin typeface="Calibri" charset="0"/>
                <a:ea typeface="MS PGothic" charset="0"/>
              </a:rPr>
              <a:t>Receivables</a:t>
            </a:r>
            <a:r>
              <a:rPr lang="en-US" dirty="0" smtClean="0">
                <a:latin typeface="Calibri" charset="0"/>
                <a:ea typeface="MS PGothic" charset="0"/>
              </a:rPr>
              <a:t> and click </a:t>
            </a:r>
            <a:r>
              <a:rPr lang="en-US" b="1" dirty="0" smtClean="0">
                <a:latin typeface="Calibri" charset="0"/>
                <a:ea typeface="MS PGothic" charset="0"/>
              </a:rPr>
              <a:t>Invoices</a:t>
            </a:r>
            <a:r>
              <a:rPr lang="en-US" dirty="0" smtClean="0">
                <a:latin typeface="Calibri" charset="0"/>
                <a:ea typeface="MS PGothic" charset="0"/>
              </a:rPr>
              <a:t>.</a:t>
            </a:r>
            <a:r>
              <a:rPr lang="en-US" baseline="0" dirty="0" smtClean="0">
                <a:latin typeface="Calibri" charset="0"/>
                <a:ea typeface="MS PGothic" charset="0"/>
              </a:rPr>
              <a:t> </a:t>
            </a:r>
            <a:r>
              <a:rPr lang="en-US" dirty="0" smtClean="0">
                <a:latin typeface="Calibri" charset="0"/>
                <a:ea typeface="MS PGothic" charset="0"/>
              </a:rPr>
              <a:t>Click the </a:t>
            </a:r>
            <a:r>
              <a:rPr lang="en-US" b="1" dirty="0" smtClean="0">
                <a:latin typeface="Calibri" charset="0"/>
                <a:ea typeface="MS PGothic" charset="0"/>
              </a:rPr>
              <a:t>New</a:t>
            </a:r>
            <a:r>
              <a:rPr lang="en-US" dirty="0" smtClean="0">
                <a:latin typeface="Calibri" charset="0"/>
                <a:ea typeface="MS PGothic" charset="0"/>
              </a:rPr>
              <a:t> button.</a:t>
            </a:r>
          </a:p>
          <a:p>
            <a:pPr marL="0" indent="0" eaLnBrk="1" hangingPunct="1">
              <a:spcBef>
                <a:spcPct val="0"/>
              </a:spcBef>
              <a:buFont typeface="Arial"/>
              <a:buNone/>
            </a:pPr>
            <a:endParaRPr lang="en-US" dirty="0" smtClean="0">
              <a:latin typeface="Calibri" charset="0"/>
              <a:ea typeface="MS PGothic" charset="0"/>
            </a:endParaRPr>
          </a:p>
          <a:p>
            <a:pPr marL="0" indent="0" eaLnBrk="1" hangingPunct="1">
              <a:spcBef>
                <a:spcPct val="0"/>
              </a:spcBef>
              <a:buFont typeface="Arial"/>
              <a:buNone/>
            </a:pPr>
            <a:r>
              <a:rPr lang="en-US" dirty="0" smtClean="0">
                <a:latin typeface="Calibri" charset="0"/>
                <a:ea typeface="MS PGothic" charset="0"/>
              </a:rPr>
              <a:t>The invoice entry screen looks like an actual invoice. </a:t>
            </a:r>
          </a:p>
          <a:p>
            <a:pPr marL="0" indent="0" eaLnBrk="1" hangingPunct="1">
              <a:spcBef>
                <a:spcPct val="0"/>
              </a:spcBef>
              <a:buFont typeface="Arial"/>
              <a:buNone/>
            </a:pPr>
            <a:endParaRPr lang="en-US" dirty="0" smtClean="0">
              <a:latin typeface="Calibri" charset="0"/>
              <a:ea typeface="MS PGothic" charset="0"/>
            </a:endParaRPr>
          </a:p>
          <a:p>
            <a:pPr marL="0" indent="0" eaLnBrk="1" hangingPunct="1">
              <a:spcBef>
                <a:spcPct val="0"/>
              </a:spcBef>
              <a:buFont typeface="Arial"/>
              <a:buNone/>
            </a:pPr>
            <a:r>
              <a:rPr lang="en-US" dirty="0" smtClean="0">
                <a:latin typeface="Calibri" charset="0"/>
                <a:ea typeface="MS PGothic" charset="0"/>
              </a:rPr>
              <a:t>When you sync with your accounting system, Bill.com will bring in your </a:t>
            </a:r>
            <a:r>
              <a:rPr lang="en-US" i="0" dirty="0" smtClean="0">
                <a:latin typeface="Calibri" charset="0"/>
                <a:ea typeface="MS PGothic" charset="0"/>
              </a:rPr>
              <a:t>customer items list.</a:t>
            </a:r>
            <a:endParaRPr lang="en-US" altLang="ja-JP" sz="1200" b="1" i="0" dirty="0" smtClean="0">
              <a:latin typeface="Calibri" charset="0"/>
              <a:ea typeface="MS PGothic" charset="0"/>
            </a:endParaRPr>
          </a:p>
          <a:p>
            <a:pPr marL="0" indent="0" eaLnBrk="1" hangingPunct="1">
              <a:spcBef>
                <a:spcPct val="0"/>
              </a:spcBef>
              <a:buFont typeface="Arial"/>
              <a:buNone/>
            </a:pPr>
            <a:endParaRPr lang="en-US" sz="1200" b="1" i="0" dirty="0" smtClean="0">
              <a:latin typeface="Calibri" charset="0"/>
              <a:ea typeface="MS PGothic" charset="0"/>
            </a:endParaRPr>
          </a:p>
          <a:p>
            <a:pPr marL="0" indent="0" eaLnBrk="1" hangingPunct="1">
              <a:spcBef>
                <a:spcPct val="0"/>
              </a:spcBef>
              <a:buFont typeface="Arial"/>
              <a:buNone/>
            </a:pPr>
            <a:r>
              <a:rPr lang="en-US" sz="1200" i="0" dirty="0" smtClean="0">
                <a:latin typeface="Calibri" charset="0"/>
                <a:ea typeface="MS PGothic" charset="0"/>
              </a:rPr>
              <a:t>The invoice number auto-enters, but you can change it if needed. The invoice date auto-populates as well. </a:t>
            </a:r>
          </a:p>
          <a:p>
            <a:pPr marL="0" indent="0" eaLnBrk="1" hangingPunct="1">
              <a:spcBef>
                <a:spcPct val="0"/>
              </a:spcBef>
              <a:buFont typeface="Arial"/>
              <a:buNone/>
            </a:pPr>
            <a:endParaRPr lang="en-US" sz="1200" dirty="0" smtClean="0">
              <a:latin typeface="Calibri" charset="0"/>
              <a:ea typeface="MS PGothic" charset="0"/>
            </a:endParaRPr>
          </a:p>
          <a:p>
            <a:pPr marL="0" indent="0" eaLnBrk="1" hangingPunct="1">
              <a:spcBef>
                <a:spcPct val="0"/>
              </a:spcBef>
              <a:buFont typeface="Arial"/>
              <a:buNone/>
            </a:pPr>
            <a:r>
              <a:rPr lang="en-US" sz="1200" dirty="0" smtClean="0">
                <a:latin typeface="Calibri" charset="0"/>
                <a:ea typeface="MS PGothic" charset="0"/>
              </a:rPr>
              <a:t>You can set the payment terms and the due date will automatically populate. </a:t>
            </a:r>
          </a:p>
          <a:p>
            <a:pPr marL="0" indent="0" eaLnBrk="1" hangingPunct="1">
              <a:spcBef>
                <a:spcPct val="0"/>
              </a:spcBef>
              <a:buFont typeface="Arial"/>
              <a:buNone/>
            </a:pPr>
            <a:endParaRPr lang="en-US" sz="1200" dirty="0" smtClean="0">
              <a:latin typeface="Calibri" charset="0"/>
              <a:ea typeface="MS PGothic" charset="0"/>
            </a:endParaRPr>
          </a:p>
          <a:p>
            <a:pPr marL="0" indent="0" eaLnBrk="1" hangingPunct="1">
              <a:spcBef>
                <a:spcPct val="0"/>
              </a:spcBef>
              <a:buFont typeface="Arial"/>
              <a:buNone/>
            </a:pPr>
            <a:r>
              <a:rPr lang="en-US" sz="1200" dirty="0" smtClean="0">
                <a:latin typeface="Calibri" charset="0"/>
                <a:ea typeface="MS PGothic" charset="0"/>
              </a:rPr>
              <a:t>You can also select an invoice template that is customizable.</a:t>
            </a:r>
          </a:p>
        </p:txBody>
      </p:sp>
      <p:sp>
        <p:nvSpPr>
          <p:cNvPr id="4" name="Slide Number Placeholder 3"/>
          <p:cNvSpPr>
            <a:spLocks noGrp="1"/>
          </p:cNvSpPr>
          <p:nvPr>
            <p:ph type="sldNum" sz="quarter" idx="10"/>
          </p:nvPr>
        </p:nvSpPr>
        <p:spPr/>
        <p:txBody>
          <a:bodyPr/>
          <a:lstStyle/>
          <a:p>
            <a:fld id="{DD354CA8-9936-EC44-8559-9AEE952E9C67}" type="slidenum">
              <a:rPr lang="en-US" smtClean="0"/>
              <a:t>3</a:t>
            </a:fld>
            <a:endParaRPr lang="en-US" dirty="0"/>
          </a:p>
        </p:txBody>
      </p:sp>
    </p:spTree>
    <p:extLst>
      <p:ext uri="{BB962C8B-B14F-4D97-AF65-F5344CB8AC3E}">
        <p14:creationId xmlns:p14="http://schemas.microsoft.com/office/powerpoint/2010/main" val="233870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You can add a customer message and then decide to send the invoice via </a:t>
            </a:r>
            <a:r>
              <a:rPr lang="en-US" b="1" dirty="0" smtClean="0">
                <a:latin typeface="Calibri" charset="0"/>
                <a:ea typeface="MS PGothic" charset="0"/>
              </a:rPr>
              <a:t>E-</a:t>
            </a:r>
            <a:r>
              <a:rPr lang="en-US" b="1" dirty="0" smtClean="0">
                <a:latin typeface="Calibri" charset="0"/>
                <a:ea typeface="MS PGothic" charset="0"/>
              </a:rPr>
              <a:t>mail </a:t>
            </a:r>
            <a:r>
              <a:rPr lang="en-US" dirty="0" smtClean="0">
                <a:latin typeface="Calibri" charset="0"/>
                <a:ea typeface="MS PGothic" charset="0"/>
              </a:rPr>
              <a:t>either</a:t>
            </a:r>
            <a:r>
              <a:rPr lang="en-US" baseline="0" dirty="0" smtClean="0">
                <a:latin typeface="Calibri" charset="0"/>
                <a:ea typeface="MS PGothic" charset="0"/>
              </a:rPr>
              <a:t> </a:t>
            </a:r>
            <a:r>
              <a:rPr lang="en-US" b="1" baseline="0" dirty="0" smtClean="0">
                <a:latin typeface="Calibri" charset="0"/>
                <a:ea typeface="MS PGothic" charset="0"/>
              </a:rPr>
              <a:t>N</a:t>
            </a:r>
            <a:r>
              <a:rPr lang="en-US" b="1" dirty="0" smtClean="0">
                <a:latin typeface="Calibri" charset="0"/>
                <a:ea typeface="MS PGothic" charset="0"/>
              </a:rPr>
              <a:t>ow</a:t>
            </a:r>
            <a:r>
              <a:rPr lang="en-US" dirty="0" smtClean="0">
                <a:latin typeface="Calibri" charset="0"/>
                <a:ea typeface="MS PGothic" charset="0"/>
              </a:rPr>
              <a:t> </a:t>
            </a:r>
            <a:r>
              <a:rPr lang="en-US" dirty="0" smtClean="0">
                <a:latin typeface="Calibri" charset="0"/>
                <a:ea typeface="MS PGothic" charset="0"/>
              </a:rPr>
              <a:t>or </a:t>
            </a:r>
            <a:r>
              <a:rPr lang="en-US" b="1" dirty="0" smtClean="0">
                <a:latin typeface="Calibri" charset="0"/>
                <a:ea typeface="MS PGothic" charset="0"/>
              </a:rPr>
              <a:t>Later</a:t>
            </a:r>
            <a:r>
              <a:rPr lang="en-US" dirty="0" smtClean="0">
                <a:latin typeface="Calibri" charset="0"/>
                <a:ea typeface="MS PGothic" charset="0"/>
              </a:rPr>
              <a:t>, or by </a:t>
            </a:r>
            <a:r>
              <a:rPr lang="en-US" b="1" dirty="0" smtClean="0">
                <a:latin typeface="Calibri" charset="0"/>
                <a:ea typeface="MS PGothic" charset="0"/>
              </a:rPr>
              <a:t>Print</a:t>
            </a:r>
            <a:r>
              <a:rPr lang="en-US" b="1" dirty="0" smtClean="0">
                <a:latin typeface="Calibri" charset="0"/>
                <a:ea typeface="MS PGothic" charset="0"/>
              </a:rPr>
              <a:t>/Mail </a:t>
            </a:r>
            <a:r>
              <a:rPr lang="en-US" dirty="0" smtClean="0">
                <a:latin typeface="Calibri" charset="0"/>
                <a:ea typeface="MS PGothic" charset="0"/>
              </a:rPr>
              <a:t>(USPS).</a:t>
            </a:r>
            <a:endParaRPr lang="en-US" dirty="0" smtClean="0">
              <a:latin typeface="Calibri" charset="0"/>
              <a:ea typeface="MS PGothic" charset="0"/>
            </a:endParaRP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The easiest and most efficient way to send invoices is via e-mail. The e-mail includes a PDF attachment of the invoice. </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To complete the invoice, click the </a:t>
            </a:r>
            <a:r>
              <a:rPr lang="en-US" b="1" dirty="0" smtClean="0">
                <a:latin typeface="Calibri" charset="0"/>
                <a:ea typeface="MS PGothic" charset="0"/>
              </a:rPr>
              <a:t>Save</a:t>
            </a:r>
            <a:r>
              <a:rPr lang="en-US" dirty="0" smtClean="0">
                <a:latin typeface="Calibri" charset="0"/>
                <a:ea typeface="MS PGothic" charset="0"/>
              </a:rPr>
              <a:t> button.</a:t>
            </a:r>
          </a:p>
          <a:p>
            <a:pPr eaLnBrk="1" hangingPunct="1">
              <a:spcBef>
                <a:spcPct val="0"/>
              </a:spcBef>
            </a:pPr>
            <a:endParaRPr lang="en-US" dirty="0" smtClean="0">
              <a:latin typeface="Calibri" charset="0"/>
              <a:ea typeface="MS PGothic" charset="0"/>
            </a:endParaRPr>
          </a:p>
          <a:p>
            <a:pPr eaLnBrk="1" hangingPunct="1">
              <a:spcBef>
                <a:spcPct val="0"/>
              </a:spcBef>
            </a:pPr>
            <a:r>
              <a:rPr lang="en-US" sz="1100" b="0" i="0" dirty="0" smtClean="0">
                <a:latin typeface="Calibri" charset="0"/>
                <a:ea typeface="MS PGothic" charset="0"/>
              </a:rPr>
              <a:t>If you choose </a:t>
            </a:r>
            <a:r>
              <a:rPr lang="en-US" dirty="0" smtClean="0">
                <a:latin typeface="Calibri" charset="0"/>
                <a:ea typeface="MS PGothic" charset="0"/>
              </a:rPr>
              <a:t>to </a:t>
            </a:r>
            <a:r>
              <a:rPr lang="en-US" dirty="0" smtClean="0">
                <a:latin typeface="Calibri" charset="0"/>
                <a:ea typeface="MS PGothic" charset="0"/>
              </a:rPr>
              <a:t>e-mail the invoice later, the invoice will be sent to the email </a:t>
            </a:r>
            <a:r>
              <a:rPr lang="en-US" dirty="0" smtClean="0">
                <a:latin typeface="Calibri" charset="0"/>
                <a:ea typeface="MS PGothic" charset="0"/>
              </a:rPr>
              <a:t>queue </a:t>
            </a:r>
            <a:r>
              <a:rPr lang="en-US" dirty="0" smtClean="0">
                <a:latin typeface="Calibri" charset="0"/>
                <a:ea typeface="MS PGothic" charset="0"/>
              </a:rPr>
              <a:t>and you can send the invoice when you’re ready.</a:t>
            </a:r>
            <a:endParaRPr lang="en-US" sz="1200" dirty="0" smtClean="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DD354CA8-9936-EC44-8559-9AEE952E9C67}" type="slidenum">
              <a:rPr lang="en-US" smtClean="0"/>
              <a:t>4</a:t>
            </a:fld>
            <a:endParaRPr lang="en-US" dirty="0"/>
          </a:p>
        </p:txBody>
      </p:sp>
    </p:spTree>
    <p:extLst>
      <p:ext uri="{BB962C8B-B14F-4D97-AF65-F5344CB8AC3E}">
        <p14:creationId xmlns:p14="http://schemas.microsoft.com/office/powerpoint/2010/main" val="233870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ja-JP" dirty="0" smtClean="0">
                <a:latin typeface="Calibri" charset="0"/>
                <a:ea typeface="MS PGothic" charset="0"/>
              </a:rPr>
              <a:t>Instead of manually creating new invoices each billing period, you can set up recurring invoices for items such as rent or service contracts.</a:t>
            </a:r>
            <a:r>
              <a:rPr lang="en-US" altLang="ja-JP" baseline="0" dirty="0" smtClean="0">
                <a:latin typeface="Calibri" charset="0"/>
                <a:ea typeface="MS PGothic" charset="0"/>
              </a:rPr>
              <a:t> </a:t>
            </a:r>
          </a:p>
          <a:p>
            <a:pPr eaLnBrk="1" hangingPunct="1">
              <a:spcBef>
                <a:spcPct val="0"/>
              </a:spcBef>
            </a:pPr>
            <a:endParaRPr lang="en-US" altLang="ja-JP" baseline="0" dirty="0" smtClean="0">
              <a:latin typeface="Calibri" charset="0"/>
              <a:ea typeface="MS PGothic" charset="0"/>
            </a:endParaRPr>
          </a:p>
          <a:p>
            <a:pPr eaLnBrk="1" hangingPunct="1">
              <a:spcBef>
                <a:spcPct val="0"/>
              </a:spcBef>
            </a:pPr>
            <a:r>
              <a:rPr lang="en-US" altLang="ja-JP" dirty="0" smtClean="0">
                <a:latin typeface="Calibri" charset="0"/>
                <a:ea typeface="MS PGothic" charset="0"/>
              </a:rPr>
              <a:t>From </a:t>
            </a:r>
            <a:r>
              <a:rPr lang="en-US" altLang="ja-JP" b="1" dirty="0" smtClean="0">
                <a:latin typeface="Calibri" charset="0"/>
                <a:ea typeface="MS PGothic" charset="0"/>
              </a:rPr>
              <a:t>Receivables</a:t>
            </a:r>
            <a:r>
              <a:rPr lang="en-US" altLang="ja-JP" dirty="0" smtClean="0">
                <a:latin typeface="Calibri" charset="0"/>
                <a:ea typeface="MS PGothic" charset="0"/>
              </a:rPr>
              <a:t>, click </a:t>
            </a:r>
            <a:r>
              <a:rPr lang="en-US" altLang="ja-JP" b="1" dirty="0" smtClean="0">
                <a:latin typeface="Calibri" charset="0"/>
                <a:ea typeface="MS PGothic" charset="0"/>
              </a:rPr>
              <a:t>Recurring Invoices</a:t>
            </a:r>
            <a:r>
              <a:rPr lang="en-US" altLang="ja-JP" dirty="0" smtClean="0">
                <a:latin typeface="Calibri" charset="0"/>
                <a:ea typeface="MS PGothic" charset="0"/>
              </a:rPr>
              <a:t>. </a:t>
            </a:r>
            <a:r>
              <a:rPr lang="en-US" altLang="ja-JP" sz="1600" dirty="0" smtClean="0">
                <a:latin typeface="Calibri" charset="0"/>
                <a:ea typeface="MS PGothic" charset="0"/>
              </a:rPr>
              <a:t>A list of your recurring invoices will display. Click the </a:t>
            </a:r>
            <a:r>
              <a:rPr lang="en-US" altLang="ja-JP" sz="1600" b="1" dirty="0" smtClean="0">
                <a:latin typeface="Calibri" charset="0"/>
                <a:ea typeface="MS PGothic" charset="0"/>
              </a:rPr>
              <a:t>New</a:t>
            </a:r>
            <a:r>
              <a:rPr lang="en-US" altLang="ja-JP" sz="1600" dirty="0" smtClean="0">
                <a:latin typeface="Calibri" charset="0"/>
                <a:ea typeface="MS PGothic" charset="0"/>
              </a:rPr>
              <a:t> button to create a new recurring invoice.</a:t>
            </a:r>
          </a:p>
          <a:p>
            <a:pPr eaLnBrk="1" hangingPunct="1">
              <a:spcBef>
                <a:spcPct val="0"/>
              </a:spcBef>
            </a:pPr>
            <a:endParaRPr lang="en-US" sz="1200" b="1" i="1" dirty="0" smtClean="0">
              <a:latin typeface="Calibri" charset="0"/>
              <a:ea typeface="MS PGothic" charset="0"/>
            </a:endParaRPr>
          </a:p>
          <a:p>
            <a:pPr eaLnBrk="1" hangingPunct="1">
              <a:spcBef>
                <a:spcPct val="0"/>
              </a:spcBef>
            </a:pPr>
            <a:r>
              <a:rPr lang="en-US" sz="1200" dirty="0" smtClean="0">
                <a:latin typeface="Calibri" charset="0"/>
                <a:ea typeface="MS PGothic" charset="0"/>
              </a:rPr>
              <a:t>In the Schedule Information section, enter the next due date, enter how many days in advance of the due date that the invoice should be created, the frequency the invoice needs to be sent, and whether or not there will be an end date. </a:t>
            </a:r>
          </a:p>
          <a:p>
            <a:pPr eaLnBrk="1" hangingPunct="1">
              <a:spcBef>
                <a:spcPct val="0"/>
              </a:spcBef>
            </a:pPr>
            <a:endParaRPr lang="en-US" sz="1200" dirty="0" smtClean="0">
              <a:latin typeface="Calibri" charset="0"/>
              <a:ea typeface="MS PGothic" charset="0"/>
            </a:endParaRPr>
          </a:p>
          <a:p>
            <a:pPr eaLnBrk="1" hangingPunct="1">
              <a:spcBef>
                <a:spcPct val="0"/>
              </a:spcBef>
            </a:pPr>
            <a:r>
              <a:rPr lang="en-US" sz="1200" dirty="0" smtClean="0">
                <a:latin typeface="Calibri" charset="0"/>
                <a:ea typeface="MS PGothic" charset="0"/>
              </a:rPr>
              <a:t>You’ll also enter the specific invoice information. Select the items, description, quantity and price. When done, click the </a:t>
            </a:r>
            <a:r>
              <a:rPr lang="en-US" sz="1200" b="1" dirty="0" smtClean="0">
                <a:latin typeface="Calibri" charset="0"/>
                <a:ea typeface="MS PGothic" charset="0"/>
              </a:rPr>
              <a:t>Save</a:t>
            </a:r>
            <a:r>
              <a:rPr lang="en-US" sz="1200" dirty="0" smtClean="0">
                <a:latin typeface="Calibri" charset="0"/>
                <a:ea typeface="MS PGothic" charset="0"/>
              </a:rPr>
              <a:t> button.</a:t>
            </a:r>
          </a:p>
          <a:p>
            <a:pPr eaLnBrk="1" hangingPunct="1">
              <a:spcBef>
                <a:spcPct val="0"/>
              </a:spcBef>
            </a:pPr>
            <a:endParaRPr lang="en-US" sz="1200" dirty="0" smtClean="0">
              <a:latin typeface="Calibri" charset="0"/>
              <a:ea typeface="MS PGothic" charset="0"/>
            </a:endParaRPr>
          </a:p>
          <a:p>
            <a:pPr eaLnBrk="1" hangingPunct="1">
              <a:spcBef>
                <a:spcPct val="0"/>
              </a:spcBef>
            </a:pPr>
            <a:r>
              <a:rPr lang="en-US" dirty="0" smtClean="0">
                <a:latin typeface="Calibri" charset="0"/>
                <a:ea typeface="MS PGothic" charset="0"/>
              </a:rPr>
              <a:t>Let’s go take a look at the Email queue now.</a:t>
            </a:r>
            <a:endParaRPr lang="en-US" sz="1200" dirty="0" smtClean="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DD354CA8-9936-EC44-8559-9AEE952E9C67}" type="slidenum">
              <a:rPr lang="en-US" smtClean="0"/>
              <a:t>5</a:t>
            </a:fld>
            <a:endParaRPr lang="en-US" dirty="0"/>
          </a:p>
        </p:txBody>
      </p:sp>
    </p:spTree>
    <p:extLst>
      <p:ext uri="{BB962C8B-B14F-4D97-AF65-F5344CB8AC3E}">
        <p14:creationId xmlns:p14="http://schemas.microsoft.com/office/powerpoint/2010/main" val="157246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On the </a:t>
            </a:r>
            <a:r>
              <a:rPr lang="en-US" b="1" dirty="0" smtClean="0">
                <a:latin typeface="Calibri" charset="0"/>
                <a:ea typeface="MS PGothic" charset="0"/>
              </a:rPr>
              <a:t>Overview</a:t>
            </a:r>
            <a:r>
              <a:rPr lang="en-US" dirty="0" smtClean="0">
                <a:latin typeface="Calibri" charset="0"/>
                <a:ea typeface="MS PGothic" charset="0"/>
              </a:rPr>
              <a:t> page, you can see the </a:t>
            </a:r>
            <a:r>
              <a:rPr lang="en-US" b="1" dirty="0" smtClean="0">
                <a:latin typeface="Calibri" charset="0"/>
                <a:ea typeface="MS PGothic" charset="0"/>
              </a:rPr>
              <a:t>Invoices to Email </a:t>
            </a:r>
            <a:r>
              <a:rPr lang="en-US" dirty="0" smtClean="0">
                <a:latin typeface="Calibri" charset="0"/>
                <a:ea typeface="MS PGothic" charset="0"/>
              </a:rPr>
              <a:t>queue has items to send. </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When you click the </a:t>
            </a:r>
            <a:r>
              <a:rPr lang="en-US" b="1" dirty="0" smtClean="0">
                <a:latin typeface="Calibri" charset="0"/>
                <a:ea typeface="MS PGothic" charset="0"/>
              </a:rPr>
              <a:t>Invoice to Email </a:t>
            </a:r>
            <a:r>
              <a:rPr lang="en-US" dirty="0" smtClean="0">
                <a:latin typeface="Calibri" charset="0"/>
                <a:ea typeface="MS PGothic" charset="0"/>
              </a:rPr>
              <a:t>link, the </a:t>
            </a:r>
            <a:r>
              <a:rPr lang="en-US" b="1" dirty="0" smtClean="0">
                <a:latin typeface="Calibri" charset="0"/>
                <a:ea typeface="MS PGothic" charset="0"/>
              </a:rPr>
              <a:t>Send Email </a:t>
            </a:r>
            <a:r>
              <a:rPr lang="en-US" dirty="0" smtClean="0">
                <a:latin typeface="Calibri" charset="0"/>
                <a:ea typeface="MS PGothic" charset="0"/>
              </a:rPr>
              <a:t>page displays with a list of all the invoices that need to be sent. </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Select them individually or </a:t>
            </a:r>
            <a:r>
              <a:rPr lang="en-US" b="1" dirty="0" smtClean="0">
                <a:latin typeface="Calibri" charset="0"/>
                <a:ea typeface="MS PGothic" charset="0"/>
              </a:rPr>
              <a:t>Select All </a:t>
            </a:r>
            <a:r>
              <a:rPr lang="en-US" dirty="0" smtClean="0">
                <a:latin typeface="Calibri" charset="0"/>
                <a:ea typeface="MS PGothic" charset="0"/>
              </a:rPr>
              <a:t>to send </a:t>
            </a:r>
            <a:r>
              <a:rPr lang="en-US" baseline="0" dirty="0" smtClean="0">
                <a:latin typeface="Calibri" charset="0"/>
                <a:ea typeface="MS PGothic" charset="0"/>
              </a:rPr>
              <a:t>the entire list at once.</a:t>
            </a:r>
            <a:endParaRPr lang="en-US" dirty="0" smtClean="0">
              <a:latin typeface="Calibri" charset="0"/>
              <a:ea typeface="MS PGothic" charset="0"/>
            </a:endParaRPr>
          </a:p>
          <a:p>
            <a:pPr eaLnBrk="1" hangingPunct="1">
              <a:spcBef>
                <a:spcPct val="0"/>
              </a:spcBef>
            </a:pPr>
            <a:endParaRPr lang="en-US" dirty="0" smtClean="0">
              <a:latin typeface="Calibri" charset="0"/>
              <a:ea typeface="MS PGothic" charset="0"/>
            </a:endParaRPr>
          </a:p>
          <a:p>
            <a:pPr eaLnBrk="1" hangingPunct="1">
              <a:spcBef>
                <a:spcPct val="0"/>
              </a:spcBef>
            </a:pPr>
            <a:endParaRPr lang="en-US" sz="1100" i="1" dirty="0" smtClean="0">
              <a:latin typeface="Calibri" charset="0"/>
              <a:ea typeface="MS PGothic" charset="0"/>
            </a:endParaRPr>
          </a:p>
          <a:p>
            <a:pPr eaLnBrk="1" hangingPunct="1">
              <a:spcBef>
                <a:spcPct val="0"/>
              </a:spcBef>
            </a:pPr>
            <a:endParaRPr lang="en-US" sz="1100" b="1" i="1" dirty="0" smtClean="0">
              <a:latin typeface="Calibri" charset="0"/>
              <a:ea typeface="MS PGothic" charset="0"/>
            </a:endParaRPr>
          </a:p>
          <a:p>
            <a:pPr eaLnBrk="1" hangingPunct="1">
              <a:spcBef>
                <a:spcPct val="0"/>
              </a:spcBef>
            </a:pPr>
            <a:endParaRPr lang="en-US" sz="1100" b="1" i="1" dirty="0" smtClean="0">
              <a:latin typeface="Calibri" charset="0"/>
              <a:ea typeface="MS PGothic" charset="0"/>
            </a:endParaRPr>
          </a:p>
          <a:p>
            <a:pPr eaLnBrk="1" hangingPunct="1">
              <a:spcBef>
                <a:spcPct val="0"/>
              </a:spcBef>
            </a:pPr>
            <a:endParaRPr lang="en-US" sz="1100" b="1" i="1" dirty="0" smtClean="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DD354CA8-9936-EC44-8559-9AEE952E9C67}" type="slidenum">
              <a:rPr lang="en-US" smtClean="0"/>
              <a:t>6</a:t>
            </a:fld>
            <a:endParaRPr lang="en-US" dirty="0"/>
          </a:p>
        </p:txBody>
      </p:sp>
    </p:spTree>
    <p:extLst>
      <p:ext uri="{BB962C8B-B14F-4D97-AF65-F5344CB8AC3E}">
        <p14:creationId xmlns:p14="http://schemas.microsoft.com/office/powerpoint/2010/main" val="2338704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When the customer receives their email invoice, they can click the link to access the customer portal, or they can type</a:t>
            </a:r>
            <a:r>
              <a:rPr lang="en-US" baseline="0" dirty="0" smtClean="0">
                <a:latin typeface="Calibri" charset="0"/>
                <a:ea typeface="MS PGothic" charset="0"/>
              </a:rPr>
              <a:t> the </a:t>
            </a:r>
            <a:r>
              <a:rPr lang="en-US" dirty="0" smtClean="0">
                <a:latin typeface="Calibri" charset="0"/>
                <a:ea typeface="MS PGothic" charset="0"/>
              </a:rPr>
              <a:t>URL from a printed invoice. </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They will be directed to their own custom online portal where they can pay bills, view transaction history, and enable auto-pay.</a:t>
            </a:r>
          </a:p>
          <a:p>
            <a:pPr eaLnBrk="1" hangingPunct="1">
              <a:spcBef>
                <a:spcPct val="0"/>
              </a:spcBef>
            </a:pPr>
            <a:endParaRPr lang="en-US" dirty="0" smtClean="0">
              <a:latin typeface="Calibri" charset="0"/>
              <a:ea typeface="MS PGothic" charset="0"/>
            </a:endParaRPr>
          </a:p>
          <a:p>
            <a:pPr eaLnBrk="1" hangingPunct="1">
              <a:spcBef>
                <a:spcPct val="0"/>
              </a:spcBef>
            </a:pPr>
            <a:endParaRPr lang="en-US" sz="1100" i="1" dirty="0" smtClean="0">
              <a:latin typeface="Calibri" charset="0"/>
              <a:ea typeface="MS PGothic" charset="0"/>
            </a:endParaRPr>
          </a:p>
          <a:p>
            <a:pPr eaLnBrk="1" hangingPunct="1">
              <a:spcBef>
                <a:spcPct val="0"/>
              </a:spcBef>
            </a:pPr>
            <a:endParaRPr lang="en-US" sz="1100" b="1" i="1" dirty="0" smtClean="0">
              <a:latin typeface="Calibri" charset="0"/>
              <a:ea typeface="MS PGothic" charset="0"/>
            </a:endParaRPr>
          </a:p>
          <a:p>
            <a:pPr eaLnBrk="1" hangingPunct="1">
              <a:spcBef>
                <a:spcPct val="0"/>
              </a:spcBef>
            </a:pPr>
            <a:endParaRPr lang="en-US" sz="1100" b="1" i="1" dirty="0" smtClean="0">
              <a:latin typeface="Calibri" charset="0"/>
              <a:ea typeface="MS PGothic" charset="0"/>
            </a:endParaRPr>
          </a:p>
          <a:p>
            <a:pPr eaLnBrk="1" hangingPunct="1">
              <a:spcBef>
                <a:spcPct val="0"/>
              </a:spcBef>
            </a:pPr>
            <a:endParaRPr lang="en-US" sz="1100" b="1" i="1" dirty="0" smtClean="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DD354CA8-9936-EC44-8559-9AEE952E9C67}" type="slidenum">
              <a:rPr lang="en-US" smtClean="0"/>
              <a:t>7</a:t>
            </a:fld>
            <a:endParaRPr lang="en-US" dirty="0"/>
          </a:p>
        </p:txBody>
      </p:sp>
    </p:spTree>
    <p:extLst>
      <p:ext uri="{BB962C8B-B14F-4D97-AF65-F5344CB8AC3E}">
        <p14:creationId xmlns:p14="http://schemas.microsoft.com/office/powerpoint/2010/main" val="2338704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ja-JP" dirty="0" smtClean="0">
                <a:latin typeface="Calibri" charset="0"/>
                <a:ea typeface="MS PGothic" charset="0"/>
              </a:rPr>
              <a:t>To help ensure on-time payment of customer invoices, you can set up your client</a:t>
            </a:r>
            <a:r>
              <a:rPr lang="en-US" dirty="0" smtClean="0">
                <a:latin typeface="Calibri" charset="0"/>
                <a:ea typeface="MS PGothic" charset="0"/>
              </a:rPr>
              <a:t>’</a:t>
            </a:r>
            <a:r>
              <a:rPr lang="en-US" altLang="ja-JP" dirty="0" smtClean="0">
                <a:latin typeface="Calibri" charset="0"/>
                <a:ea typeface="MS PGothic" charset="0"/>
              </a:rPr>
              <a:t>s customer with auto pay. We strongly encourage you to get authorization from your client’s customer to charge their bank account or credit card. (The customer can also</a:t>
            </a:r>
            <a:r>
              <a:rPr lang="en-US" altLang="ja-JP" baseline="0" dirty="0" smtClean="0">
                <a:latin typeface="Calibri" charset="0"/>
                <a:ea typeface="MS PGothic" charset="0"/>
              </a:rPr>
              <a:t> do this themselves on their customer portal.) </a:t>
            </a:r>
          </a:p>
          <a:p>
            <a:pPr eaLnBrk="1" hangingPunct="1">
              <a:spcBef>
                <a:spcPct val="0"/>
              </a:spcBef>
            </a:pPr>
            <a:endParaRPr lang="en-US" altLang="ja-JP" baseline="0" dirty="0" smtClean="0">
              <a:latin typeface="Calibri" charset="0"/>
              <a:ea typeface="MS PGothic" charset="0"/>
            </a:endParaRPr>
          </a:p>
          <a:p>
            <a:pPr eaLnBrk="1" hangingPunct="1">
              <a:spcBef>
                <a:spcPct val="0"/>
              </a:spcBef>
            </a:pPr>
            <a:r>
              <a:rPr lang="en-US" altLang="ja-JP" dirty="0" smtClean="0">
                <a:latin typeface="Calibri" charset="0"/>
                <a:ea typeface="MS PGothic" charset="0"/>
              </a:rPr>
              <a:t>Each time an invoice is generated</a:t>
            </a:r>
            <a:r>
              <a:rPr lang="en-US" altLang="ja-JP" baseline="0" dirty="0" smtClean="0">
                <a:latin typeface="Calibri" charset="0"/>
                <a:ea typeface="MS PGothic" charset="0"/>
              </a:rPr>
              <a:t> </a:t>
            </a:r>
            <a:r>
              <a:rPr lang="en-US" altLang="ja-JP" dirty="0" smtClean="0">
                <a:latin typeface="Calibri" charset="0"/>
                <a:ea typeface="MS PGothic" charset="0"/>
              </a:rPr>
              <a:t>the auto pay feature will activate, processing payment of the outstanding invoice on the due date using the customer</a:t>
            </a:r>
            <a:r>
              <a:rPr lang="en-US" dirty="0" smtClean="0">
                <a:latin typeface="Calibri" charset="0"/>
                <a:ea typeface="MS PGothic" charset="0"/>
              </a:rPr>
              <a:t>’</a:t>
            </a:r>
            <a:r>
              <a:rPr lang="en-US" altLang="ja-JP" dirty="0" smtClean="0">
                <a:latin typeface="Calibri" charset="0"/>
                <a:ea typeface="MS PGothic" charset="0"/>
              </a:rPr>
              <a:t>s payment information.</a:t>
            </a:r>
          </a:p>
          <a:p>
            <a:pPr eaLnBrk="1" hangingPunct="1">
              <a:spcBef>
                <a:spcPct val="0"/>
              </a:spcBef>
            </a:pPr>
            <a:endParaRPr lang="en-US" altLang="ja-JP" dirty="0" smtClean="0">
              <a:latin typeface="Calibri" charset="0"/>
              <a:ea typeface="MS PGothic" charset="0"/>
            </a:endParaRPr>
          </a:p>
          <a:p>
            <a:pPr eaLnBrk="1" hangingPunct="1">
              <a:spcBef>
                <a:spcPct val="0"/>
              </a:spcBef>
            </a:pPr>
            <a:r>
              <a:rPr lang="en-US" sz="1200" b="0" dirty="0" smtClean="0">
                <a:latin typeface="Calibri" charset="0"/>
                <a:ea typeface="MS PGothic" charset="0"/>
              </a:rPr>
              <a:t>T</a:t>
            </a:r>
            <a:r>
              <a:rPr lang="en-US" altLang="ja-JP" dirty="0" smtClean="0">
                <a:latin typeface="Calibri" charset="0"/>
                <a:ea typeface="MS PGothic" charset="0"/>
              </a:rPr>
              <a:t>o set up customer auto pay, go</a:t>
            </a:r>
            <a:r>
              <a:rPr lang="en-US" altLang="ja-JP" baseline="0" dirty="0" smtClean="0">
                <a:latin typeface="Calibri" charset="0"/>
                <a:ea typeface="MS PGothic" charset="0"/>
              </a:rPr>
              <a:t> to </a:t>
            </a:r>
            <a:r>
              <a:rPr lang="en-US" altLang="ja-JP" b="1" dirty="0" smtClean="0">
                <a:latin typeface="Calibri" charset="0"/>
                <a:ea typeface="MS PGothic" charset="0"/>
              </a:rPr>
              <a:t>Receivables</a:t>
            </a:r>
            <a:r>
              <a:rPr lang="en-US" altLang="ja-JP" baseline="0" dirty="0" smtClean="0">
                <a:latin typeface="Calibri" charset="0"/>
                <a:ea typeface="MS PGothic" charset="0"/>
              </a:rPr>
              <a:t> &gt; </a:t>
            </a:r>
            <a:r>
              <a:rPr lang="en-US" altLang="ja-JP" b="1" dirty="0" smtClean="0">
                <a:latin typeface="Calibri" charset="0"/>
                <a:ea typeface="MS PGothic" charset="0"/>
              </a:rPr>
              <a:t>Customers</a:t>
            </a:r>
            <a:r>
              <a:rPr lang="en-US" altLang="ja-JP" dirty="0" smtClean="0">
                <a:latin typeface="Calibri" charset="0"/>
                <a:ea typeface="MS PGothic" charset="0"/>
              </a:rPr>
              <a:t>, then </a:t>
            </a:r>
            <a:r>
              <a:rPr lang="en-US" altLang="ja-JP" sz="1100" dirty="0" smtClean="0">
                <a:latin typeface="Calibri" charset="0"/>
                <a:ea typeface="MS PGothic" charset="0"/>
              </a:rPr>
              <a:t>select the customer.</a:t>
            </a:r>
          </a:p>
          <a:p>
            <a:pPr eaLnBrk="1" hangingPunct="1">
              <a:spcBef>
                <a:spcPct val="0"/>
              </a:spcBef>
            </a:pPr>
            <a:endParaRPr lang="en-US" sz="1100" dirty="0" smtClean="0">
              <a:latin typeface="Calibri" charset="0"/>
              <a:ea typeface="MS PGothic" charset="0"/>
            </a:endParaRPr>
          </a:p>
          <a:p>
            <a:pPr eaLnBrk="1" hangingPunct="1">
              <a:spcBef>
                <a:spcPct val="0"/>
              </a:spcBef>
            </a:pPr>
            <a:r>
              <a:rPr lang="en-US" sz="1100" dirty="0" smtClean="0">
                <a:latin typeface="Calibri" charset="0"/>
                <a:ea typeface="MS PGothic" charset="0"/>
              </a:rPr>
              <a:t>Click the </a:t>
            </a:r>
            <a:r>
              <a:rPr lang="en-US" sz="1100" b="1" dirty="0" smtClean="0">
                <a:latin typeface="Calibri" charset="0"/>
                <a:ea typeface="MS PGothic" charset="0"/>
              </a:rPr>
              <a:t>[Payments Setup] </a:t>
            </a:r>
            <a:r>
              <a:rPr lang="en-US" sz="1100" dirty="0" smtClean="0">
                <a:latin typeface="Calibri" charset="0"/>
                <a:ea typeface="MS PGothic" charset="0"/>
              </a:rPr>
              <a:t>link in the lower right corner of the customer detail screen.</a:t>
            </a:r>
          </a:p>
          <a:p>
            <a:pPr eaLnBrk="1" hangingPunct="1">
              <a:spcBef>
                <a:spcPct val="0"/>
              </a:spcBef>
            </a:pPr>
            <a:endParaRPr lang="en-US" sz="1100" dirty="0" smtClean="0">
              <a:latin typeface="Calibri" charset="0"/>
              <a:ea typeface="MS PGothic" charset="0"/>
            </a:endParaRPr>
          </a:p>
          <a:p>
            <a:pPr eaLnBrk="1" hangingPunct="1">
              <a:spcBef>
                <a:spcPct val="0"/>
              </a:spcBef>
            </a:pPr>
            <a:r>
              <a:rPr lang="en-US" sz="1100" dirty="0" smtClean="0">
                <a:latin typeface="Calibri" charset="0"/>
                <a:ea typeface="MS PGothic" charset="0"/>
              </a:rPr>
              <a:t>Check </a:t>
            </a:r>
            <a:r>
              <a:rPr lang="en-US" sz="1100" b="1" dirty="0" smtClean="0">
                <a:latin typeface="Calibri" charset="0"/>
                <a:ea typeface="MS PGothic" charset="0"/>
              </a:rPr>
              <a:t>Authorized</a:t>
            </a:r>
            <a:r>
              <a:rPr lang="en-US" sz="1100" dirty="0" smtClean="0">
                <a:latin typeface="Calibri" charset="0"/>
                <a:ea typeface="MS PGothic" charset="0"/>
              </a:rPr>
              <a:t>. Click either the </a:t>
            </a:r>
            <a:r>
              <a:rPr lang="en-US" sz="1100" b="1" dirty="0" smtClean="0">
                <a:latin typeface="Calibri" charset="0"/>
                <a:ea typeface="MS PGothic" charset="0"/>
              </a:rPr>
              <a:t>Save &amp; Add Bank Account </a:t>
            </a:r>
            <a:r>
              <a:rPr lang="en-US" sz="1100" dirty="0" smtClean="0">
                <a:latin typeface="Calibri" charset="0"/>
                <a:ea typeface="MS PGothic" charset="0"/>
              </a:rPr>
              <a:t>or </a:t>
            </a:r>
            <a:r>
              <a:rPr lang="en-US" sz="1100" b="1" dirty="0" smtClean="0">
                <a:latin typeface="Calibri" charset="0"/>
                <a:ea typeface="MS PGothic" charset="0"/>
              </a:rPr>
              <a:t>Save &amp; Add Credit Card </a:t>
            </a:r>
            <a:r>
              <a:rPr lang="en-US" sz="1100" dirty="0" smtClean="0">
                <a:latin typeface="Calibri" charset="0"/>
                <a:ea typeface="MS PGothic" charset="0"/>
              </a:rPr>
              <a:t>button. Enter the customer’s bank or credit card details</a:t>
            </a:r>
            <a:r>
              <a:rPr lang="en-US" sz="1100" baseline="0" dirty="0" smtClean="0">
                <a:latin typeface="Calibri" charset="0"/>
                <a:ea typeface="MS PGothic" charset="0"/>
              </a:rPr>
              <a:t> and</a:t>
            </a:r>
            <a:r>
              <a:rPr lang="en-US" sz="1100" dirty="0" smtClean="0">
                <a:latin typeface="Calibri" charset="0"/>
                <a:ea typeface="MS PGothic" charset="0"/>
              </a:rPr>
              <a:t> </a:t>
            </a:r>
            <a:r>
              <a:rPr lang="en-US" sz="1100" b="1" dirty="0" smtClean="0">
                <a:latin typeface="Calibri" charset="0"/>
                <a:ea typeface="MS PGothic" charset="0"/>
              </a:rPr>
              <a:t>Save</a:t>
            </a:r>
            <a:r>
              <a:rPr lang="en-US" sz="1100" dirty="0" smtClean="0">
                <a:latin typeface="Calibri" charset="0"/>
                <a:ea typeface="MS PGothic" charset="0"/>
              </a:rPr>
              <a:t>.</a:t>
            </a:r>
          </a:p>
          <a:p>
            <a:pPr eaLnBrk="1" hangingPunct="1">
              <a:spcBef>
                <a:spcPct val="0"/>
              </a:spcBef>
            </a:pPr>
            <a:endParaRPr lang="en-US" sz="1100" dirty="0" smtClean="0">
              <a:latin typeface="Calibri" charset="0"/>
              <a:ea typeface="MS PGothic" charset="0"/>
            </a:endParaRPr>
          </a:p>
          <a:p>
            <a:pPr eaLnBrk="1" hangingPunct="1">
              <a:spcBef>
                <a:spcPct val="0"/>
              </a:spcBef>
            </a:pPr>
            <a:r>
              <a:rPr lang="en-US" sz="1100" dirty="0" smtClean="0">
                <a:latin typeface="Calibri" charset="0"/>
                <a:ea typeface="MS PGothic" charset="0"/>
              </a:rPr>
              <a:t>Select </a:t>
            </a:r>
            <a:r>
              <a:rPr lang="en-US" sz="1100" b="1" dirty="0" smtClean="0">
                <a:latin typeface="Calibri" charset="0"/>
                <a:ea typeface="MS PGothic" charset="0"/>
              </a:rPr>
              <a:t>Automatically</a:t>
            </a:r>
            <a:r>
              <a:rPr lang="en-US" sz="1100" b="1" baseline="0" dirty="0" smtClean="0">
                <a:latin typeface="Calibri" charset="0"/>
                <a:ea typeface="MS PGothic" charset="0"/>
              </a:rPr>
              <a:t> Pay Bills</a:t>
            </a:r>
            <a:r>
              <a:rPr lang="en-US" sz="1100" baseline="0" dirty="0" smtClean="0">
                <a:latin typeface="Calibri" charset="0"/>
                <a:ea typeface="MS PGothic" charset="0"/>
              </a:rPr>
              <a:t>. Enter a </a:t>
            </a:r>
            <a:r>
              <a:rPr lang="en-US" sz="1100" b="1" baseline="0" dirty="0" smtClean="0">
                <a:latin typeface="Calibri" charset="0"/>
                <a:ea typeface="MS PGothic" charset="0"/>
              </a:rPr>
              <a:t>Maximum Payment </a:t>
            </a:r>
            <a:r>
              <a:rPr lang="en-US" sz="1100" baseline="0" dirty="0" smtClean="0">
                <a:latin typeface="Calibri" charset="0"/>
                <a:ea typeface="MS PGothic" charset="0"/>
              </a:rPr>
              <a:t>amount.</a:t>
            </a:r>
            <a:endParaRPr lang="en-US" sz="1100" dirty="0" smtClean="0">
              <a:latin typeface="Calibri" charset="0"/>
              <a:ea typeface="MS PGothic" charset="0"/>
            </a:endParaRPr>
          </a:p>
          <a:p>
            <a:pPr eaLnBrk="1" hangingPunct="1">
              <a:spcBef>
                <a:spcPct val="0"/>
              </a:spcBef>
            </a:pPr>
            <a:endParaRPr lang="en-US" sz="1100" dirty="0" smtClean="0">
              <a:latin typeface="Calibri" charset="0"/>
              <a:ea typeface="MS PGothic" charset="0"/>
            </a:endParaRPr>
          </a:p>
          <a:p>
            <a:pPr eaLnBrk="1" hangingPunct="1">
              <a:spcBef>
                <a:spcPct val="0"/>
              </a:spcBef>
            </a:pPr>
            <a:r>
              <a:rPr lang="en-US" sz="1100" dirty="0" smtClean="0">
                <a:latin typeface="Calibri" charset="0"/>
                <a:ea typeface="MS PGothic" charset="0"/>
              </a:rPr>
              <a:t>When Automatic Payments are set up and paired with a recurring Invoice, both you</a:t>
            </a:r>
            <a:r>
              <a:rPr lang="en-US" sz="1100" baseline="0" dirty="0" smtClean="0">
                <a:latin typeface="Calibri" charset="0"/>
                <a:ea typeface="MS PGothic" charset="0"/>
              </a:rPr>
              <a:t> </a:t>
            </a:r>
            <a:r>
              <a:rPr lang="en-US" sz="1100" dirty="0" smtClean="0">
                <a:latin typeface="Calibri" charset="0"/>
                <a:ea typeface="MS PGothic" charset="0"/>
              </a:rPr>
              <a:t>and your customer can relax knowing the invoice will automatically recur each month and the auto payment will trigger to transfer the funds.</a:t>
            </a:r>
          </a:p>
          <a:p>
            <a:pPr eaLnBrk="1" hangingPunct="1">
              <a:spcBef>
                <a:spcPct val="0"/>
              </a:spcBef>
            </a:pPr>
            <a:endParaRPr lang="en-US" dirty="0" smtClean="0">
              <a:latin typeface="Calibri" charset="0"/>
              <a:ea typeface="MS PGothic" charset="0"/>
            </a:endParaRPr>
          </a:p>
          <a:p>
            <a:pPr eaLnBrk="1" hangingPunct="1">
              <a:spcBef>
                <a:spcPct val="0"/>
              </a:spcBef>
            </a:pPr>
            <a:endParaRPr lang="en-US" sz="1100" i="1" dirty="0" smtClean="0">
              <a:latin typeface="Calibri" charset="0"/>
              <a:ea typeface="MS PGothic" charset="0"/>
            </a:endParaRPr>
          </a:p>
          <a:p>
            <a:pPr eaLnBrk="1" hangingPunct="1">
              <a:spcBef>
                <a:spcPct val="0"/>
              </a:spcBef>
            </a:pPr>
            <a:endParaRPr lang="en-US" sz="1100" b="1" i="1" dirty="0" smtClean="0">
              <a:latin typeface="Calibri" charset="0"/>
              <a:ea typeface="MS PGothic" charset="0"/>
            </a:endParaRPr>
          </a:p>
          <a:p>
            <a:pPr eaLnBrk="1" hangingPunct="1">
              <a:spcBef>
                <a:spcPct val="0"/>
              </a:spcBef>
            </a:pPr>
            <a:endParaRPr lang="en-US" sz="1100" b="1" i="1" dirty="0" smtClean="0">
              <a:latin typeface="Calibri" charset="0"/>
              <a:ea typeface="MS PGothic" charset="0"/>
            </a:endParaRPr>
          </a:p>
          <a:p>
            <a:pPr eaLnBrk="1" hangingPunct="1">
              <a:spcBef>
                <a:spcPct val="0"/>
              </a:spcBef>
            </a:pPr>
            <a:endParaRPr lang="en-US" sz="1100" b="1" i="1" dirty="0" smtClean="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DD354CA8-9936-EC44-8559-9AEE952E9C67}" type="slidenum">
              <a:rPr lang="en-US" smtClean="0"/>
              <a:t>8</a:t>
            </a:fld>
            <a:endParaRPr lang="en-US" dirty="0"/>
          </a:p>
        </p:txBody>
      </p:sp>
    </p:spTree>
    <p:extLst>
      <p:ext uri="{BB962C8B-B14F-4D97-AF65-F5344CB8AC3E}">
        <p14:creationId xmlns:p14="http://schemas.microsoft.com/office/powerpoint/2010/main" val="2338704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To automate your collections reminders, you can customize Bill.com </a:t>
            </a:r>
            <a:r>
              <a:rPr lang="en-US" b="1" dirty="0" smtClean="0">
                <a:latin typeface="Calibri" charset="0"/>
                <a:ea typeface="MS PGothic" charset="0"/>
              </a:rPr>
              <a:t>Auto Reminders </a:t>
            </a:r>
            <a:r>
              <a:rPr lang="en-US" dirty="0" smtClean="0">
                <a:latin typeface="Calibri" charset="0"/>
                <a:ea typeface="MS PGothic" charset="0"/>
              </a:rPr>
              <a:t>to be scheduled and sent when needed automatically.</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Go to </a:t>
            </a:r>
            <a:r>
              <a:rPr lang="en-US" b="1" dirty="0" smtClean="0">
                <a:latin typeface="Calibri" charset="0"/>
                <a:ea typeface="MS PGothic" charset="0"/>
              </a:rPr>
              <a:t>Settings</a:t>
            </a:r>
            <a:r>
              <a:rPr lang="en-US" dirty="0" smtClean="0">
                <a:latin typeface="Calibri" charset="0"/>
                <a:ea typeface="MS PGothic" charset="0"/>
              </a:rPr>
              <a:t> &gt; </a:t>
            </a:r>
            <a:r>
              <a:rPr lang="en-US" b="1" dirty="0" smtClean="0">
                <a:latin typeface="Calibri" charset="0"/>
                <a:ea typeface="MS PGothic" charset="0"/>
              </a:rPr>
              <a:t>Receivables:</a:t>
            </a:r>
            <a:r>
              <a:rPr lang="en-US" b="1" baseline="0" dirty="0" smtClean="0">
                <a:latin typeface="Calibri" charset="0"/>
                <a:ea typeface="MS PGothic" charset="0"/>
              </a:rPr>
              <a:t> Auto Reminders </a:t>
            </a:r>
            <a:r>
              <a:rPr lang="en-US" baseline="0" dirty="0" smtClean="0">
                <a:latin typeface="Calibri" charset="0"/>
                <a:ea typeface="MS PGothic" charset="0"/>
              </a:rPr>
              <a:t>and select the edit icon.</a:t>
            </a:r>
            <a:endParaRPr lang="en-US" dirty="0" smtClean="0">
              <a:latin typeface="Calibri" charset="0"/>
              <a:ea typeface="MS PGothic" charset="0"/>
            </a:endParaRPr>
          </a:p>
          <a:p>
            <a:pPr eaLnBrk="1" hangingPunct="1">
              <a:spcBef>
                <a:spcPct val="0"/>
              </a:spcBef>
            </a:pPr>
            <a:endParaRPr lang="en-US" dirty="0" smtClean="0">
              <a:latin typeface="Calibri" charset="0"/>
              <a:ea typeface="MS PGothic" charset="0"/>
            </a:endParaRPr>
          </a:p>
          <a:p>
            <a:pPr eaLnBrk="1" hangingPunct="1">
              <a:spcBef>
                <a:spcPct val="0"/>
              </a:spcBef>
            </a:pPr>
            <a:r>
              <a:rPr lang="en-US" sz="1200" b="0" dirty="0" smtClean="0">
                <a:latin typeface="Calibri" charset="0"/>
                <a:ea typeface="MS PGothic" charset="0"/>
              </a:rPr>
              <a:t>To enable auto reminders</a:t>
            </a:r>
            <a:r>
              <a:rPr lang="en-US" sz="1200" b="1" dirty="0" smtClean="0">
                <a:latin typeface="Calibri" charset="0"/>
                <a:ea typeface="MS PGothic" charset="0"/>
              </a:rPr>
              <a:t>, </a:t>
            </a:r>
            <a:r>
              <a:rPr lang="en-US" sz="1200" b="0" dirty="0" smtClean="0">
                <a:latin typeface="Calibri" charset="0"/>
                <a:ea typeface="MS PGothic" charset="0"/>
              </a:rPr>
              <a:t>c</a:t>
            </a:r>
            <a:r>
              <a:rPr lang="en-US" sz="1200" dirty="0" smtClean="0">
                <a:latin typeface="Calibri" charset="0"/>
                <a:ea typeface="MS PGothic" charset="0"/>
              </a:rPr>
              <a:t>heck </a:t>
            </a:r>
            <a:r>
              <a:rPr lang="en-US" sz="1200" b="1" dirty="0" smtClean="0">
                <a:latin typeface="Calibri" charset="0"/>
                <a:ea typeface="MS PGothic" charset="0"/>
              </a:rPr>
              <a:t>Email the customer</a:t>
            </a:r>
            <a:r>
              <a:rPr lang="en-US" sz="1200" dirty="0" smtClean="0">
                <a:latin typeface="Calibri" charset="0"/>
                <a:ea typeface="MS PGothic" charset="0"/>
              </a:rPr>
              <a:t> and customize the reminder</a:t>
            </a:r>
            <a:r>
              <a:rPr lang="en-US" sz="1200" baseline="0" dirty="0" smtClean="0">
                <a:latin typeface="Calibri" charset="0"/>
                <a:ea typeface="MS PGothic" charset="0"/>
              </a:rPr>
              <a:t> template.</a:t>
            </a:r>
            <a:endParaRPr lang="en-US" sz="1200" dirty="0" smtClean="0">
              <a:latin typeface="Calibri" charset="0"/>
              <a:ea typeface="MS PGothic" charset="0"/>
            </a:endParaRPr>
          </a:p>
          <a:p>
            <a:pPr eaLnBrk="1" hangingPunct="1">
              <a:spcBef>
                <a:spcPct val="0"/>
              </a:spcBef>
            </a:pPr>
            <a:endParaRPr lang="en-US" sz="1200" dirty="0" smtClean="0">
              <a:latin typeface="Calibri" charset="0"/>
              <a:ea typeface="MS PGothic" charset="0"/>
            </a:endParaRPr>
          </a:p>
          <a:p>
            <a:pPr eaLnBrk="1" hangingPunct="1">
              <a:spcBef>
                <a:spcPct val="0"/>
              </a:spcBef>
            </a:pPr>
            <a:r>
              <a:rPr lang="en-US" sz="1200" i="0" baseline="0" dirty="0" smtClean="0">
                <a:latin typeface="Calibri" charset="0"/>
                <a:ea typeface="MS PGothic" charset="0"/>
              </a:rPr>
              <a:t>You can c</a:t>
            </a:r>
            <a:r>
              <a:rPr lang="en-US" sz="1200" i="0" dirty="0" smtClean="0">
                <a:latin typeface="Calibri" charset="0"/>
                <a:ea typeface="MS PGothic" charset="0"/>
              </a:rPr>
              <a:t>ustomize </a:t>
            </a:r>
            <a:r>
              <a:rPr lang="en-US" sz="1200" i="0" baseline="0" dirty="0" smtClean="0">
                <a:latin typeface="Calibri" charset="0"/>
                <a:ea typeface="MS PGothic" charset="0"/>
              </a:rPr>
              <a:t>first, second, and third reminders independently, including </a:t>
            </a:r>
            <a:r>
              <a:rPr lang="en-US" sz="1200" i="0" dirty="0" smtClean="0">
                <a:latin typeface="Calibri" charset="0"/>
                <a:ea typeface="MS PGothic" charset="0"/>
              </a:rPr>
              <a:t>who</a:t>
            </a:r>
            <a:r>
              <a:rPr lang="en-US" sz="1200" i="0" baseline="0" dirty="0" smtClean="0">
                <a:latin typeface="Calibri" charset="0"/>
                <a:ea typeface="MS PGothic" charset="0"/>
              </a:rPr>
              <a:t> will be the sender, </a:t>
            </a:r>
            <a:r>
              <a:rPr lang="en-US" sz="1200" i="0" dirty="0" smtClean="0">
                <a:latin typeface="Calibri" charset="0"/>
                <a:ea typeface="MS PGothic" charset="0"/>
              </a:rPr>
              <a:t>the schedule</a:t>
            </a:r>
            <a:r>
              <a:rPr lang="en-US" sz="1200" i="0" baseline="0" dirty="0" smtClean="0">
                <a:latin typeface="Calibri" charset="0"/>
                <a:ea typeface="MS PGothic" charset="0"/>
              </a:rPr>
              <a:t>, and the </a:t>
            </a:r>
            <a:r>
              <a:rPr lang="en-US" sz="1200" i="0" dirty="0" smtClean="0">
                <a:latin typeface="Calibri" charset="0"/>
                <a:ea typeface="MS PGothic" charset="0"/>
              </a:rPr>
              <a:t>subject and message text.</a:t>
            </a:r>
            <a:r>
              <a:rPr lang="en-US" sz="1200" i="0" baseline="0" dirty="0" smtClean="0">
                <a:latin typeface="Calibri" charset="0"/>
                <a:ea typeface="MS PGothic" charset="0"/>
              </a:rPr>
              <a:t> You can even use </a:t>
            </a:r>
            <a:r>
              <a:rPr lang="en-US" sz="1200" i="0" dirty="0" smtClean="0">
                <a:latin typeface="Calibri" charset="0"/>
                <a:ea typeface="MS PGothic" charset="0"/>
              </a:rPr>
              <a:t>placeholders to further customize the content of your message</a:t>
            </a:r>
            <a:r>
              <a:rPr lang="en-US" sz="1200" i="0" baseline="0" dirty="0" smtClean="0">
                <a:latin typeface="Calibri" charset="0"/>
                <a:ea typeface="MS PGothic" charset="0"/>
              </a:rPr>
              <a:t>.</a:t>
            </a:r>
            <a:endParaRPr lang="en-US" altLang="ja-JP" sz="1200" b="1" i="0" dirty="0" smtClean="0">
              <a:latin typeface="Calibri" charset="0"/>
              <a:ea typeface="MS PGothic" charset="0"/>
            </a:endParaRPr>
          </a:p>
          <a:p>
            <a:pPr eaLnBrk="1" hangingPunct="1">
              <a:spcBef>
                <a:spcPct val="0"/>
              </a:spcBef>
            </a:pPr>
            <a:endParaRPr lang="en-US" sz="1200" i="1" dirty="0" smtClean="0">
              <a:latin typeface="Calibri" charset="0"/>
              <a:ea typeface="MS PGothic" charset="0"/>
            </a:endParaRPr>
          </a:p>
          <a:p>
            <a:pPr eaLnBrk="1" hangingPunct="1">
              <a:spcBef>
                <a:spcPct val="0"/>
              </a:spcBef>
            </a:pPr>
            <a:endParaRPr lang="en-US" sz="1200" b="1" i="1" dirty="0" smtClean="0">
              <a:latin typeface="Calibri" charset="0"/>
              <a:ea typeface="MS PGothic" charset="0"/>
            </a:endParaRPr>
          </a:p>
          <a:p>
            <a:pPr eaLnBrk="1" hangingPunct="1">
              <a:spcBef>
                <a:spcPct val="0"/>
              </a:spcBef>
            </a:pPr>
            <a:endParaRPr lang="en-US" sz="1200" b="1" i="1" dirty="0" smtClean="0">
              <a:latin typeface="Calibri" charset="0"/>
              <a:ea typeface="MS PGothic" charset="0"/>
            </a:endParaRPr>
          </a:p>
          <a:p>
            <a:pPr eaLnBrk="1" hangingPunct="1">
              <a:spcBef>
                <a:spcPct val="0"/>
              </a:spcBef>
            </a:pPr>
            <a:endParaRPr lang="en-US" sz="1200" b="1" i="1" dirty="0" smtClean="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DD354CA8-9936-EC44-8559-9AEE952E9C67}" type="slidenum">
              <a:rPr lang="en-US" smtClean="0"/>
              <a:t>9</a:t>
            </a:fld>
            <a:endParaRPr lang="en-US" dirty="0"/>
          </a:p>
        </p:txBody>
      </p:sp>
    </p:spTree>
    <p:extLst>
      <p:ext uri="{BB962C8B-B14F-4D97-AF65-F5344CB8AC3E}">
        <p14:creationId xmlns:p14="http://schemas.microsoft.com/office/powerpoint/2010/main" val="267714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632" y="4937760"/>
            <a:ext cx="8549640" cy="512064"/>
          </a:xfrm>
          <a:prstGeom prst="rect">
            <a:avLst/>
          </a:prstGeom>
        </p:spPr>
        <p:txBody>
          <a:bodyPr vert="horz" lIns="91440" tIns="45720" rIns="91440" bIns="45720" rtlCol="0" anchor="t">
            <a:noAutofit/>
          </a:bodyPr>
          <a:lstStyle>
            <a:lvl1pPr algn="l">
              <a:defRPr lang="en-US" sz="3000" b="1">
                <a:solidFill>
                  <a:schemeClr val="tx2"/>
                </a:solidFill>
              </a:defRPr>
            </a:lvl1pPr>
          </a:lstStyle>
          <a:p>
            <a:pPr marL="0" lvl="0" algn="l"/>
            <a:r>
              <a:rPr lang="en-US" dirty="0" smtClean="0"/>
              <a:t>Click to edit Master title style</a:t>
            </a:r>
            <a:endParaRPr lang="en-US" dirty="0"/>
          </a:p>
        </p:txBody>
      </p:sp>
      <p:sp>
        <p:nvSpPr>
          <p:cNvPr id="3" name="Subtitle 2"/>
          <p:cNvSpPr>
            <a:spLocks noGrp="1"/>
          </p:cNvSpPr>
          <p:nvPr>
            <p:ph type="subTitle" idx="1" hasCustomPrompt="1"/>
          </p:nvPr>
        </p:nvSpPr>
        <p:spPr>
          <a:xfrm>
            <a:off x="484632" y="5449824"/>
            <a:ext cx="8549640" cy="390391"/>
          </a:xfrm>
          <a:prstGeom prst="rect">
            <a:avLst/>
          </a:prstGeom>
        </p:spPr>
        <p:txBody>
          <a:bodyPr vert="horz" lIns="91440" tIns="45720" rIns="91440" bIns="45720" rtlCol="0">
            <a:noAutofit/>
          </a:bodyPr>
          <a:lstStyle>
            <a:lvl1pPr marL="342900" indent="-342900">
              <a:buNone/>
              <a:defRPr lang="en-US" sz="1800" spc="0" dirty="0">
                <a:solidFill>
                  <a:srgbClr val="999999"/>
                </a:solidFill>
              </a:defRPr>
            </a:lvl1pPr>
          </a:lstStyle>
          <a:p>
            <a:pPr marL="0" lvl="0" indent="0"/>
            <a:r>
              <a:rPr lang="en-US" dirty="0" smtClean="0"/>
              <a:t>Click to add a date (January 23rd 2015)</a:t>
            </a:r>
            <a:endParaRPr lang="en-US" dirty="0"/>
          </a:p>
        </p:txBody>
      </p:sp>
      <p:sp>
        <p:nvSpPr>
          <p:cNvPr id="7" name="Rectangle 6"/>
          <p:cNvSpPr/>
          <p:nvPr userDrawn="1"/>
        </p:nvSpPr>
        <p:spPr>
          <a:xfrm>
            <a:off x="0" y="0"/>
            <a:ext cx="9144000" cy="4486477"/>
          </a:xfrm>
          <a:prstGeom prst="rect">
            <a:avLst/>
          </a:prstGeom>
          <a:gradFill flip="none" rotWithShape="1">
            <a:gsLst>
              <a:gs pos="0">
                <a:srgbClr val="EBEBEB"/>
              </a:gs>
              <a:gs pos="17000">
                <a:schemeClr val="bg2"/>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title_back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798837" y="121920"/>
            <a:ext cx="6345163" cy="4364557"/>
          </a:xfrm>
          <a:prstGeom prst="rect">
            <a:avLst/>
          </a:prstGeom>
        </p:spPr>
      </p:pic>
      <p:pic>
        <p:nvPicPr>
          <p:cNvPr id="11" name="Picture 10" descr="BDC_LOGO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4393" y="3354780"/>
            <a:ext cx="1862392" cy="521470"/>
          </a:xfrm>
          <a:prstGeom prst="rect">
            <a:avLst/>
          </a:prstGeom>
        </p:spPr>
      </p:pic>
      <p:sp>
        <p:nvSpPr>
          <p:cNvPr id="12" name="Rectangle 11"/>
          <p:cNvSpPr/>
          <p:nvPr userDrawn="1"/>
        </p:nvSpPr>
        <p:spPr>
          <a:xfrm rot="16200000">
            <a:off x="4536440" y="-4536440"/>
            <a:ext cx="71120" cy="9144000"/>
          </a:xfrm>
          <a:prstGeom prst="rect">
            <a:avLst/>
          </a:prstGeom>
          <a:solidFill>
            <a:srgbClr val="0051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Tree>
    <p:extLst>
      <p:ext uri="{BB962C8B-B14F-4D97-AF65-F5344CB8AC3E}">
        <p14:creationId xmlns:p14="http://schemas.microsoft.com/office/powerpoint/2010/main" val="210868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cep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959" y="3630168"/>
            <a:ext cx="8092440" cy="1627632"/>
          </a:xfrm>
          <a:prstGeom prst="rect">
            <a:avLst/>
          </a:prstGeom>
        </p:spPr>
        <p:txBody>
          <a:bodyPr wrap="square">
            <a:noAutofit/>
          </a:bodyPr>
          <a:lstStyle>
            <a:lvl1pPr algn="l">
              <a:defRPr lang="en-US" sz="5000" b="1" spc="-300" baseline="0">
                <a:solidFill>
                  <a:schemeClr val="bg1"/>
                </a:solidFill>
                <a:ea typeface="+mn-ea"/>
              </a:defRPr>
            </a:lvl1pPr>
          </a:lstStyle>
          <a:p>
            <a:pPr marL="12700" lvl="0" algn="l">
              <a:tabLst>
                <a:tab pos="2924175" algn="l"/>
              </a:tabLst>
            </a:pPr>
            <a:r>
              <a:rPr lang="en-US" dirty="0" smtClean="0"/>
              <a:t>Click to add concept statement</a:t>
            </a:r>
            <a:endParaRPr lang="en-US" dirty="0"/>
          </a:p>
        </p:txBody>
      </p:sp>
      <p:sp>
        <p:nvSpPr>
          <p:cNvPr id="10" name="Rectangle 9"/>
          <p:cNvSpPr/>
          <p:nvPr userDrawn="1"/>
        </p:nvSpPr>
        <p:spPr>
          <a:xfrm rot="16200000">
            <a:off x="4272578" y="1986578"/>
            <a:ext cx="598844" cy="914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10000"/>
                  <a:lumOff val="90000"/>
                </a:schemeClr>
              </a:solidFill>
            </a:endParaRPr>
          </a:p>
        </p:txBody>
      </p:sp>
      <p:pic>
        <p:nvPicPr>
          <p:cNvPr id="11" name="Picture 10" descr="BDC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5004" y="6425040"/>
            <a:ext cx="953844" cy="267075"/>
          </a:xfrm>
          <a:prstGeom prst="rect">
            <a:avLst/>
          </a:prstGeom>
        </p:spPr>
      </p:pic>
      <p:sp>
        <p:nvSpPr>
          <p:cNvPr id="12" name="Footer Placeholder 4"/>
          <p:cNvSpPr>
            <a:spLocks noGrp="1"/>
          </p:cNvSpPr>
          <p:nvPr>
            <p:ph type="ftr" sz="quarter" idx="3"/>
          </p:nvPr>
        </p:nvSpPr>
        <p:spPr>
          <a:xfrm>
            <a:off x="1865376" y="6428232"/>
            <a:ext cx="5413248" cy="246221"/>
          </a:xfrm>
          <a:prstGeom prst="rect">
            <a:avLst/>
          </a:prstGeom>
          <a:noFill/>
        </p:spPr>
        <p:txBody>
          <a:bodyPr wrap="square" rtlCol="0">
            <a:spAutoFit/>
          </a:bodyPr>
          <a:lstStyle>
            <a:lvl1pPr>
              <a:defRPr lang="en-US" sz="1000">
                <a:solidFill>
                  <a:srgbClr val="999999"/>
                </a:solidFill>
                <a:latin typeface=""/>
                <a:cs typeface=""/>
              </a:defRPr>
            </a:lvl1pPr>
          </a:lstStyle>
          <a:p>
            <a:pPr algn="ctr"/>
            <a:r>
              <a:rPr lang="en-US" dirty="0" smtClean="0"/>
              <a:t>BILL.COM CONFIDENTIAL</a:t>
            </a:r>
            <a:endParaRPr lang="en-US" dirty="0"/>
          </a:p>
        </p:txBody>
      </p:sp>
      <p:sp>
        <p:nvSpPr>
          <p:cNvPr id="13" name="Slide Number Placeholder 5"/>
          <p:cNvSpPr txBox="1">
            <a:spLocks/>
          </p:cNvSpPr>
          <p:nvPr userDrawn="1"/>
        </p:nvSpPr>
        <p:spPr>
          <a:xfrm>
            <a:off x="7574878" y="6425040"/>
            <a:ext cx="1057058" cy="259224"/>
          </a:xfrm>
          <a:prstGeom prst="rect">
            <a:avLst/>
          </a:prstGeom>
        </p:spPr>
        <p:txBody>
          <a:bodyPr/>
          <a:lstStyle>
            <a:defPPr>
              <a:defRPr lang="en-US"/>
            </a:defPPr>
            <a:lvl1pPr marL="0" algn="l" defTabSz="457200" rtl="0" eaLnBrk="1" latinLnBrk="0" hangingPunct="1">
              <a:defRPr lang="en-US" sz="1000" kern="1200" smtClean="0">
                <a:solidFill>
                  <a:srgbClr val="9999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65D187-03D4-9542-9B39-E7E7C2A6FF25}" type="slidenum">
              <a:rPr lang="en-US" smtClean="0"/>
              <a:pPr algn="r"/>
              <a:t>‹#›</a:t>
            </a:fld>
            <a:endParaRPr lang="en-US" dirty="0"/>
          </a:p>
        </p:txBody>
      </p:sp>
      <p:sp>
        <p:nvSpPr>
          <p:cNvPr id="15" name="Rectangle 14"/>
          <p:cNvSpPr/>
          <p:nvPr userDrawn="1"/>
        </p:nvSpPr>
        <p:spPr>
          <a:xfrm>
            <a:off x="457015" y="3629495"/>
            <a:ext cx="8092592" cy="1631216"/>
          </a:xfrm>
          <a:prstGeom prst="rect">
            <a:avLst/>
          </a:prstGeom>
        </p:spPr>
        <p:txBody>
          <a:bodyPr wrap="square">
            <a:spAutoFit/>
          </a:bodyPr>
          <a:lstStyle/>
          <a:p>
            <a:pPr marL="12700">
              <a:tabLst>
                <a:tab pos="2924175" algn="l"/>
              </a:tabLst>
            </a:pPr>
            <a:r>
              <a:rPr lang="en-US" sz="5000" b="1" spc="-300" dirty="0" smtClean="0">
                <a:solidFill>
                  <a:srgbClr val="FFFFFF"/>
                </a:solidFill>
                <a:latin typeface="Arial"/>
                <a:cs typeface="Arial"/>
              </a:rPr>
              <a:t>Magically </a:t>
            </a:r>
            <a:r>
              <a:rPr lang="en-US" sz="5000" b="1" spc="-300" dirty="0">
                <a:solidFill>
                  <a:srgbClr val="FFFFFF"/>
                </a:solidFill>
                <a:latin typeface="Arial"/>
                <a:cs typeface="Arial"/>
              </a:rPr>
              <a:t>S</a:t>
            </a:r>
            <a:r>
              <a:rPr lang="en-US" sz="5000" b="1" spc="-300" dirty="0" smtClean="0">
                <a:solidFill>
                  <a:srgbClr val="FFFFFF"/>
                </a:solidFill>
                <a:latin typeface="Arial"/>
                <a:cs typeface="Arial"/>
              </a:rPr>
              <a:t>imple </a:t>
            </a:r>
          </a:p>
          <a:p>
            <a:pPr marL="12700">
              <a:tabLst>
                <a:tab pos="2924175" algn="l"/>
              </a:tabLst>
            </a:pPr>
            <a:r>
              <a:rPr lang="en-US" sz="5000" b="1" spc="-300" dirty="0">
                <a:solidFill>
                  <a:srgbClr val="FFFFFF"/>
                </a:solidFill>
                <a:latin typeface="Arial"/>
                <a:cs typeface="Arial"/>
              </a:rPr>
              <a:t>B</a:t>
            </a:r>
            <a:r>
              <a:rPr lang="en-US" sz="5000" b="1" spc="-300" dirty="0" smtClean="0">
                <a:solidFill>
                  <a:srgbClr val="FFFFFF"/>
                </a:solidFill>
                <a:latin typeface="Arial"/>
                <a:cs typeface="Arial"/>
              </a:rPr>
              <a:t>usiness Payments</a:t>
            </a:r>
            <a:endParaRPr lang="en-US" sz="5000" b="1" spc="-300" dirty="0">
              <a:latin typeface="Arial"/>
              <a:cs typeface="Arial"/>
            </a:endParaRPr>
          </a:p>
        </p:txBody>
      </p:sp>
    </p:spTree>
    <p:extLst>
      <p:ext uri="{BB962C8B-B14F-4D97-AF65-F5344CB8AC3E}">
        <p14:creationId xmlns:p14="http://schemas.microsoft.com/office/powerpoint/2010/main" val="367663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3" name="object 6"/>
          <p:cNvSpPr/>
          <p:nvPr userDrawn="1"/>
        </p:nvSpPr>
        <p:spPr>
          <a:xfrm>
            <a:off x="0" y="0"/>
            <a:ext cx="9169235" cy="3885244"/>
          </a:xfrm>
          <a:custGeom>
            <a:avLst/>
            <a:gdLst/>
            <a:ahLst/>
            <a:cxnLst/>
            <a:rect l="l" t="t" r="r" b="b"/>
            <a:pathLst>
              <a:path w="10058400" h="5301132">
                <a:moveTo>
                  <a:pt x="0" y="5301132"/>
                </a:moveTo>
                <a:lnTo>
                  <a:pt x="10058400" y="5301132"/>
                </a:lnTo>
                <a:lnTo>
                  <a:pt x="10058400" y="0"/>
                </a:lnTo>
                <a:lnTo>
                  <a:pt x="0" y="0"/>
                </a:lnTo>
                <a:lnTo>
                  <a:pt x="0" y="5301132"/>
                </a:lnTo>
                <a:close/>
              </a:path>
            </a:pathLst>
          </a:custGeom>
          <a:solidFill>
            <a:srgbClr val="36A9F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Text Placeholder 6"/>
          <p:cNvSpPr>
            <a:spLocks noGrp="1"/>
          </p:cNvSpPr>
          <p:nvPr>
            <p:ph type="body" sz="quarter" idx="10" hasCustomPrompt="1"/>
          </p:nvPr>
        </p:nvSpPr>
        <p:spPr>
          <a:xfrm>
            <a:off x="576072" y="0"/>
            <a:ext cx="8010144" cy="3421063"/>
          </a:xfrm>
          <a:prstGeom prst="rect">
            <a:avLst/>
          </a:prstGeom>
        </p:spPr>
        <p:txBody>
          <a:bodyPr vert="horz" wrap="square" lIns="0" tIns="0" rIns="0" bIns="0" rtlCol="0" anchor="b">
            <a:noAutofit/>
          </a:bodyPr>
          <a:lstStyle>
            <a:lvl1pPr marL="0" indent="0">
              <a:buNone/>
              <a:defRPr lang="en-US" sz="5000" b="1" spc="-300" smtClean="0">
                <a:solidFill>
                  <a:srgbClr val="FFFFFF"/>
                </a:solidFill>
              </a:defRPr>
            </a:lvl1pPr>
            <a:lvl2pPr>
              <a:defRPr lang="en-US" sz="1800" smtClean="0">
                <a:latin typeface="+mn-lt"/>
                <a:cs typeface="+mn-cs"/>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marL="12700" lvl="0">
              <a:tabLst>
                <a:tab pos="2924175" algn="l"/>
              </a:tabLst>
            </a:pPr>
            <a:r>
              <a:rPr lang="en-US" dirty="0" smtClean="0"/>
              <a:t>Click to edit primary statement</a:t>
            </a:r>
          </a:p>
        </p:txBody>
      </p:sp>
      <p:sp>
        <p:nvSpPr>
          <p:cNvPr id="9" name="Text Placeholder 8"/>
          <p:cNvSpPr>
            <a:spLocks noGrp="1"/>
          </p:cNvSpPr>
          <p:nvPr>
            <p:ph type="body" sz="quarter" idx="11" hasCustomPrompt="1"/>
          </p:nvPr>
        </p:nvSpPr>
        <p:spPr>
          <a:xfrm>
            <a:off x="566928" y="4370832"/>
            <a:ext cx="8010144" cy="1124712"/>
          </a:xfrm>
          <a:prstGeom prst="rect">
            <a:avLst/>
          </a:prstGeom>
        </p:spPr>
        <p:txBody>
          <a:bodyPr vert="horz" wrap="square" lIns="0" tIns="0" rIns="0" bIns="0" rtlCol="0" anchor="t">
            <a:noAutofit/>
          </a:bodyPr>
          <a:lstStyle>
            <a:lvl1pPr marL="0" indent="0">
              <a:spcBef>
                <a:spcPts val="0"/>
              </a:spcBef>
              <a:buNone/>
              <a:defRPr lang="en-US" sz="3000" smtClean="0">
                <a:solidFill>
                  <a:srgbClr val="666666"/>
                </a:solidFill>
              </a:defRPr>
            </a:lvl1pPr>
            <a:lvl2pPr>
              <a:defRPr lang="en-US" sz="1800" smtClean="0">
                <a:latin typeface="+mn-lt"/>
                <a:cs typeface="+mn-cs"/>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marL="12700" marR="12700" lvl="0"/>
            <a:r>
              <a:rPr lang="en-US" dirty="0" smtClean="0"/>
              <a:t>Click to edit secondary statement</a:t>
            </a:r>
          </a:p>
        </p:txBody>
      </p:sp>
      <p:sp>
        <p:nvSpPr>
          <p:cNvPr id="10" name="Rectangle 9"/>
          <p:cNvSpPr/>
          <p:nvPr userDrawn="1"/>
        </p:nvSpPr>
        <p:spPr>
          <a:xfrm rot="16200000">
            <a:off x="4272578" y="1986578"/>
            <a:ext cx="598844" cy="914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10000"/>
                  <a:lumOff val="90000"/>
                </a:schemeClr>
              </a:solidFill>
            </a:endParaRPr>
          </a:p>
        </p:txBody>
      </p:sp>
      <p:pic>
        <p:nvPicPr>
          <p:cNvPr id="11" name="Picture 10" descr="BDC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5004" y="6425040"/>
            <a:ext cx="953844" cy="267075"/>
          </a:xfrm>
          <a:prstGeom prst="rect">
            <a:avLst/>
          </a:prstGeom>
        </p:spPr>
      </p:pic>
      <p:sp>
        <p:nvSpPr>
          <p:cNvPr id="12" name="Footer Placeholder 4"/>
          <p:cNvSpPr>
            <a:spLocks noGrp="1"/>
          </p:cNvSpPr>
          <p:nvPr>
            <p:ph type="ftr" sz="quarter" idx="3"/>
          </p:nvPr>
        </p:nvSpPr>
        <p:spPr>
          <a:xfrm>
            <a:off x="1865376" y="6428232"/>
            <a:ext cx="5413248" cy="246221"/>
          </a:xfrm>
          <a:prstGeom prst="rect">
            <a:avLst/>
          </a:prstGeom>
          <a:noFill/>
        </p:spPr>
        <p:txBody>
          <a:bodyPr wrap="square" rtlCol="0">
            <a:spAutoFit/>
          </a:bodyPr>
          <a:lstStyle>
            <a:lvl1pPr>
              <a:defRPr lang="en-US" sz="1000">
                <a:solidFill>
                  <a:srgbClr val="999999"/>
                </a:solidFill>
                <a:latin typeface=""/>
                <a:cs typeface=""/>
              </a:defRPr>
            </a:lvl1pPr>
          </a:lstStyle>
          <a:p>
            <a:pPr algn="ctr"/>
            <a:r>
              <a:rPr lang="en-US" dirty="0" smtClean="0"/>
              <a:t>BILL.COM CONFIDENTIAL</a:t>
            </a:r>
            <a:endParaRPr lang="en-US" dirty="0"/>
          </a:p>
        </p:txBody>
      </p:sp>
      <p:sp>
        <p:nvSpPr>
          <p:cNvPr id="13" name="Slide Number Placeholder 5"/>
          <p:cNvSpPr txBox="1">
            <a:spLocks/>
          </p:cNvSpPr>
          <p:nvPr userDrawn="1"/>
        </p:nvSpPr>
        <p:spPr>
          <a:xfrm>
            <a:off x="7574878" y="6425040"/>
            <a:ext cx="1057058" cy="259224"/>
          </a:xfrm>
          <a:prstGeom prst="rect">
            <a:avLst/>
          </a:prstGeom>
        </p:spPr>
        <p:txBody>
          <a:bodyPr/>
          <a:lstStyle>
            <a:defPPr>
              <a:defRPr lang="en-US"/>
            </a:defPPr>
            <a:lvl1pPr marL="0" algn="l" defTabSz="457200" rtl="0" eaLnBrk="1" latinLnBrk="0" hangingPunct="1">
              <a:defRPr lang="en-US" sz="1000" kern="1200" smtClean="0">
                <a:solidFill>
                  <a:srgbClr val="9999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65D187-03D4-9542-9B39-E7E7C2A6FF25}" type="slidenum">
              <a:rPr lang="en-US" smtClean="0"/>
              <a:pPr algn="r"/>
              <a:t>‹#›</a:t>
            </a:fld>
            <a:endParaRPr lang="en-US" dirty="0"/>
          </a:p>
        </p:txBody>
      </p:sp>
    </p:spTree>
    <p:extLst>
      <p:ext uri="{BB962C8B-B14F-4D97-AF65-F5344CB8AC3E}">
        <p14:creationId xmlns:p14="http://schemas.microsoft.com/office/powerpoint/2010/main" val="170180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ull Page Content">
    <p:spTree>
      <p:nvGrpSpPr>
        <p:cNvPr id="1" name=""/>
        <p:cNvGrpSpPr/>
        <p:nvPr/>
      </p:nvGrpSpPr>
      <p:grpSpPr>
        <a:xfrm>
          <a:off x="0" y="0"/>
          <a:ext cx="0" cy="0"/>
          <a:chOff x="0" y="0"/>
          <a:chExt cx="0" cy="0"/>
        </a:xfrm>
      </p:grpSpPr>
      <p:sp>
        <p:nvSpPr>
          <p:cNvPr id="2" name="Title 1"/>
          <p:cNvSpPr>
            <a:spLocks noGrp="1"/>
          </p:cNvSpPr>
          <p:nvPr>
            <p:ph type="title"/>
          </p:nvPr>
        </p:nvSpPr>
        <p:spPr>
          <a:xfrm>
            <a:off x="484632" y="457200"/>
            <a:ext cx="8174736" cy="539496"/>
          </a:xfrm>
          <a:prstGeom prst="rect">
            <a:avLst/>
          </a:prstGeom>
        </p:spPr>
        <p:txBody>
          <a:bodyPr anchor="t" anchorCtr="0">
            <a:noAutofit/>
          </a:bodyPr>
          <a:lstStyle>
            <a:lvl1pPr algn="l">
              <a:defRPr lang="en-US" sz="2500" b="1">
                <a:solidFill>
                  <a:srgbClr val="333333"/>
                </a:solidFill>
              </a:defRPr>
            </a:lvl1pPr>
          </a:lstStyle>
          <a:p>
            <a:pPr marL="0" lvl="0" algn="l"/>
            <a:r>
              <a:rPr lang="en-US" smtClean="0"/>
              <a:t>Click to edit Master title style</a:t>
            </a:r>
            <a:endParaRPr lang="en-US"/>
          </a:p>
        </p:txBody>
      </p:sp>
      <p:sp>
        <p:nvSpPr>
          <p:cNvPr id="4" name="Rectangle 3"/>
          <p:cNvSpPr/>
          <p:nvPr userDrawn="1"/>
        </p:nvSpPr>
        <p:spPr>
          <a:xfrm rot="16200000">
            <a:off x="4536441" y="-4536442"/>
            <a:ext cx="71120" cy="9144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8" name="Content Placeholder 7"/>
          <p:cNvSpPr>
            <a:spLocks noGrp="1"/>
          </p:cNvSpPr>
          <p:nvPr>
            <p:ph sz="quarter" idx="10"/>
          </p:nvPr>
        </p:nvSpPr>
        <p:spPr>
          <a:xfrm>
            <a:off x="576072" y="1444752"/>
            <a:ext cx="7973568" cy="4215384"/>
          </a:xfrm>
          <a:prstGeom prst="rect">
            <a:avLst/>
          </a:prstGeom>
        </p:spPr>
        <p:txBody>
          <a:bodyPr vert="horz" wrap="square" lIns="0" tIns="0" rIns="0" bIns="0" rtlCol="0">
            <a:noAutofit/>
          </a:bodyPr>
          <a:lstStyle>
            <a:lvl1pPr>
              <a:defRPr lang="en-US" sz="2200" spc="0" dirty="0" smtClean="0">
                <a:solidFill>
                  <a:srgbClr val="666666"/>
                </a:solidFill>
              </a:defRPr>
            </a:lvl1pPr>
            <a:lvl2pPr>
              <a:defRPr lang="en-US" sz="1800" spc="0" dirty="0" smtClean="0">
                <a:solidFill>
                  <a:srgbClr val="666666"/>
                </a:solidFill>
                <a:latin typeface="+mn-lt"/>
                <a:cs typeface="+mn-cs"/>
              </a:defRPr>
            </a:lvl2pPr>
            <a:lvl3pPr>
              <a:defRPr lang="en-US" sz="1800" spc="0" dirty="0" smtClean="0">
                <a:solidFill>
                  <a:srgbClr val="666666"/>
                </a:solidFill>
                <a:latin typeface="+mn-lt"/>
                <a:cs typeface="+mn-cs"/>
              </a:defRPr>
            </a:lvl3pPr>
            <a:lvl4pPr>
              <a:defRPr lang="en-US" sz="1800" spc="0" dirty="0" smtClean="0">
                <a:solidFill>
                  <a:srgbClr val="666666"/>
                </a:solidFill>
                <a:latin typeface="+mn-lt"/>
                <a:cs typeface="+mn-cs"/>
              </a:defRPr>
            </a:lvl4pPr>
            <a:lvl5pPr>
              <a:defRPr lang="en-US" sz="1800" spc="0" dirty="0">
                <a:solidFill>
                  <a:srgbClr val="666666"/>
                </a:solidFill>
                <a:latin typeface="+mn-lt"/>
                <a:cs typeface="+mn-cs"/>
              </a:defRPr>
            </a:lvl5pPr>
          </a:lstStyle>
          <a:p>
            <a:pPr marL="319115" marR="11397" lvl="0" indent="-307718">
              <a:lnSpc>
                <a:spcPct val="130000"/>
              </a:lnSpc>
              <a:spcBef>
                <a:spcPts val="1077"/>
              </a:spcBef>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sp>
        <p:nvSpPr>
          <p:cNvPr id="13" name="Rectangle 12"/>
          <p:cNvSpPr/>
          <p:nvPr userDrawn="1"/>
        </p:nvSpPr>
        <p:spPr>
          <a:xfrm rot="16200000">
            <a:off x="4272578" y="1986578"/>
            <a:ext cx="598844" cy="914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10000"/>
                  <a:lumOff val="90000"/>
                </a:schemeClr>
              </a:solidFill>
            </a:endParaRPr>
          </a:p>
        </p:txBody>
      </p:sp>
      <p:pic>
        <p:nvPicPr>
          <p:cNvPr id="14" name="Picture 13" descr="BDC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5004" y="6425040"/>
            <a:ext cx="953844" cy="267075"/>
          </a:xfrm>
          <a:prstGeom prst="rect">
            <a:avLst/>
          </a:prstGeom>
        </p:spPr>
      </p:pic>
      <p:sp>
        <p:nvSpPr>
          <p:cNvPr id="15" name="Footer Placeholder 4"/>
          <p:cNvSpPr>
            <a:spLocks noGrp="1"/>
          </p:cNvSpPr>
          <p:nvPr>
            <p:ph type="ftr" sz="quarter" idx="3"/>
          </p:nvPr>
        </p:nvSpPr>
        <p:spPr>
          <a:xfrm>
            <a:off x="1865376" y="6428232"/>
            <a:ext cx="5413248" cy="246221"/>
          </a:xfrm>
          <a:prstGeom prst="rect">
            <a:avLst/>
          </a:prstGeom>
          <a:noFill/>
        </p:spPr>
        <p:txBody>
          <a:bodyPr wrap="square" rtlCol="0">
            <a:spAutoFit/>
          </a:bodyPr>
          <a:lstStyle>
            <a:lvl1pPr>
              <a:defRPr lang="en-US" sz="1000">
                <a:solidFill>
                  <a:srgbClr val="999999"/>
                </a:solidFill>
                <a:latin typeface=""/>
                <a:cs typeface=""/>
              </a:defRPr>
            </a:lvl1pPr>
          </a:lstStyle>
          <a:p>
            <a:pPr algn="ctr"/>
            <a:r>
              <a:rPr lang="en-US" dirty="0" smtClean="0"/>
              <a:t>BILL.COM CONFIDENTIAL</a:t>
            </a:r>
            <a:endParaRPr lang="en-US" dirty="0"/>
          </a:p>
        </p:txBody>
      </p:sp>
      <p:sp>
        <p:nvSpPr>
          <p:cNvPr id="16" name="Slide Number Placeholder 5"/>
          <p:cNvSpPr txBox="1">
            <a:spLocks/>
          </p:cNvSpPr>
          <p:nvPr userDrawn="1"/>
        </p:nvSpPr>
        <p:spPr>
          <a:xfrm>
            <a:off x="7574878" y="6425040"/>
            <a:ext cx="1057058" cy="259224"/>
          </a:xfrm>
          <a:prstGeom prst="rect">
            <a:avLst/>
          </a:prstGeom>
        </p:spPr>
        <p:txBody>
          <a:bodyPr/>
          <a:lstStyle>
            <a:defPPr>
              <a:defRPr lang="en-US"/>
            </a:defPPr>
            <a:lvl1pPr marL="0" algn="l" defTabSz="457200" rtl="0" eaLnBrk="1" latinLnBrk="0" hangingPunct="1">
              <a:defRPr lang="en-US" sz="1000" kern="1200" smtClean="0">
                <a:solidFill>
                  <a:srgbClr val="9999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65D187-03D4-9542-9B39-E7E7C2A6FF25}" type="slidenum">
              <a:rPr lang="en-US" smtClean="0"/>
              <a:pPr algn="r"/>
              <a:t>‹#›</a:t>
            </a:fld>
            <a:endParaRPr lang="en-US" dirty="0"/>
          </a:p>
        </p:txBody>
      </p:sp>
    </p:spTree>
    <p:extLst>
      <p:ext uri="{BB962C8B-B14F-4D97-AF65-F5344CB8AC3E}">
        <p14:creationId xmlns:p14="http://schemas.microsoft.com/office/powerpoint/2010/main" val="138606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plit Content">
    <p:spTree>
      <p:nvGrpSpPr>
        <p:cNvPr id="1" name=""/>
        <p:cNvGrpSpPr/>
        <p:nvPr/>
      </p:nvGrpSpPr>
      <p:grpSpPr>
        <a:xfrm>
          <a:off x="0" y="0"/>
          <a:ext cx="0" cy="0"/>
          <a:chOff x="0" y="0"/>
          <a:chExt cx="0" cy="0"/>
        </a:xfrm>
      </p:grpSpPr>
      <p:sp>
        <p:nvSpPr>
          <p:cNvPr id="2" name="Title 1"/>
          <p:cNvSpPr>
            <a:spLocks noGrp="1"/>
          </p:cNvSpPr>
          <p:nvPr>
            <p:ph type="title"/>
          </p:nvPr>
        </p:nvSpPr>
        <p:spPr>
          <a:xfrm>
            <a:off x="484632" y="457200"/>
            <a:ext cx="8174736" cy="539496"/>
          </a:xfrm>
          <a:prstGeom prst="rect">
            <a:avLst/>
          </a:prstGeom>
        </p:spPr>
        <p:txBody>
          <a:bodyPr anchor="t" anchorCtr="0">
            <a:noAutofit/>
          </a:bodyPr>
          <a:lstStyle>
            <a:lvl1pPr algn="l">
              <a:defRPr lang="en-US" sz="2500" b="1">
                <a:solidFill>
                  <a:srgbClr val="333333"/>
                </a:solidFill>
              </a:defRPr>
            </a:lvl1pPr>
          </a:lstStyle>
          <a:p>
            <a:pPr marL="0" lvl="0" algn="l"/>
            <a:r>
              <a:rPr lang="en-US" smtClean="0"/>
              <a:t>Click to edit Master title style</a:t>
            </a:r>
            <a:endParaRPr lang="en-US"/>
          </a:p>
        </p:txBody>
      </p:sp>
      <p:sp>
        <p:nvSpPr>
          <p:cNvPr id="4" name="Rectangle 3"/>
          <p:cNvSpPr/>
          <p:nvPr userDrawn="1"/>
        </p:nvSpPr>
        <p:spPr>
          <a:xfrm rot="16200000">
            <a:off x="4536441" y="-4536442"/>
            <a:ext cx="71120" cy="9144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8" name="Content Placeholder 7"/>
          <p:cNvSpPr>
            <a:spLocks noGrp="1"/>
          </p:cNvSpPr>
          <p:nvPr>
            <p:ph sz="quarter" idx="10"/>
          </p:nvPr>
        </p:nvSpPr>
        <p:spPr>
          <a:xfrm>
            <a:off x="3925028" y="1444752"/>
            <a:ext cx="4624611" cy="4212459"/>
          </a:xfrm>
          <a:prstGeom prst="rect">
            <a:avLst/>
          </a:prstGeom>
        </p:spPr>
        <p:txBody>
          <a:bodyPr vert="horz" wrap="square" lIns="0" tIns="0" rIns="0" bIns="0" rtlCol="0">
            <a:noAutofit/>
          </a:bodyPr>
          <a:lstStyle>
            <a:lvl1pPr>
              <a:defRPr lang="en-US" sz="2200" spc="0" dirty="0" smtClean="0">
                <a:solidFill>
                  <a:srgbClr val="666666"/>
                </a:solidFill>
              </a:defRPr>
            </a:lvl1pPr>
            <a:lvl2pPr>
              <a:defRPr lang="en-US" sz="1800" spc="0" dirty="0" smtClean="0">
                <a:solidFill>
                  <a:srgbClr val="666666"/>
                </a:solidFill>
                <a:latin typeface="+mn-lt"/>
                <a:cs typeface="+mn-cs"/>
              </a:defRPr>
            </a:lvl2pPr>
            <a:lvl3pPr>
              <a:defRPr lang="en-US" sz="1800" spc="0" dirty="0" smtClean="0">
                <a:solidFill>
                  <a:srgbClr val="666666"/>
                </a:solidFill>
                <a:latin typeface="+mn-lt"/>
                <a:cs typeface="+mn-cs"/>
              </a:defRPr>
            </a:lvl3pPr>
            <a:lvl4pPr>
              <a:defRPr lang="en-US" sz="1800" spc="0" dirty="0" smtClean="0">
                <a:solidFill>
                  <a:srgbClr val="666666"/>
                </a:solidFill>
                <a:latin typeface="+mn-lt"/>
                <a:cs typeface="+mn-cs"/>
              </a:defRPr>
            </a:lvl4pPr>
            <a:lvl5pPr>
              <a:defRPr lang="en-US" sz="1800" spc="0" dirty="0">
                <a:solidFill>
                  <a:srgbClr val="666666"/>
                </a:solidFill>
                <a:latin typeface="+mn-lt"/>
                <a:cs typeface="+mn-cs"/>
              </a:defRPr>
            </a:lvl5pPr>
          </a:lstStyle>
          <a:p>
            <a:pPr marL="319115" marR="11397" lvl="0" indent="-307718">
              <a:lnSpc>
                <a:spcPct val="130000"/>
              </a:lnSpc>
              <a:spcBef>
                <a:spcPts val="1077"/>
              </a:spcBef>
            </a:pPr>
            <a:r>
              <a:rPr lang="en-US" dirty="0" smtClean="0"/>
              <a:t>Click to edit Master text styles</a:t>
            </a:r>
          </a:p>
          <a:p>
            <a:pPr marL="457200" lvl="1"/>
            <a:r>
              <a:rPr lang="en-US" dirty="0" smtClean="0"/>
              <a:t>Second level</a:t>
            </a:r>
          </a:p>
          <a:p>
            <a:pPr marL="914400" lvl="2"/>
            <a:r>
              <a:rPr lang="en-US" dirty="0" smtClean="0"/>
              <a:t>Third level</a:t>
            </a:r>
          </a:p>
          <a:p>
            <a:pPr marL="1371600" lvl="3"/>
            <a:r>
              <a:rPr lang="en-US" dirty="0" smtClean="0"/>
              <a:t>Fourth level</a:t>
            </a:r>
          </a:p>
          <a:p>
            <a:pPr marL="1828800" lvl="4"/>
            <a:r>
              <a:rPr lang="en-US" dirty="0" smtClean="0"/>
              <a:t>Fifth level</a:t>
            </a:r>
            <a:endParaRPr lang="en-US" dirty="0"/>
          </a:p>
        </p:txBody>
      </p:sp>
      <p:sp>
        <p:nvSpPr>
          <p:cNvPr id="13" name="Rectangle 12"/>
          <p:cNvSpPr/>
          <p:nvPr userDrawn="1"/>
        </p:nvSpPr>
        <p:spPr>
          <a:xfrm rot="16200000">
            <a:off x="4272578" y="1986578"/>
            <a:ext cx="598844" cy="914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10000"/>
                  <a:lumOff val="90000"/>
                </a:schemeClr>
              </a:solidFill>
            </a:endParaRPr>
          </a:p>
        </p:txBody>
      </p:sp>
      <p:pic>
        <p:nvPicPr>
          <p:cNvPr id="14" name="Picture 13" descr="BDC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5004" y="6425040"/>
            <a:ext cx="953844" cy="267075"/>
          </a:xfrm>
          <a:prstGeom prst="rect">
            <a:avLst/>
          </a:prstGeom>
        </p:spPr>
      </p:pic>
      <p:sp>
        <p:nvSpPr>
          <p:cNvPr id="15" name="Footer Placeholder 4"/>
          <p:cNvSpPr>
            <a:spLocks noGrp="1"/>
          </p:cNvSpPr>
          <p:nvPr>
            <p:ph type="ftr" sz="quarter" idx="3"/>
          </p:nvPr>
        </p:nvSpPr>
        <p:spPr>
          <a:xfrm>
            <a:off x="1865376" y="6428232"/>
            <a:ext cx="5413248" cy="246221"/>
          </a:xfrm>
          <a:prstGeom prst="rect">
            <a:avLst/>
          </a:prstGeom>
          <a:noFill/>
        </p:spPr>
        <p:txBody>
          <a:bodyPr wrap="square" rtlCol="0">
            <a:spAutoFit/>
          </a:bodyPr>
          <a:lstStyle>
            <a:lvl1pPr>
              <a:defRPr lang="en-US" sz="1000">
                <a:solidFill>
                  <a:srgbClr val="999999"/>
                </a:solidFill>
                <a:latin typeface=""/>
                <a:cs typeface=""/>
              </a:defRPr>
            </a:lvl1pPr>
          </a:lstStyle>
          <a:p>
            <a:pPr algn="ctr"/>
            <a:r>
              <a:rPr lang="en-US" dirty="0" smtClean="0"/>
              <a:t>BILL.COM CONFIDENTIAL</a:t>
            </a:r>
            <a:endParaRPr lang="en-US" dirty="0"/>
          </a:p>
        </p:txBody>
      </p:sp>
      <p:sp>
        <p:nvSpPr>
          <p:cNvPr id="16" name="Slide Number Placeholder 5"/>
          <p:cNvSpPr txBox="1">
            <a:spLocks/>
          </p:cNvSpPr>
          <p:nvPr userDrawn="1"/>
        </p:nvSpPr>
        <p:spPr>
          <a:xfrm>
            <a:off x="7574878" y="6425040"/>
            <a:ext cx="1057058" cy="259224"/>
          </a:xfrm>
          <a:prstGeom prst="rect">
            <a:avLst/>
          </a:prstGeom>
        </p:spPr>
        <p:txBody>
          <a:bodyPr/>
          <a:lstStyle>
            <a:defPPr>
              <a:defRPr lang="en-US"/>
            </a:defPPr>
            <a:lvl1pPr marL="0" algn="l" defTabSz="457200" rtl="0" eaLnBrk="1" latinLnBrk="0" hangingPunct="1">
              <a:defRPr lang="en-US" sz="1000" kern="1200" smtClean="0">
                <a:solidFill>
                  <a:srgbClr val="9999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65D187-03D4-9542-9B39-E7E7C2A6FF25}" type="slidenum">
              <a:rPr lang="en-US" smtClean="0"/>
              <a:pPr algn="r"/>
              <a:t>‹#›</a:t>
            </a:fld>
            <a:endParaRPr lang="en-US" dirty="0"/>
          </a:p>
        </p:txBody>
      </p:sp>
      <p:sp>
        <p:nvSpPr>
          <p:cNvPr id="12" name="Content Placeholder 11"/>
          <p:cNvSpPr>
            <a:spLocks noGrp="1"/>
          </p:cNvSpPr>
          <p:nvPr>
            <p:ph sz="quarter" idx="11"/>
          </p:nvPr>
        </p:nvSpPr>
        <p:spPr>
          <a:xfrm>
            <a:off x="576072" y="1911096"/>
            <a:ext cx="2487168" cy="3746115"/>
          </a:xfrm>
          <a:prstGeom prst="rect">
            <a:avLst/>
          </a:prstGeom>
        </p:spPr>
        <p:txBody>
          <a:bodyPr vert="horz" wrap="square" lIns="0" tIns="0" rIns="0" bIns="0" rtlCol="0" anchor="t">
            <a:noAutofit/>
          </a:bodyPr>
          <a:lstStyle>
            <a:lvl1pPr marL="0" indent="0">
              <a:buNone/>
              <a:defRPr lang="en-US" sz="3000" dirty="0" smtClean="0">
                <a:solidFill>
                  <a:srgbClr val="40B9FF"/>
                </a:solidFill>
                <a:latin typeface="+mn-lt"/>
              </a:defRPr>
            </a:lvl1pPr>
          </a:lstStyle>
          <a:p>
            <a:pPr marL="11397" marR="11397" lvl="0"/>
            <a:r>
              <a:rPr lang="en-US" dirty="0" smtClean="0"/>
              <a:t>Click to edit Master text styles</a:t>
            </a:r>
          </a:p>
        </p:txBody>
      </p:sp>
    </p:spTree>
    <p:extLst>
      <p:ext uri="{BB962C8B-B14F-4D97-AF65-F5344CB8AC3E}">
        <p14:creationId xmlns:p14="http://schemas.microsoft.com/office/powerpoint/2010/main" val="215122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con Content">
    <p:spTree>
      <p:nvGrpSpPr>
        <p:cNvPr id="1" name=""/>
        <p:cNvGrpSpPr/>
        <p:nvPr/>
      </p:nvGrpSpPr>
      <p:grpSpPr>
        <a:xfrm>
          <a:off x="0" y="0"/>
          <a:ext cx="0" cy="0"/>
          <a:chOff x="0" y="0"/>
          <a:chExt cx="0" cy="0"/>
        </a:xfrm>
      </p:grpSpPr>
      <p:sp>
        <p:nvSpPr>
          <p:cNvPr id="2" name="Title 1"/>
          <p:cNvSpPr>
            <a:spLocks noGrp="1"/>
          </p:cNvSpPr>
          <p:nvPr>
            <p:ph type="title"/>
          </p:nvPr>
        </p:nvSpPr>
        <p:spPr>
          <a:xfrm>
            <a:off x="484632" y="457200"/>
            <a:ext cx="8174736" cy="539496"/>
          </a:xfrm>
          <a:prstGeom prst="rect">
            <a:avLst/>
          </a:prstGeom>
        </p:spPr>
        <p:txBody>
          <a:bodyPr anchor="t" anchorCtr="0">
            <a:noAutofit/>
          </a:bodyPr>
          <a:lstStyle>
            <a:lvl1pPr algn="l">
              <a:defRPr lang="en-US" sz="2500" b="1">
                <a:solidFill>
                  <a:srgbClr val="333333"/>
                </a:solidFill>
              </a:defRPr>
            </a:lvl1pPr>
          </a:lstStyle>
          <a:p>
            <a:pPr marL="0" lvl="0" algn="l"/>
            <a:r>
              <a:rPr lang="en-US" smtClean="0"/>
              <a:t>Click to edit Master title style</a:t>
            </a:r>
            <a:endParaRPr lang="en-US"/>
          </a:p>
        </p:txBody>
      </p:sp>
      <p:sp>
        <p:nvSpPr>
          <p:cNvPr id="4" name="Rectangle 3"/>
          <p:cNvSpPr/>
          <p:nvPr userDrawn="1"/>
        </p:nvSpPr>
        <p:spPr>
          <a:xfrm rot="16200000">
            <a:off x="4536441" y="-4536442"/>
            <a:ext cx="71120" cy="9144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8" name="Content Placeholder 7"/>
          <p:cNvSpPr>
            <a:spLocks noGrp="1"/>
          </p:cNvSpPr>
          <p:nvPr>
            <p:ph sz="quarter" idx="10" hasCustomPrompt="1"/>
          </p:nvPr>
        </p:nvSpPr>
        <p:spPr>
          <a:xfrm>
            <a:off x="2386584" y="1581912"/>
            <a:ext cx="5980176" cy="553998"/>
          </a:xfrm>
          <a:prstGeom prst="rect">
            <a:avLst/>
          </a:prstGeom>
          <a:noFill/>
        </p:spPr>
        <p:txBody>
          <a:bodyPr wrap="square" rtlCol="0">
            <a:noAutofit/>
          </a:bodyPr>
          <a:lstStyle>
            <a:lvl1pPr marL="0" indent="0">
              <a:buNone/>
              <a:defRPr lang="en-US" sz="3000" b="1" baseline="0" dirty="0" smtClean="0">
                <a:solidFill>
                  <a:srgbClr val="40B9FF"/>
                </a:solidFill>
              </a:defRPr>
            </a:lvl1pPr>
            <a:lvl2pPr>
              <a:defRPr lang="en-US" sz="1800" dirty="0" smtClean="0">
                <a:latin typeface="+mn-lt"/>
                <a:cs typeface="+mn-cs"/>
              </a:defRPr>
            </a:lvl2pPr>
            <a:lvl3pPr>
              <a:defRPr lang="en-US" sz="1800" dirty="0" smtClean="0">
                <a:latin typeface="+mn-lt"/>
                <a:cs typeface="+mn-cs"/>
              </a:defRPr>
            </a:lvl3pPr>
            <a:lvl4pPr>
              <a:defRPr lang="en-US" sz="1800" dirty="0" smtClean="0">
                <a:latin typeface="+mn-lt"/>
                <a:cs typeface="+mn-cs"/>
              </a:defRPr>
            </a:lvl4pPr>
            <a:lvl5pPr>
              <a:defRPr lang="en-US" sz="1800" dirty="0">
                <a:latin typeface="+mn-lt"/>
                <a:cs typeface="+mn-cs"/>
              </a:defRPr>
            </a:lvl5pPr>
          </a:lstStyle>
          <a:p>
            <a:pPr marL="0" lvl="0"/>
            <a:r>
              <a:rPr lang="en-US" dirty="0" smtClean="0"/>
              <a:t>Click to edit 1st icon title text</a:t>
            </a:r>
          </a:p>
        </p:txBody>
      </p:sp>
      <p:sp>
        <p:nvSpPr>
          <p:cNvPr id="13" name="Rectangle 12"/>
          <p:cNvSpPr/>
          <p:nvPr userDrawn="1"/>
        </p:nvSpPr>
        <p:spPr>
          <a:xfrm rot="16200000">
            <a:off x="4272578" y="1986578"/>
            <a:ext cx="598844" cy="9144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10000"/>
                  <a:lumOff val="90000"/>
                </a:schemeClr>
              </a:solidFill>
            </a:endParaRPr>
          </a:p>
        </p:txBody>
      </p:sp>
      <p:pic>
        <p:nvPicPr>
          <p:cNvPr id="14" name="Picture 13" descr="BDC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5004" y="6425040"/>
            <a:ext cx="953844" cy="267075"/>
          </a:xfrm>
          <a:prstGeom prst="rect">
            <a:avLst/>
          </a:prstGeom>
        </p:spPr>
      </p:pic>
      <p:sp>
        <p:nvSpPr>
          <p:cNvPr id="15" name="Footer Placeholder 4"/>
          <p:cNvSpPr>
            <a:spLocks noGrp="1"/>
          </p:cNvSpPr>
          <p:nvPr>
            <p:ph type="ftr" sz="quarter" idx="3"/>
          </p:nvPr>
        </p:nvSpPr>
        <p:spPr>
          <a:xfrm>
            <a:off x="1865376" y="6428232"/>
            <a:ext cx="5413248" cy="246221"/>
          </a:xfrm>
          <a:prstGeom prst="rect">
            <a:avLst/>
          </a:prstGeom>
          <a:noFill/>
        </p:spPr>
        <p:txBody>
          <a:bodyPr wrap="square" rtlCol="0">
            <a:spAutoFit/>
          </a:bodyPr>
          <a:lstStyle>
            <a:lvl1pPr>
              <a:defRPr lang="en-US" sz="1000">
                <a:solidFill>
                  <a:srgbClr val="999999"/>
                </a:solidFill>
                <a:latin typeface=""/>
                <a:cs typeface=""/>
              </a:defRPr>
            </a:lvl1pPr>
          </a:lstStyle>
          <a:p>
            <a:pPr algn="ctr"/>
            <a:r>
              <a:rPr lang="en-US" dirty="0" smtClean="0"/>
              <a:t>BILL.COM CONFIDENTIAL</a:t>
            </a:r>
            <a:endParaRPr lang="en-US" dirty="0"/>
          </a:p>
        </p:txBody>
      </p:sp>
      <p:sp>
        <p:nvSpPr>
          <p:cNvPr id="16" name="Slide Number Placeholder 5"/>
          <p:cNvSpPr txBox="1">
            <a:spLocks/>
          </p:cNvSpPr>
          <p:nvPr userDrawn="1"/>
        </p:nvSpPr>
        <p:spPr>
          <a:xfrm>
            <a:off x="7574878" y="6425040"/>
            <a:ext cx="1057058" cy="259224"/>
          </a:xfrm>
          <a:prstGeom prst="rect">
            <a:avLst/>
          </a:prstGeom>
        </p:spPr>
        <p:txBody>
          <a:bodyPr/>
          <a:lstStyle>
            <a:defPPr>
              <a:defRPr lang="en-US"/>
            </a:defPPr>
            <a:lvl1pPr marL="0" algn="l" defTabSz="457200" rtl="0" eaLnBrk="1" latinLnBrk="0" hangingPunct="1">
              <a:defRPr lang="en-US" sz="1000" kern="1200" smtClean="0">
                <a:solidFill>
                  <a:srgbClr val="99999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65D187-03D4-9542-9B39-E7E7C2A6FF25}" type="slidenum">
              <a:rPr lang="en-US" smtClean="0"/>
              <a:pPr algn="r"/>
              <a:t>‹#›</a:t>
            </a:fld>
            <a:endParaRPr lang="en-US" dirty="0"/>
          </a:p>
        </p:txBody>
      </p:sp>
      <p:sp>
        <p:nvSpPr>
          <p:cNvPr id="9" name="Content Placeholder 8"/>
          <p:cNvSpPr>
            <a:spLocks noGrp="1"/>
          </p:cNvSpPr>
          <p:nvPr>
            <p:ph sz="quarter" idx="11" hasCustomPrompt="1"/>
          </p:nvPr>
        </p:nvSpPr>
        <p:spPr>
          <a:xfrm>
            <a:off x="2386584" y="2084832"/>
            <a:ext cx="5980176" cy="642426"/>
          </a:xfrm>
          <a:prstGeom prst="rect">
            <a:avLst/>
          </a:prstGeom>
          <a:noFill/>
        </p:spPr>
        <p:txBody>
          <a:bodyPr wrap="square" rtlCol="0">
            <a:noAutofit/>
          </a:bodyPr>
          <a:lstStyle>
            <a:lvl1pPr marL="0" indent="0">
              <a:buNone/>
              <a:defRPr lang="en-US" sz="1400" spc="0" dirty="0" smtClean="0">
                <a:solidFill>
                  <a:srgbClr val="666666"/>
                </a:solidFill>
              </a:defRPr>
            </a:lvl1pPr>
          </a:lstStyle>
          <a:p>
            <a:pPr marL="0" lvl="0"/>
            <a:r>
              <a:rPr lang="en-US" dirty="0" smtClean="0"/>
              <a:t>Click to edit 1st icon supporting text</a:t>
            </a:r>
          </a:p>
        </p:txBody>
      </p:sp>
      <p:sp>
        <p:nvSpPr>
          <p:cNvPr id="29" name="Content Placeholder 7"/>
          <p:cNvSpPr>
            <a:spLocks noGrp="1"/>
          </p:cNvSpPr>
          <p:nvPr>
            <p:ph sz="quarter" idx="12" hasCustomPrompt="1"/>
          </p:nvPr>
        </p:nvSpPr>
        <p:spPr>
          <a:xfrm>
            <a:off x="2386584" y="3054096"/>
            <a:ext cx="5980176" cy="553998"/>
          </a:xfrm>
          <a:prstGeom prst="rect">
            <a:avLst/>
          </a:prstGeom>
          <a:noFill/>
        </p:spPr>
        <p:txBody>
          <a:bodyPr wrap="square" rtlCol="0">
            <a:noAutofit/>
          </a:bodyPr>
          <a:lstStyle>
            <a:lvl1pPr marL="0" indent="0">
              <a:buNone/>
              <a:defRPr lang="en-US" sz="3000" b="1" baseline="0" dirty="0" smtClean="0">
                <a:solidFill>
                  <a:srgbClr val="40B9FF"/>
                </a:solidFill>
              </a:defRPr>
            </a:lvl1pPr>
            <a:lvl2pPr>
              <a:defRPr lang="en-US" sz="1800" dirty="0" smtClean="0">
                <a:latin typeface="+mn-lt"/>
                <a:cs typeface="+mn-cs"/>
              </a:defRPr>
            </a:lvl2pPr>
            <a:lvl3pPr>
              <a:defRPr lang="en-US" sz="1800" dirty="0" smtClean="0">
                <a:latin typeface="+mn-lt"/>
                <a:cs typeface="+mn-cs"/>
              </a:defRPr>
            </a:lvl3pPr>
            <a:lvl4pPr>
              <a:defRPr lang="en-US" sz="1800" dirty="0" smtClean="0">
                <a:latin typeface="+mn-lt"/>
                <a:cs typeface="+mn-cs"/>
              </a:defRPr>
            </a:lvl4pPr>
            <a:lvl5pPr>
              <a:defRPr lang="en-US" sz="1800" dirty="0">
                <a:latin typeface="+mn-lt"/>
                <a:cs typeface="+mn-cs"/>
              </a:defRPr>
            </a:lvl5pPr>
          </a:lstStyle>
          <a:p>
            <a:pPr marL="0" lvl="0"/>
            <a:r>
              <a:rPr lang="en-US" dirty="0" smtClean="0"/>
              <a:t>Click to edit 2nd icon title text</a:t>
            </a:r>
          </a:p>
        </p:txBody>
      </p:sp>
      <p:sp>
        <p:nvSpPr>
          <p:cNvPr id="30" name="Content Placeholder 8"/>
          <p:cNvSpPr>
            <a:spLocks noGrp="1"/>
          </p:cNvSpPr>
          <p:nvPr>
            <p:ph sz="quarter" idx="13" hasCustomPrompt="1"/>
          </p:nvPr>
        </p:nvSpPr>
        <p:spPr>
          <a:xfrm>
            <a:off x="2386584" y="3547872"/>
            <a:ext cx="5980176" cy="642426"/>
          </a:xfrm>
          <a:prstGeom prst="rect">
            <a:avLst/>
          </a:prstGeom>
          <a:noFill/>
        </p:spPr>
        <p:txBody>
          <a:bodyPr wrap="square" rtlCol="0">
            <a:noAutofit/>
          </a:bodyPr>
          <a:lstStyle>
            <a:lvl1pPr marL="0" indent="0">
              <a:buNone/>
              <a:defRPr lang="en-US" sz="1400" spc="0" dirty="0" smtClean="0">
                <a:solidFill>
                  <a:srgbClr val="666666"/>
                </a:solidFill>
              </a:defRPr>
            </a:lvl1pPr>
          </a:lstStyle>
          <a:p>
            <a:pPr marL="0" lvl="0"/>
            <a:r>
              <a:rPr lang="en-US" dirty="0" smtClean="0"/>
              <a:t>Click to edit 2nd icon supporting text</a:t>
            </a:r>
          </a:p>
        </p:txBody>
      </p:sp>
      <p:sp>
        <p:nvSpPr>
          <p:cNvPr id="31" name="Content Placeholder 7"/>
          <p:cNvSpPr>
            <a:spLocks noGrp="1"/>
          </p:cNvSpPr>
          <p:nvPr>
            <p:ph sz="quarter" idx="14" hasCustomPrompt="1"/>
          </p:nvPr>
        </p:nvSpPr>
        <p:spPr>
          <a:xfrm>
            <a:off x="2386584" y="4517136"/>
            <a:ext cx="5980176" cy="553998"/>
          </a:xfrm>
          <a:prstGeom prst="rect">
            <a:avLst/>
          </a:prstGeom>
          <a:noFill/>
        </p:spPr>
        <p:txBody>
          <a:bodyPr wrap="square" rtlCol="0">
            <a:noAutofit/>
          </a:bodyPr>
          <a:lstStyle>
            <a:lvl1pPr marL="0" indent="0">
              <a:buNone/>
              <a:defRPr lang="en-US" sz="3000" b="1" baseline="0" dirty="0" smtClean="0">
                <a:solidFill>
                  <a:srgbClr val="40B9FF"/>
                </a:solidFill>
              </a:defRPr>
            </a:lvl1pPr>
            <a:lvl2pPr>
              <a:defRPr lang="en-US" sz="1800" dirty="0" smtClean="0">
                <a:latin typeface="+mn-lt"/>
                <a:cs typeface="+mn-cs"/>
              </a:defRPr>
            </a:lvl2pPr>
            <a:lvl3pPr>
              <a:defRPr lang="en-US" sz="1800" dirty="0" smtClean="0">
                <a:latin typeface="+mn-lt"/>
                <a:cs typeface="+mn-cs"/>
              </a:defRPr>
            </a:lvl3pPr>
            <a:lvl4pPr>
              <a:defRPr lang="en-US" sz="1800" dirty="0" smtClean="0">
                <a:latin typeface="+mn-lt"/>
                <a:cs typeface="+mn-cs"/>
              </a:defRPr>
            </a:lvl4pPr>
            <a:lvl5pPr>
              <a:defRPr lang="en-US" sz="1800" dirty="0">
                <a:latin typeface="+mn-lt"/>
                <a:cs typeface="+mn-cs"/>
              </a:defRPr>
            </a:lvl5pPr>
          </a:lstStyle>
          <a:p>
            <a:pPr marL="0" lvl="0"/>
            <a:r>
              <a:rPr lang="en-US" dirty="0" smtClean="0"/>
              <a:t>Click to edit 3rd icon title text</a:t>
            </a:r>
          </a:p>
        </p:txBody>
      </p:sp>
      <p:sp>
        <p:nvSpPr>
          <p:cNvPr id="32" name="Content Placeholder 8"/>
          <p:cNvSpPr>
            <a:spLocks noGrp="1"/>
          </p:cNvSpPr>
          <p:nvPr>
            <p:ph sz="quarter" idx="15" hasCustomPrompt="1"/>
          </p:nvPr>
        </p:nvSpPr>
        <p:spPr>
          <a:xfrm>
            <a:off x="2386584" y="5020056"/>
            <a:ext cx="5980176" cy="642426"/>
          </a:xfrm>
          <a:prstGeom prst="rect">
            <a:avLst/>
          </a:prstGeom>
          <a:noFill/>
        </p:spPr>
        <p:txBody>
          <a:bodyPr wrap="square" rtlCol="0">
            <a:noAutofit/>
          </a:bodyPr>
          <a:lstStyle>
            <a:lvl1pPr marL="0" indent="0">
              <a:buNone/>
              <a:defRPr lang="en-US" sz="1400" spc="0" dirty="0" smtClean="0">
                <a:solidFill>
                  <a:srgbClr val="666666"/>
                </a:solidFill>
              </a:defRPr>
            </a:lvl1pPr>
          </a:lstStyle>
          <a:p>
            <a:pPr marL="0" lvl="0"/>
            <a:r>
              <a:rPr lang="en-US" dirty="0" smtClean="0"/>
              <a:t>Click to edit 3rd icon supporting text</a:t>
            </a:r>
          </a:p>
        </p:txBody>
      </p:sp>
    </p:spTree>
    <p:extLst>
      <p:ext uri="{BB962C8B-B14F-4D97-AF65-F5344CB8AC3E}">
        <p14:creationId xmlns:p14="http://schemas.microsoft.com/office/powerpoint/2010/main" val="318024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24000"/>
                    </a14:imgEffect>
                  </a14:imgLayer>
                </a14:imgProps>
              </a:ext>
              <a:ext uri="{28A0092B-C50C-407E-A947-70E740481C1C}">
                <a14:useLocalDpi xmlns:a14="http://schemas.microsoft.com/office/drawing/2010/main"/>
              </a:ext>
            </a:extLst>
          </a:blip>
          <a:srcRect/>
          <a:stretch/>
        </p:blipFill>
        <p:spPr>
          <a:xfrm>
            <a:off x="-1" y="0"/>
            <a:ext cx="9144001" cy="6858000"/>
          </a:xfrm>
          <a:prstGeom prst="rect">
            <a:avLst/>
          </a:prstGeom>
        </p:spPr>
      </p:pic>
      <p:pic>
        <p:nvPicPr>
          <p:cNvPr id="4" name="Picture 3" descr="overlay.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Rectangle 4"/>
          <p:cNvSpPr/>
          <p:nvPr userDrawn="1"/>
        </p:nvSpPr>
        <p:spPr>
          <a:xfrm>
            <a:off x="492477" y="5369842"/>
            <a:ext cx="4492390" cy="369332"/>
          </a:xfrm>
          <a:prstGeom prst="rect">
            <a:avLst/>
          </a:prstGeom>
        </p:spPr>
        <p:txBody>
          <a:bodyPr wrap="square">
            <a:spAutoFit/>
          </a:bodyPr>
          <a:lstStyle/>
          <a:p>
            <a:pPr marL="11397">
              <a:tabLst>
                <a:tab pos="2624155" algn="l"/>
              </a:tabLst>
            </a:pPr>
            <a:r>
              <a:rPr lang="en-US" spc="-100" dirty="0">
                <a:solidFill>
                  <a:srgbClr val="FFFFFF"/>
                </a:solidFill>
                <a:latin typeface="Arial"/>
                <a:cs typeface="Arial"/>
              </a:rPr>
              <a:t>Magically </a:t>
            </a:r>
            <a:r>
              <a:rPr lang="en-US" spc="-100" dirty="0" smtClean="0">
                <a:solidFill>
                  <a:srgbClr val="FFFFFF"/>
                </a:solidFill>
                <a:latin typeface="Arial"/>
                <a:cs typeface="Arial"/>
              </a:rPr>
              <a:t>Simple Business </a:t>
            </a:r>
            <a:r>
              <a:rPr lang="en-US" spc="-100" dirty="0">
                <a:solidFill>
                  <a:srgbClr val="FFFFFF"/>
                </a:solidFill>
                <a:latin typeface="Arial"/>
                <a:cs typeface="Arial"/>
              </a:rPr>
              <a:t>Payments</a:t>
            </a:r>
            <a:endParaRPr lang="en-US" spc="-100" dirty="0">
              <a:latin typeface="Arial"/>
              <a:cs typeface="Arial"/>
            </a:endParaRPr>
          </a:p>
        </p:txBody>
      </p:sp>
      <p:pic>
        <p:nvPicPr>
          <p:cNvPr id="6" name="Picture 5" descr="BDC_Logo_Reversed_white.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94393" y="4723450"/>
            <a:ext cx="1816834" cy="502631"/>
          </a:xfrm>
          <a:prstGeom prst="rect">
            <a:avLst/>
          </a:prstGeom>
        </p:spPr>
      </p:pic>
      <p:sp>
        <p:nvSpPr>
          <p:cNvPr id="7" name="Title 1"/>
          <p:cNvSpPr txBox="1">
            <a:spLocks/>
          </p:cNvSpPr>
          <p:nvPr userDrawn="1"/>
        </p:nvSpPr>
        <p:spPr>
          <a:xfrm>
            <a:off x="468959" y="3265663"/>
            <a:ext cx="8092440" cy="1627632"/>
          </a:xfrm>
          <a:prstGeom prst="rect">
            <a:avLst/>
          </a:prstGeom>
        </p:spPr>
        <p:txBody>
          <a:bodyPr/>
          <a:lstStyle>
            <a:lvl1pPr algn="ctr" defTabSz="457200" rtl="0" eaLnBrk="1" latinLnBrk="0" hangingPunct="1">
              <a:spcBef>
                <a:spcPct val="0"/>
              </a:spcBef>
              <a:buNone/>
              <a:defRPr sz="4400" kern="1200" spc="-100">
                <a:solidFill>
                  <a:schemeClr val="tx1"/>
                </a:solidFill>
                <a:latin typeface="Arial"/>
                <a:ea typeface="+mj-ea"/>
                <a:cs typeface="Arial"/>
              </a:defRPr>
            </a:lvl1pPr>
          </a:lstStyle>
          <a:p>
            <a:pPr algn="l"/>
            <a:r>
              <a:rPr lang="en-US" sz="5000" b="1" spc="-300" dirty="0">
                <a:solidFill>
                  <a:prstClr val="white"/>
                </a:solidFill>
                <a:ea typeface="+mn-ea"/>
              </a:rPr>
              <a:t>Thanks</a:t>
            </a:r>
            <a:endParaRPr lang="en-US" dirty="0"/>
          </a:p>
        </p:txBody>
      </p:sp>
    </p:spTree>
    <p:extLst>
      <p:ext uri="{BB962C8B-B14F-4D97-AF65-F5344CB8AC3E}">
        <p14:creationId xmlns:p14="http://schemas.microsoft.com/office/powerpoint/2010/main" val="28665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865376" y="6428232"/>
            <a:ext cx="5413248" cy="246221"/>
          </a:xfrm>
          <a:prstGeom prst="rect">
            <a:avLst/>
          </a:prstGeom>
        </p:spPr>
        <p:txBody>
          <a:bodyPr/>
          <a:lstStyle/>
          <a:p>
            <a:r>
              <a:rPr lang="en-US" dirty="0" smtClean="0"/>
              <a:t>BILL.COM CONFIDENTIAL</a:t>
            </a:r>
            <a:endParaRPr lang="en-US" dirty="0"/>
          </a:p>
        </p:txBody>
      </p:sp>
      <p:sp>
        <p:nvSpPr>
          <p:cNvPr id="4" name="Slide Number Placeholder 3"/>
          <p:cNvSpPr>
            <a:spLocks noGrp="1"/>
          </p:cNvSpPr>
          <p:nvPr>
            <p:ph type="sldNum" sz="quarter" idx="12"/>
          </p:nvPr>
        </p:nvSpPr>
        <p:spPr>
          <a:xfrm>
            <a:off x="7574878" y="6425040"/>
            <a:ext cx="1057058" cy="259224"/>
          </a:xfrm>
          <a:prstGeom prst="rect">
            <a:avLst/>
          </a:prstGeom>
        </p:spPr>
        <p:txBody>
          <a:bodyPr/>
          <a:lstStyle/>
          <a:p>
            <a:fld id="{0365D187-03D4-9542-9B39-E7E7C2A6FF25}" type="slidenum">
              <a:rPr lang="en-US" smtClean="0"/>
              <a:t>‹#›</a:t>
            </a:fld>
            <a:endParaRPr lang="en-US" dirty="0"/>
          </a:p>
        </p:txBody>
      </p:sp>
    </p:spTree>
    <p:extLst>
      <p:ext uri="{BB962C8B-B14F-4D97-AF65-F5344CB8AC3E}">
        <p14:creationId xmlns:p14="http://schemas.microsoft.com/office/powerpoint/2010/main" val="220885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484632" y="4937760"/>
            <a:ext cx="8549640" cy="512064"/>
          </a:xfrm>
          <a:prstGeom prst="rect">
            <a:avLst/>
          </a:prstGeom>
        </p:spPr>
        <p:txBody>
          <a:bodyPr vert="horz" lIns="91440" tIns="45720" rIns="91440" bIns="45720" rtlCol="0" anchor="t">
            <a:normAutofit/>
          </a:bodyPr>
          <a:lstStyle>
            <a:lvl1pPr algn="l">
              <a:defRPr lang="en-US" sz="3000" b="1">
                <a:solidFill>
                  <a:schemeClr val="tx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srgbClr val="666666"/>
                </a:solidFill>
                <a:effectLst/>
                <a:uLnTx/>
                <a:uFillTx/>
              </a:rPr>
              <a:t>Click to edit Master title style</a:t>
            </a:r>
            <a:endParaRPr kumimoji="0" lang="en-US" sz="3000" b="1" i="0" u="none" strike="noStrike" kern="0" cap="none" spc="0" normalizeH="0" baseline="0" noProof="0" dirty="0">
              <a:ln>
                <a:noFill/>
              </a:ln>
              <a:solidFill>
                <a:srgbClr val="666666"/>
              </a:solidFill>
              <a:effectLst/>
              <a:uLnTx/>
              <a:uFillTx/>
            </a:endParaRPr>
          </a:p>
        </p:txBody>
      </p:sp>
      <p:sp>
        <p:nvSpPr>
          <p:cNvPr id="14" name="Subtitle 2"/>
          <p:cNvSpPr>
            <a:spLocks noGrp="1"/>
          </p:cNvSpPr>
          <p:nvPr>
            <p:ph type="subTitle" idx="1" hasCustomPrompt="1"/>
          </p:nvPr>
        </p:nvSpPr>
        <p:spPr>
          <a:xfrm>
            <a:off x="484632" y="5449824"/>
            <a:ext cx="8549640" cy="390391"/>
          </a:xfrm>
          <a:prstGeom prst="rect">
            <a:avLst/>
          </a:prstGeom>
        </p:spPr>
        <p:txBody>
          <a:bodyPr vert="horz" lIns="91440" tIns="45720" rIns="91440" bIns="45720" rtlCol="0">
            <a:noAutofit/>
          </a:bodyPr>
          <a:lstStyle>
            <a:lvl1pPr marL="342900" indent="-342900">
              <a:buNone/>
              <a:defRPr lang="en-US" sz="1800" spc="0" dirty="0">
                <a:solidFill>
                  <a:srgbClr val="999999"/>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999999"/>
                </a:solidFill>
                <a:effectLst/>
                <a:uLnTx/>
                <a:uFillTx/>
              </a:rPr>
              <a:t>Click to add a date (January 23rd 2015)</a:t>
            </a:r>
            <a:endParaRPr kumimoji="0" lang="en-US" sz="1800" b="0" i="0" u="none" strike="noStrike" kern="0" cap="none" spc="0" normalizeH="0" baseline="0" noProof="0" dirty="0">
              <a:ln>
                <a:noFill/>
              </a:ln>
              <a:solidFill>
                <a:srgbClr val="999999"/>
              </a:solidFill>
              <a:effectLst/>
              <a:uLnTx/>
              <a:uFillTx/>
            </a:endParaRPr>
          </a:p>
        </p:txBody>
      </p:sp>
      <p:sp>
        <p:nvSpPr>
          <p:cNvPr id="15" name="Rectangle 14"/>
          <p:cNvSpPr/>
          <p:nvPr userDrawn="1"/>
        </p:nvSpPr>
        <p:spPr>
          <a:xfrm>
            <a:off x="0" y="0"/>
            <a:ext cx="9144000" cy="4486477"/>
          </a:xfrm>
          <a:prstGeom prst="rect">
            <a:avLst/>
          </a:prstGeom>
          <a:gradFill flip="none" rotWithShape="1">
            <a:gsLst>
              <a:gs pos="0">
                <a:srgbClr val="EBEBEB"/>
              </a:gs>
              <a:gs pos="17000">
                <a:srgbClr val="F7F7F7"/>
              </a:gs>
            </a:gsLst>
            <a:lin ang="162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6" name="Picture 15" descr="title_back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798837" y="121920"/>
            <a:ext cx="6345163" cy="4364557"/>
          </a:xfrm>
          <a:prstGeom prst="rect">
            <a:avLst/>
          </a:prstGeom>
        </p:spPr>
      </p:pic>
      <p:pic>
        <p:nvPicPr>
          <p:cNvPr id="17" name="Picture 16" descr="BDC_LOGO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4393" y="3354780"/>
            <a:ext cx="1862392" cy="521470"/>
          </a:xfrm>
          <a:prstGeom prst="rect">
            <a:avLst/>
          </a:prstGeom>
        </p:spPr>
      </p:pic>
      <p:sp>
        <p:nvSpPr>
          <p:cNvPr id="18" name="Rectangle 17"/>
          <p:cNvSpPr/>
          <p:nvPr userDrawn="1"/>
        </p:nvSpPr>
        <p:spPr>
          <a:xfrm rot="16200000">
            <a:off x="4536440" y="-4536440"/>
            <a:ext cx="71120" cy="9144000"/>
          </a:xfrm>
          <a:prstGeom prst="rect">
            <a:avLst/>
          </a:prstGeom>
          <a:solidFill>
            <a:srgbClr val="005185"/>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4699F"/>
              </a:solidFill>
              <a:effectLst/>
              <a:uLnTx/>
              <a:uFillTx/>
              <a:latin typeface="Calibri"/>
              <a:ea typeface="+mn-ea"/>
              <a:cs typeface="+mn-cs"/>
            </a:endParaRPr>
          </a:p>
        </p:txBody>
      </p:sp>
    </p:spTree>
    <p:extLst>
      <p:ext uri="{BB962C8B-B14F-4D97-AF65-F5344CB8AC3E}">
        <p14:creationId xmlns:p14="http://schemas.microsoft.com/office/powerpoint/2010/main" val="98741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54714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3" r:id="rId6"/>
    <p:sldLayoutId id="2147483662" r:id="rId7"/>
    <p:sldLayoutId id="2147483655"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ctr" defTabSz="457200" rtl="0" eaLnBrk="1" latinLnBrk="0" hangingPunct="1">
        <a:spcBef>
          <a:spcPct val="0"/>
        </a:spcBef>
        <a:buNone/>
        <a:defRPr sz="4400" kern="1200" spc="-1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spc="-1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spc="-1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spc="-1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spc="-1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spc="-1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880017"/>
      </p:ext>
    </p:extLst>
  </p:cSld>
  <p:clrMap bg1="lt1" tx1="dk1" bg2="lt2" tx2="dk2" accent1="accent1" accent2="accent2" accent3="accent3" accent4="accent4" accent5="accent5" accent6="accent6" hlink="hlink" folHlink="folHlink"/>
  <p:sldLayoutIdLst>
    <p:sldLayoutId id="2147483657"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5" Type="http://schemas.openxmlformats.org/officeDocument/2006/relationships/image" Target="../media/image9.png"/><Relationship Id="rId6" Type="http://schemas.microsoft.com/office/2007/relationships/hdphoto" Target="../media/hdphoto3.wdp"/><Relationship Id="rId7" Type="http://schemas.openxmlformats.org/officeDocument/2006/relationships/image" Target="../media/image10.png"/><Relationship Id="rId8" Type="http://schemas.microsoft.com/office/2007/relationships/hdphoto" Target="../media/hdphoto4.wdp"/><Relationship Id="rId9" Type="http://schemas.openxmlformats.org/officeDocument/2006/relationships/image" Target="../media/image11.png"/><Relationship Id="rId10" Type="http://schemas.microsoft.com/office/2007/relationships/hdphoto" Target="../media/hdphoto5.wdp"/><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7.png"/><Relationship Id="rId5" Type="http://schemas.openxmlformats.org/officeDocument/2006/relationships/image" Target="../media/image18.png"/><Relationship Id="rId6" Type="http://schemas.microsoft.com/office/2007/relationships/hdphoto" Target="../media/hdphoto6.wdp"/><Relationship Id="rId1" Type="http://schemas.openxmlformats.org/officeDocument/2006/relationships/themeOverride" Target="../theme/themeOverride1.x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ro_02.jpg"/>
          <p:cNvPicPr>
            <a:picLocks noChangeAspect="1"/>
          </p:cNvPicPr>
          <p:nvPr/>
        </p:nvPicPr>
        <p:blipFill rotWithShape="1">
          <a:blip r:embed="rId3">
            <a:extLst>
              <a:ext uri="{28A0092B-C50C-407E-A947-70E740481C1C}">
                <a14:useLocalDpi xmlns:a14="http://schemas.microsoft.com/office/drawing/2010/main" val="0"/>
              </a:ext>
            </a:extLst>
          </a:blip>
          <a:srcRect t="35532" r="12576" b="565"/>
          <a:stretch/>
        </p:blipFill>
        <p:spPr>
          <a:xfrm>
            <a:off x="0" y="78154"/>
            <a:ext cx="9144000" cy="4405923"/>
          </a:xfrm>
          <a:prstGeom prst="rect">
            <a:avLst/>
          </a:prstGeom>
        </p:spPr>
      </p:pic>
      <p:sp>
        <p:nvSpPr>
          <p:cNvPr id="5" name="Rectangle 4"/>
          <p:cNvSpPr/>
          <p:nvPr/>
        </p:nvSpPr>
        <p:spPr>
          <a:xfrm>
            <a:off x="0" y="54608"/>
            <a:ext cx="8826518" cy="4408461"/>
          </a:xfrm>
          <a:prstGeom prst="rect">
            <a:avLst/>
          </a:prstGeom>
          <a:gradFill flip="none" rotWithShape="1">
            <a:gsLst>
              <a:gs pos="22000">
                <a:srgbClr val="EBEBEB"/>
              </a:gs>
              <a:gs pos="58000">
                <a:schemeClr val="bg2">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lstStyle/>
          <a:p>
            <a:r>
              <a:rPr lang="en-US" dirty="0"/>
              <a:t>Accounts </a:t>
            </a:r>
            <a:r>
              <a:rPr lang="en-US" dirty="0" smtClean="0"/>
              <a:t>Receivable Workflow</a:t>
            </a:r>
            <a:endParaRPr lang="en-US" dirty="0"/>
          </a:p>
        </p:txBody>
      </p:sp>
      <p:pic>
        <p:nvPicPr>
          <p:cNvPr id="4" name="Picture 3" descr="BDC_LOGO_RGB.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4393" y="3354780"/>
            <a:ext cx="1862392" cy="521470"/>
          </a:xfrm>
          <a:prstGeom prst="rect">
            <a:avLst/>
          </a:prstGeom>
        </p:spPr>
      </p:pic>
    </p:spTree>
    <p:extLst>
      <p:ext uri="{BB962C8B-B14F-4D97-AF65-F5344CB8AC3E}">
        <p14:creationId xmlns:p14="http://schemas.microsoft.com/office/powerpoint/2010/main" val="243614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Maven Pro Medium" charset="0"/>
                <a:ea typeface="MS PGothic" charset="0"/>
                <a:cs typeface="Maven Pro Medium" charset="0"/>
              </a:rPr>
              <a:t>Accounts receivable workflow</a:t>
            </a:r>
            <a:endParaRPr lang="en-US" dirty="0"/>
          </a:p>
        </p:txBody>
      </p:sp>
      <p:pic>
        <p:nvPicPr>
          <p:cNvPr id="2" name="Picture 1"/>
          <p:cNvPicPr>
            <a:picLocks noChangeAspect="1"/>
          </p:cNvPicPr>
          <p:nvPr/>
        </p:nvPicPr>
        <p:blipFill>
          <a:blip r:embed="rId3"/>
          <a:stretch>
            <a:fillRect/>
          </a:stretch>
        </p:blipFill>
        <p:spPr>
          <a:xfrm>
            <a:off x="1193113" y="1180148"/>
            <a:ext cx="6661505" cy="4788382"/>
          </a:xfrm>
          <a:prstGeom prst="rect">
            <a:avLst/>
          </a:prstGeom>
          <a:ln>
            <a:solidFill>
              <a:schemeClr val="tx1">
                <a:lumMod val="75000"/>
                <a:lumOff val="25000"/>
              </a:schemeClr>
            </a:solidFill>
          </a:ln>
        </p:spPr>
      </p:pic>
    </p:spTree>
    <p:extLst>
      <p:ext uri="{BB962C8B-B14F-4D97-AF65-F5344CB8AC3E}">
        <p14:creationId xmlns:p14="http://schemas.microsoft.com/office/powerpoint/2010/main" val="230953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53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Bill.com accounts receivable</a:t>
            </a:r>
            <a:endParaRPr lang="en-US" dirty="0"/>
          </a:p>
        </p:txBody>
      </p:sp>
      <p:sp>
        <p:nvSpPr>
          <p:cNvPr id="8" name="Content Placeholder 7"/>
          <p:cNvSpPr>
            <a:spLocks noGrp="1"/>
          </p:cNvSpPr>
          <p:nvPr>
            <p:ph sz="quarter" idx="10"/>
          </p:nvPr>
        </p:nvSpPr>
        <p:spPr>
          <a:xfrm>
            <a:off x="4485860" y="1749438"/>
            <a:ext cx="3955683" cy="4042873"/>
          </a:xfrm>
        </p:spPr>
        <p:txBody>
          <a:bodyPr/>
          <a:lstStyle/>
          <a:p>
            <a:pPr marL="0" indent="0">
              <a:spcAft>
                <a:spcPts val="600"/>
              </a:spcAft>
              <a:buNone/>
            </a:pPr>
            <a:r>
              <a:rPr lang="en-US" sz="1800" dirty="0" smtClean="0"/>
              <a:t>Create, send and track invoices to </a:t>
            </a:r>
            <a:r>
              <a:rPr lang="en-US" sz="1800" dirty="0"/>
              <a:t>customers</a:t>
            </a:r>
            <a:r>
              <a:rPr lang="en-US" sz="1800" dirty="0" smtClean="0"/>
              <a:t>−(no more lost invoices!)</a:t>
            </a:r>
          </a:p>
          <a:p>
            <a:pPr marL="0" indent="0">
              <a:spcAft>
                <a:spcPts val="600"/>
              </a:spcAft>
              <a:buNone/>
            </a:pPr>
            <a:endParaRPr lang="en-US" sz="1800" dirty="0"/>
          </a:p>
          <a:p>
            <a:pPr marL="0" indent="0">
              <a:spcAft>
                <a:spcPts val="600"/>
              </a:spcAft>
              <a:buNone/>
            </a:pPr>
            <a:r>
              <a:rPr lang="en-US" sz="1800" dirty="0" smtClean="0"/>
              <a:t>Collaborate with staff, accountants and </a:t>
            </a:r>
            <a:r>
              <a:rPr lang="en-US" sz="1800" dirty="0"/>
              <a:t>customers</a:t>
            </a:r>
            <a:r>
              <a:rPr lang="en-US" sz="1800" dirty="0" smtClean="0"/>
              <a:t>−(complete audit trail!)</a:t>
            </a:r>
          </a:p>
          <a:p>
            <a:pPr marL="0" indent="0">
              <a:spcAft>
                <a:spcPts val="600"/>
              </a:spcAft>
              <a:buNone/>
            </a:pPr>
            <a:endParaRPr lang="en-US" sz="1800" dirty="0"/>
          </a:p>
          <a:p>
            <a:pPr marL="0" indent="0">
              <a:spcAft>
                <a:spcPts val="600"/>
              </a:spcAft>
              <a:buNone/>
            </a:pPr>
            <a:r>
              <a:rPr lang="en-US" sz="1800" dirty="0" smtClean="0"/>
              <a:t>Custom portal to accept </a:t>
            </a:r>
            <a:r>
              <a:rPr lang="en-US" sz="1800" dirty="0"/>
              <a:t>payments− </a:t>
            </a:r>
            <a:r>
              <a:rPr lang="en-US" sz="1800" dirty="0" smtClean="0"/>
              <a:t/>
            </a:r>
            <a:br>
              <a:rPr lang="en-US" sz="1800" dirty="0" smtClean="0"/>
            </a:br>
            <a:r>
              <a:rPr lang="en-US" sz="1800" dirty="0" smtClean="0"/>
              <a:t>(get paid faster)</a:t>
            </a:r>
          </a:p>
          <a:p>
            <a:pPr marL="0" indent="0">
              <a:spcAft>
                <a:spcPts val="600"/>
              </a:spcAft>
              <a:buNone/>
            </a:pPr>
            <a:endParaRPr lang="en-US" sz="1800" dirty="0"/>
          </a:p>
          <a:p>
            <a:pPr marL="0" indent="0">
              <a:spcAft>
                <a:spcPts val="600"/>
              </a:spcAft>
              <a:buNone/>
            </a:pPr>
            <a:r>
              <a:rPr lang="en-US" sz="1800" dirty="0" smtClean="0"/>
              <a:t>Synchronize with accounting </a:t>
            </a:r>
            <a:r>
              <a:rPr lang="en-US" sz="1800" dirty="0"/>
              <a:t>package− </a:t>
            </a:r>
            <a:r>
              <a:rPr lang="en-US" sz="1800" dirty="0" smtClean="0"/>
              <a:t>(no duplication!)</a:t>
            </a:r>
            <a:endParaRPr lang="en-US" sz="1800" dirty="0"/>
          </a:p>
        </p:txBody>
      </p:sp>
      <p:sp>
        <p:nvSpPr>
          <p:cNvPr id="9" name="Content Placeholder 8"/>
          <p:cNvSpPr>
            <a:spLocks noGrp="1"/>
          </p:cNvSpPr>
          <p:nvPr>
            <p:ph sz="quarter" idx="11"/>
          </p:nvPr>
        </p:nvSpPr>
        <p:spPr>
          <a:xfrm>
            <a:off x="576072" y="1614338"/>
            <a:ext cx="2487168" cy="4667799"/>
          </a:xfrm>
        </p:spPr>
        <p:txBody>
          <a:bodyPr/>
          <a:lstStyle/>
          <a:p>
            <a:r>
              <a:rPr lang="en-US" sz="2000" dirty="0"/>
              <a:t>With Bill.com A</a:t>
            </a:r>
            <a:r>
              <a:rPr lang="en-US" sz="2000" dirty="0" smtClean="0"/>
              <a:t>/R </a:t>
            </a:r>
            <a:r>
              <a:rPr lang="en-US" sz="2000" dirty="0"/>
              <a:t>you: </a:t>
            </a:r>
          </a:p>
          <a:p>
            <a:pPr marL="228600" indent="-228600">
              <a:buFont typeface="Arial"/>
              <a:buChar char="•"/>
            </a:pPr>
            <a:r>
              <a:rPr lang="en-US" sz="1800" dirty="0"/>
              <a:t>Create, send and manage invoices</a:t>
            </a:r>
          </a:p>
          <a:p>
            <a:pPr marL="228600" indent="-228600">
              <a:buFont typeface="Arial"/>
              <a:buChar char="•"/>
            </a:pPr>
            <a:r>
              <a:rPr lang="en-US" sz="1800" dirty="0"/>
              <a:t>Collaborate with your team and customers</a:t>
            </a:r>
          </a:p>
          <a:p>
            <a:pPr marL="228600" indent="-228600">
              <a:buFont typeface="Arial"/>
              <a:buChar char="•"/>
            </a:pPr>
            <a:r>
              <a:rPr lang="en-US" sz="1800" dirty="0"/>
              <a:t>Receive payments electronically, and set up auto-pay</a:t>
            </a:r>
          </a:p>
          <a:p>
            <a:pPr marL="228600" indent="-228600">
              <a:buFont typeface="Arial"/>
              <a:buChar char="•"/>
            </a:pPr>
            <a:r>
              <a:rPr lang="en-US" sz="1800" dirty="0"/>
              <a:t>Sync both invoice and payment activity with the most popular accounting software packages</a:t>
            </a:r>
          </a:p>
          <a:p>
            <a:endParaRPr lang="en-US" sz="1800" dirty="0"/>
          </a:p>
          <a:p>
            <a:r>
              <a:rPr lang="en-US" sz="1400" dirty="0"/>
              <a:t>Invoices are organized by customer so you can view outstanding </a:t>
            </a:r>
            <a:r>
              <a:rPr lang="en-US" sz="1400" dirty="0" smtClean="0"/>
              <a:t>invoices and </a:t>
            </a:r>
            <a:r>
              <a:rPr lang="en-US" sz="1400" dirty="0"/>
              <a:t>a complete payment </a:t>
            </a:r>
            <a:r>
              <a:rPr lang="en-US" sz="1400" dirty="0" smtClean="0"/>
              <a:t>history</a:t>
            </a:r>
          </a:p>
          <a:p>
            <a:endParaRPr lang="en-US" sz="2400" dirty="0"/>
          </a:p>
          <a:p>
            <a:endParaRPr lang="en-US" sz="2400" dirty="0"/>
          </a:p>
        </p:txBody>
      </p:sp>
      <p:sp>
        <p:nvSpPr>
          <p:cNvPr id="10" name="object 4"/>
          <p:cNvSpPr/>
          <p:nvPr/>
        </p:nvSpPr>
        <p:spPr>
          <a:xfrm>
            <a:off x="3332660" y="1614338"/>
            <a:ext cx="77992" cy="4042873"/>
          </a:xfrm>
          <a:custGeom>
            <a:avLst/>
            <a:gdLst/>
            <a:ahLst/>
            <a:cxnLst/>
            <a:rect l="l" t="t" r="r" b="b"/>
            <a:pathLst>
              <a:path h="4631270">
                <a:moveTo>
                  <a:pt x="0" y="0"/>
                </a:moveTo>
                <a:lnTo>
                  <a:pt x="0" y="4631270"/>
                </a:lnTo>
              </a:path>
            </a:pathLst>
          </a:custGeom>
          <a:ln w="3175">
            <a:solidFill>
              <a:srgbClr val="999999"/>
            </a:solidFill>
          </a:ln>
        </p:spPr>
        <p:txBody>
          <a:bodyPr wrap="square" lIns="0" tIns="0" rIns="0" bIns="0" rtlCol="0">
            <a:noAutofit/>
          </a:bodyPr>
          <a:lstStyle/>
          <a:p>
            <a:endParaRPr>
              <a:latin typeface="Arial"/>
              <a:cs typeface="Arial"/>
            </a:endParaRPr>
          </a:p>
        </p:txBody>
      </p:sp>
      <p:pic>
        <p:nvPicPr>
          <p:cNvPr id="3" name="Picture 2" descr="Approval_white.png"/>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91931" y="3809532"/>
            <a:ext cx="842016" cy="842016"/>
          </a:xfrm>
          <a:prstGeom prst="rect">
            <a:avLst/>
          </a:prstGeom>
        </p:spPr>
      </p:pic>
      <p:pic>
        <p:nvPicPr>
          <p:cNvPr id="11" name="Picture 10" descr="Sync On Screen_white.png"/>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517940" y="4854489"/>
            <a:ext cx="819294" cy="819294"/>
          </a:xfrm>
          <a:prstGeom prst="rect">
            <a:avLst/>
          </a:prstGeom>
        </p:spPr>
      </p:pic>
      <p:pic>
        <p:nvPicPr>
          <p:cNvPr id="12" name="Picture 11" descr="Money Screen_white.png"/>
          <p:cNvPicPr>
            <a:picLocks noChangeAspect="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24164" y="1511687"/>
            <a:ext cx="1026984" cy="1026984"/>
          </a:xfrm>
          <a:prstGeom prst="rect">
            <a:avLst/>
          </a:prstGeom>
        </p:spPr>
      </p:pic>
      <p:pic>
        <p:nvPicPr>
          <p:cNvPr id="13" name="Picture 12" descr="Dollar Speak_white.png"/>
          <p:cNvPicPr>
            <a:picLocks noChangeAspect="1"/>
          </p:cNvPicPr>
          <p:nvPr/>
        </p:nvPicPr>
        <p:blipFill>
          <a:blip r:embed="rId9">
            <a:duotone>
              <a:prstClr val="black"/>
              <a:schemeClr val="tx2">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504428" y="2660959"/>
            <a:ext cx="878673" cy="878673"/>
          </a:xfrm>
          <a:prstGeom prst="rect">
            <a:avLst/>
          </a:prstGeom>
        </p:spPr>
      </p:pic>
    </p:spTree>
    <p:extLst>
      <p:ext uri="{BB962C8B-B14F-4D97-AF65-F5344CB8AC3E}">
        <p14:creationId xmlns:p14="http://schemas.microsoft.com/office/powerpoint/2010/main" val="314507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Maven Pro Medium" charset="0"/>
                <a:ea typeface="MS PGothic" charset="0"/>
                <a:cs typeface="Maven Pro Medium" charset="0"/>
              </a:rPr>
              <a:t>Creating invoices: manual</a:t>
            </a:r>
            <a:endParaRPr lang="en-US" dirty="0"/>
          </a:p>
        </p:txBody>
      </p:sp>
      <p:pic>
        <p:nvPicPr>
          <p:cNvPr id="2" name="Picture 1"/>
          <p:cNvPicPr>
            <a:picLocks noChangeAspect="1"/>
          </p:cNvPicPr>
          <p:nvPr/>
        </p:nvPicPr>
        <p:blipFill>
          <a:blip r:embed="rId3"/>
          <a:stretch>
            <a:fillRect/>
          </a:stretch>
        </p:blipFill>
        <p:spPr>
          <a:xfrm>
            <a:off x="910872" y="1092337"/>
            <a:ext cx="7428097" cy="4966847"/>
          </a:xfrm>
          <a:prstGeom prst="rect">
            <a:avLst/>
          </a:prstGeom>
          <a:ln>
            <a:solidFill>
              <a:schemeClr val="tx1">
                <a:lumMod val="75000"/>
                <a:lumOff val="25000"/>
              </a:schemeClr>
            </a:solidFill>
          </a:ln>
        </p:spPr>
      </p:pic>
    </p:spTree>
    <p:extLst>
      <p:ext uri="{BB962C8B-B14F-4D97-AF65-F5344CB8AC3E}">
        <p14:creationId xmlns:p14="http://schemas.microsoft.com/office/powerpoint/2010/main" val="310693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Maven Pro Medium" charset="0"/>
                <a:ea typeface="MS PGothic" charset="0"/>
                <a:cs typeface="Maven Pro Medium" charset="0"/>
              </a:rPr>
              <a:t>Sending </a:t>
            </a:r>
            <a:r>
              <a:rPr lang="en-US" dirty="0" smtClean="0">
                <a:latin typeface="Maven Pro Medium" charset="0"/>
                <a:ea typeface="MS PGothic" charset="0"/>
                <a:cs typeface="Maven Pro Medium" charset="0"/>
              </a:rPr>
              <a:t>invoices</a:t>
            </a:r>
            <a:endParaRPr lang="en-US" dirty="0"/>
          </a:p>
        </p:txBody>
      </p:sp>
      <p:pic>
        <p:nvPicPr>
          <p:cNvPr id="10" name="Picture 9"/>
          <p:cNvPicPr>
            <a:picLocks noChangeAspect="1"/>
          </p:cNvPicPr>
          <p:nvPr/>
        </p:nvPicPr>
        <p:blipFill>
          <a:blip r:embed="rId3"/>
          <a:stretch>
            <a:fillRect/>
          </a:stretch>
        </p:blipFill>
        <p:spPr>
          <a:xfrm>
            <a:off x="538825" y="1498211"/>
            <a:ext cx="8115848" cy="3132582"/>
          </a:xfrm>
          <a:prstGeom prst="rect">
            <a:avLst/>
          </a:prstGeom>
          <a:ln>
            <a:solidFill>
              <a:schemeClr val="tx1">
                <a:lumMod val="75000"/>
                <a:lumOff val="25000"/>
              </a:schemeClr>
            </a:solidFill>
          </a:ln>
        </p:spPr>
      </p:pic>
    </p:spTree>
    <p:extLst>
      <p:ext uri="{BB962C8B-B14F-4D97-AF65-F5344CB8AC3E}">
        <p14:creationId xmlns:p14="http://schemas.microsoft.com/office/powerpoint/2010/main" val="141932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Maven Pro Medium" charset="0"/>
                <a:ea typeface="MS PGothic" charset="0"/>
                <a:cs typeface="Maven Pro Medium" charset="0"/>
              </a:rPr>
              <a:t>Creating invoices: recurring</a:t>
            </a:r>
            <a:endParaRPr lang="en-US" dirty="0"/>
          </a:p>
        </p:txBody>
      </p:sp>
      <p:pic>
        <p:nvPicPr>
          <p:cNvPr id="3" name="Picture 2"/>
          <p:cNvPicPr>
            <a:picLocks noChangeAspect="1"/>
          </p:cNvPicPr>
          <p:nvPr/>
        </p:nvPicPr>
        <p:blipFill>
          <a:blip r:embed="rId3"/>
          <a:stretch>
            <a:fillRect/>
          </a:stretch>
        </p:blipFill>
        <p:spPr>
          <a:xfrm>
            <a:off x="641460" y="1172649"/>
            <a:ext cx="7966922" cy="4687806"/>
          </a:xfrm>
          <a:prstGeom prst="rect">
            <a:avLst/>
          </a:prstGeom>
          <a:ln>
            <a:solidFill>
              <a:schemeClr val="tx1">
                <a:lumMod val="75000"/>
                <a:lumOff val="25000"/>
              </a:schemeClr>
            </a:solidFill>
          </a:ln>
        </p:spPr>
      </p:pic>
    </p:spTree>
    <p:extLst>
      <p:ext uri="{BB962C8B-B14F-4D97-AF65-F5344CB8AC3E}">
        <p14:creationId xmlns:p14="http://schemas.microsoft.com/office/powerpoint/2010/main" val="26303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Maven Pro Medium" charset="0"/>
                <a:ea typeface="MS PGothic" charset="0"/>
                <a:cs typeface="Maven Pro Medium" charset="0"/>
              </a:rPr>
              <a:t>Sending invoices from the queue</a:t>
            </a:r>
            <a:endParaRPr lang="en-US" dirty="0"/>
          </a:p>
        </p:txBody>
      </p:sp>
      <p:pic>
        <p:nvPicPr>
          <p:cNvPr id="3" name="Picture 2"/>
          <p:cNvPicPr>
            <a:picLocks noChangeAspect="1"/>
          </p:cNvPicPr>
          <p:nvPr/>
        </p:nvPicPr>
        <p:blipFill>
          <a:blip r:embed="rId3"/>
          <a:stretch>
            <a:fillRect/>
          </a:stretch>
        </p:blipFill>
        <p:spPr>
          <a:xfrm>
            <a:off x="2681298" y="3376665"/>
            <a:ext cx="5429118" cy="2511242"/>
          </a:xfrm>
          <a:prstGeom prst="rect">
            <a:avLst/>
          </a:prstGeom>
          <a:ln>
            <a:solidFill>
              <a:schemeClr val="tx1">
                <a:lumMod val="75000"/>
                <a:lumOff val="25000"/>
              </a:schemeClr>
            </a:solidFill>
          </a:ln>
        </p:spPr>
      </p:pic>
      <p:pic>
        <p:nvPicPr>
          <p:cNvPr id="2" name="Picture 1"/>
          <p:cNvPicPr>
            <a:picLocks noChangeAspect="1"/>
          </p:cNvPicPr>
          <p:nvPr/>
        </p:nvPicPr>
        <p:blipFill>
          <a:blip r:embed="rId4"/>
          <a:stretch>
            <a:fillRect/>
          </a:stretch>
        </p:blipFill>
        <p:spPr>
          <a:xfrm>
            <a:off x="537705" y="1192975"/>
            <a:ext cx="2900658" cy="2578363"/>
          </a:xfrm>
          <a:prstGeom prst="rect">
            <a:avLst/>
          </a:prstGeom>
          <a:ln>
            <a:solidFill>
              <a:schemeClr val="tx1">
                <a:lumMod val="75000"/>
                <a:lumOff val="25000"/>
              </a:schemeClr>
            </a:solidFill>
          </a:ln>
        </p:spPr>
      </p:pic>
    </p:spTree>
    <p:extLst>
      <p:ext uri="{BB962C8B-B14F-4D97-AF65-F5344CB8AC3E}">
        <p14:creationId xmlns:p14="http://schemas.microsoft.com/office/powerpoint/2010/main" val="295526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103310" y="1013387"/>
            <a:ext cx="6959822" cy="4791331"/>
          </a:xfrm>
          <a:prstGeom prst="rect">
            <a:avLst/>
          </a:prstGeom>
          <a:ln>
            <a:solidFill>
              <a:schemeClr val="tx1">
                <a:lumMod val="75000"/>
                <a:lumOff val="25000"/>
              </a:schemeClr>
            </a:solidFill>
          </a:ln>
        </p:spPr>
      </p:pic>
      <p:sp>
        <p:nvSpPr>
          <p:cNvPr id="6" name="Title 5"/>
          <p:cNvSpPr>
            <a:spLocks noGrp="1"/>
          </p:cNvSpPr>
          <p:nvPr>
            <p:ph type="title"/>
          </p:nvPr>
        </p:nvSpPr>
        <p:spPr/>
        <p:txBody>
          <a:bodyPr/>
          <a:lstStyle/>
          <a:p>
            <a:r>
              <a:rPr lang="en-US" dirty="0">
                <a:latin typeface="Maven Pro Medium" charset="0"/>
                <a:ea typeface="MS PGothic" charset="0"/>
                <a:cs typeface="Maven Pro Medium" charset="0"/>
              </a:rPr>
              <a:t>Customer </a:t>
            </a:r>
            <a:r>
              <a:rPr lang="en-US" dirty="0" smtClean="0">
                <a:latin typeface="Maven Pro Medium" charset="0"/>
                <a:ea typeface="MS PGothic" charset="0"/>
                <a:cs typeface="Maven Pro Medium" charset="0"/>
              </a:rPr>
              <a:t>portal</a:t>
            </a:r>
            <a:endParaRPr lang="en-US" dirty="0"/>
          </a:p>
        </p:txBody>
      </p:sp>
      <p:sp>
        <p:nvSpPr>
          <p:cNvPr id="11" name="Rectangular Callout 10"/>
          <p:cNvSpPr/>
          <p:nvPr/>
        </p:nvSpPr>
        <p:spPr>
          <a:xfrm>
            <a:off x="5587237" y="3726134"/>
            <a:ext cx="2774184" cy="1102657"/>
          </a:xfrm>
          <a:prstGeom prst="wedgeRectCallout">
            <a:avLst>
              <a:gd name="adj1" fmla="val -39559"/>
              <a:gd name="adj2" fmla="val 21446"/>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TextBox 11"/>
          <p:cNvSpPr txBox="1"/>
          <p:nvPr/>
        </p:nvSpPr>
        <p:spPr>
          <a:xfrm>
            <a:off x="6176904" y="3762178"/>
            <a:ext cx="1738905" cy="1015663"/>
          </a:xfrm>
          <a:prstGeom prst="rect">
            <a:avLst/>
          </a:prstGeom>
          <a:noFill/>
        </p:spPr>
        <p:txBody>
          <a:bodyPr wrap="square" rtlCol="0">
            <a:spAutoFit/>
          </a:bodyPr>
          <a:lstStyle/>
          <a:p>
            <a:r>
              <a:rPr lang="en-US" sz="1200" dirty="0">
                <a:solidFill>
                  <a:schemeClr val="bg1"/>
                </a:solidFill>
              </a:rPr>
              <a:t>There are 3 ways for</a:t>
            </a:r>
            <a:br>
              <a:rPr lang="en-US" sz="1200" dirty="0">
                <a:solidFill>
                  <a:schemeClr val="bg1"/>
                </a:solidFill>
              </a:rPr>
            </a:br>
            <a:r>
              <a:rPr lang="en-US" sz="1200" dirty="0">
                <a:solidFill>
                  <a:schemeClr val="bg1"/>
                </a:solidFill>
              </a:rPr>
              <a:t>customers to pay:</a:t>
            </a:r>
          </a:p>
          <a:p>
            <a:pPr marL="171450" indent="-171450">
              <a:buFont typeface="Arial"/>
              <a:buChar char="•"/>
            </a:pPr>
            <a:r>
              <a:rPr lang="en-US" sz="1200" dirty="0">
                <a:solidFill>
                  <a:schemeClr val="bg1"/>
                </a:solidFill>
              </a:rPr>
              <a:t>ACH/ ePayment</a:t>
            </a:r>
          </a:p>
          <a:p>
            <a:pPr marL="171450" indent="-171450">
              <a:buFont typeface="Arial"/>
              <a:buChar char="•"/>
            </a:pPr>
            <a:r>
              <a:rPr lang="en-US" sz="1200" dirty="0">
                <a:solidFill>
                  <a:schemeClr val="bg1"/>
                </a:solidFill>
              </a:rPr>
              <a:t>PayPal</a:t>
            </a:r>
          </a:p>
          <a:p>
            <a:pPr marL="171450" indent="-171450">
              <a:buFont typeface="Arial"/>
              <a:buChar char="•"/>
            </a:pPr>
            <a:r>
              <a:rPr lang="en-US" sz="1200" dirty="0">
                <a:solidFill>
                  <a:schemeClr val="bg1"/>
                </a:solidFill>
              </a:rPr>
              <a:t>Credit </a:t>
            </a:r>
            <a:r>
              <a:rPr lang="en-US" sz="1200" dirty="0" smtClean="0">
                <a:solidFill>
                  <a:schemeClr val="bg1"/>
                </a:solidFill>
              </a:rPr>
              <a:t>card</a:t>
            </a:r>
            <a:endParaRPr lang="en-US" sz="1200" dirty="0">
              <a:solidFill>
                <a:schemeClr val="bg1"/>
              </a:solidFill>
            </a:endParaRPr>
          </a:p>
        </p:txBody>
      </p:sp>
      <p:pic>
        <p:nvPicPr>
          <p:cNvPr id="13" name="Picture 12" descr="Caution_white.png"/>
          <p:cNvPicPr>
            <a:picLocks noChangeAspect="1"/>
          </p:cNvPicPr>
          <p:nvPr/>
        </p:nvPicPr>
        <p:blipFill>
          <a:blip r:embed="rId5">
            <a:biLevel thresh="2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633854" y="3730690"/>
            <a:ext cx="585030" cy="585030"/>
          </a:xfrm>
          <a:prstGeom prst="rect">
            <a:avLst/>
          </a:prstGeom>
        </p:spPr>
      </p:pic>
    </p:spTree>
    <p:extLst>
      <p:ext uri="{BB962C8B-B14F-4D97-AF65-F5344CB8AC3E}">
        <p14:creationId xmlns:p14="http://schemas.microsoft.com/office/powerpoint/2010/main" val="3568723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Maven Pro Medium" charset="0"/>
                <a:ea typeface="MS PGothic" charset="0"/>
                <a:cs typeface="Maven Pro Medium" charset="0"/>
              </a:rPr>
              <a:t>Accounts receivable workflow: automatic payments</a:t>
            </a:r>
            <a:endParaRPr lang="en-US" dirty="0"/>
          </a:p>
        </p:txBody>
      </p:sp>
      <p:pic>
        <p:nvPicPr>
          <p:cNvPr id="2" name="Picture 1"/>
          <p:cNvPicPr>
            <a:picLocks noChangeAspect="1"/>
          </p:cNvPicPr>
          <p:nvPr/>
        </p:nvPicPr>
        <p:blipFill>
          <a:blip r:embed="rId3"/>
          <a:stretch>
            <a:fillRect/>
          </a:stretch>
        </p:blipFill>
        <p:spPr>
          <a:xfrm>
            <a:off x="590142" y="1360574"/>
            <a:ext cx="8002203" cy="4212973"/>
          </a:xfrm>
          <a:prstGeom prst="rect">
            <a:avLst/>
          </a:prstGeom>
          <a:ln>
            <a:solidFill>
              <a:schemeClr val="tx1">
                <a:lumMod val="75000"/>
                <a:lumOff val="25000"/>
              </a:schemeClr>
            </a:solidFill>
          </a:ln>
        </p:spPr>
      </p:pic>
    </p:spTree>
    <p:extLst>
      <p:ext uri="{BB962C8B-B14F-4D97-AF65-F5344CB8AC3E}">
        <p14:creationId xmlns:p14="http://schemas.microsoft.com/office/powerpoint/2010/main" val="428166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Accounts receivable workflow: collections</a:t>
            </a:r>
            <a:endParaRPr lang="en-US" dirty="0"/>
          </a:p>
        </p:txBody>
      </p:sp>
      <p:pic>
        <p:nvPicPr>
          <p:cNvPr id="6" name="Picture 5"/>
          <p:cNvPicPr>
            <a:picLocks noChangeAspect="1"/>
          </p:cNvPicPr>
          <p:nvPr/>
        </p:nvPicPr>
        <p:blipFill>
          <a:blip r:embed="rId3"/>
          <a:stretch>
            <a:fillRect/>
          </a:stretch>
        </p:blipFill>
        <p:spPr>
          <a:xfrm>
            <a:off x="1154627" y="1139901"/>
            <a:ext cx="6530053" cy="4813347"/>
          </a:xfrm>
          <a:prstGeom prst="rect">
            <a:avLst/>
          </a:prstGeom>
          <a:ln>
            <a:solidFill>
              <a:schemeClr val="tx1">
                <a:lumMod val="75000"/>
                <a:lumOff val="25000"/>
              </a:schemeClr>
            </a:solidFill>
          </a:ln>
        </p:spPr>
      </p:pic>
    </p:spTree>
    <p:extLst>
      <p:ext uri="{BB962C8B-B14F-4D97-AF65-F5344CB8AC3E}">
        <p14:creationId xmlns:p14="http://schemas.microsoft.com/office/powerpoint/2010/main" val="243263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DC Theme">
  <a:themeElements>
    <a:clrScheme name="BDC RGB Palette">
      <a:dk1>
        <a:srgbClr val="333333"/>
      </a:dk1>
      <a:lt1>
        <a:sysClr val="window" lastClr="FFFFFF"/>
      </a:lt1>
      <a:dk2>
        <a:srgbClr val="666666"/>
      </a:dk2>
      <a:lt2>
        <a:srgbClr val="F7F7F7"/>
      </a:lt2>
      <a:accent1>
        <a:srgbClr val="14699F"/>
      </a:accent1>
      <a:accent2>
        <a:srgbClr val="40B9FF"/>
      </a:accent2>
      <a:accent3>
        <a:srgbClr val="FF8A1A"/>
      </a:accent3>
      <a:accent4>
        <a:srgbClr val="5B96BC"/>
      </a:accent4>
      <a:accent5>
        <a:srgbClr val="A1DDFF"/>
      </a:accent5>
      <a:accent6>
        <a:srgbClr val="FFC58D"/>
      </a:accent6>
      <a:hlink>
        <a:srgbClr val="14699F"/>
      </a:hlink>
      <a:folHlink>
        <a:srgbClr val="0051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DC RGB Palette">
    <a:dk1>
      <a:srgbClr val="333333"/>
    </a:dk1>
    <a:lt1>
      <a:sysClr val="window" lastClr="FFFFFF"/>
    </a:lt1>
    <a:dk2>
      <a:srgbClr val="666666"/>
    </a:dk2>
    <a:lt2>
      <a:srgbClr val="F7F7F7"/>
    </a:lt2>
    <a:accent1>
      <a:srgbClr val="14699F"/>
    </a:accent1>
    <a:accent2>
      <a:srgbClr val="40B9FF"/>
    </a:accent2>
    <a:accent3>
      <a:srgbClr val="FF8A1A"/>
    </a:accent3>
    <a:accent4>
      <a:srgbClr val="5B96BC"/>
    </a:accent4>
    <a:accent5>
      <a:srgbClr val="A1DDFF"/>
    </a:accent5>
    <a:accent6>
      <a:srgbClr val="FFC58D"/>
    </a:accent6>
    <a:hlink>
      <a:srgbClr val="14699F"/>
    </a:hlink>
    <a:folHlink>
      <a:srgbClr val="005185"/>
    </a:folHlink>
  </a:clrScheme>
</a:themeOverride>
</file>

<file path=docProps/app.xml><?xml version="1.0" encoding="utf-8"?>
<Properties xmlns="http://schemas.openxmlformats.org/officeDocument/2006/extended-properties" xmlns:vt="http://schemas.openxmlformats.org/officeDocument/2006/docPropsVTypes">
  <TotalTime>7207</TotalTime>
  <Words>1255</Words>
  <Application>Microsoft Macintosh PowerPoint</Application>
  <PresentationFormat>On-screen Show (4:3)</PresentationFormat>
  <Paragraphs>147</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BDC Theme</vt:lpstr>
      <vt:lpstr>Custom Design</vt:lpstr>
      <vt:lpstr>Accounts Receivable Workflow</vt:lpstr>
      <vt:lpstr>Bill.com accounts receivable</vt:lpstr>
      <vt:lpstr>Creating invoices: manual</vt:lpstr>
      <vt:lpstr>Sending invoices</vt:lpstr>
      <vt:lpstr>Creating invoices: recurring</vt:lpstr>
      <vt:lpstr>Sending invoices from the queue</vt:lpstr>
      <vt:lpstr>Customer portal</vt:lpstr>
      <vt:lpstr>Accounts receivable workflow: automatic payments</vt:lpstr>
      <vt:lpstr>Accounts receivable workflow: collections</vt:lpstr>
      <vt:lpstr>Accounts receivable workflow</vt:lpstr>
      <vt:lpstr>PowerPoint Presentation</vt:lpstr>
    </vt:vector>
  </TitlesOfParts>
  <Company>Bill.com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Lanier</dc:creator>
  <cp:lastModifiedBy>Lynn McLeod</cp:lastModifiedBy>
  <cp:revision>256</cp:revision>
  <dcterms:created xsi:type="dcterms:W3CDTF">2014-12-03T20:05:27Z</dcterms:created>
  <dcterms:modified xsi:type="dcterms:W3CDTF">2015-10-15T00:01:53Z</dcterms:modified>
</cp:coreProperties>
</file>