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6" r:id="rId2"/>
  </p:sldMasterIdLst>
  <p:notesMasterIdLst>
    <p:notesMasterId r:id="rId14"/>
  </p:notesMasterIdLst>
  <p:handoutMasterIdLst>
    <p:handoutMasterId r:id="rId15"/>
  </p:handoutMasterIdLst>
  <p:sldIdLst>
    <p:sldId id="280" r:id="rId3"/>
    <p:sldId id="287" r:id="rId4"/>
    <p:sldId id="316" r:id="rId5"/>
    <p:sldId id="317" r:id="rId6"/>
    <p:sldId id="318" r:id="rId7"/>
    <p:sldId id="319" r:id="rId8"/>
    <p:sldId id="320" r:id="rId9"/>
    <p:sldId id="321" r:id="rId10"/>
    <p:sldId id="282" r:id="rId11"/>
    <p:sldId id="323"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ya Robert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4B4B4B"/>
    <a:srgbClr val="595959"/>
    <a:srgbClr val="FFFFB9"/>
    <a:srgbClr val="40B9FF"/>
    <a:srgbClr val="36A9FF"/>
    <a:srgbClr val="333333"/>
    <a:srgbClr val="003333"/>
    <a:srgbClr val="92D7FF"/>
    <a:srgbClr val="004A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95" autoAdjust="0"/>
  </p:normalViewPr>
  <p:slideViewPr>
    <p:cSldViewPr snapToGrid="0" snapToObjects="1">
      <p:cViewPr>
        <p:scale>
          <a:sx n="85" d="100"/>
          <a:sy n="85" d="100"/>
        </p:scale>
        <p:origin x="-192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307B6D-C2D9-FB41-8353-7B3344C01CEC}" type="datetimeFigureOut">
              <a:rPr lang="en-US" smtClean="0"/>
              <a:t>10/14/15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DA96F7-87B6-0E40-902D-8BF53017FC1C}" type="slidenum">
              <a:rPr lang="en-US" smtClean="0"/>
              <a:t>‹#›</a:t>
            </a:fld>
            <a:endParaRPr lang="en-US" dirty="0"/>
          </a:p>
        </p:txBody>
      </p:sp>
    </p:spTree>
    <p:extLst>
      <p:ext uri="{BB962C8B-B14F-4D97-AF65-F5344CB8AC3E}">
        <p14:creationId xmlns:p14="http://schemas.microsoft.com/office/powerpoint/2010/main" val="989342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FD5F2-3E58-8E49-B4D4-E84FE10755E6}" type="datetimeFigureOut">
              <a:rPr lang="en-US" smtClean="0"/>
              <a:t>10/14/15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54CA8-9936-EC44-8559-9AEE952E9C67}" type="slidenum">
              <a:rPr lang="en-US" smtClean="0"/>
              <a:t>‹#›</a:t>
            </a:fld>
            <a:endParaRPr lang="en-US" dirty="0"/>
          </a:p>
        </p:txBody>
      </p:sp>
    </p:spTree>
    <p:extLst>
      <p:ext uri="{BB962C8B-B14F-4D97-AF65-F5344CB8AC3E}">
        <p14:creationId xmlns:p14="http://schemas.microsoft.com/office/powerpoint/2010/main" val="40620306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00" b="1" dirty="0" smtClean="0">
                <a:ea typeface="+mn-ea"/>
                <a:cs typeface="+mn-cs"/>
              </a:rPr>
              <a:t>How to use this presentation: </a:t>
            </a:r>
          </a:p>
          <a:p>
            <a:pPr eaLnBrk="1" fontAlgn="auto" hangingPunct="1">
              <a:spcBef>
                <a:spcPts val="0"/>
              </a:spcBef>
              <a:spcAft>
                <a:spcPts val="0"/>
              </a:spcAft>
              <a:defRPr/>
            </a:pPr>
            <a:endParaRPr lang="en-US" sz="1200" b="0" dirty="0" smtClean="0">
              <a:ea typeface="+mn-ea"/>
              <a:cs typeface="+mn-cs"/>
            </a:endParaRPr>
          </a:p>
          <a:p>
            <a:pPr eaLnBrk="1" fontAlgn="auto" hangingPunct="1">
              <a:spcBef>
                <a:spcPts val="0"/>
              </a:spcBef>
              <a:spcAft>
                <a:spcPts val="0"/>
              </a:spcAft>
              <a:defRPr/>
            </a:pPr>
            <a:r>
              <a:rPr lang="en-US" sz="1200" b="0" dirty="0" smtClean="0">
                <a:ea typeface="+mn-ea"/>
                <a:cs typeface="+mn-cs"/>
              </a:rPr>
              <a:t>This presentation is designed for you to present to your client and their staff in a virtual or in-person workshop. You can add your logo and customize it </a:t>
            </a:r>
            <a:r>
              <a:rPr lang="en-US" sz="1200" b="0" dirty="0" smtClean="0">
                <a:ea typeface="+mn-ea"/>
                <a:cs typeface="+mn-cs"/>
              </a:rPr>
              <a:t>for </a:t>
            </a:r>
            <a:r>
              <a:rPr lang="en-US" sz="1200" b="0" dirty="0" smtClean="0">
                <a:ea typeface="+mn-ea"/>
                <a:cs typeface="+mn-cs"/>
              </a:rPr>
              <a:t>their unique needs.</a:t>
            </a:r>
          </a:p>
          <a:p>
            <a:pPr eaLnBrk="1" fontAlgn="auto" hangingPunct="1">
              <a:spcBef>
                <a:spcPts val="0"/>
              </a:spcBef>
              <a:spcAft>
                <a:spcPts val="0"/>
              </a:spcAft>
              <a:defRPr/>
            </a:pPr>
            <a:endParaRPr lang="en-US" sz="1200" b="0" dirty="0" smtClean="0">
              <a:ea typeface="+mn-ea"/>
              <a:cs typeface="+mn-cs"/>
            </a:endParaRPr>
          </a:p>
          <a:p>
            <a:pPr eaLnBrk="1" fontAlgn="auto" hangingPunct="1">
              <a:spcBef>
                <a:spcPts val="0"/>
              </a:spcBef>
              <a:spcAft>
                <a:spcPts val="0"/>
              </a:spcAft>
              <a:defRPr/>
            </a:pPr>
            <a:r>
              <a:rPr lang="en-US" sz="1200" b="0" dirty="0" smtClean="0">
                <a:ea typeface="+mn-ea"/>
                <a:cs typeface="+mn-cs"/>
              </a:rPr>
              <a:t>Use these presenter notes as a guideline for what they need to know to get started.</a:t>
            </a:r>
          </a:p>
          <a:p>
            <a:pPr eaLnBrk="1" fontAlgn="auto" hangingPunct="1">
              <a:spcBef>
                <a:spcPts val="0"/>
              </a:spcBef>
              <a:spcAft>
                <a:spcPts val="0"/>
              </a:spcAft>
              <a:defRPr/>
            </a:pPr>
            <a:endParaRPr lang="en-US" sz="1200" b="0" dirty="0" smtClean="0">
              <a:ea typeface="+mn-ea"/>
              <a:cs typeface="+mn-cs"/>
            </a:endParaRPr>
          </a:p>
          <a:p>
            <a:pPr eaLnBrk="1" fontAlgn="auto" hangingPunct="1">
              <a:spcBef>
                <a:spcPts val="0"/>
              </a:spcBef>
              <a:spcAft>
                <a:spcPts val="0"/>
              </a:spcAft>
              <a:defRPr/>
            </a:pPr>
            <a:r>
              <a:rPr lang="en-US" sz="1200" b="0" dirty="0" smtClean="0">
                <a:ea typeface="+mn-ea"/>
                <a:cs typeface="+mn-cs"/>
              </a:rPr>
              <a:t>To ensure the training goes smoothly, we recommend that you:</a:t>
            </a:r>
          </a:p>
          <a:p>
            <a:pPr marL="171450" indent="-171450" eaLnBrk="1" fontAlgn="auto" hangingPunct="1">
              <a:spcBef>
                <a:spcPts val="0"/>
              </a:spcBef>
              <a:spcAft>
                <a:spcPts val="0"/>
              </a:spcAft>
              <a:buFont typeface="Arial"/>
              <a:buChar char="•"/>
              <a:defRPr/>
            </a:pPr>
            <a:r>
              <a:rPr lang="en-US" sz="1200" b="0" dirty="0" smtClean="0">
                <a:ea typeface="+mn-ea"/>
                <a:cs typeface="+mn-cs"/>
              </a:rPr>
              <a:t>Set up their account beforehand so you can demo using their account.</a:t>
            </a:r>
          </a:p>
          <a:p>
            <a:pPr marL="171450" indent="-171450" eaLnBrk="1" fontAlgn="auto" hangingPunct="1">
              <a:spcBef>
                <a:spcPts val="0"/>
              </a:spcBef>
              <a:spcAft>
                <a:spcPts val="0"/>
              </a:spcAft>
              <a:buFont typeface="Arial"/>
              <a:buChar char="•"/>
              <a:defRPr/>
            </a:pPr>
            <a:r>
              <a:rPr lang="en-US" sz="1200" b="0" dirty="0" smtClean="0">
                <a:ea typeface="+mn-ea"/>
                <a:cs typeface="+mn-cs"/>
              </a:rPr>
              <a:t>Schedule about 60 minutes with staff and appropriate managers to show them the workflow and answer questions.</a:t>
            </a:r>
          </a:p>
          <a:p>
            <a:pPr eaLnBrk="1" fontAlgn="auto" hangingPunct="1">
              <a:spcBef>
                <a:spcPts val="0"/>
              </a:spcBef>
              <a:spcAft>
                <a:spcPts val="0"/>
              </a:spcAft>
              <a:defRPr/>
            </a:pPr>
            <a:endParaRPr lang="en-US" sz="1200" b="0" dirty="0" smtClean="0">
              <a:ea typeface="+mn-ea"/>
              <a:cs typeface="+mn-cs"/>
            </a:endParaRPr>
          </a:p>
          <a:p>
            <a:pPr eaLnBrk="1" fontAlgn="auto" hangingPunct="1">
              <a:spcBef>
                <a:spcPts val="0"/>
              </a:spcBef>
              <a:spcAft>
                <a:spcPts val="0"/>
              </a:spcAft>
              <a:defRPr/>
            </a:pPr>
            <a:r>
              <a:rPr lang="en-US" sz="1200" b="0" dirty="0" smtClean="0">
                <a:ea typeface="+mn-ea"/>
                <a:cs typeface="+mn-cs"/>
              </a:rPr>
              <a:t>During the workshop:</a:t>
            </a:r>
          </a:p>
          <a:p>
            <a:pPr marL="171450" indent="-171450" eaLnBrk="1" fontAlgn="auto" hangingPunct="1">
              <a:spcBef>
                <a:spcPts val="0"/>
              </a:spcBef>
              <a:spcAft>
                <a:spcPts val="0"/>
              </a:spcAft>
              <a:buFont typeface="Arial"/>
              <a:buChar char="•"/>
              <a:defRPr/>
            </a:pPr>
            <a:r>
              <a:rPr lang="en-US" sz="1200" b="0" dirty="0" smtClean="0">
                <a:ea typeface="+mn-ea"/>
                <a:cs typeface="+mn-cs"/>
              </a:rPr>
              <a:t>Assign roles and train client staff to use the system.</a:t>
            </a:r>
          </a:p>
          <a:p>
            <a:pPr marL="171450" indent="-171450" eaLnBrk="1" fontAlgn="auto" hangingPunct="1">
              <a:spcBef>
                <a:spcPts val="0"/>
              </a:spcBef>
              <a:spcAft>
                <a:spcPts val="0"/>
              </a:spcAft>
              <a:buFont typeface="Arial"/>
              <a:buChar char="•"/>
              <a:defRPr/>
            </a:pPr>
            <a:r>
              <a:rPr lang="en-US" sz="1200" b="0" dirty="0" smtClean="0">
                <a:ea typeface="+mn-ea"/>
                <a:cs typeface="+mn-cs"/>
              </a:rPr>
              <a:t>Demonstrate Bill.com workflow using their account.</a:t>
            </a:r>
          </a:p>
          <a:p>
            <a:pPr eaLnBrk="1" fontAlgn="auto" hangingPunct="1">
              <a:spcBef>
                <a:spcPts val="0"/>
              </a:spcBef>
              <a:spcAft>
                <a:spcPts val="0"/>
              </a:spcAft>
              <a:defRPr/>
            </a:pPr>
            <a:endParaRPr lang="en-US" sz="1200" b="0" dirty="0" smtClean="0">
              <a:ea typeface="+mn-ea"/>
              <a:cs typeface="+mn-cs"/>
            </a:endParaRPr>
          </a:p>
          <a:p>
            <a:pPr eaLnBrk="1" fontAlgn="auto" hangingPunct="1">
              <a:spcBef>
                <a:spcPts val="0"/>
              </a:spcBef>
              <a:spcAft>
                <a:spcPts val="0"/>
              </a:spcAft>
              <a:defRPr/>
            </a:pPr>
            <a:endParaRPr lang="en-US" sz="1200" b="0" dirty="0" smtClean="0">
              <a:ea typeface="+mn-ea"/>
              <a:cs typeface="+mn-cs"/>
            </a:endParaRPr>
          </a:p>
          <a:p>
            <a:pPr eaLnBrk="1" fontAlgn="auto" hangingPunct="1">
              <a:spcBef>
                <a:spcPts val="0"/>
              </a:spcBef>
              <a:spcAft>
                <a:spcPts val="0"/>
              </a:spcAft>
              <a:defRPr/>
            </a:pPr>
            <a:endParaRPr lang="en-US" sz="1200" b="0" dirty="0" smtClean="0">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DD354CA8-9936-EC44-8559-9AEE952E9C67}" type="slidenum">
              <a:rPr lang="en-US" smtClean="0"/>
              <a:t>1</a:t>
            </a:fld>
            <a:endParaRPr lang="en-US" dirty="0"/>
          </a:p>
        </p:txBody>
      </p:sp>
    </p:spTree>
    <p:extLst>
      <p:ext uri="{BB962C8B-B14F-4D97-AF65-F5344CB8AC3E}">
        <p14:creationId xmlns:p14="http://schemas.microsoft.com/office/powerpoint/2010/main" val="1455620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smtClean="0">
                <a:latin typeface="Calibri" charset="0"/>
                <a:ea typeface="MS PGothic" charset="0"/>
              </a:rPr>
              <a:t>Bill.com is going to save you time by eliminating the need to print checks and stuff envelopes.</a:t>
            </a:r>
          </a:p>
          <a:p>
            <a:pPr eaLnBrk="1" hangingPunct="1">
              <a:spcBef>
                <a:spcPct val="0"/>
              </a:spcBef>
            </a:pPr>
            <a:endParaRPr lang="en-US" sz="1200" dirty="0" smtClean="0">
              <a:latin typeface="Calibri" charset="0"/>
              <a:ea typeface="MS PGothic" charset="0"/>
            </a:endParaRPr>
          </a:p>
          <a:p>
            <a:pPr eaLnBrk="1" hangingPunct="1">
              <a:spcBef>
                <a:spcPct val="0"/>
              </a:spcBef>
            </a:pPr>
            <a:r>
              <a:rPr lang="en-US" sz="1200" dirty="0" smtClean="0">
                <a:latin typeface="Calibri" charset="0"/>
                <a:ea typeface="MS PGothic" charset="0"/>
              </a:rPr>
              <a:t>With the</a:t>
            </a:r>
            <a:r>
              <a:rPr lang="en-US" sz="1200" baseline="0" dirty="0" smtClean="0">
                <a:latin typeface="Calibri" charset="0"/>
                <a:ea typeface="MS PGothic" charset="0"/>
              </a:rPr>
              <a:t> </a:t>
            </a:r>
            <a:r>
              <a:rPr lang="en-US" sz="1200" dirty="0" smtClean="0">
                <a:latin typeface="Calibri" charset="0"/>
                <a:ea typeface="MS PGothic" charset="0"/>
              </a:rPr>
              <a:t>accounting</a:t>
            </a:r>
            <a:r>
              <a:rPr lang="en-US" sz="1200" baseline="0" dirty="0" smtClean="0">
                <a:latin typeface="Calibri" charset="0"/>
                <a:ea typeface="MS PGothic" charset="0"/>
              </a:rPr>
              <a:t> software </a:t>
            </a:r>
            <a:r>
              <a:rPr lang="en-US" sz="1200" dirty="0" smtClean="0">
                <a:latin typeface="Calibri" charset="0"/>
                <a:ea typeface="MS PGothic" charset="0"/>
              </a:rPr>
              <a:t>sync it will</a:t>
            </a:r>
            <a:r>
              <a:rPr lang="en-US" sz="1200" baseline="0" dirty="0" smtClean="0">
                <a:latin typeface="Calibri" charset="0"/>
                <a:ea typeface="MS PGothic" charset="0"/>
              </a:rPr>
              <a:t> eliminate </a:t>
            </a:r>
            <a:r>
              <a:rPr lang="en-US" sz="1200" dirty="0" smtClean="0">
                <a:latin typeface="Calibri" charset="0"/>
                <a:ea typeface="MS PGothic" charset="0"/>
              </a:rPr>
              <a:t>the need to do double data entry.</a:t>
            </a:r>
          </a:p>
          <a:p>
            <a:pPr eaLnBrk="1" hangingPunct="1">
              <a:spcBef>
                <a:spcPct val="0"/>
              </a:spcBef>
            </a:pPr>
            <a:endParaRPr lang="en-US" sz="1200" dirty="0" smtClean="0">
              <a:latin typeface="Calibri" charset="0"/>
              <a:ea typeface="MS PGothic" charset="0"/>
            </a:endParaRPr>
          </a:p>
          <a:p>
            <a:pPr eaLnBrk="1" hangingPunct="1">
              <a:spcBef>
                <a:spcPct val="0"/>
              </a:spcBef>
            </a:pPr>
            <a:r>
              <a:rPr lang="en-US" sz="1200" dirty="0" smtClean="0">
                <a:latin typeface="Calibri" charset="0"/>
                <a:ea typeface="MS PGothic" charset="0"/>
              </a:rPr>
              <a:t>It</a:t>
            </a:r>
            <a:r>
              <a:rPr lang="en-US" sz="1200" baseline="0" dirty="0" smtClean="0">
                <a:latin typeface="Calibri" charset="0"/>
                <a:ea typeface="MS PGothic" charset="0"/>
              </a:rPr>
              <a:t> </a:t>
            </a:r>
            <a:r>
              <a:rPr lang="en-US" sz="1200" dirty="0" smtClean="0">
                <a:latin typeface="Calibri" charset="0"/>
                <a:ea typeface="MS PGothic" charset="0"/>
              </a:rPr>
              <a:t>will help prevent check fraud by eliminating</a:t>
            </a:r>
            <a:r>
              <a:rPr lang="en-US" sz="1200" baseline="0" dirty="0" smtClean="0">
                <a:latin typeface="Calibri" charset="0"/>
                <a:ea typeface="MS PGothic" charset="0"/>
              </a:rPr>
              <a:t> </a:t>
            </a:r>
            <a:r>
              <a:rPr lang="en-US" sz="1200" dirty="0" smtClean="0">
                <a:latin typeface="Calibri" charset="0"/>
                <a:ea typeface="MS PGothic" charset="0"/>
              </a:rPr>
              <a:t>exposure of the company’s bank account details.</a:t>
            </a:r>
          </a:p>
          <a:p>
            <a:pPr eaLnBrk="1" hangingPunct="1">
              <a:spcBef>
                <a:spcPct val="0"/>
              </a:spcBef>
            </a:pPr>
            <a:endParaRPr lang="en-US" sz="1200" dirty="0" smtClean="0">
              <a:latin typeface="Calibri" charset="0"/>
              <a:ea typeface="MS PGothic" charset="0"/>
            </a:endParaRPr>
          </a:p>
          <a:p>
            <a:pPr eaLnBrk="1" hangingPunct="1">
              <a:spcBef>
                <a:spcPct val="0"/>
              </a:spcBef>
            </a:pPr>
            <a:r>
              <a:rPr lang="en-US" sz="1200" dirty="0" smtClean="0">
                <a:latin typeface="Calibri" charset="0"/>
                <a:ea typeface="MS PGothic" charset="0"/>
              </a:rPr>
              <a:t>And because all of your documents, cashed checks, and audit trails will be centralized in one place, audit time will be a breeze.</a:t>
            </a: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10</a:t>
            </a:fld>
            <a:endParaRPr lang="en-US" dirty="0"/>
          </a:p>
        </p:txBody>
      </p:sp>
    </p:spTree>
    <p:extLst>
      <p:ext uri="{BB962C8B-B14F-4D97-AF65-F5344CB8AC3E}">
        <p14:creationId xmlns:p14="http://schemas.microsoft.com/office/powerpoint/2010/main" val="271508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In this workshop, we’ll look at the basic accounts payable workflow with Bill.com.</a:t>
            </a:r>
          </a:p>
          <a:p>
            <a:pPr eaLnBrk="1" hangingPunct="1">
              <a:spcBef>
                <a:spcPct val="0"/>
              </a:spcBef>
            </a:pPr>
            <a:endParaRPr lang="en-US" dirty="0" smtClean="0">
              <a:solidFill>
                <a:srgbClr val="595959"/>
              </a:solidFill>
              <a:latin typeface="Trebuchet MS" charset="0"/>
              <a:ea typeface="MS PGothic" charset="0"/>
            </a:endParaRPr>
          </a:p>
          <a:p>
            <a:pPr eaLnBrk="1" hangingPunct="1">
              <a:spcBef>
                <a:spcPct val="0"/>
              </a:spcBef>
            </a:pPr>
            <a:r>
              <a:rPr lang="en-US" dirty="0" smtClean="0">
                <a:solidFill>
                  <a:srgbClr val="595959"/>
                </a:solidFill>
                <a:latin typeface="Trebuchet MS" charset="0"/>
                <a:ea typeface="MS PGothic" charset="0"/>
              </a:rPr>
              <a:t>Before using Bill.com with a manual payables process, you could only see your</a:t>
            </a:r>
            <a:r>
              <a:rPr lang="en-US" baseline="0" dirty="0" smtClean="0">
                <a:solidFill>
                  <a:srgbClr val="595959"/>
                </a:solidFill>
                <a:latin typeface="Trebuchet MS" charset="0"/>
                <a:ea typeface="MS PGothic" charset="0"/>
              </a:rPr>
              <a:t> </a:t>
            </a:r>
            <a:r>
              <a:rPr lang="en-US" dirty="0" smtClean="0">
                <a:solidFill>
                  <a:srgbClr val="595959"/>
                </a:solidFill>
                <a:latin typeface="Trebuchet MS" charset="0"/>
                <a:ea typeface="MS PGothic" charset="0"/>
              </a:rPr>
              <a:t>General Ledger and Bank Account.</a:t>
            </a:r>
          </a:p>
          <a:p>
            <a:pPr eaLnBrk="1" hangingPunct="1">
              <a:spcBef>
                <a:spcPct val="0"/>
              </a:spcBef>
            </a:pPr>
            <a:endParaRPr lang="en-US" dirty="0" smtClean="0">
              <a:solidFill>
                <a:srgbClr val="595959"/>
              </a:solidFill>
              <a:latin typeface="Trebuchet MS" charset="0"/>
              <a:ea typeface="MS PGothic" charset="0"/>
            </a:endParaRPr>
          </a:p>
          <a:p>
            <a:pPr eaLnBrk="1" hangingPunct="1">
              <a:spcBef>
                <a:spcPct val="0"/>
              </a:spcBef>
            </a:pPr>
            <a:r>
              <a:rPr lang="en-US" dirty="0" smtClean="0">
                <a:solidFill>
                  <a:srgbClr val="D9D9D9"/>
                </a:solidFill>
                <a:latin typeface="Trebuchet MS" charset="0"/>
                <a:ea typeface="MS PGothic" charset="0"/>
              </a:rPr>
              <a:t>You were</a:t>
            </a:r>
            <a:r>
              <a:rPr lang="en-US" baseline="0" dirty="0" smtClean="0">
                <a:solidFill>
                  <a:srgbClr val="D9D9D9"/>
                </a:solidFill>
                <a:latin typeface="Trebuchet MS" charset="0"/>
                <a:ea typeface="MS PGothic" charset="0"/>
              </a:rPr>
              <a:t> often m</a:t>
            </a:r>
            <a:r>
              <a:rPr lang="en-US" dirty="0" smtClean="0">
                <a:solidFill>
                  <a:srgbClr val="D9D9D9"/>
                </a:solidFill>
                <a:latin typeface="Trebuchet MS" charset="0"/>
                <a:ea typeface="MS PGothic" charset="0"/>
              </a:rPr>
              <a:t>issing answers to important questions such as: </a:t>
            </a:r>
          </a:p>
          <a:p>
            <a:pPr marL="171450" indent="-171450" eaLnBrk="1" hangingPunct="1">
              <a:spcBef>
                <a:spcPct val="0"/>
              </a:spcBef>
              <a:buFont typeface="Arial"/>
              <a:buChar char="•"/>
            </a:pPr>
            <a:r>
              <a:rPr lang="en-US" dirty="0" smtClean="0">
                <a:solidFill>
                  <a:srgbClr val="D9D9D9"/>
                </a:solidFill>
                <a:latin typeface="Trebuchet MS" charset="0"/>
                <a:ea typeface="MS PGothic" charset="0"/>
              </a:rPr>
              <a:t>Did we receive the bill?</a:t>
            </a:r>
          </a:p>
          <a:p>
            <a:pPr marL="171450" lvl="0" indent="-171450" eaLnBrk="1" hangingPunct="1">
              <a:spcBef>
                <a:spcPct val="0"/>
              </a:spcBef>
              <a:buFont typeface="Arial"/>
              <a:buChar char="•"/>
            </a:pPr>
            <a:r>
              <a:rPr lang="en-US" dirty="0" smtClean="0">
                <a:solidFill>
                  <a:srgbClr val="D9D9D9"/>
                </a:solidFill>
                <a:latin typeface="Trebuchet MS" charset="0"/>
                <a:ea typeface="MS PGothic" charset="0"/>
              </a:rPr>
              <a:t>Does the bill match the contract?</a:t>
            </a:r>
          </a:p>
          <a:p>
            <a:pPr marL="171450" lvl="0" indent="-171450" eaLnBrk="1" hangingPunct="1">
              <a:spcBef>
                <a:spcPct val="0"/>
              </a:spcBef>
              <a:buFont typeface="Arial"/>
              <a:buChar char="•"/>
            </a:pPr>
            <a:r>
              <a:rPr lang="en-US" dirty="0" smtClean="0">
                <a:solidFill>
                  <a:srgbClr val="D9D9D9"/>
                </a:solidFill>
                <a:latin typeface="Trebuchet MS" charset="0"/>
                <a:ea typeface="MS PGothic" charset="0"/>
              </a:rPr>
              <a:t>Was this bill approved?</a:t>
            </a:r>
          </a:p>
          <a:p>
            <a:pPr marL="171450" lvl="0" indent="-171450" eaLnBrk="1" hangingPunct="1">
              <a:spcBef>
                <a:spcPct val="0"/>
              </a:spcBef>
              <a:buFont typeface="Arial"/>
              <a:buChar char="•"/>
            </a:pPr>
            <a:r>
              <a:rPr lang="en-US" dirty="0" smtClean="0">
                <a:solidFill>
                  <a:srgbClr val="D9D9D9"/>
                </a:solidFill>
                <a:latin typeface="Trebuchet MS" charset="0"/>
                <a:ea typeface="MS PGothic" charset="0"/>
              </a:rPr>
              <a:t>When was the bill approved?</a:t>
            </a:r>
          </a:p>
          <a:p>
            <a:pPr marL="171450" lvl="0" indent="-171450" eaLnBrk="1" hangingPunct="1">
              <a:spcBef>
                <a:spcPct val="0"/>
              </a:spcBef>
              <a:buFont typeface="Arial"/>
              <a:buChar char="•"/>
            </a:pPr>
            <a:r>
              <a:rPr lang="en-US" dirty="0" smtClean="0">
                <a:solidFill>
                  <a:srgbClr val="D9D9D9"/>
                </a:solidFill>
                <a:latin typeface="Trebuchet MS" charset="0"/>
                <a:ea typeface="MS PGothic" charset="0"/>
              </a:rPr>
              <a:t>Who approved the payment?</a:t>
            </a:r>
          </a:p>
          <a:p>
            <a:pPr marL="171450" lvl="0" indent="-171450" eaLnBrk="1" hangingPunct="1">
              <a:spcBef>
                <a:spcPct val="0"/>
              </a:spcBef>
              <a:buFont typeface="Arial"/>
              <a:buChar char="•"/>
            </a:pPr>
            <a:r>
              <a:rPr lang="en-US" dirty="0" smtClean="0">
                <a:solidFill>
                  <a:srgbClr val="D9D9D9"/>
                </a:solidFill>
                <a:latin typeface="Trebuchet MS" charset="0"/>
                <a:ea typeface="MS PGothic" charset="0"/>
              </a:rPr>
              <a:t>Who sent the payment?</a:t>
            </a:r>
          </a:p>
          <a:p>
            <a:pPr eaLnBrk="1" hangingPunct="1">
              <a:spcBef>
                <a:spcPct val="0"/>
              </a:spcBef>
            </a:pPr>
            <a:endParaRPr lang="en-US" dirty="0" smtClean="0">
              <a:solidFill>
                <a:srgbClr val="D9D9D9"/>
              </a:solidFill>
              <a:latin typeface="Trebuchet MS" charset="0"/>
              <a:ea typeface="MS PGothic" charset="0"/>
            </a:endParaRPr>
          </a:p>
          <a:p>
            <a:pPr eaLnBrk="1" hangingPunct="1">
              <a:spcBef>
                <a:spcPct val="0"/>
              </a:spcBef>
            </a:pPr>
            <a:r>
              <a:rPr lang="en-US" dirty="0" smtClean="0">
                <a:latin typeface="Calibri" charset="0"/>
                <a:ea typeface="MS PGothic" charset="0"/>
              </a:rPr>
              <a:t>Bill.com not only automates your payments process, it gives you control and insight into the process.</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There are 3 roles</a:t>
            </a:r>
            <a:r>
              <a:rPr lang="en-US" baseline="0" dirty="0" smtClean="0">
                <a:latin typeface="Calibri" charset="0"/>
                <a:ea typeface="MS PGothic" charset="0"/>
              </a:rPr>
              <a:t> within the payables workflow – clerk, approver, and payer. </a:t>
            </a:r>
            <a:r>
              <a:rPr lang="en-US" dirty="0" smtClean="0">
                <a:latin typeface="Calibri" charset="0"/>
                <a:ea typeface="MS PGothic" charset="0"/>
              </a:rPr>
              <a:t>Let’s take a look at how the payables clerk will complete their activities.</a:t>
            </a:r>
          </a:p>
          <a:p>
            <a:pPr eaLnBrk="1" hangingPunct="1">
              <a:spcBef>
                <a:spcPct val="0"/>
              </a:spcBef>
            </a:pPr>
            <a:endParaRPr lang="en-US" dirty="0" smtClean="0">
              <a:latin typeface="Calibri" charset="0"/>
              <a:ea typeface="MS PGothic" charset="0"/>
            </a:endParaRPr>
          </a:p>
          <a:p>
            <a:pPr eaLnBrk="1" hangingPunct="1">
              <a:spcBef>
                <a:spcPct val="0"/>
              </a:spcBef>
            </a:pPr>
            <a:endParaRPr lang="en-US" dirty="0" smtClean="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2</a:t>
            </a:fld>
            <a:endParaRPr lang="en-US" dirty="0"/>
          </a:p>
        </p:txBody>
      </p:sp>
    </p:spTree>
    <p:extLst>
      <p:ext uri="{BB962C8B-B14F-4D97-AF65-F5344CB8AC3E}">
        <p14:creationId xmlns:p14="http://schemas.microsoft.com/office/powerpoint/2010/main" val="192785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ja-JP" dirty="0" smtClean="0">
                <a:latin typeface="Calibri" charset="0"/>
                <a:ea typeface="MS PGothic" charset="0"/>
              </a:rPr>
              <a:t>Responsibilities of the clerk</a:t>
            </a:r>
            <a:r>
              <a:rPr lang="en-US" altLang="ja-JP" baseline="0" dirty="0" smtClean="0">
                <a:latin typeface="Calibri" charset="0"/>
                <a:ea typeface="MS PGothic" charset="0"/>
              </a:rPr>
              <a:t> include:</a:t>
            </a:r>
            <a:endParaRPr lang="en-US" altLang="ja-JP" dirty="0" smtClean="0">
              <a:latin typeface="Calibri" charset="0"/>
              <a:ea typeface="MS PGothic" charset="0"/>
            </a:endParaRPr>
          </a:p>
          <a:p>
            <a:pPr marL="171450" indent="-171450" eaLnBrk="1" hangingPunct="1">
              <a:spcBef>
                <a:spcPct val="0"/>
              </a:spcBef>
              <a:buFont typeface="Arial"/>
              <a:buChar char="•"/>
            </a:pPr>
            <a:r>
              <a:rPr lang="en-US" dirty="0" smtClean="0">
                <a:latin typeface="Calibri" charset="0"/>
                <a:ea typeface="MS PGothic" charset="0"/>
              </a:rPr>
              <a:t>Upload Bills</a:t>
            </a:r>
          </a:p>
          <a:p>
            <a:pPr marL="171450" indent="-171450" eaLnBrk="1" hangingPunct="1">
              <a:spcBef>
                <a:spcPct val="0"/>
              </a:spcBef>
              <a:buFont typeface="Arial"/>
              <a:buChar char="•"/>
            </a:pPr>
            <a:r>
              <a:rPr lang="en-US" dirty="0" smtClean="0">
                <a:latin typeface="Calibri" charset="0"/>
                <a:ea typeface="MS PGothic" charset="0"/>
              </a:rPr>
              <a:t>Process Documents</a:t>
            </a:r>
          </a:p>
          <a:p>
            <a:pPr marL="171450" indent="-171450" eaLnBrk="1" hangingPunct="1">
              <a:spcBef>
                <a:spcPct val="0"/>
              </a:spcBef>
              <a:buFont typeface="Arial"/>
              <a:buChar char="•"/>
            </a:pPr>
            <a:r>
              <a:rPr lang="en-US" dirty="0" smtClean="0">
                <a:latin typeface="Calibri" charset="0"/>
                <a:ea typeface="MS PGothic" charset="0"/>
              </a:rPr>
              <a:t>Enter Bills</a:t>
            </a:r>
          </a:p>
          <a:p>
            <a:pPr marL="171450" indent="-171450" eaLnBrk="1" hangingPunct="1">
              <a:spcBef>
                <a:spcPct val="0"/>
              </a:spcBef>
              <a:buFont typeface="Arial"/>
              <a:buChar char="•"/>
            </a:pPr>
            <a:r>
              <a:rPr lang="en-US" dirty="0" smtClean="0">
                <a:latin typeface="Calibri" charset="0"/>
                <a:ea typeface="MS PGothic" charset="0"/>
              </a:rPr>
              <a:t>Route Bills for Approval</a:t>
            </a:r>
          </a:p>
          <a:p>
            <a:pPr marL="171450" indent="-171450" eaLnBrk="1" hangingPunct="1">
              <a:spcBef>
                <a:spcPct val="0"/>
              </a:spcBef>
              <a:buFont typeface="Arial"/>
              <a:buChar char="•"/>
            </a:pPr>
            <a:r>
              <a:rPr lang="en-US" dirty="0" smtClean="0">
                <a:latin typeface="Calibri" charset="0"/>
                <a:ea typeface="MS PGothic" charset="0"/>
              </a:rPr>
              <a:t>Correct Denied Bills</a:t>
            </a:r>
          </a:p>
          <a:p>
            <a:endParaRPr lang="en-CA" dirty="0"/>
          </a:p>
        </p:txBody>
      </p:sp>
      <p:sp>
        <p:nvSpPr>
          <p:cNvPr id="4" name="Slide Number Placeholder 3"/>
          <p:cNvSpPr>
            <a:spLocks noGrp="1"/>
          </p:cNvSpPr>
          <p:nvPr>
            <p:ph type="sldNum" sz="quarter" idx="10"/>
          </p:nvPr>
        </p:nvSpPr>
        <p:spPr/>
        <p:txBody>
          <a:bodyPr/>
          <a:lstStyle/>
          <a:p>
            <a:fld id="{DD354CA8-9936-EC44-8559-9AEE952E9C67}" type="slidenum">
              <a:rPr lang="en-US" smtClean="0"/>
              <a:t>3</a:t>
            </a:fld>
            <a:endParaRPr lang="en-US" dirty="0"/>
          </a:p>
        </p:txBody>
      </p:sp>
    </p:spTree>
    <p:extLst>
      <p:ext uri="{BB962C8B-B14F-4D97-AF65-F5344CB8AC3E}">
        <p14:creationId xmlns:p14="http://schemas.microsoft.com/office/powerpoint/2010/main" val="79995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400" dirty="0" smtClean="0">
                <a:latin typeface="Calibri" charset="0"/>
                <a:ea typeface="MS PGothic" charset="0"/>
              </a:rPr>
              <a:t>From the </a:t>
            </a:r>
            <a:r>
              <a:rPr lang="en-US" sz="1400" b="1" dirty="0" smtClean="0">
                <a:latin typeface="Calibri" charset="0"/>
                <a:ea typeface="MS PGothic" charset="0"/>
              </a:rPr>
              <a:t>Inbox</a:t>
            </a:r>
            <a:r>
              <a:rPr lang="en-US" sz="1400" dirty="0" smtClean="0">
                <a:latin typeface="Calibri" charset="0"/>
                <a:ea typeface="MS PGothic" charset="0"/>
              </a:rPr>
              <a:t> you will click the </a:t>
            </a:r>
            <a:r>
              <a:rPr lang="en-US" sz="1400" b="1" dirty="0" smtClean="0">
                <a:latin typeface="Calibri" charset="0"/>
                <a:ea typeface="MS PGothic" charset="0"/>
              </a:rPr>
              <a:t>document image </a:t>
            </a:r>
            <a:r>
              <a:rPr lang="en-US" sz="1400" b="0" dirty="0" smtClean="0">
                <a:latin typeface="Calibri" charset="0"/>
                <a:ea typeface="MS PGothic" charset="0"/>
              </a:rPr>
              <a:t>and then select </a:t>
            </a:r>
            <a:r>
              <a:rPr lang="en-US" sz="1400" b="1" dirty="0" smtClean="0">
                <a:latin typeface="Calibri" charset="0"/>
                <a:ea typeface="MS PGothic" charset="0"/>
              </a:rPr>
              <a:t>Create a new Bill</a:t>
            </a:r>
          </a:p>
          <a:p>
            <a:pPr eaLnBrk="1" hangingPunct="1">
              <a:spcBef>
                <a:spcPct val="0"/>
              </a:spcBef>
            </a:pPr>
            <a:endParaRPr lang="en-US" sz="1400" b="1" dirty="0" smtClean="0">
              <a:latin typeface="Calibri" charset="0"/>
              <a:ea typeface="MS PGothic" charset="0"/>
            </a:endParaRPr>
          </a:p>
          <a:p>
            <a:pPr eaLnBrk="1" hangingPunct="1">
              <a:spcBef>
                <a:spcPct val="0"/>
              </a:spcBef>
            </a:pPr>
            <a:r>
              <a:rPr lang="en-US" sz="1400" dirty="0" smtClean="0">
                <a:latin typeface="Calibri" charset="0"/>
                <a:ea typeface="MS PGothic" charset="0"/>
              </a:rPr>
              <a:t>The </a:t>
            </a:r>
            <a:r>
              <a:rPr lang="en-US" sz="1400" b="1" dirty="0" smtClean="0">
                <a:latin typeface="Calibri" charset="0"/>
                <a:ea typeface="MS PGothic" charset="0"/>
              </a:rPr>
              <a:t>Bill details </a:t>
            </a:r>
            <a:r>
              <a:rPr lang="en-US" sz="1400" dirty="0" smtClean="0">
                <a:latin typeface="Calibri" charset="0"/>
                <a:ea typeface="MS PGothic" charset="0"/>
              </a:rPr>
              <a:t>box appears. All the fields marked with an asterisk are required. Start typing the vendor name to select from the list, or </a:t>
            </a:r>
            <a:r>
              <a:rPr lang="en-US" sz="1400" smtClean="0">
                <a:latin typeface="Calibri" charset="0"/>
                <a:ea typeface="MS PGothic" charset="0"/>
              </a:rPr>
              <a:t>click </a:t>
            </a:r>
            <a:r>
              <a:rPr lang="en-US" sz="1400" b="1" smtClean="0">
                <a:latin typeface="Calibri" charset="0"/>
                <a:ea typeface="MS PGothic" charset="0"/>
              </a:rPr>
              <a:t>Add New</a:t>
            </a:r>
            <a:r>
              <a:rPr lang="en-US" sz="1400" smtClean="0">
                <a:latin typeface="Calibri" charset="0"/>
                <a:ea typeface="MS PGothic" charset="0"/>
              </a:rPr>
              <a:t> </a:t>
            </a:r>
            <a:r>
              <a:rPr lang="en-US" sz="1400" dirty="0" smtClean="0">
                <a:latin typeface="Calibri" charset="0"/>
                <a:ea typeface="MS PGothic" charset="0"/>
              </a:rPr>
              <a:t>to create a new vendor. Then, enter the invoice number, invoice date, and due date. If you select a vendor that has a previous bill entered into Bill.com, </a:t>
            </a:r>
            <a:r>
              <a:rPr lang="en-US" sz="1400" b="1" dirty="0" smtClean="0">
                <a:latin typeface="Calibri" charset="0"/>
                <a:ea typeface="MS PGothic" charset="0"/>
              </a:rPr>
              <a:t>Smart Data </a:t>
            </a:r>
            <a:r>
              <a:rPr lang="en-US" sz="1400" dirty="0" smtClean="0">
                <a:latin typeface="Calibri" charset="0"/>
                <a:ea typeface="MS PGothic" charset="0"/>
              </a:rPr>
              <a:t>entry will fill in the Payment Terms, Bill Description, Coding, and approvers for you (Smart Data Entry uses the information from the previous bill). </a:t>
            </a:r>
          </a:p>
          <a:p>
            <a:pPr eaLnBrk="1" hangingPunct="1">
              <a:spcBef>
                <a:spcPct val="0"/>
              </a:spcBef>
            </a:pPr>
            <a:endParaRPr lang="en-US" sz="1400" dirty="0" smtClean="0">
              <a:latin typeface="Calibri" charset="0"/>
              <a:ea typeface="MS PGothic" charset="0"/>
            </a:endParaRPr>
          </a:p>
          <a:p>
            <a:pPr eaLnBrk="1" hangingPunct="1">
              <a:spcBef>
                <a:spcPct val="0"/>
              </a:spcBef>
            </a:pPr>
            <a:r>
              <a:rPr lang="en-US" sz="1400" dirty="0" smtClean="0">
                <a:latin typeface="Calibri" charset="0"/>
                <a:ea typeface="MS PGothic" charset="0"/>
              </a:rPr>
              <a:t>Next, enter the total amount of the bill, and then enter the line item details, GL account, Department, etc. If you need to split the amounts between different accounts or departments select the split option. If you need to route for approval Choose an approver from the drop-down list, and then click the </a:t>
            </a:r>
            <a:r>
              <a:rPr lang="en-US" sz="1400" b="1" dirty="0" smtClean="0">
                <a:latin typeface="Calibri" charset="0"/>
                <a:ea typeface="MS PGothic" charset="0"/>
              </a:rPr>
              <a:t>Save</a:t>
            </a:r>
            <a:r>
              <a:rPr lang="en-US" sz="1400" dirty="0" smtClean="0">
                <a:latin typeface="Calibri" charset="0"/>
                <a:ea typeface="MS PGothic" charset="0"/>
              </a:rPr>
              <a:t> button. There is no limit to the number of approvers you can assign to a bill.</a:t>
            </a:r>
          </a:p>
          <a:p>
            <a:pPr eaLnBrk="1" hangingPunct="1">
              <a:spcBef>
                <a:spcPct val="0"/>
              </a:spcBef>
            </a:pPr>
            <a:endParaRPr lang="en-US" sz="1400" dirty="0" smtClean="0">
              <a:latin typeface="Calibri" charset="0"/>
              <a:ea typeface="MS PGothic" charset="0"/>
            </a:endParaRPr>
          </a:p>
          <a:p>
            <a:pPr eaLnBrk="1" hangingPunct="1">
              <a:spcBef>
                <a:spcPct val="0"/>
              </a:spcBef>
            </a:pPr>
            <a:r>
              <a:rPr lang="en-US" sz="1400" dirty="0" smtClean="0">
                <a:latin typeface="Calibri" charset="0"/>
                <a:ea typeface="MS PGothic" charset="0"/>
              </a:rPr>
              <a:t>Now</a:t>
            </a:r>
            <a:r>
              <a:rPr lang="en-US" sz="1400" baseline="0" dirty="0" smtClean="0">
                <a:latin typeface="Calibri" charset="0"/>
                <a:ea typeface="MS PGothic" charset="0"/>
              </a:rPr>
              <a:t> an e</a:t>
            </a:r>
            <a:r>
              <a:rPr lang="en-US" sz="1400" dirty="0" smtClean="0">
                <a:latin typeface="Calibri" charset="0"/>
                <a:ea typeface="MS PGothic" charset="0"/>
              </a:rPr>
              <a:t>mail</a:t>
            </a:r>
            <a:r>
              <a:rPr lang="en-US" sz="1400" b="1" dirty="0" smtClean="0">
                <a:latin typeface="Calibri" charset="0"/>
                <a:ea typeface="MS PGothic" charset="0"/>
              </a:rPr>
              <a:t> </a:t>
            </a:r>
            <a:r>
              <a:rPr lang="en-US" sz="1400" dirty="0" smtClean="0">
                <a:latin typeface="Calibri" charset="0"/>
                <a:ea typeface="MS PGothic" charset="0"/>
              </a:rPr>
              <a:t>notification will be sent to the first approver based on their e-mail notification preferences.</a:t>
            </a:r>
          </a:p>
          <a:p>
            <a:pPr eaLnBrk="1" hangingPunct="1">
              <a:spcBef>
                <a:spcPct val="0"/>
              </a:spcBef>
            </a:pPr>
            <a:endParaRPr lang="en-US" sz="1400" dirty="0" smtClean="0">
              <a:latin typeface="Calibri" charset="0"/>
              <a:ea typeface="MS PGothic" charset="0"/>
            </a:endParaRPr>
          </a:p>
          <a:p>
            <a:pPr eaLnBrk="1" hangingPunct="1">
              <a:spcBef>
                <a:spcPct val="0"/>
              </a:spcBef>
            </a:pPr>
            <a:r>
              <a:rPr lang="en-US" sz="1400" dirty="0" smtClean="0">
                <a:latin typeface="Calibri" charset="0"/>
                <a:ea typeface="MS PGothic" charset="0"/>
              </a:rPr>
              <a:t>Let’s look at how the approver will complete their activities.</a:t>
            </a:r>
          </a:p>
          <a:p>
            <a:pPr eaLnBrk="1" hangingPunct="1">
              <a:spcBef>
                <a:spcPct val="0"/>
              </a:spcBef>
            </a:pPr>
            <a:endParaRPr lang="en-US" sz="1400" dirty="0" smtClean="0">
              <a:latin typeface="Calibri" charset="0"/>
              <a:ea typeface="MS PGothic" charset="0"/>
            </a:endParaRPr>
          </a:p>
          <a:p>
            <a:pPr eaLnBrk="1" hangingPunct="1">
              <a:spcBef>
                <a:spcPct val="0"/>
              </a:spcBef>
              <a:buFontTx/>
              <a:buChar char="•"/>
            </a:pPr>
            <a:endParaRPr lang="en-US" sz="1200" dirty="0" smtClean="0">
              <a:latin typeface="Calibri" charset="0"/>
              <a:ea typeface="MS PGothic" charset="0"/>
            </a:endParaRPr>
          </a:p>
          <a:p>
            <a:pPr eaLnBrk="1" hangingPunct="1">
              <a:spcBef>
                <a:spcPct val="0"/>
              </a:spcBef>
            </a:pPr>
            <a:endParaRPr lang="en-US" sz="1200" dirty="0" smtClean="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4</a:t>
            </a:fld>
            <a:endParaRPr lang="en-US" dirty="0"/>
          </a:p>
        </p:txBody>
      </p:sp>
    </p:spTree>
    <p:extLst>
      <p:ext uri="{BB962C8B-B14F-4D97-AF65-F5344CB8AC3E}">
        <p14:creationId xmlns:p14="http://schemas.microsoft.com/office/powerpoint/2010/main" val="15591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ja-JP" sz="1400" dirty="0" smtClean="0">
                <a:latin typeface="Calibri" charset="0"/>
                <a:ea typeface="MS PGothic" charset="0"/>
              </a:rPr>
              <a:t>Responsibilities of the approver</a:t>
            </a:r>
            <a:r>
              <a:rPr lang="en-US" altLang="ja-JP" sz="1400" baseline="0" dirty="0" smtClean="0">
                <a:latin typeface="Calibri" charset="0"/>
                <a:ea typeface="MS PGothic" charset="0"/>
              </a:rPr>
              <a:t> include:</a:t>
            </a:r>
            <a:endParaRPr lang="en-US" altLang="ja-JP" sz="1400" dirty="0" smtClean="0">
              <a:latin typeface="Calibri" charset="0"/>
              <a:ea typeface="MS PGothic" charset="0"/>
            </a:endParaRPr>
          </a:p>
          <a:p>
            <a:pPr marL="285750" indent="-285750" algn="l" eaLnBrk="1" hangingPunct="1">
              <a:spcBef>
                <a:spcPct val="0"/>
              </a:spcBef>
              <a:buFont typeface="Arial"/>
              <a:buChar char="•"/>
            </a:pPr>
            <a:r>
              <a:rPr lang="en-US" sz="1400" dirty="0" smtClean="0">
                <a:latin typeface="Calibri" charset="0"/>
                <a:ea typeface="MS PGothic" charset="0"/>
              </a:rPr>
              <a:t>Review Bills</a:t>
            </a:r>
          </a:p>
          <a:p>
            <a:pPr marL="285750" indent="-285750" algn="l" eaLnBrk="1" hangingPunct="1">
              <a:spcBef>
                <a:spcPct val="0"/>
              </a:spcBef>
              <a:buFont typeface="Arial"/>
              <a:buChar char="•"/>
            </a:pPr>
            <a:r>
              <a:rPr lang="en-US" sz="1400" dirty="0" smtClean="0">
                <a:latin typeface="Calibri" charset="0"/>
                <a:ea typeface="MS PGothic" charset="0"/>
              </a:rPr>
              <a:t>Edit Bills</a:t>
            </a:r>
          </a:p>
          <a:p>
            <a:pPr marL="285750" indent="-285750" algn="l" eaLnBrk="1" hangingPunct="1">
              <a:spcBef>
                <a:spcPct val="0"/>
              </a:spcBef>
              <a:buFont typeface="Arial"/>
              <a:buChar char="•"/>
            </a:pPr>
            <a:r>
              <a:rPr lang="en-US" sz="1400" dirty="0" smtClean="0">
                <a:latin typeface="Calibri" charset="0"/>
                <a:ea typeface="MS PGothic" charset="0"/>
              </a:rPr>
              <a:t>Deny Bills and Add Notes</a:t>
            </a:r>
          </a:p>
          <a:p>
            <a:pPr marL="285750" indent="-285750" algn="l" eaLnBrk="1" hangingPunct="1">
              <a:spcBef>
                <a:spcPct val="0"/>
              </a:spcBef>
              <a:buFont typeface="Arial"/>
              <a:buChar char="•"/>
            </a:pPr>
            <a:r>
              <a:rPr lang="en-US" sz="1400" dirty="0" smtClean="0">
                <a:latin typeface="Calibri" charset="0"/>
                <a:ea typeface="MS PGothic" charset="0"/>
              </a:rPr>
              <a:t>Approve Bills</a:t>
            </a:r>
          </a:p>
          <a:p>
            <a:pPr eaLnBrk="1" hangingPunct="1">
              <a:spcBef>
                <a:spcPct val="0"/>
              </a:spcBef>
              <a:buFontTx/>
              <a:buChar char="•"/>
            </a:pPr>
            <a:endParaRPr lang="en-US" sz="1400" dirty="0" smtClean="0">
              <a:latin typeface="Calibri" charset="0"/>
              <a:ea typeface="MS PGothic" charset="0"/>
            </a:endParaRPr>
          </a:p>
          <a:p>
            <a:pPr eaLnBrk="1" hangingPunct="1">
              <a:spcBef>
                <a:spcPct val="0"/>
              </a:spcBef>
            </a:pPr>
            <a:endParaRPr lang="en-US" sz="1400" dirty="0" smtClean="0">
              <a:latin typeface="Calibri" charset="0"/>
              <a:ea typeface="MS PGothic" charset="0"/>
            </a:endParaRPr>
          </a:p>
          <a:p>
            <a:pPr eaLnBrk="1" hangingPunct="1">
              <a:spcBef>
                <a:spcPct val="0"/>
              </a:spcBef>
              <a:buFontTx/>
              <a:buChar char="•"/>
            </a:pPr>
            <a:endParaRPr lang="en-US" dirty="0" smtClean="0">
              <a:latin typeface="Calibri" charset="0"/>
              <a:ea typeface="MS PGothic" charset="0"/>
            </a:endParaRPr>
          </a:p>
          <a:p>
            <a:pPr eaLnBrk="1" hangingPunct="1">
              <a:spcBef>
                <a:spcPct val="0"/>
              </a:spcBef>
            </a:pPr>
            <a:endParaRPr lang="en-US" dirty="0" smtClean="0">
              <a:latin typeface="Calibri" charset="0"/>
              <a:ea typeface="MS PGothic" charset="0"/>
            </a:endParaRPr>
          </a:p>
          <a:p>
            <a:endParaRPr lang="en-CA" sz="1200" dirty="0" smtClean="0"/>
          </a:p>
          <a:p>
            <a:endParaRPr lang="en-CA" sz="1200" dirty="0" smtClean="0"/>
          </a:p>
          <a:p>
            <a:endParaRPr lang="en-CA" sz="1200" dirty="0" smtClean="0"/>
          </a:p>
          <a:p>
            <a:endParaRPr lang="en-CA" sz="1200" dirty="0" smtClean="0"/>
          </a:p>
          <a:p>
            <a:endParaRPr lang="en-CA" dirty="0"/>
          </a:p>
        </p:txBody>
      </p:sp>
      <p:sp>
        <p:nvSpPr>
          <p:cNvPr id="4" name="Slide Number Placeholder 3"/>
          <p:cNvSpPr>
            <a:spLocks noGrp="1"/>
          </p:cNvSpPr>
          <p:nvPr>
            <p:ph type="sldNum" sz="quarter" idx="10"/>
          </p:nvPr>
        </p:nvSpPr>
        <p:spPr/>
        <p:txBody>
          <a:bodyPr/>
          <a:lstStyle/>
          <a:p>
            <a:fld id="{DD354CA8-9936-EC44-8559-9AEE952E9C67}" type="slidenum">
              <a:rPr lang="en-US" smtClean="0"/>
              <a:t>5</a:t>
            </a:fld>
            <a:endParaRPr lang="en-US" dirty="0"/>
          </a:p>
        </p:txBody>
      </p:sp>
    </p:spTree>
    <p:extLst>
      <p:ext uri="{BB962C8B-B14F-4D97-AF65-F5344CB8AC3E}">
        <p14:creationId xmlns:p14="http://schemas.microsoft.com/office/powerpoint/2010/main" val="79995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When bills are assigned to</a:t>
            </a:r>
            <a:r>
              <a:rPr lang="en-US" baseline="0" dirty="0" smtClean="0">
                <a:latin typeface="Calibri" charset="0"/>
                <a:ea typeface="MS PGothic" charset="0"/>
              </a:rPr>
              <a:t> a user </a:t>
            </a:r>
            <a:r>
              <a:rPr lang="en-US" dirty="0" smtClean="0">
                <a:latin typeface="Calibri" charset="0"/>
                <a:ea typeface="MS PGothic" charset="0"/>
              </a:rPr>
              <a:t>for approval, an item will appear on their </a:t>
            </a:r>
            <a:r>
              <a:rPr lang="en-US" b="1" dirty="0" smtClean="0">
                <a:latin typeface="Calibri" charset="0"/>
                <a:ea typeface="MS PGothic" charset="0"/>
              </a:rPr>
              <a:t>To Do </a:t>
            </a:r>
            <a:r>
              <a:rPr lang="en-US" dirty="0" smtClean="0">
                <a:latin typeface="Calibri" charset="0"/>
                <a:ea typeface="MS PGothic" charset="0"/>
              </a:rPr>
              <a:t>list. The approver will also be notified via e-mail based on their individual notification preferences.</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The </a:t>
            </a:r>
            <a:r>
              <a:rPr lang="en-US" b="1" dirty="0" smtClean="0">
                <a:latin typeface="Calibri" charset="0"/>
                <a:ea typeface="MS PGothic" charset="0"/>
              </a:rPr>
              <a:t>Payables &gt; Approve </a:t>
            </a:r>
            <a:r>
              <a:rPr lang="en-US" dirty="0" smtClean="0">
                <a:latin typeface="Calibri" charset="0"/>
                <a:ea typeface="MS PGothic" charset="0"/>
              </a:rPr>
              <a:t>page displays a summary of bills that have been assigned to you</a:t>
            </a:r>
            <a:r>
              <a:rPr lang="en-US" baseline="0" dirty="0" smtClean="0">
                <a:latin typeface="Calibri" charset="0"/>
                <a:ea typeface="MS PGothic" charset="0"/>
              </a:rPr>
              <a:t> </a:t>
            </a:r>
            <a:r>
              <a:rPr lang="en-US" dirty="0" smtClean="0">
                <a:latin typeface="Calibri" charset="0"/>
                <a:ea typeface="MS PGothic" charset="0"/>
              </a:rPr>
              <a:t>for approval. If you have multiple bills to approve, click the </a:t>
            </a:r>
            <a:r>
              <a:rPr lang="en-US" b="1" dirty="0" smtClean="0">
                <a:latin typeface="Calibri" charset="0"/>
                <a:ea typeface="MS PGothic" charset="0"/>
              </a:rPr>
              <a:t>Slide Show </a:t>
            </a:r>
            <a:r>
              <a:rPr lang="en-US" dirty="0" smtClean="0">
                <a:latin typeface="Calibri" charset="0"/>
                <a:ea typeface="MS PGothic" charset="0"/>
              </a:rPr>
              <a:t>approval link at the top of the list or click on the </a:t>
            </a:r>
            <a:r>
              <a:rPr lang="en-US" b="1" dirty="0" smtClean="0">
                <a:latin typeface="Calibri" charset="0"/>
                <a:ea typeface="MS PGothic" charset="0"/>
              </a:rPr>
              <a:t>Review</a:t>
            </a:r>
            <a:r>
              <a:rPr lang="en-US" dirty="0" smtClean="0">
                <a:latin typeface="Calibri" charset="0"/>
                <a:ea typeface="MS PGothic" charset="0"/>
              </a:rPr>
              <a:t> link next to a specific bill to review and approve just that specific bill.</a:t>
            </a:r>
          </a:p>
          <a:p>
            <a:pPr eaLnBrk="1" hangingPunct="1">
              <a:spcBef>
                <a:spcPct val="0"/>
              </a:spcBef>
            </a:pPr>
            <a:endParaRPr lang="en-US" dirty="0" smtClean="0">
              <a:latin typeface="Calibri" charset="0"/>
              <a:ea typeface="MS PGothic" charset="0"/>
            </a:endParaRPr>
          </a:p>
          <a:p>
            <a:pPr eaLnBrk="1" hangingPunct="1">
              <a:spcBef>
                <a:spcPct val="0"/>
              </a:spcBef>
            </a:pPr>
            <a:r>
              <a:rPr lang="en-US" b="0" dirty="0" smtClean="0">
                <a:latin typeface="Calibri" charset="0"/>
                <a:ea typeface="MS PGothic" charset="0"/>
              </a:rPr>
              <a:t>You</a:t>
            </a:r>
            <a:r>
              <a:rPr lang="en-US" b="1" dirty="0" smtClean="0">
                <a:latin typeface="Calibri" charset="0"/>
                <a:ea typeface="MS PGothic" charset="0"/>
              </a:rPr>
              <a:t> </a:t>
            </a:r>
            <a:r>
              <a:rPr lang="en-US" dirty="0" smtClean="0">
                <a:latin typeface="Calibri" charset="0"/>
                <a:ea typeface="MS PGothic" charset="0"/>
              </a:rPr>
              <a:t>will then be presented with the document image and can view all the bill details. If you have been assigned permission to edit</a:t>
            </a:r>
            <a:r>
              <a:rPr lang="en-US" baseline="0" dirty="0" smtClean="0">
                <a:latin typeface="Calibri" charset="0"/>
                <a:ea typeface="MS PGothic" charset="0"/>
              </a:rPr>
              <a:t> the bill</a:t>
            </a:r>
            <a:r>
              <a:rPr lang="en-US" dirty="0" smtClean="0">
                <a:latin typeface="Calibri" charset="0"/>
                <a:ea typeface="MS PGothic" charset="0"/>
              </a:rPr>
              <a:t>, you’ll see an </a:t>
            </a:r>
            <a:r>
              <a:rPr lang="en-US" b="1" dirty="0" smtClean="0">
                <a:latin typeface="Calibri" charset="0"/>
                <a:ea typeface="MS PGothic" charset="0"/>
              </a:rPr>
              <a:t>Edit</a:t>
            </a:r>
            <a:r>
              <a:rPr lang="en-US" dirty="0" smtClean="0">
                <a:latin typeface="Calibri" charset="0"/>
                <a:ea typeface="MS PGothic" charset="0"/>
              </a:rPr>
              <a:t> button. </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To approve the bill, click </a:t>
            </a:r>
            <a:r>
              <a:rPr lang="en-US" b="1" dirty="0" smtClean="0">
                <a:latin typeface="Calibri" charset="0"/>
                <a:ea typeface="MS PGothic" charset="0"/>
              </a:rPr>
              <a:t>Approve</a:t>
            </a:r>
            <a:r>
              <a:rPr lang="en-US" dirty="0" smtClean="0">
                <a:latin typeface="Calibri" charset="0"/>
                <a:ea typeface="MS PGothic" charset="0"/>
              </a:rPr>
              <a:t>. The bill will be routed to the next approver if there is more than one, or will complete the approval workflow and mark the bill as ready to be paid. </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If you deny the bill, you are required to enter a </a:t>
            </a:r>
            <a:r>
              <a:rPr lang="en-US" b="1" dirty="0" smtClean="0">
                <a:latin typeface="Calibri" charset="0"/>
                <a:ea typeface="MS PGothic" charset="0"/>
              </a:rPr>
              <a:t>Note</a:t>
            </a:r>
            <a:r>
              <a:rPr lang="en-US" dirty="0" smtClean="0">
                <a:latin typeface="Calibri" charset="0"/>
                <a:ea typeface="MS PGothic" charset="0"/>
              </a:rPr>
              <a:t> detailing the reason, and it will be routed back to the user responsible for managing bills.</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The approvers names, date, time stamp, and any notes that were added become a permanent part of the transaction.</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Next, let’s look at how the payer will complete their activities.</a:t>
            </a: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6</a:t>
            </a:fld>
            <a:endParaRPr lang="en-US" dirty="0"/>
          </a:p>
        </p:txBody>
      </p:sp>
    </p:spTree>
    <p:extLst>
      <p:ext uri="{BB962C8B-B14F-4D97-AF65-F5344CB8AC3E}">
        <p14:creationId xmlns:p14="http://schemas.microsoft.com/office/powerpoint/2010/main" val="15591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smtClean="0">
                <a:latin typeface="Calibri" charset="0"/>
                <a:ea typeface="MS PGothic" charset="0"/>
              </a:rPr>
              <a:t>Responsibilities of the Payer:</a:t>
            </a:r>
          </a:p>
          <a:p>
            <a:pPr marL="171450" indent="-171450" eaLnBrk="1" hangingPunct="1">
              <a:spcBef>
                <a:spcPct val="0"/>
              </a:spcBef>
              <a:buFont typeface="Arial"/>
              <a:buChar char="•"/>
            </a:pPr>
            <a:r>
              <a:rPr lang="en-US" sz="1200" dirty="0" smtClean="0">
                <a:latin typeface="Calibri" charset="0"/>
                <a:ea typeface="MS PGothic" charset="0"/>
              </a:rPr>
              <a:t>Manage Cash Flow</a:t>
            </a:r>
          </a:p>
          <a:p>
            <a:pPr marL="171450" indent="-171450" eaLnBrk="1" hangingPunct="1">
              <a:spcBef>
                <a:spcPct val="0"/>
              </a:spcBef>
              <a:buFont typeface="Arial"/>
              <a:buChar char="•"/>
            </a:pPr>
            <a:r>
              <a:rPr lang="en-US" sz="1200" dirty="0" smtClean="0">
                <a:latin typeface="Calibri" charset="0"/>
                <a:ea typeface="MS PGothic" charset="0"/>
              </a:rPr>
              <a:t>Pay Bills</a:t>
            </a:r>
          </a:p>
          <a:p>
            <a:pPr marL="171450" indent="-171450" eaLnBrk="1" hangingPunct="1">
              <a:spcBef>
                <a:spcPct val="0"/>
              </a:spcBef>
              <a:buFont typeface="Arial"/>
              <a:buChar char="•"/>
            </a:pPr>
            <a:r>
              <a:rPr lang="en-US" sz="1200" dirty="0" smtClean="0">
                <a:latin typeface="Calibri" charset="0"/>
                <a:ea typeface="MS PGothic" charset="0"/>
              </a:rPr>
              <a:t>Schedule Payments</a:t>
            </a:r>
          </a:p>
          <a:p>
            <a:pPr marL="171450" indent="-171450" eaLnBrk="1" hangingPunct="1">
              <a:spcBef>
                <a:spcPct val="0"/>
              </a:spcBef>
              <a:buFont typeface="Arial"/>
              <a:buChar char="•"/>
            </a:pPr>
            <a:r>
              <a:rPr lang="en-US" sz="1200" dirty="0" smtClean="0">
                <a:latin typeface="Calibri" charset="0"/>
                <a:ea typeface="MS PGothic" charset="0"/>
              </a:rPr>
              <a:t>Manage Vendor Payment Notifications</a:t>
            </a:r>
          </a:p>
          <a:p>
            <a:pPr eaLnBrk="1" hangingPunct="1">
              <a:spcBef>
                <a:spcPct val="0"/>
              </a:spcBef>
            </a:pPr>
            <a:endParaRPr lang="en-US" sz="1200" dirty="0" smtClean="0">
              <a:latin typeface="Calibri" charset="0"/>
              <a:ea typeface="MS PGothic" charset="0"/>
            </a:endParaRPr>
          </a:p>
          <a:p>
            <a:pPr eaLnBrk="1" hangingPunct="1">
              <a:spcBef>
                <a:spcPct val="0"/>
              </a:spcBef>
            </a:pPr>
            <a:r>
              <a:rPr lang="en-US" sz="1200" dirty="0" smtClean="0">
                <a:latin typeface="Calibri" charset="0"/>
                <a:ea typeface="MS PGothic" charset="0"/>
              </a:rPr>
              <a:t>Only the assigned payers can make</a:t>
            </a:r>
            <a:r>
              <a:rPr lang="en-US" sz="1200" baseline="0" dirty="0" smtClean="0">
                <a:latin typeface="Calibri" charset="0"/>
                <a:ea typeface="MS PGothic" charset="0"/>
              </a:rPr>
              <a:t> payments, and these individuals </a:t>
            </a:r>
            <a:r>
              <a:rPr lang="en-US" sz="1200" dirty="0" smtClean="0">
                <a:latin typeface="Calibri" charset="0"/>
                <a:ea typeface="MS PGothic" charset="0"/>
              </a:rPr>
              <a:t>must be</a:t>
            </a:r>
            <a:r>
              <a:rPr lang="en-US" sz="1200" baseline="0" dirty="0" smtClean="0">
                <a:latin typeface="Calibri" charset="0"/>
                <a:ea typeface="MS PGothic" charset="0"/>
              </a:rPr>
              <a:t> </a:t>
            </a:r>
            <a:r>
              <a:rPr lang="en-US" sz="1200" dirty="0" smtClean="0">
                <a:latin typeface="Calibri" charset="0"/>
                <a:ea typeface="MS PGothic" charset="0"/>
              </a:rPr>
              <a:t>Bank Verified to pay via Bill.com. </a:t>
            </a:r>
          </a:p>
          <a:p>
            <a:pPr eaLnBrk="1" hangingPunct="1">
              <a:spcBef>
                <a:spcPct val="0"/>
              </a:spcBef>
            </a:pPr>
            <a:endParaRPr lang="en-US" sz="1200" dirty="0" smtClean="0">
              <a:latin typeface="Calibri" charset="0"/>
              <a:ea typeface="MS PGothic" charset="0"/>
            </a:endParaRPr>
          </a:p>
          <a:p>
            <a:pPr eaLnBrk="1" hangingPunct="1">
              <a:spcBef>
                <a:spcPct val="0"/>
              </a:spcBef>
            </a:pPr>
            <a:r>
              <a:rPr lang="en-US" sz="1200" dirty="0" smtClean="0">
                <a:latin typeface="Calibri" charset="0"/>
                <a:ea typeface="MS PGothic" charset="0"/>
              </a:rPr>
              <a:t>There are three levels of payment permissions that can</a:t>
            </a:r>
            <a:r>
              <a:rPr lang="en-US" sz="1200" baseline="0" dirty="0" smtClean="0">
                <a:latin typeface="Calibri" charset="0"/>
                <a:ea typeface="MS PGothic" charset="0"/>
              </a:rPr>
              <a:t> be assigned</a:t>
            </a:r>
            <a:r>
              <a:rPr lang="en-US" sz="1200" dirty="0" smtClean="0">
                <a:latin typeface="Calibri" charset="0"/>
                <a:ea typeface="MS PGothic" charset="0"/>
              </a:rPr>
              <a:t> to a </a:t>
            </a:r>
            <a:r>
              <a:rPr lang="en-US" sz="1200" baseline="0" dirty="0" smtClean="0">
                <a:latin typeface="Calibri" charset="0"/>
                <a:ea typeface="MS PGothic" charset="0"/>
              </a:rPr>
              <a:t>payer</a:t>
            </a:r>
            <a:r>
              <a:rPr lang="en-US" sz="1200" dirty="0" smtClean="0">
                <a:latin typeface="Calibri" charset="0"/>
                <a:ea typeface="MS PGothic" charset="0"/>
              </a:rPr>
              <a:t>:</a:t>
            </a:r>
          </a:p>
          <a:p>
            <a:pPr eaLnBrk="1" hangingPunct="1">
              <a:spcBef>
                <a:spcPct val="0"/>
              </a:spcBef>
            </a:pPr>
            <a:endParaRPr lang="en-US" sz="1200" dirty="0" smtClean="0">
              <a:latin typeface="Calibri" charset="0"/>
              <a:ea typeface="MS PGothic" charset="0"/>
            </a:endParaRPr>
          </a:p>
          <a:p>
            <a:pPr marL="171450" indent="-171450" eaLnBrk="1" hangingPunct="1">
              <a:spcBef>
                <a:spcPct val="0"/>
              </a:spcBef>
              <a:buFont typeface="Arial"/>
              <a:buChar char="•"/>
            </a:pPr>
            <a:r>
              <a:rPr lang="en-US" sz="1200" dirty="0" smtClean="0">
                <a:latin typeface="Calibri" charset="0"/>
                <a:ea typeface="MS PGothic" charset="0"/>
              </a:rPr>
              <a:t>Pay approved bills – the user can only pay bills that have completed the approval workflow</a:t>
            </a:r>
          </a:p>
          <a:p>
            <a:pPr marL="171450" indent="-171450" eaLnBrk="1" hangingPunct="1">
              <a:spcBef>
                <a:spcPct val="0"/>
              </a:spcBef>
              <a:buFont typeface="Arial"/>
              <a:buChar char="•"/>
            </a:pPr>
            <a:r>
              <a:rPr lang="en-US" sz="1200" dirty="0" smtClean="0">
                <a:latin typeface="Calibri" charset="0"/>
                <a:ea typeface="MS PGothic" charset="0"/>
              </a:rPr>
              <a:t>Pay unapproved bills – the user can pay any bill regardless of the approval status. This eliminates the possibility of late payments due to a bill being hung up in the workflow</a:t>
            </a:r>
          </a:p>
          <a:p>
            <a:pPr marL="171450" indent="-171450" eaLnBrk="1" hangingPunct="1">
              <a:spcBef>
                <a:spcPct val="0"/>
              </a:spcBef>
              <a:buFont typeface="Arial"/>
              <a:buChar char="•"/>
            </a:pPr>
            <a:r>
              <a:rPr lang="en-US" sz="1200" dirty="0" smtClean="0">
                <a:latin typeface="Calibri" charset="0"/>
                <a:ea typeface="MS PGothic" charset="0"/>
              </a:rPr>
              <a:t>Record payments outside of Bill.com – the user will be able to record bills paid by different payment methods, like by Credit Card.</a:t>
            </a:r>
          </a:p>
          <a:p>
            <a:pPr eaLnBrk="1" hangingPunct="1">
              <a:spcBef>
                <a:spcPct val="0"/>
              </a:spcBef>
            </a:pPr>
            <a:endParaRPr lang="en-US" sz="1200" dirty="0" smtClean="0">
              <a:latin typeface="Calibri" charset="0"/>
              <a:ea typeface="MS PGothic" charset="0"/>
            </a:endParaRPr>
          </a:p>
          <a:p>
            <a:pPr eaLnBrk="1" hangingPunct="1">
              <a:spcBef>
                <a:spcPct val="0"/>
              </a:spcBef>
            </a:pPr>
            <a:endParaRPr lang="en-US" sz="1200" dirty="0">
              <a:latin typeface="Calibri" charset="0"/>
              <a:ea typeface="MS PGothic" charset="0"/>
            </a:endParaRPr>
          </a:p>
        </p:txBody>
      </p:sp>
      <p:sp>
        <p:nvSpPr>
          <p:cNvPr id="4" name="Slide Number Placeholder 3"/>
          <p:cNvSpPr>
            <a:spLocks noGrp="1"/>
          </p:cNvSpPr>
          <p:nvPr>
            <p:ph type="sldNum" sz="quarter" idx="10"/>
          </p:nvPr>
        </p:nvSpPr>
        <p:spPr/>
        <p:txBody>
          <a:bodyPr/>
          <a:lstStyle/>
          <a:p>
            <a:fld id="{DD354CA8-9936-EC44-8559-9AEE952E9C67}" type="slidenum">
              <a:rPr lang="en-US" smtClean="0"/>
              <a:t>7</a:t>
            </a:fld>
            <a:endParaRPr lang="en-US" dirty="0"/>
          </a:p>
        </p:txBody>
      </p:sp>
    </p:spTree>
    <p:extLst>
      <p:ext uri="{BB962C8B-B14F-4D97-AF65-F5344CB8AC3E}">
        <p14:creationId xmlns:p14="http://schemas.microsoft.com/office/powerpoint/2010/main" val="79995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To pay bills, click on the </a:t>
            </a:r>
            <a:r>
              <a:rPr lang="en-US" b="0" dirty="0" smtClean="0">
                <a:latin typeface="Calibri" charset="0"/>
                <a:ea typeface="MS PGothic" charset="0"/>
              </a:rPr>
              <a:t>bills to be paid </a:t>
            </a:r>
            <a:r>
              <a:rPr lang="en-US" dirty="0" smtClean="0">
                <a:latin typeface="Calibri" charset="0"/>
                <a:ea typeface="MS PGothic" charset="0"/>
              </a:rPr>
              <a:t>link on the </a:t>
            </a:r>
            <a:r>
              <a:rPr lang="en-US" b="1" dirty="0" smtClean="0">
                <a:latin typeface="Calibri" charset="0"/>
                <a:ea typeface="MS PGothic" charset="0"/>
              </a:rPr>
              <a:t>To Do </a:t>
            </a:r>
            <a:r>
              <a:rPr lang="en-US" dirty="0" smtClean="0">
                <a:latin typeface="Calibri" charset="0"/>
                <a:ea typeface="MS PGothic" charset="0"/>
              </a:rPr>
              <a:t>list.</a:t>
            </a:r>
          </a:p>
          <a:p>
            <a:pPr eaLnBrk="1" hangingPunct="1">
              <a:spcBef>
                <a:spcPct val="0"/>
              </a:spcBef>
            </a:pPr>
            <a:endParaRPr lang="en-US" dirty="0" smtClean="0">
              <a:latin typeface="Calibri" charset="0"/>
              <a:ea typeface="MS PGothic" charset="0"/>
            </a:endParaRPr>
          </a:p>
          <a:p>
            <a:pPr eaLnBrk="1" hangingPunct="1">
              <a:spcBef>
                <a:spcPct val="0"/>
              </a:spcBef>
            </a:pPr>
            <a:r>
              <a:rPr lang="en-US" b="0" i="0" dirty="0" smtClean="0">
                <a:latin typeface="Calibri" charset="0"/>
                <a:ea typeface="MS PGothic" charset="0"/>
              </a:rPr>
              <a:t>The </a:t>
            </a:r>
            <a:r>
              <a:rPr lang="en-US" b="1" i="0" dirty="0" smtClean="0">
                <a:latin typeface="Calibri" charset="0"/>
                <a:ea typeface="MS PGothic" charset="0"/>
              </a:rPr>
              <a:t>Pay</a:t>
            </a:r>
            <a:r>
              <a:rPr lang="en-US" b="0" i="0" dirty="0" smtClean="0">
                <a:latin typeface="Calibri" charset="0"/>
                <a:ea typeface="MS PGothic" charset="0"/>
              </a:rPr>
              <a:t> bills page displays bills based on the approval status. You can change the view via the </a:t>
            </a:r>
            <a:r>
              <a:rPr lang="en-US" b="1" i="0" dirty="0" smtClean="0">
                <a:latin typeface="Calibri" charset="0"/>
                <a:ea typeface="MS PGothic" charset="0"/>
              </a:rPr>
              <a:t>Approval Status </a:t>
            </a:r>
            <a:r>
              <a:rPr lang="en-US" b="0" i="0" dirty="0" smtClean="0">
                <a:latin typeface="Calibri" charset="0"/>
                <a:ea typeface="MS PGothic" charset="0"/>
              </a:rPr>
              <a:t>drop-down at the top of the list.</a:t>
            </a:r>
          </a:p>
          <a:p>
            <a:pPr eaLnBrk="1" hangingPunct="1">
              <a:spcBef>
                <a:spcPct val="0"/>
              </a:spcBef>
            </a:pPr>
            <a:endParaRPr lang="en-US" b="0" i="0" dirty="0" smtClean="0">
              <a:latin typeface="Calibri" charset="0"/>
              <a:ea typeface="MS PGothic" charset="0"/>
            </a:endParaRPr>
          </a:p>
          <a:p>
            <a:pPr eaLnBrk="1" hangingPunct="1">
              <a:spcBef>
                <a:spcPct val="0"/>
              </a:spcBef>
            </a:pPr>
            <a:r>
              <a:rPr lang="en-US" b="0" i="0" dirty="0" smtClean="0">
                <a:latin typeface="Calibri" charset="0"/>
                <a:ea typeface="MS PGothic" charset="0"/>
              </a:rPr>
              <a:t>Review the bill information, due date, approval status, bill amount, payment amount, and the process date. If the bill contains a document image, a </a:t>
            </a:r>
            <a:r>
              <a:rPr lang="en-US" b="1" i="0" dirty="0" smtClean="0">
                <a:latin typeface="Calibri" charset="0"/>
                <a:ea typeface="MS PGothic" charset="0"/>
              </a:rPr>
              <a:t>view bill </a:t>
            </a:r>
            <a:r>
              <a:rPr lang="en-US" b="0" i="0" dirty="0" smtClean="0">
                <a:latin typeface="Calibri" charset="0"/>
                <a:ea typeface="MS PGothic" charset="0"/>
              </a:rPr>
              <a:t>link will be displayed.</a:t>
            </a:r>
          </a:p>
          <a:p>
            <a:pPr eaLnBrk="1" hangingPunct="1">
              <a:spcBef>
                <a:spcPct val="0"/>
              </a:spcBef>
            </a:pPr>
            <a:endParaRPr lang="en-US" b="0" i="0" dirty="0" smtClean="0">
              <a:latin typeface="Calibri" charset="0"/>
              <a:ea typeface="MS PGothic" charset="0"/>
            </a:endParaRPr>
          </a:p>
          <a:p>
            <a:pPr eaLnBrk="1" hangingPunct="1">
              <a:spcBef>
                <a:spcPct val="0"/>
              </a:spcBef>
            </a:pPr>
            <a:r>
              <a:rPr lang="en-US" b="0" i="0" dirty="0" smtClean="0">
                <a:latin typeface="Calibri" charset="0"/>
                <a:ea typeface="MS PGothic" charset="0"/>
              </a:rPr>
              <a:t>You can also review notes if there are any, and see credit amounts if applicable.</a:t>
            </a:r>
          </a:p>
          <a:p>
            <a:pPr eaLnBrk="1" hangingPunct="1">
              <a:spcBef>
                <a:spcPct val="0"/>
              </a:spcBef>
            </a:pPr>
            <a:endParaRPr lang="en-US" b="0" i="0" dirty="0" smtClean="0">
              <a:latin typeface="Calibri" charset="0"/>
              <a:ea typeface="MS PGothic" charset="0"/>
            </a:endParaRPr>
          </a:p>
          <a:p>
            <a:pPr eaLnBrk="1" hangingPunct="1">
              <a:spcBef>
                <a:spcPct val="0"/>
              </a:spcBef>
            </a:pPr>
            <a:r>
              <a:rPr lang="en-US" b="0" i="0" dirty="0" smtClean="0">
                <a:latin typeface="Calibri" charset="0"/>
                <a:ea typeface="MS PGothic" charset="0"/>
              </a:rPr>
              <a:t>You</a:t>
            </a:r>
            <a:r>
              <a:rPr lang="en-US" b="0" i="0" baseline="0" dirty="0" smtClean="0">
                <a:latin typeface="Calibri" charset="0"/>
                <a:ea typeface="MS PGothic" charset="0"/>
              </a:rPr>
              <a:t> </a:t>
            </a:r>
            <a:r>
              <a:rPr lang="en-US" b="0" i="0" dirty="0" smtClean="0">
                <a:latin typeface="Calibri" charset="0"/>
                <a:ea typeface="MS PGothic" charset="0"/>
              </a:rPr>
              <a:t>can edit the amount displayed in the Payment Amount field to make a partial payment.</a:t>
            </a:r>
          </a:p>
          <a:p>
            <a:pPr eaLnBrk="1" hangingPunct="1">
              <a:spcBef>
                <a:spcPct val="0"/>
              </a:spcBef>
            </a:pPr>
            <a:endParaRPr lang="en-US" b="0" i="0" dirty="0" smtClean="0">
              <a:latin typeface="Calibri" charset="0"/>
              <a:ea typeface="MS PGothic" charset="0"/>
            </a:endParaRPr>
          </a:p>
          <a:p>
            <a:pPr eaLnBrk="1" hangingPunct="1">
              <a:spcBef>
                <a:spcPct val="0"/>
              </a:spcBef>
            </a:pPr>
            <a:r>
              <a:rPr lang="en-US" b="0" i="0" dirty="0" smtClean="0">
                <a:latin typeface="Calibri" charset="0"/>
                <a:ea typeface="MS PGothic" charset="0"/>
              </a:rPr>
              <a:t>Bill.com automatically displays the process date field with a recommended date based on the bill due date. By default this is six business days prior to the due date. You can edit the process date to control when the bill gets paid. Payments are only processed on banking business days, excluding holidays.</a:t>
            </a:r>
          </a:p>
          <a:p>
            <a:pPr eaLnBrk="1" hangingPunct="1">
              <a:spcBef>
                <a:spcPct val="0"/>
              </a:spcBef>
            </a:pPr>
            <a:endParaRPr lang="en-US" b="0" i="0" dirty="0" smtClean="0">
              <a:latin typeface="Calibri" charset="0"/>
              <a:ea typeface="MS PGothic" charset="0"/>
            </a:endParaRPr>
          </a:p>
          <a:p>
            <a:pPr eaLnBrk="1" hangingPunct="1">
              <a:spcBef>
                <a:spcPct val="0"/>
              </a:spcBef>
            </a:pPr>
            <a:r>
              <a:rPr lang="en-US" b="0" i="0" dirty="0" smtClean="0">
                <a:latin typeface="Calibri" charset="0"/>
                <a:ea typeface="MS PGothic" charset="0"/>
              </a:rPr>
              <a:t>By default, all payments are sent by check, however, any vendor can receive electronic payments. The Arrives by date is displayed based on the process date. For checks, this is an estimate provided by the US Postal Service. For ePayments, this is the actual date the payment will be posted to the vendor’s bank account.</a:t>
            </a:r>
          </a:p>
          <a:p>
            <a:pPr eaLnBrk="1" hangingPunct="1">
              <a:spcBef>
                <a:spcPct val="0"/>
              </a:spcBef>
            </a:pPr>
            <a:endParaRPr lang="en-US" b="0" i="0" dirty="0" smtClean="0">
              <a:latin typeface="Calibri" charset="0"/>
              <a:ea typeface="MS PGothic" charset="0"/>
            </a:endParaRPr>
          </a:p>
          <a:p>
            <a:pPr eaLnBrk="1" hangingPunct="1">
              <a:spcBef>
                <a:spcPct val="0"/>
              </a:spcBef>
            </a:pPr>
            <a:r>
              <a:rPr lang="en-US" b="0" i="0" dirty="0" smtClean="0">
                <a:latin typeface="Calibri" charset="0"/>
                <a:ea typeface="MS PGothic" charset="0"/>
              </a:rPr>
              <a:t>To schedule a bill payment, select the bill and then click </a:t>
            </a:r>
            <a:r>
              <a:rPr lang="en-US" b="1" i="0" dirty="0" smtClean="0">
                <a:latin typeface="Calibri" charset="0"/>
                <a:ea typeface="MS PGothic" charset="0"/>
              </a:rPr>
              <a:t>Pay</a:t>
            </a:r>
            <a:r>
              <a:rPr lang="en-US" b="0" i="0" dirty="0" smtClean="0">
                <a:latin typeface="Calibri" charset="0"/>
                <a:ea typeface="MS PGothic" charset="0"/>
              </a:rPr>
              <a:t>. </a:t>
            </a:r>
          </a:p>
          <a:p>
            <a:pPr eaLnBrk="1" hangingPunct="1">
              <a:spcBef>
                <a:spcPct val="0"/>
              </a:spcBef>
            </a:pPr>
            <a:endParaRPr lang="en-US" b="0" i="0" dirty="0" smtClean="0">
              <a:latin typeface="Calibri" charset="0"/>
              <a:ea typeface="MS PGothic" charset="0"/>
            </a:endParaRPr>
          </a:p>
          <a:p>
            <a:pPr eaLnBrk="1" hangingPunct="1">
              <a:spcBef>
                <a:spcPct val="0"/>
              </a:spcBef>
            </a:pPr>
            <a:endParaRPr lang="en-US" b="0" i="0" dirty="0" smtClean="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8</a:t>
            </a:fld>
            <a:endParaRPr lang="en-US" dirty="0"/>
          </a:p>
        </p:txBody>
      </p:sp>
    </p:spTree>
    <p:extLst>
      <p:ext uri="{BB962C8B-B14F-4D97-AF65-F5344CB8AC3E}">
        <p14:creationId xmlns:p14="http://schemas.microsoft.com/office/powerpoint/2010/main" val="69354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latin typeface="Calibri" charset="0"/>
              <a:ea typeface="MS PGothic" charset="0"/>
            </a:endParaRPr>
          </a:p>
          <a:p>
            <a:pPr eaLnBrk="1" hangingPunct="1">
              <a:spcBef>
                <a:spcPct val="0"/>
              </a:spcBef>
            </a:pPr>
            <a:r>
              <a:rPr lang="en-US" altLang="ja-JP" dirty="0" smtClean="0">
                <a:latin typeface="Calibri" charset="0"/>
                <a:ea typeface="MS PGothic" charset="0"/>
              </a:rPr>
              <a:t>This completes a demonstration of the basic Accounts Payable workflow in Bill.com. </a:t>
            </a:r>
            <a:r>
              <a:rPr lang="en-US" altLang="ja-JP" sz="1200" dirty="0" smtClean="0">
                <a:latin typeface="Calibri" charset="0"/>
                <a:ea typeface="MS PGothic" charset="0"/>
              </a:rPr>
              <a:t>You learned about Bill.com</a:t>
            </a:r>
            <a:r>
              <a:rPr lang="en-US" sz="1200" dirty="0" smtClean="0">
                <a:latin typeface="Calibri" charset="0"/>
                <a:ea typeface="MS PGothic" charset="0"/>
              </a:rPr>
              <a:t>’</a:t>
            </a:r>
            <a:r>
              <a:rPr lang="en-US" altLang="ja-JP" sz="1200" dirty="0" smtClean="0">
                <a:latin typeface="Calibri" charset="0"/>
                <a:ea typeface="MS PGothic" charset="0"/>
              </a:rPr>
              <a:t>s primary A/P functions: entering, approving and paying bills.</a:t>
            </a:r>
            <a:endParaRPr lang="en-US" altLang="ja-JP" sz="1200" b="1" dirty="0">
              <a:latin typeface="Calibri" charset="0"/>
              <a:ea typeface="MS PGothic" charset="0"/>
            </a:endParaRPr>
          </a:p>
        </p:txBody>
      </p:sp>
      <p:sp>
        <p:nvSpPr>
          <p:cNvPr id="4" name="Slide Number Placeholder 3"/>
          <p:cNvSpPr>
            <a:spLocks noGrp="1"/>
          </p:cNvSpPr>
          <p:nvPr>
            <p:ph type="sldNum" sz="quarter" idx="10"/>
          </p:nvPr>
        </p:nvSpPr>
        <p:spPr/>
        <p:txBody>
          <a:bodyPr/>
          <a:lstStyle/>
          <a:p>
            <a:fld id="{DD354CA8-9936-EC44-8559-9AEE952E9C67}" type="slidenum">
              <a:rPr lang="en-US" smtClean="0"/>
              <a:t>9</a:t>
            </a:fld>
            <a:endParaRPr lang="en-US" dirty="0"/>
          </a:p>
        </p:txBody>
      </p:sp>
    </p:spTree>
    <p:extLst>
      <p:ext uri="{BB962C8B-B14F-4D97-AF65-F5344CB8AC3E}">
        <p14:creationId xmlns:p14="http://schemas.microsoft.com/office/powerpoint/2010/main" val="855955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632" y="4937760"/>
            <a:ext cx="8549640" cy="512064"/>
          </a:xfrm>
          <a:prstGeom prst="rect">
            <a:avLst/>
          </a:prstGeom>
        </p:spPr>
        <p:txBody>
          <a:bodyPr vert="horz" lIns="91440" tIns="45720" rIns="91440" bIns="45720" rtlCol="0" anchor="t">
            <a:noAutofit/>
          </a:bodyPr>
          <a:lstStyle>
            <a:lvl1pPr algn="l">
              <a:defRPr lang="en-US" sz="3000" b="1">
                <a:solidFill>
                  <a:schemeClr val="tx2"/>
                </a:solidFill>
              </a:defRPr>
            </a:lvl1pPr>
          </a:lstStyle>
          <a:p>
            <a:pPr marL="0" lvl="0" algn="l"/>
            <a:r>
              <a:rPr lang="en-US" dirty="0" smtClean="0"/>
              <a:t>Click to edit Master title style</a:t>
            </a:r>
            <a:endParaRPr lang="en-US" dirty="0"/>
          </a:p>
        </p:txBody>
      </p:sp>
      <p:sp>
        <p:nvSpPr>
          <p:cNvPr id="3" name="Subtitle 2"/>
          <p:cNvSpPr>
            <a:spLocks noGrp="1"/>
          </p:cNvSpPr>
          <p:nvPr>
            <p:ph type="subTitle" idx="1" hasCustomPrompt="1"/>
          </p:nvPr>
        </p:nvSpPr>
        <p:spPr>
          <a:xfrm>
            <a:off x="484632" y="5449824"/>
            <a:ext cx="8549640" cy="390391"/>
          </a:xfrm>
          <a:prstGeom prst="rect">
            <a:avLst/>
          </a:prstGeom>
        </p:spPr>
        <p:txBody>
          <a:bodyPr vert="horz" lIns="91440" tIns="45720" rIns="91440" bIns="45720" rtlCol="0">
            <a:noAutofit/>
          </a:bodyPr>
          <a:lstStyle>
            <a:lvl1pPr marL="342900" indent="-342900">
              <a:buNone/>
              <a:defRPr lang="en-US" sz="1800" spc="0" dirty="0">
                <a:solidFill>
                  <a:srgbClr val="999999"/>
                </a:solidFill>
              </a:defRPr>
            </a:lvl1pPr>
          </a:lstStyle>
          <a:p>
            <a:pPr marL="0" lvl="0" indent="0"/>
            <a:r>
              <a:rPr lang="en-US" dirty="0" smtClean="0"/>
              <a:t>Click to add a date (January 23rd 2015)</a:t>
            </a:r>
            <a:endParaRPr lang="en-US" dirty="0"/>
          </a:p>
        </p:txBody>
      </p:sp>
      <p:sp>
        <p:nvSpPr>
          <p:cNvPr id="7" name="Rectangle 6"/>
          <p:cNvSpPr/>
          <p:nvPr userDrawn="1"/>
        </p:nvSpPr>
        <p:spPr>
          <a:xfrm>
            <a:off x="0" y="0"/>
            <a:ext cx="9144000" cy="4486477"/>
          </a:xfrm>
          <a:prstGeom prst="rect">
            <a:avLst/>
          </a:prstGeom>
          <a:gradFill flip="none" rotWithShape="1">
            <a:gsLst>
              <a:gs pos="0">
                <a:srgbClr val="EBEBEB"/>
              </a:gs>
              <a:gs pos="17000">
                <a:schemeClr val="bg2"/>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title_back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98837" y="121920"/>
            <a:ext cx="6345163" cy="4364557"/>
          </a:xfrm>
          <a:prstGeom prst="rect">
            <a:avLst/>
          </a:prstGeom>
        </p:spPr>
      </p:pic>
      <p:pic>
        <p:nvPicPr>
          <p:cNvPr id="11" name="Picture 10" descr="BDC_LOGO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4393" y="3354780"/>
            <a:ext cx="1862392" cy="521470"/>
          </a:xfrm>
          <a:prstGeom prst="rect">
            <a:avLst/>
          </a:prstGeom>
        </p:spPr>
      </p:pic>
      <p:sp>
        <p:nvSpPr>
          <p:cNvPr id="12" name="Rectangle 11"/>
          <p:cNvSpPr/>
          <p:nvPr userDrawn="1"/>
        </p:nvSpPr>
        <p:spPr>
          <a:xfrm rot="16200000">
            <a:off x="4536440" y="-4536440"/>
            <a:ext cx="71120" cy="9144000"/>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Tree>
    <p:extLst>
      <p:ext uri="{BB962C8B-B14F-4D97-AF65-F5344CB8AC3E}">
        <p14:creationId xmlns:p14="http://schemas.microsoft.com/office/powerpoint/2010/main" val="210868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cep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959" y="3630168"/>
            <a:ext cx="8092440" cy="1627632"/>
          </a:xfrm>
          <a:prstGeom prst="rect">
            <a:avLst/>
          </a:prstGeom>
        </p:spPr>
        <p:txBody>
          <a:bodyPr wrap="square">
            <a:noAutofit/>
          </a:bodyPr>
          <a:lstStyle>
            <a:lvl1pPr algn="l">
              <a:defRPr lang="en-US" sz="5000" b="1" spc="-300" baseline="0">
                <a:solidFill>
                  <a:schemeClr val="bg1"/>
                </a:solidFill>
                <a:ea typeface="+mn-ea"/>
              </a:defRPr>
            </a:lvl1pPr>
          </a:lstStyle>
          <a:p>
            <a:pPr marL="12700" lvl="0" algn="l">
              <a:tabLst>
                <a:tab pos="2924175" algn="l"/>
              </a:tabLst>
            </a:pPr>
            <a:r>
              <a:rPr lang="en-US" dirty="0" smtClean="0"/>
              <a:t>Click to add concept statement</a:t>
            </a:r>
            <a:endParaRPr lang="en-US" dirty="0"/>
          </a:p>
        </p:txBody>
      </p:sp>
      <p:sp>
        <p:nvSpPr>
          <p:cNvPr id="10" name="Rectangle 9"/>
          <p:cNvSpPr/>
          <p:nvPr userDrawn="1"/>
        </p:nvSpPr>
        <p:spPr>
          <a:xfrm rot="16200000">
            <a:off x="4272578" y="1986578"/>
            <a:ext cx="598844" cy="914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10000"/>
                  <a:lumOff val="90000"/>
                </a:schemeClr>
              </a:solidFill>
            </a:endParaRPr>
          </a:p>
        </p:txBody>
      </p:sp>
      <p:pic>
        <p:nvPicPr>
          <p:cNvPr id="11" name="Picture 10" descr="BDC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5004" y="6425040"/>
            <a:ext cx="953844" cy="267075"/>
          </a:xfrm>
          <a:prstGeom prst="rect">
            <a:avLst/>
          </a:prstGeom>
        </p:spPr>
      </p:pic>
      <p:sp>
        <p:nvSpPr>
          <p:cNvPr id="12" name="Footer Placeholder 4"/>
          <p:cNvSpPr>
            <a:spLocks noGrp="1"/>
          </p:cNvSpPr>
          <p:nvPr>
            <p:ph type="ftr" sz="quarter" idx="3"/>
          </p:nvPr>
        </p:nvSpPr>
        <p:spPr>
          <a:xfrm>
            <a:off x="1865376" y="6428232"/>
            <a:ext cx="5413248" cy="246221"/>
          </a:xfrm>
          <a:prstGeom prst="rect">
            <a:avLst/>
          </a:prstGeom>
          <a:noFill/>
        </p:spPr>
        <p:txBody>
          <a:bodyPr wrap="square" rtlCol="0">
            <a:spAutoFit/>
          </a:bodyPr>
          <a:lstStyle>
            <a:lvl1pPr>
              <a:defRPr lang="en-US" sz="1000">
                <a:solidFill>
                  <a:srgbClr val="999999"/>
                </a:solidFill>
                <a:latin typeface=""/>
                <a:cs typeface=""/>
              </a:defRPr>
            </a:lvl1pPr>
          </a:lstStyle>
          <a:p>
            <a:pPr algn="ctr"/>
            <a:r>
              <a:rPr lang="en-US" dirty="0" smtClean="0"/>
              <a:t>BILL.COM CONFIDENTIAL</a:t>
            </a:r>
            <a:endParaRPr lang="en-US" dirty="0"/>
          </a:p>
        </p:txBody>
      </p:sp>
      <p:sp>
        <p:nvSpPr>
          <p:cNvPr id="13" name="Slide Number Placeholder 5"/>
          <p:cNvSpPr txBox="1">
            <a:spLocks/>
          </p:cNvSpPr>
          <p:nvPr userDrawn="1"/>
        </p:nvSpPr>
        <p:spPr>
          <a:xfrm>
            <a:off x="7574878" y="6425040"/>
            <a:ext cx="1057058" cy="259224"/>
          </a:xfrm>
          <a:prstGeom prst="rect">
            <a:avLst/>
          </a:prstGeom>
        </p:spPr>
        <p:txBody>
          <a:bodyPr/>
          <a:lstStyle>
            <a:defPPr>
              <a:defRPr lang="en-US"/>
            </a:defPPr>
            <a:lvl1pPr marL="0" algn="l" defTabSz="457200" rtl="0" eaLnBrk="1" latinLnBrk="0" hangingPunct="1">
              <a:defRPr lang="en-US" sz="1000" kern="1200" smtClean="0">
                <a:solidFill>
                  <a:srgbClr val="9999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65D187-03D4-9542-9B39-E7E7C2A6FF25}" type="slidenum">
              <a:rPr lang="en-US" smtClean="0"/>
              <a:pPr algn="r"/>
              <a:t>‹#›</a:t>
            </a:fld>
            <a:endParaRPr lang="en-US" dirty="0"/>
          </a:p>
        </p:txBody>
      </p:sp>
      <p:sp>
        <p:nvSpPr>
          <p:cNvPr id="15" name="Rectangle 14"/>
          <p:cNvSpPr/>
          <p:nvPr userDrawn="1"/>
        </p:nvSpPr>
        <p:spPr>
          <a:xfrm>
            <a:off x="457015" y="3629495"/>
            <a:ext cx="8092592" cy="1631216"/>
          </a:xfrm>
          <a:prstGeom prst="rect">
            <a:avLst/>
          </a:prstGeom>
        </p:spPr>
        <p:txBody>
          <a:bodyPr wrap="square">
            <a:spAutoFit/>
          </a:bodyPr>
          <a:lstStyle/>
          <a:p>
            <a:pPr marL="12700">
              <a:tabLst>
                <a:tab pos="2924175" algn="l"/>
              </a:tabLst>
            </a:pPr>
            <a:r>
              <a:rPr lang="en-US" sz="5000" b="1" spc="-300" dirty="0" smtClean="0">
                <a:solidFill>
                  <a:srgbClr val="FFFFFF"/>
                </a:solidFill>
                <a:latin typeface="Arial"/>
                <a:cs typeface="Arial"/>
              </a:rPr>
              <a:t>Magically </a:t>
            </a:r>
            <a:r>
              <a:rPr lang="en-US" sz="5000" b="1" spc="-300" dirty="0">
                <a:solidFill>
                  <a:srgbClr val="FFFFFF"/>
                </a:solidFill>
                <a:latin typeface="Arial"/>
                <a:cs typeface="Arial"/>
              </a:rPr>
              <a:t>S</a:t>
            </a:r>
            <a:r>
              <a:rPr lang="en-US" sz="5000" b="1" spc="-300" dirty="0" smtClean="0">
                <a:solidFill>
                  <a:srgbClr val="FFFFFF"/>
                </a:solidFill>
                <a:latin typeface="Arial"/>
                <a:cs typeface="Arial"/>
              </a:rPr>
              <a:t>imple </a:t>
            </a:r>
          </a:p>
          <a:p>
            <a:pPr marL="12700">
              <a:tabLst>
                <a:tab pos="2924175" algn="l"/>
              </a:tabLst>
            </a:pPr>
            <a:r>
              <a:rPr lang="en-US" sz="5000" b="1" spc="-300" dirty="0">
                <a:solidFill>
                  <a:srgbClr val="FFFFFF"/>
                </a:solidFill>
                <a:latin typeface="Arial"/>
                <a:cs typeface="Arial"/>
              </a:rPr>
              <a:t>B</a:t>
            </a:r>
            <a:r>
              <a:rPr lang="en-US" sz="5000" b="1" spc="-300" dirty="0" smtClean="0">
                <a:solidFill>
                  <a:srgbClr val="FFFFFF"/>
                </a:solidFill>
                <a:latin typeface="Arial"/>
                <a:cs typeface="Arial"/>
              </a:rPr>
              <a:t>usiness Payments</a:t>
            </a:r>
            <a:endParaRPr lang="en-US" sz="5000" b="1" spc="-300" dirty="0">
              <a:latin typeface="Arial"/>
              <a:cs typeface="Arial"/>
            </a:endParaRPr>
          </a:p>
        </p:txBody>
      </p:sp>
    </p:spTree>
    <p:extLst>
      <p:ext uri="{BB962C8B-B14F-4D97-AF65-F5344CB8AC3E}">
        <p14:creationId xmlns:p14="http://schemas.microsoft.com/office/powerpoint/2010/main" val="36766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3" name="object 6"/>
          <p:cNvSpPr/>
          <p:nvPr userDrawn="1"/>
        </p:nvSpPr>
        <p:spPr>
          <a:xfrm>
            <a:off x="0" y="0"/>
            <a:ext cx="9169235" cy="3885244"/>
          </a:xfrm>
          <a:custGeom>
            <a:avLst/>
            <a:gdLst/>
            <a:ahLst/>
            <a:cxnLst/>
            <a:rect l="l" t="t" r="r" b="b"/>
            <a:pathLst>
              <a:path w="10058400" h="5301132">
                <a:moveTo>
                  <a:pt x="0" y="5301132"/>
                </a:moveTo>
                <a:lnTo>
                  <a:pt x="10058400" y="5301132"/>
                </a:lnTo>
                <a:lnTo>
                  <a:pt x="10058400" y="0"/>
                </a:lnTo>
                <a:lnTo>
                  <a:pt x="0" y="0"/>
                </a:lnTo>
                <a:lnTo>
                  <a:pt x="0" y="5301132"/>
                </a:lnTo>
                <a:close/>
              </a:path>
            </a:pathLst>
          </a:custGeom>
          <a:solidFill>
            <a:srgbClr val="36A9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Text Placeholder 6"/>
          <p:cNvSpPr>
            <a:spLocks noGrp="1"/>
          </p:cNvSpPr>
          <p:nvPr>
            <p:ph type="body" sz="quarter" idx="10" hasCustomPrompt="1"/>
          </p:nvPr>
        </p:nvSpPr>
        <p:spPr>
          <a:xfrm>
            <a:off x="576072" y="0"/>
            <a:ext cx="8010144" cy="3421063"/>
          </a:xfrm>
          <a:prstGeom prst="rect">
            <a:avLst/>
          </a:prstGeom>
        </p:spPr>
        <p:txBody>
          <a:bodyPr vert="horz" wrap="square" lIns="0" tIns="0" rIns="0" bIns="0" rtlCol="0" anchor="b">
            <a:noAutofit/>
          </a:bodyPr>
          <a:lstStyle>
            <a:lvl1pPr marL="0" indent="0">
              <a:buNone/>
              <a:defRPr lang="en-US" sz="5000" b="1" spc="-300" smtClean="0">
                <a:solidFill>
                  <a:srgbClr val="FFFFFF"/>
                </a:solidFill>
              </a:defRPr>
            </a:lvl1pPr>
            <a:lvl2pPr>
              <a:defRPr lang="en-US" sz="1800" smtClean="0">
                <a:latin typeface="+mn-lt"/>
                <a:cs typeface="+mn-cs"/>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marL="12700" lvl="0">
              <a:tabLst>
                <a:tab pos="2924175" algn="l"/>
              </a:tabLst>
            </a:pPr>
            <a:r>
              <a:rPr lang="en-US" dirty="0" smtClean="0"/>
              <a:t>Click to edit primary statement</a:t>
            </a:r>
          </a:p>
        </p:txBody>
      </p:sp>
      <p:sp>
        <p:nvSpPr>
          <p:cNvPr id="9" name="Text Placeholder 8"/>
          <p:cNvSpPr>
            <a:spLocks noGrp="1"/>
          </p:cNvSpPr>
          <p:nvPr>
            <p:ph type="body" sz="quarter" idx="11" hasCustomPrompt="1"/>
          </p:nvPr>
        </p:nvSpPr>
        <p:spPr>
          <a:xfrm>
            <a:off x="566928" y="4370832"/>
            <a:ext cx="8010144" cy="1124712"/>
          </a:xfrm>
          <a:prstGeom prst="rect">
            <a:avLst/>
          </a:prstGeom>
        </p:spPr>
        <p:txBody>
          <a:bodyPr vert="horz" wrap="square" lIns="0" tIns="0" rIns="0" bIns="0" rtlCol="0" anchor="t">
            <a:noAutofit/>
          </a:bodyPr>
          <a:lstStyle>
            <a:lvl1pPr marL="0" indent="0">
              <a:spcBef>
                <a:spcPts val="0"/>
              </a:spcBef>
              <a:buNone/>
              <a:defRPr lang="en-US" sz="3000" smtClean="0">
                <a:solidFill>
                  <a:srgbClr val="666666"/>
                </a:solidFill>
              </a:defRPr>
            </a:lvl1pPr>
            <a:lvl2pPr>
              <a:defRPr lang="en-US" sz="1800" smtClean="0">
                <a:latin typeface="+mn-lt"/>
                <a:cs typeface="+mn-cs"/>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marL="12700" marR="12700" lvl="0"/>
            <a:r>
              <a:rPr lang="en-US" dirty="0" smtClean="0"/>
              <a:t>Click to edit secondary statement</a:t>
            </a:r>
          </a:p>
        </p:txBody>
      </p:sp>
      <p:sp>
        <p:nvSpPr>
          <p:cNvPr id="10" name="Rectangle 9"/>
          <p:cNvSpPr/>
          <p:nvPr userDrawn="1"/>
        </p:nvSpPr>
        <p:spPr>
          <a:xfrm rot="16200000">
            <a:off x="4272578" y="1986578"/>
            <a:ext cx="598844" cy="914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10000"/>
                  <a:lumOff val="90000"/>
                </a:schemeClr>
              </a:solidFill>
            </a:endParaRPr>
          </a:p>
        </p:txBody>
      </p:sp>
      <p:pic>
        <p:nvPicPr>
          <p:cNvPr id="11" name="Picture 10" descr="BDC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5004" y="6425040"/>
            <a:ext cx="953844" cy="267075"/>
          </a:xfrm>
          <a:prstGeom prst="rect">
            <a:avLst/>
          </a:prstGeom>
        </p:spPr>
      </p:pic>
      <p:sp>
        <p:nvSpPr>
          <p:cNvPr id="12" name="Footer Placeholder 4"/>
          <p:cNvSpPr>
            <a:spLocks noGrp="1"/>
          </p:cNvSpPr>
          <p:nvPr>
            <p:ph type="ftr" sz="quarter" idx="3"/>
          </p:nvPr>
        </p:nvSpPr>
        <p:spPr>
          <a:xfrm>
            <a:off x="1865376" y="6428232"/>
            <a:ext cx="5413248" cy="246221"/>
          </a:xfrm>
          <a:prstGeom prst="rect">
            <a:avLst/>
          </a:prstGeom>
          <a:noFill/>
        </p:spPr>
        <p:txBody>
          <a:bodyPr wrap="square" rtlCol="0">
            <a:spAutoFit/>
          </a:bodyPr>
          <a:lstStyle>
            <a:lvl1pPr>
              <a:defRPr lang="en-US" sz="1000">
                <a:solidFill>
                  <a:srgbClr val="999999"/>
                </a:solidFill>
                <a:latin typeface=""/>
                <a:cs typeface=""/>
              </a:defRPr>
            </a:lvl1pPr>
          </a:lstStyle>
          <a:p>
            <a:pPr algn="ctr"/>
            <a:r>
              <a:rPr lang="en-US" dirty="0" smtClean="0"/>
              <a:t>BILL.COM CONFIDENTIAL</a:t>
            </a:r>
            <a:endParaRPr lang="en-US" dirty="0"/>
          </a:p>
        </p:txBody>
      </p:sp>
      <p:sp>
        <p:nvSpPr>
          <p:cNvPr id="13" name="Slide Number Placeholder 5"/>
          <p:cNvSpPr txBox="1">
            <a:spLocks/>
          </p:cNvSpPr>
          <p:nvPr userDrawn="1"/>
        </p:nvSpPr>
        <p:spPr>
          <a:xfrm>
            <a:off x="7574878" y="6425040"/>
            <a:ext cx="1057058" cy="259224"/>
          </a:xfrm>
          <a:prstGeom prst="rect">
            <a:avLst/>
          </a:prstGeom>
        </p:spPr>
        <p:txBody>
          <a:bodyPr/>
          <a:lstStyle>
            <a:defPPr>
              <a:defRPr lang="en-US"/>
            </a:defPPr>
            <a:lvl1pPr marL="0" algn="l" defTabSz="457200" rtl="0" eaLnBrk="1" latinLnBrk="0" hangingPunct="1">
              <a:defRPr lang="en-US" sz="1000" kern="1200" smtClean="0">
                <a:solidFill>
                  <a:srgbClr val="9999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65D187-03D4-9542-9B39-E7E7C2A6FF25}" type="slidenum">
              <a:rPr lang="en-US" smtClean="0"/>
              <a:pPr algn="r"/>
              <a:t>‹#›</a:t>
            </a:fld>
            <a:endParaRPr lang="en-US" dirty="0"/>
          </a:p>
        </p:txBody>
      </p:sp>
    </p:spTree>
    <p:extLst>
      <p:ext uri="{BB962C8B-B14F-4D97-AF65-F5344CB8AC3E}">
        <p14:creationId xmlns:p14="http://schemas.microsoft.com/office/powerpoint/2010/main" val="170180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ull Page Content">
    <p:spTree>
      <p:nvGrpSpPr>
        <p:cNvPr id="1" name=""/>
        <p:cNvGrpSpPr/>
        <p:nvPr/>
      </p:nvGrpSpPr>
      <p:grpSpPr>
        <a:xfrm>
          <a:off x="0" y="0"/>
          <a:ext cx="0" cy="0"/>
          <a:chOff x="0" y="0"/>
          <a:chExt cx="0" cy="0"/>
        </a:xfrm>
      </p:grpSpPr>
      <p:sp>
        <p:nvSpPr>
          <p:cNvPr id="2" name="Title 1"/>
          <p:cNvSpPr>
            <a:spLocks noGrp="1"/>
          </p:cNvSpPr>
          <p:nvPr>
            <p:ph type="title"/>
          </p:nvPr>
        </p:nvSpPr>
        <p:spPr>
          <a:xfrm>
            <a:off x="484632" y="457200"/>
            <a:ext cx="8174736" cy="539496"/>
          </a:xfrm>
          <a:prstGeom prst="rect">
            <a:avLst/>
          </a:prstGeom>
        </p:spPr>
        <p:txBody>
          <a:bodyPr anchor="t" anchorCtr="0">
            <a:noAutofit/>
          </a:bodyPr>
          <a:lstStyle>
            <a:lvl1pPr algn="l">
              <a:defRPr lang="en-US" sz="2500" b="1">
                <a:solidFill>
                  <a:srgbClr val="333333"/>
                </a:solidFill>
              </a:defRPr>
            </a:lvl1pPr>
          </a:lstStyle>
          <a:p>
            <a:pPr marL="0" lvl="0" algn="l"/>
            <a:r>
              <a:rPr lang="en-US" smtClean="0"/>
              <a:t>Click to edit Master title style</a:t>
            </a:r>
            <a:endParaRPr lang="en-US"/>
          </a:p>
        </p:txBody>
      </p:sp>
      <p:sp>
        <p:nvSpPr>
          <p:cNvPr id="4" name="Rectangle 3"/>
          <p:cNvSpPr/>
          <p:nvPr userDrawn="1"/>
        </p:nvSpPr>
        <p:spPr>
          <a:xfrm rot="16200000">
            <a:off x="4536441" y="-4536442"/>
            <a:ext cx="71120" cy="9144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8" name="Content Placeholder 7"/>
          <p:cNvSpPr>
            <a:spLocks noGrp="1"/>
          </p:cNvSpPr>
          <p:nvPr>
            <p:ph sz="quarter" idx="10"/>
          </p:nvPr>
        </p:nvSpPr>
        <p:spPr>
          <a:xfrm>
            <a:off x="576072" y="1444752"/>
            <a:ext cx="7973568" cy="4215384"/>
          </a:xfrm>
          <a:prstGeom prst="rect">
            <a:avLst/>
          </a:prstGeom>
        </p:spPr>
        <p:txBody>
          <a:bodyPr vert="horz" wrap="square" lIns="0" tIns="0" rIns="0" bIns="0" rtlCol="0">
            <a:noAutofit/>
          </a:bodyPr>
          <a:lstStyle>
            <a:lvl1pPr>
              <a:defRPr lang="en-US" sz="2200" spc="0" dirty="0" smtClean="0">
                <a:solidFill>
                  <a:srgbClr val="666666"/>
                </a:solidFill>
              </a:defRPr>
            </a:lvl1pPr>
            <a:lvl2pPr>
              <a:defRPr lang="en-US" sz="1800" spc="0" dirty="0" smtClean="0">
                <a:solidFill>
                  <a:srgbClr val="666666"/>
                </a:solidFill>
                <a:latin typeface="+mn-lt"/>
                <a:cs typeface="+mn-cs"/>
              </a:defRPr>
            </a:lvl2pPr>
            <a:lvl3pPr>
              <a:defRPr lang="en-US" sz="1800" spc="0" dirty="0" smtClean="0">
                <a:solidFill>
                  <a:srgbClr val="666666"/>
                </a:solidFill>
                <a:latin typeface="+mn-lt"/>
                <a:cs typeface="+mn-cs"/>
              </a:defRPr>
            </a:lvl3pPr>
            <a:lvl4pPr>
              <a:defRPr lang="en-US" sz="1800" spc="0" dirty="0" smtClean="0">
                <a:solidFill>
                  <a:srgbClr val="666666"/>
                </a:solidFill>
                <a:latin typeface="+mn-lt"/>
                <a:cs typeface="+mn-cs"/>
              </a:defRPr>
            </a:lvl4pPr>
            <a:lvl5pPr>
              <a:defRPr lang="en-US" sz="1800" spc="0" dirty="0">
                <a:solidFill>
                  <a:srgbClr val="666666"/>
                </a:solidFill>
                <a:latin typeface="+mn-lt"/>
                <a:cs typeface="+mn-cs"/>
              </a:defRPr>
            </a:lvl5pPr>
          </a:lstStyle>
          <a:p>
            <a:pPr marL="319115" marR="11397" lvl="0" indent="-307718">
              <a:lnSpc>
                <a:spcPct val="130000"/>
              </a:lnSpc>
              <a:spcBef>
                <a:spcPts val="1077"/>
              </a:spcBef>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13" name="Rectangle 12"/>
          <p:cNvSpPr/>
          <p:nvPr userDrawn="1"/>
        </p:nvSpPr>
        <p:spPr>
          <a:xfrm rot="16200000">
            <a:off x="4272578" y="1986578"/>
            <a:ext cx="598844" cy="914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10000"/>
                  <a:lumOff val="90000"/>
                </a:schemeClr>
              </a:solidFill>
            </a:endParaRPr>
          </a:p>
        </p:txBody>
      </p:sp>
      <p:pic>
        <p:nvPicPr>
          <p:cNvPr id="14" name="Picture 13" descr="BDC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5004" y="6425040"/>
            <a:ext cx="953844" cy="267075"/>
          </a:xfrm>
          <a:prstGeom prst="rect">
            <a:avLst/>
          </a:prstGeom>
        </p:spPr>
      </p:pic>
      <p:sp>
        <p:nvSpPr>
          <p:cNvPr id="15" name="Footer Placeholder 4"/>
          <p:cNvSpPr>
            <a:spLocks noGrp="1"/>
          </p:cNvSpPr>
          <p:nvPr>
            <p:ph type="ftr" sz="quarter" idx="3"/>
          </p:nvPr>
        </p:nvSpPr>
        <p:spPr>
          <a:xfrm>
            <a:off x="1865376" y="6428232"/>
            <a:ext cx="5413248" cy="246221"/>
          </a:xfrm>
          <a:prstGeom prst="rect">
            <a:avLst/>
          </a:prstGeom>
          <a:noFill/>
        </p:spPr>
        <p:txBody>
          <a:bodyPr wrap="square" rtlCol="0">
            <a:spAutoFit/>
          </a:bodyPr>
          <a:lstStyle>
            <a:lvl1pPr>
              <a:defRPr lang="en-US" sz="1000">
                <a:solidFill>
                  <a:srgbClr val="999999"/>
                </a:solidFill>
                <a:latin typeface=""/>
                <a:cs typeface=""/>
              </a:defRPr>
            </a:lvl1pPr>
          </a:lstStyle>
          <a:p>
            <a:pPr algn="ctr"/>
            <a:r>
              <a:rPr lang="en-US" dirty="0" smtClean="0"/>
              <a:t>BILL.COM CONFIDENTIAL</a:t>
            </a:r>
            <a:endParaRPr lang="en-US" dirty="0"/>
          </a:p>
        </p:txBody>
      </p:sp>
      <p:sp>
        <p:nvSpPr>
          <p:cNvPr id="16" name="Slide Number Placeholder 5"/>
          <p:cNvSpPr txBox="1">
            <a:spLocks/>
          </p:cNvSpPr>
          <p:nvPr userDrawn="1"/>
        </p:nvSpPr>
        <p:spPr>
          <a:xfrm>
            <a:off x="7574878" y="6425040"/>
            <a:ext cx="1057058" cy="259224"/>
          </a:xfrm>
          <a:prstGeom prst="rect">
            <a:avLst/>
          </a:prstGeom>
        </p:spPr>
        <p:txBody>
          <a:bodyPr/>
          <a:lstStyle>
            <a:defPPr>
              <a:defRPr lang="en-US"/>
            </a:defPPr>
            <a:lvl1pPr marL="0" algn="l" defTabSz="457200" rtl="0" eaLnBrk="1" latinLnBrk="0" hangingPunct="1">
              <a:defRPr lang="en-US" sz="1000" kern="1200" smtClean="0">
                <a:solidFill>
                  <a:srgbClr val="9999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65D187-03D4-9542-9B39-E7E7C2A6FF25}" type="slidenum">
              <a:rPr lang="en-US" smtClean="0"/>
              <a:pPr algn="r"/>
              <a:t>‹#›</a:t>
            </a:fld>
            <a:endParaRPr lang="en-US" dirty="0"/>
          </a:p>
        </p:txBody>
      </p:sp>
    </p:spTree>
    <p:extLst>
      <p:ext uri="{BB962C8B-B14F-4D97-AF65-F5344CB8AC3E}">
        <p14:creationId xmlns:p14="http://schemas.microsoft.com/office/powerpoint/2010/main" val="138606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plit Content">
    <p:spTree>
      <p:nvGrpSpPr>
        <p:cNvPr id="1" name=""/>
        <p:cNvGrpSpPr/>
        <p:nvPr/>
      </p:nvGrpSpPr>
      <p:grpSpPr>
        <a:xfrm>
          <a:off x="0" y="0"/>
          <a:ext cx="0" cy="0"/>
          <a:chOff x="0" y="0"/>
          <a:chExt cx="0" cy="0"/>
        </a:xfrm>
      </p:grpSpPr>
      <p:sp>
        <p:nvSpPr>
          <p:cNvPr id="2" name="Title 1"/>
          <p:cNvSpPr>
            <a:spLocks noGrp="1"/>
          </p:cNvSpPr>
          <p:nvPr>
            <p:ph type="title"/>
          </p:nvPr>
        </p:nvSpPr>
        <p:spPr>
          <a:xfrm>
            <a:off x="484632" y="457200"/>
            <a:ext cx="8174736" cy="539496"/>
          </a:xfrm>
          <a:prstGeom prst="rect">
            <a:avLst/>
          </a:prstGeom>
        </p:spPr>
        <p:txBody>
          <a:bodyPr anchor="t" anchorCtr="0">
            <a:noAutofit/>
          </a:bodyPr>
          <a:lstStyle>
            <a:lvl1pPr algn="l">
              <a:defRPr lang="en-US" sz="2500" b="1">
                <a:solidFill>
                  <a:srgbClr val="333333"/>
                </a:solidFill>
              </a:defRPr>
            </a:lvl1pPr>
          </a:lstStyle>
          <a:p>
            <a:pPr marL="0" lvl="0" algn="l"/>
            <a:r>
              <a:rPr lang="en-US" smtClean="0"/>
              <a:t>Click to edit Master title style</a:t>
            </a:r>
            <a:endParaRPr lang="en-US"/>
          </a:p>
        </p:txBody>
      </p:sp>
      <p:sp>
        <p:nvSpPr>
          <p:cNvPr id="4" name="Rectangle 3"/>
          <p:cNvSpPr/>
          <p:nvPr userDrawn="1"/>
        </p:nvSpPr>
        <p:spPr>
          <a:xfrm rot="16200000">
            <a:off x="4536441" y="-4536442"/>
            <a:ext cx="71120" cy="9144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8" name="Content Placeholder 7"/>
          <p:cNvSpPr>
            <a:spLocks noGrp="1"/>
          </p:cNvSpPr>
          <p:nvPr>
            <p:ph sz="quarter" idx="10"/>
          </p:nvPr>
        </p:nvSpPr>
        <p:spPr>
          <a:xfrm>
            <a:off x="3925028" y="1444752"/>
            <a:ext cx="4624611" cy="4212459"/>
          </a:xfrm>
          <a:prstGeom prst="rect">
            <a:avLst/>
          </a:prstGeom>
        </p:spPr>
        <p:txBody>
          <a:bodyPr vert="horz" wrap="square" lIns="0" tIns="0" rIns="0" bIns="0" rtlCol="0">
            <a:noAutofit/>
          </a:bodyPr>
          <a:lstStyle>
            <a:lvl1pPr>
              <a:defRPr lang="en-US" sz="2200" spc="0" dirty="0" smtClean="0">
                <a:solidFill>
                  <a:srgbClr val="666666"/>
                </a:solidFill>
              </a:defRPr>
            </a:lvl1pPr>
            <a:lvl2pPr>
              <a:defRPr lang="en-US" sz="1800" spc="0" dirty="0" smtClean="0">
                <a:solidFill>
                  <a:srgbClr val="666666"/>
                </a:solidFill>
                <a:latin typeface="+mn-lt"/>
                <a:cs typeface="+mn-cs"/>
              </a:defRPr>
            </a:lvl2pPr>
            <a:lvl3pPr>
              <a:defRPr lang="en-US" sz="1800" spc="0" dirty="0" smtClean="0">
                <a:solidFill>
                  <a:srgbClr val="666666"/>
                </a:solidFill>
                <a:latin typeface="+mn-lt"/>
                <a:cs typeface="+mn-cs"/>
              </a:defRPr>
            </a:lvl3pPr>
            <a:lvl4pPr>
              <a:defRPr lang="en-US" sz="1800" spc="0" dirty="0" smtClean="0">
                <a:solidFill>
                  <a:srgbClr val="666666"/>
                </a:solidFill>
                <a:latin typeface="+mn-lt"/>
                <a:cs typeface="+mn-cs"/>
              </a:defRPr>
            </a:lvl4pPr>
            <a:lvl5pPr>
              <a:defRPr lang="en-US" sz="1800" spc="0" dirty="0">
                <a:solidFill>
                  <a:srgbClr val="666666"/>
                </a:solidFill>
                <a:latin typeface="+mn-lt"/>
                <a:cs typeface="+mn-cs"/>
              </a:defRPr>
            </a:lvl5pPr>
          </a:lstStyle>
          <a:p>
            <a:pPr marL="319115" marR="11397" lvl="0" indent="-307718">
              <a:lnSpc>
                <a:spcPct val="130000"/>
              </a:lnSpc>
              <a:spcBef>
                <a:spcPts val="1077"/>
              </a:spcBef>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13" name="Rectangle 12"/>
          <p:cNvSpPr/>
          <p:nvPr userDrawn="1"/>
        </p:nvSpPr>
        <p:spPr>
          <a:xfrm rot="16200000">
            <a:off x="4272578" y="1986578"/>
            <a:ext cx="598844" cy="914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10000"/>
                  <a:lumOff val="90000"/>
                </a:schemeClr>
              </a:solidFill>
            </a:endParaRPr>
          </a:p>
        </p:txBody>
      </p:sp>
      <p:pic>
        <p:nvPicPr>
          <p:cNvPr id="14" name="Picture 13" descr="BDC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5004" y="6425040"/>
            <a:ext cx="953844" cy="267075"/>
          </a:xfrm>
          <a:prstGeom prst="rect">
            <a:avLst/>
          </a:prstGeom>
        </p:spPr>
      </p:pic>
      <p:sp>
        <p:nvSpPr>
          <p:cNvPr id="15" name="Footer Placeholder 4"/>
          <p:cNvSpPr>
            <a:spLocks noGrp="1"/>
          </p:cNvSpPr>
          <p:nvPr>
            <p:ph type="ftr" sz="quarter" idx="3"/>
          </p:nvPr>
        </p:nvSpPr>
        <p:spPr>
          <a:xfrm>
            <a:off x="1865376" y="6428232"/>
            <a:ext cx="5413248" cy="246221"/>
          </a:xfrm>
          <a:prstGeom prst="rect">
            <a:avLst/>
          </a:prstGeom>
          <a:noFill/>
        </p:spPr>
        <p:txBody>
          <a:bodyPr wrap="square" rtlCol="0">
            <a:spAutoFit/>
          </a:bodyPr>
          <a:lstStyle>
            <a:lvl1pPr>
              <a:defRPr lang="en-US" sz="1000">
                <a:solidFill>
                  <a:srgbClr val="999999"/>
                </a:solidFill>
                <a:latin typeface=""/>
                <a:cs typeface=""/>
              </a:defRPr>
            </a:lvl1pPr>
          </a:lstStyle>
          <a:p>
            <a:pPr algn="ctr"/>
            <a:r>
              <a:rPr lang="en-US" dirty="0" smtClean="0"/>
              <a:t>BILL.COM CONFIDENTIAL</a:t>
            </a:r>
            <a:endParaRPr lang="en-US" dirty="0"/>
          </a:p>
        </p:txBody>
      </p:sp>
      <p:sp>
        <p:nvSpPr>
          <p:cNvPr id="16" name="Slide Number Placeholder 5"/>
          <p:cNvSpPr txBox="1">
            <a:spLocks/>
          </p:cNvSpPr>
          <p:nvPr userDrawn="1"/>
        </p:nvSpPr>
        <p:spPr>
          <a:xfrm>
            <a:off x="7574878" y="6425040"/>
            <a:ext cx="1057058" cy="259224"/>
          </a:xfrm>
          <a:prstGeom prst="rect">
            <a:avLst/>
          </a:prstGeom>
        </p:spPr>
        <p:txBody>
          <a:bodyPr/>
          <a:lstStyle>
            <a:defPPr>
              <a:defRPr lang="en-US"/>
            </a:defPPr>
            <a:lvl1pPr marL="0" algn="l" defTabSz="457200" rtl="0" eaLnBrk="1" latinLnBrk="0" hangingPunct="1">
              <a:defRPr lang="en-US" sz="1000" kern="1200" smtClean="0">
                <a:solidFill>
                  <a:srgbClr val="9999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65D187-03D4-9542-9B39-E7E7C2A6FF25}" type="slidenum">
              <a:rPr lang="en-US" smtClean="0"/>
              <a:pPr algn="r"/>
              <a:t>‹#›</a:t>
            </a:fld>
            <a:endParaRPr lang="en-US" dirty="0"/>
          </a:p>
        </p:txBody>
      </p:sp>
      <p:sp>
        <p:nvSpPr>
          <p:cNvPr id="12" name="Content Placeholder 11"/>
          <p:cNvSpPr>
            <a:spLocks noGrp="1"/>
          </p:cNvSpPr>
          <p:nvPr>
            <p:ph sz="quarter" idx="11"/>
          </p:nvPr>
        </p:nvSpPr>
        <p:spPr>
          <a:xfrm>
            <a:off x="576072" y="1911096"/>
            <a:ext cx="2487168" cy="3746115"/>
          </a:xfrm>
          <a:prstGeom prst="rect">
            <a:avLst/>
          </a:prstGeom>
        </p:spPr>
        <p:txBody>
          <a:bodyPr vert="horz" wrap="square" lIns="0" tIns="0" rIns="0" bIns="0" rtlCol="0" anchor="t">
            <a:noAutofit/>
          </a:bodyPr>
          <a:lstStyle>
            <a:lvl1pPr marL="0" indent="0">
              <a:buNone/>
              <a:defRPr lang="en-US" sz="3000" dirty="0" smtClean="0">
                <a:solidFill>
                  <a:srgbClr val="40B9FF"/>
                </a:solidFill>
                <a:latin typeface="+mn-lt"/>
              </a:defRPr>
            </a:lvl1pPr>
          </a:lstStyle>
          <a:p>
            <a:pPr marL="11397" marR="11397" lvl="0"/>
            <a:r>
              <a:rPr lang="en-US" dirty="0" smtClean="0"/>
              <a:t>Click to edit Master text styles</a:t>
            </a:r>
          </a:p>
        </p:txBody>
      </p:sp>
    </p:spTree>
    <p:extLst>
      <p:ext uri="{BB962C8B-B14F-4D97-AF65-F5344CB8AC3E}">
        <p14:creationId xmlns:p14="http://schemas.microsoft.com/office/powerpoint/2010/main" val="215122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con Content">
    <p:spTree>
      <p:nvGrpSpPr>
        <p:cNvPr id="1" name=""/>
        <p:cNvGrpSpPr/>
        <p:nvPr/>
      </p:nvGrpSpPr>
      <p:grpSpPr>
        <a:xfrm>
          <a:off x="0" y="0"/>
          <a:ext cx="0" cy="0"/>
          <a:chOff x="0" y="0"/>
          <a:chExt cx="0" cy="0"/>
        </a:xfrm>
      </p:grpSpPr>
      <p:sp>
        <p:nvSpPr>
          <p:cNvPr id="2" name="Title 1"/>
          <p:cNvSpPr>
            <a:spLocks noGrp="1"/>
          </p:cNvSpPr>
          <p:nvPr>
            <p:ph type="title"/>
          </p:nvPr>
        </p:nvSpPr>
        <p:spPr>
          <a:xfrm>
            <a:off x="484632" y="457200"/>
            <a:ext cx="8174736" cy="539496"/>
          </a:xfrm>
          <a:prstGeom prst="rect">
            <a:avLst/>
          </a:prstGeom>
        </p:spPr>
        <p:txBody>
          <a:bodyPr anchor="t" anchorCtr="0">
            <a:noAutofit/>
          </a:bodyPr>
          <a:lstStyle>
            <a:lvl1pPr algn="l">
              <a:defRPr lang="en-US" sz="2500" b="1">
                <a:solidFill>
                  <a:srgbClr val="333333"/>
                </a:solidFill>
              </a:defRPr>
            </a:lvl1pPr>
          </a:lstStyle>
          <a:p>
            <a:pPr marL="0" lvl="0" algn="l"/>
            <a:r>
              <a:rPr lang="en-US" smtClean="0"/>
              <a:t>Click to edit Master title style</a:t>
            </a:r>
            <a:endParaRPr lang="en-US"/>
          </a:p>
        </p:txBody>
      </p:sp>
      <p:sp>
        <p:nvSpPr>
          <p:cNvPr id="4" name="Rectangle 3"/>
          <p:cNvSpPr/>
          <p:nvPr userDrawn="1"/>
        </p:nvSpPr>
        <p:spPr>
          <a:xfrm rot="16200000">
            <a:off x="4536441" y="-4536442"/>
            <a:ext cx="71120" cy="9144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8" name="Content Placeholder 7"/>
          <p:cNvSpPr>
            <a:spLocks noGrp="1"/>
          </p:cNvSpPr>
          <p:nvPr>
            <p:ph sz="quarter" idx="10" hasCustomPrompt="1"/>
          </p:nvPr>
        </p:nvSpPr>
        <p:spPr>
          <a:xfrm>
            <a:off x="2386584" y="1581912"/>
            <a:ext cx="5980176" cy="553998"/>
          </a:xfrm>
          <a:prstGeom prst="rect">
            <a:avLst/>
          </a:prstGeom>
          <a:noFill/>
        </p:spPr>
        <p:txBody>
          <a:bodyPr wrap="square" rtlCol="0">
            <a:noAutofit/>
          </a:bodyPr>
          <a:lstStyle>
            <a:lvl1pPr marL="0" indent="0">
              <a:buNone/>
              <a:defRPr lang="en-US" sz="3000" b="1" baseline="0" dirty="0" smtClean="0">
                <a:solidFill>
                  <a:srgbClr val="40B9FF"/>
                </a:solidFill>
              </a:defRPr>
            </a:lvl1pPr>
            <a:lvl2pPr>
              <a:defRPr lang="en-US" sz="1800" dirty="0" smtClean="0">
                <a:latin typeface="+mn-lt"/>
                <a:cs typeface="+mn-cs"/>
              </a:defRPr>
            </a:lvl2pPr>
            <a:lvl3pPr>
              <a:defRPr lang="en-US" sz="1800" dirty="0" smtClean="0">
                <a:latin typeface="+mn-lt"/>
                <a:cs typeface="+mn-cs"/>
              </a:defRPr>
            </a:lvl3pPr>
            <a:lvl4pPr>
              <a:defRPr lang="en-US" sz="1800" dirty="0" smtClean="0">
                <a:latin typeface="+mn-lt"/>
                <a:cs typeface="+mn-cs"/>
              </a:defRPr>
            </a:lvl4pPr>
            <a:lvl5pPr>
              <a:defRPr lang="en-US" sz="1800" dirty="0">
                <a:latin typeface="+mn-lt"/>
                <a:cs typeface="+mn-cs"/>
              </a:defRPr>
            </a:lvl5pPr>
          </a:lstStyle>
          <a:p>
            <a:pPr marL="0" lvl="0"/>
            <a:r>
              <a:rPr lang="en-US" dirty="0" smtClean="0"/>
              <a:t>Click to edit 1st icon title text</a:t>
            </a:r>
          </a:p>
        </p:txBody>
      </p:sp>
      <p:sp>
        <p:nvSpPr>
          <p:cNvPr id="13" name="Rectangle 12"/>
          <p:cNvSpPr/>
          <p:nvPr userDrawn="1"/>
        </p:nvSpPr>
        <p:spPr>
          <a:xfrm rot="16200000">
            <a:off x="4272578" y="1986578"/>
            <a:ext cx="598844" cy="914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10000"/>
                  <a:lumOff val="90000"/>
                </a:schemeClr>
              </a:solidFill>
            </a:endParaRPr>
          </a:p>
        </p:txBody>
      </p:sp>
      <p:pic>
        <p:nvPicPr>
          <p:cNvPr id="14" name="Picture 13" descr="BDC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5004" y="6425040"/>
            <a:ext cx="953844" cy="267075"/>
          </a:xfrm>
          <a:prstGeom prst="rect">
            <a:avLst/>
          </a:prstGeom>
        </p:spPr>
      </p:pic>
      <p:sp>
        <p:nvSpPr>
          <p:cNvPr id="15" name="Footer Placeholder 4"/>
          <p:cNvSpPr>
            <a:spLocks noGrp="1"/>
          </p:cNvSpPr>
          <p:nvPr>
            <p:ph type="ftr" sz="quarter" idx="3"/>
          </p:nvPr>
        </p:nvSpPr>
        <p:spPr>
          <a:xfrm>
            <a:off x="1865376" y="6428232"/>
            <a:ext cx="5413248" cy="246221"/>
          </a:xfrm>
          <a:prstGeom prst="rect">
            <a:avLst/>
          </a:prstGeom>
          <a:noFill/>
        </p:spPr>
        <p:txBody>
          <a:bodyPr wrap="square" rtlCol="0">
            <a:spAutoFit/>
          </a:bodyPr>
          <a:lstStyle>
            <a:lvl1pPr>
              <a:defRPr lang="en-US" sz="1000">
                <a:solidFill>
                  <a:srgbClr val="999999"/>
                </a:solidFill>
                <a:latin typeface=""/>
                <a:cs typeface=""/>
              </a:defRPr>
            </a:lvl1pPr>
          </a:lstStyle>
          <a:p>
            <a:pPr algn="ctr"/>
            <a:r>
              <a:rPr lang="en-US" dirty="0" smtClean="0"/>
              <a:t>BILL.COM CONFIDENTIAL</a:t>
            </a:r>
            <a:endParaRPr lang="en-US" dirty="0"/>
          </a:p>
        </p:txBody>
      </p:sp>
      <p:sp>
        <p:nvSpPr>
          <p:cNvPr id="16" name="Slide Number Placeholder 5"/>
          <p:cNvSpPr txBox="1">
            <a:spLocks/>
          </p:cNvSpPr>
          <p:nvPr userDrawn="1"/>
        </p:nvSpPr>
        <p:spPr>
          <a:xfrm>
            <a:off x="7574878" y="6425040"/>
            <a:ext cx="1057058" cy="259224"/>
          </a:xfrm>
          <a:prstGeom prst="rect">
            <a:avLst/>
          </a:prstGeom>
        </p:spPr>
        <p:txBody>
          <a:bodyPr/>
          <a:lstStyle>
            <a:defPPr>
              <a:defRPr lang="en-US"/>
            </a:defPPr>
            <a:lvl1pPr marL="0" algn="l" defTabSz="457200" rtl="0" eaLnBrk="1" latinLnBrk="0" hangingPunct="1">
              <a:defRPr lang="en-US" sz="1000" kern="1200" smtClean="0">
                <a:solidFill>
                  <a:srgbClr val="9999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65D187-03D4-9542-9B39-E7E7C2A6FF25}" type="slidenum">
              <a:rPr lang="en-US" smtClean="0"/>
              <a:pPr algn="r"/>
              <a:t>‹#›</a:t>
            </a:fld>
            <a:endParaRPr lang="en-US" dirty="0"/>
          </a:p>
        </p:txBody>
      </p:sp>
      <p:sp>
        <p:nvSpPr>
          <p:cNvPr id="9" name="Content Placeholder 8"/>
          <p:cNvSpPr>
            <a:spLocks noGrp="1"/>
          </p:cNvSpPr>
          <p:nvPr>
            <p:ph sz="quarter" idx="11" hasCustomPrompt="1"/>
          </p:nvPr>
        </p:nvSpPr>
        <p:spPr>
          <a:xfrm>
            <a:off x="2386584" y="2084832"/>
            <a:ext cx="5980176" cy="642426"/>
          </a:xfrm>
          <a:prstGeom prst="rect">
            <a:avLst/>
          </a:prstGeom>
          <a:noFill/>
        </p:spPr>
        <p:txBody>
          <a:bodyPr wrap="square" rtlCol="0">
            <a:noAutofit/>
          </a:bodyPr>
          <a:lstStyle>
            <a:lvl1pPr marL="0" indent="0">
              <a:buNone/>
              <a:defRPr lang="en-US" sz="1400" spc="0" dirty="0" smtClean="0">
                <a:solidFill>
                  <a:srgbClr val="666666"/>
                </a:solidFill>
              </a:defRPr>
            </a:lvl1pPr>
          </a:lstStyle>
          <a:p>
            <a:pPr marL="0" lvl="0"/>
            <a:r>
              <a:rPr lang="en-US" dirty="0" smtClean="0"/>
              <a:t>Click to edit 1st icon supporting text</a:t>
            </a:r>
          </a:p>
        </p:txBody>
      </p:sp>
      <p:sp>
        <p:nvSpPr>
          <p:cNvPr id="29" name="Content Placeholder 7"/>
          <p:cNvSpPr>
            <a:spLocks noGrp="1"/>
          </p:cNvSpPr>
          <p:nvPr>
            <p:ph sz="quarter" idx="12" hasCustomPrompt="1"/>
          </p:nvPr>
        </p:nvSpPr>
        <p:spPr>
          <a:xfrm>
            <a:off x="2386584" y="3054096"/>
            <a:ext cx="5980176" cy="553998"/>
          </a:xfrm>
          <a:prstGeom prst="rect">
            <a:avLst/>
          </a:prstGeom>
          <a:noFill/>
        </p:spPr>
        <p:txBody>
          <a:bodyPr wrap="square" rtlCol="0">
            <a:noAutofit/>
          </a:bodyPr>
          <a:lstStyle>
            <a:lvl1pPr marL="0" indent="0">
              <a:buNone/>
              <a:defRPr lang="en-US" sz="3000" b="1" baseline="0" dirty="0" smtClean="0">
                <a:solidFill>
                  <a:srgbClr val="40B9FF"/>
                </a:solidFill>
              </a:defRPr>
            </a:lvl1pPr>
            <a:lvl2pPr>
              <a:defRPr lang="en-US" sz="1800" dirty="0" smtClean="0">
                <a:latin typeface="+mn-lt"/>
                <a:cs typeface="+mn-cs"/>
              </a:defRPr>
            </a:lvl2pPr>
            <a:lvl3pPr>
              <a:defRPr lang="en-US" sz="1800" dirty="0" smtClean="0">
                <a:latin typeface="+mn-lt"/>
                <a:cs typeface="+mn-cs"/>
              </a:defRPr>
            </a:lvl3pPr>
            <a:lvl4pPr>
              <a:defRPr lang="en-US" sz="1800" dirty="0" smtClean="0">
                <a:latin typeface="+mn-lt"/>
                <a:cs typeface="+mn-cs"/>
              </a:defRPr>
            </a:lvl4pPr>
            <a:lvl5pPr>
              <a:defRPr lang="en-US" sz="1800" dirty="0">
                <a:latin typeface="+mn-lt"/>
                <a:cs typeface="+mn-cs"/>
              </a:defRPr>
            </a:lvl5pPr>
          </a:lstStyle>
          <a:p>
            <a:pPr marL="0" lvl="0"/>
            <a:r>
              <a:rPr lang="en-US" dirty="0" smtClean="0"/>
              <a:t>Click to edit 2nd icon title text</a:t>
            </a:r>
          </a:p>
        </p:txBody>
      </p:sp>
      <p:sp>
        <p:nvSpPr>
          <p:cNvPr id="30" name="Content Placeholder 8"/>
          <p:cNvSpPr>
            <a:spLocks noGrp="1"/>
          </p:cNvSpPr>
          <p:nvPr>
            <p:ph sz="quarter" idx="13" hasCustomPrompt="1"/>
          </p:nvPr>
        </p:nvSpPr>
        <p:spPr>
          <a:xfrm>
            <a:off x="2386584" y="3547872"/>
            <a:ext cx="5980176" cy="642426"/>
          </a:xfrm>
          <a:prstGeom prst="rect">
            <a:avLst/>
          </a:prstGeom>
          <a:noFill/>
        </p:spPr>
        <p:txBody>
          <a:bodyPr wrap="square" rtlCol="0">
            <a:noAutofit/>
          </a:bodyPr>
          <a:lstStyle>
            <a:lvl1pPr marL="0" indent="0">
              <a:buNone/>
              <a:defRPr lang="en-US" sz="1400" spc="0" dirty="0" smtClean="0">
                <a:solidFill>
                  <a:srgbClr val="666666"/>
                </a:solidFill>
              </a:defRPr>
            </a:lvl1pPr>
          </a:lstStyle>
          <a:p>
            <a:pPr marL="0" lvl="0"/>
            <a:r>
              <a:rPr lang="en-US" dirty="0" smtClean="0"/>
              <a:t>Click to edit 2nd icon supporting text</a:t>
            </a:r>
          </a:p>
        </p:txBody>
      </p:sp>
      <p:sp>
        <p:nvSpPr>
          <p:cNvPr id="31" name="Content Placeholder 7"/>
          <p:cNvSpPr>
            <a:spLocks noGrp="1"/>
          </p:cNvSpPr>
          <p:nvPr>
            <p:ph sz="quarter" idx="14" hasCustomPrompt="1"/>
          </p:nvPr>
        </p:nvSpPr>
        <p:spPr>
          <a:xfrm>
            <a:off x="2386584" y="4517136"/>
            <a:ext cx="5980176" cy="553998"/>
          </a:xfrm>
          <a:prstGeom prst="rect">
            <a:avLst/>
          </a:prstGeom>
          <a:noFill/>
        </p:spPr>
        <p:txBody>
          <a:bodyPr wrap="square" rtlCol="0">
            <a:noAutofit/>
          </a:bodyPr>
          <a:lstStyle>
            <a:lvl1pPr marL="0" indent="0">
              <a:buNone/>
              <a:defRPr lang="en-US" sz="3000" b="1" baseline="0" dirty="0" smtClean="0">
                <a:solidFill>
                  <a:srgbClr val="40B9FF"/>
                </a:solidFill>
              </a:defRPr>
            </a:lvl1pPr>
            <a:lvl2pPr>
              <a:defRPr lang="en-US" sz="1800" dirty="0" smtClean="0">
                <a:latin typeface="+mn-lt"/>
                <a:cs typeface="+mn-cs"/>
              </a:defRPr>
            </a:lvl2pPr>
            <a:lvl3pPr>
              <a:defRPr lang="en-US" sz="1800" dirty="0" smtClean="0">
                <a:latin typeface="+mn-lt"/>
                <a:cs typeface="+mn-cs"/>
              </a:defRPr>
            </a:lvl3pPr>
            <a:lvl4pPr>
              <a:defRPr lang="en-US" sz="1800" dirty="0" smtClean="0">
                <a:latin typeface="+mn-lt"/>
                <a:cs typeface="+mn-cs"/>
              </a:defRPr>
            </a:lvl4pPr>
            <a:lvl5pPr>
              <a:defRPr lang="en-US" sz="1800" dirty="0">
                <a:latin typeface="+mn-lt"/>
                <a:cs typeface="+mn-cs"/>
              </a:defRPr>
            </a:lvl5pPr>
          </a:lstStyle>
          <a:p>
            <a:pPr marL="0" lvl="0"/>
            <a:r>
              <a:rPr lang="en-US" dirty="0" smtClean="0"/>
              <a:t>Click to edit 3rd icon title text</a:t>
            </a:r>
          </a:p>
        </p:txBody>
      </p:sp>
      <p:sp>
        <p:nvSpPr>
          <p:cNvPr id="32" name="Content Placeholder 8"/>
          <p:cNvSpPr>
            <a:spLocks noGrp="1"/>
          </p:cNvSpPr>
          <p:nvPr>
            <p:ph sz="quarter" idx="15" hasCustomPrompt="1"/>
          </p:nvPr>
        </p:nvSpPr>
        <p:spPr>
          <a:xfrm>
            <a:off x="2386584" y="5020056"/>
            <a:ext cx="5980176" cy="642426"/>
          </a:xfrm>
          <a:prstGeom prst="rect">
            <a:avLst/>
          </a:prstGeom>
          <a:noFill/>
        </p:spPr>
        <p:txBody>
          <a:bodyPr wrap="square" rtlCol="0">
            <a:noAutofit/>
          </a:bodyPr>
          <a:lstStyle>
            <a:lvl1pPr marL="0" indent="0">
              <a:buNone/>
              <a:defRPr lang="en-US" sz="1400" spc="0" dirty="0" smtClean="0">
                <a:solidFill>
                  <a:srgbClr val="666666"/>
                </a:solidFill>
              </a:defRPr>
            </a:lvl1pPr>
          </a:lstStyle>
          <a:p>
            <a:pPr marL="0" lvl="0"/>
            <a:r>
              <a:rPr lang="en-US" dirty="0" smtClean="0"/>
              <a:t>Click to edit 3rd icon supporting text</a:t>
            </a:r>
          </a:p>
        </p:txBody>
      </p:sp>
    </p:spTree>
    <p:extLst>
      <p:ext uri="{BB962C8B-B14F-4D97-AF65-F5344CB8AC3E}">
        <p14:creationId xmlns:p14="http://schemas.microsoft.com/office/powerpoint/2010/main" val="31802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24000"/>
                    </a14:imgEffect>
                  </a14:imgLayer>
                </a14:imgProps>
              </a:ext>
              <a:ext uri="{28A0092B-C50C-407E-A947-70E740481C1C}">
                <a14:useLocalDpi xmlns:a14="http://schemas.microsoft.com/office/drawing/2010/main"/>
              </a:ext>
            </a:extLst>
          </a:blip>
          <a:srcRect/>
          <a:stretch/>
        </p:blipFill>
        <p:spPr>
          <a:xfrm>
            <a:off x="-1" y="0"/>
            <a:ext cx="9144001" cy="6858000"/>
          </a:xfrm>
          <a:prstGeom prst="rect">
            <a:avLst/>
          </a:prstGeom>
        </p:spPr>
      </p:pic>
      <p:pic>
        <p:nvPicPr>
          <p:cNvPr id="4" name="Picture 3" descr="overlay.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Rectangle 4"/>
          <p:cNvSpPr/>
          <p:nvPr userDrawn="1"/>
        </p:nvSpPr>
        <p:spPr>
          <a:xfrm>
            <a:off x="492477" y="5369842"/>
            <a:ext cx="4492390" cy="369332"/>
          </a:xfrm>
          <a:prstGeom prst="rect">
            <a:avLst/>
          </a:prstGeom>
        </p:spPr>
        <p:txBody>
          <a:bodyPr wrap="square">
            <a:spAutoFit/>
          </a:bodyPr>
          <a:lstStyle/>
          <a:p>
            <a:pPr marL="11397">
              <a:tabLst>
                <a:tab pos="2624155" algn="l"/>
              </a:tabLst>
            </a:pPr>
            <a:r>
              <a:rPr lang="en-US" spc="-100" dirty="0">
                <a:solidFill>
                  <a:srgbClr val="FFFFFF"/>
                </a:solidFill>
                <a:latin typeface="Arial"/>
                <a:cs typeface="Arial"/>
              </a:rPr>
              <a:t>Magically </a:t>
            </a:r>
            <a:r>
              <a:rPr lang="en-US" spc="-100" dirty="0" smtClean="0">
                <a:solidFill>
                  <a:srgbClr val="FFFFFF"/>
                </a:solidFill>
                <a:latin typeface="Arial"/>
                <a:cs typeface="Arial"/>
              </a:rPr>
              <a:t>Simple Business </a:t>
            </a:r>
            <a:r>
              <a:rPr lang="en-US" spc="-100" dirty="0">
                <a:solidFill>
                  <a:srgbClr val="FFFFFF"/>
                </a:solidFill>
                <a:latin typeface="Arial"/>
                <a:cs typeface="Arial"/>
              </a:rPr>
              <a:t>Payments</a:t>
            </a:r>
            <a:endParaRPr lang="en-US" spc="-100" dirty="0">
              <a:latin typeface="Arial"/>
              <a:cs typeface="Arial"/>
            </a:endParaRPr>
          </a:p>
        </p:txBody>
      </p:sp>
      <p:pic>
        <p:nvPicPr>
          <p:cNvPr id="6" name="Picture 5" descr="BDC_Logo_Reversed_white.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94393" y="4723450"/>
            <a:ext cx="1816834" cy="502631"/>
          </a:xfrm>
          <a:prstGeom prst="rect">
            <a:avLst/>
          </a:prstGeom>
        </p:spPr>
      </p:pic>
      <p:sp>
        <p:nvSpPr>
          <p:cNvPr id="7" name="Title 1"/>
          <p:cNvSpPr txBox="1">
            <a:spLocks/>
          </p:cNvSpPr>
          <p:nvPr userDrawn="1"/>
        </p:nvSpPr>
        <p:spPr>
          <a:xfrm>
            <a:off x="468959" y="3265663"/>
            <a:ext cx="8092440" cy="1627632"/>
          </a:xfrm>
          <a:prstGeom prst="rect">
            <a:avLst/>
          </a:prstGeom>
        </p:spPr>
        <p:txBody>
          <a:bodyPr/>
          <a:lstStyle>
            <a:lvl1pPr algn="ctr" defTabSz="457200" rtl="0" eaLnBrk="1" latinLnBrk="0" hangingPunct="1">
              <a:spcBef>
                <a:spcPct val="0"/>
              </a:spcBef>
              <a:buNone/>
              <a:defRPr sz="4400" kern="1200" spc="-100">
                <a:solidFill>
                  <a:schemeClr val="tx1"/>
                </a:solidFill>
                <a:latin typeface="Arial"/>
                <a:ea typeface="+mj-ea"/>
                <a:cs typeface="Arial"/>
              </a:defRPr>
            </a:lvl1pPr>
          </a:lstStyle>
          <a:p>
            <a:pPr algn="l"/>
            <a:r>
              <a:rPr lang="en-US" sz="5000" b="1" spc="-300" dirty="0">
                <a:solidFill>
                  <a:prstClr val="white"/>
                </a:solidFill>
                <a:ea typeface="+mn-ea"/>
              </a:rPr>
              <a:t>Thanks</a:t>
            </a:r>
            <a:endParaRPr lang="en-US" dirty="0"/>
          </a:p>
        </p:txBody>
      </p:sp>
    </p:spTree>
    <p:extLst>
      <p:ext uri="{BB962C8B-B14F-4D97-AF65-F5344CB8AC3E}">
        <p14:creationId xmlns:p14="http://schemas.microsoft.com/office/powerpoint/2010/main" val="28665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865376" y="6428232"/>
            <a:ext cx="5413248" cy="246221"/>
          </a:xfrm>
          <a:prstGeom prst="rect">
            <a:avLst/>
          </a:prstGeom>
        </p:spPr>
        <p:txBody>
          <a:bodyPr/>
          <a:lstStyle/>
          <a:p>
            <a:r>
              <a:rPr lang="en-US" dirty="0" smtClean="0"/>
              <a:t>BILL.COM CONFIDENTIAL</a:t>
            </a:r>
            <a:endParaRPr lang="en-US" dirty="0"/>
          </a:p>
        </p:txBody>
      </p:sp>
      <p:sp>
        <p:nvSpPr>
          <p:cNvPr id="4" name="Slide Number Placeholder 3"/>
          <p:cNvSpPr>
            <a:spLocks noGrp="1"/>
          </p:cNvSpPr>
          <p:nvPr>
            <p:ph type="sldNum" sz="quarter" idx="12"/>
          </p:nvPr>
        </p:nvSpPr>
        <p:spPr>
          <a:xfrm>
            <a:off x="7574878" y="6425040"/>
            <a:ext cx="1057058" cy="259224"/>
          </a:xfrm>
          <a:prstGeom prst="rect">
            <a:avLst/>
          </a:prstGeom>
        </p:spPr>
        <p:txBody>
          <a:bodyPr/>
          <a:lstStyle/>
          <a:p>
            <a:fld id="{0365D187-03D4-9542-9B39-E7E7C2A6FF25}" type="slidenum">
              <a:rPr lang="en-US" smtClean="0"/>
              <a:t>‹#›</a:t>
            </a:fld>
            <a:endParaRPr lang="en-US" dirty="0"/>
          </a:p>
        </p:txBody>
      </p:sp>
    </p:spTree>
    <p:extLst>
      <p:ext uri="{BB962C8B-B14F-4D97-AF65-F5344CB8AC3E}">
        <p14:creationId xmlns:p14="http://schemas.microsoft.com/office/powerpoint/2010/main" val="220885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484632" y="4937760"/>
            <a:ext cx="8549640" cy="512064"/>
          </a:xfrm>
          <a:prstGeom prst="rect">
            <a:avLst/>
          </a:prstGeom>
        </p:spPr>
        <p:txBody>
          <a:bodyPr vert="horz" lIns="91440" tIns="45720" rIns="91440" bIns="45720" rtlCol="0" anchor="t">
            <a:normAutofit/>
          </a:bodyPr>
          <a:lstStyle>
            <a:lvl1pPr algn="l">
              <a:defRPr lang="en-US" sz="3000" b="1">
                <a:solidFill>
                  <a:schemeClr val="tx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srgbClr val="666666"/>
                </a:solidFill>
                <a:effectLst/>
                <a:uLnTx/>
                <a:uFillTx/>
              </a:rPr>
              <a:t>Click to edit Master title style</a:t>
            </a:r>
            <a:endParaRPr kumimoji="0" lang="en-US" sz="3000" b="1" i="0" u="none" strike="noStrike" kern="0" cap="none" spc="0" normalizeH="0" baseline="0" noProof="0" dirty="0">
              <a:ln>
                <a:noFill/>
              </a:ln>
              <a:solidFill>
                <a:srgbClr val="666666"/>
              </a:solidFill>
              <a:effectLst/>
              <a:uLnTx/>
              <a:uFillTx/>
            </a:endParaRPr>
          </a:p>
        </p:txBody>
      </p:sp>
      <p:sp>
        <p:nvSpPr>
          <p:cNvPr id="14" name="Subtitle 2"/>
          <p:cNvSpPr>
            <a:spLocks noGrp="1"/>
          </p:cNvSpPr>
          <p:nvPr>
            <p:ph type="subTitle" idx="1" hasCustomPrompt="1"/>
          </p:nvPr>
        </p:nvSpPr>
        <p:spPr>
          <a:xfrm>
            <a:off x="484632" y="5449824"/>
            <a:ext cx="8549640" cy="390391"/>
          </a:xfrm>
          <a:prstGeom prst="rect">
            <a:avLst/>
          </a:prstGeom>
        </p:spPr>
        <p:txBody>
          <a:bodyPr vert="horz" lIns="91440" tIns="45720" rIns="91440" bIns="45720" rtlCol="0">
            <a:noAutofit/>
          </a:bodyPr>
          <a:lstStyle>
            <a:lvl1pPr marL="342900" indent="-342900">
              <a:buNone/>
              <a:defRPr lang="en-US" sz="1800" spc="0" dirty="0">
                <a:solidFill>
                  <a:srgbClr val="999999"/>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999999"/>
                </a:solidFill>
                <a:effectLst/>
                <a:uLnTx/>
                <a:uFillTx/>
              </a:rPr>
              <a:t>Click to add a date (January 23rd 2015)</a:t>
            </a:r>
            <a:endParaRPr kumimoji="0" lang="en-US" sz="1800" b="0" i="0" u="none" strike="noStrike" kern="0" cap="none" spc="0" normalizeH="0" baseline="0" noProof="0" dirty="0">
              <a:ln>
                <a:noFill/>
              </a:ln>
              <a:solidFill>
                <a:srgbClr val="999999"/>
              </a:solidFill>
              <a:effectLst/>
              <a:uLnTx/>
              <a:uFillTx/>
            </a:endParaRPr>
          </a:p>
        </p:txBody>
      </p:sp>
      <p:sp>
        <p:nvSpPr>
          <p:cNvPr id="15" name="Rectangle 14"/>
          <p:cNvSpPr/>
          <p:nvPr userDrawn="1"/>
        </p:nvSpPr>
        <p:spPr>
          <a:xfrm>
            <a:off x="0" y="0"/>
            <a:ext cx="9144000" cy="4486477"/>
          </a:xfrm>
          <a:prstGeom prst="rect">
            <a:avLst/>
          </a:prstGeom>
          <a:gradFill flip="none" rotWithShape="1">
            <a:gsLst>
              <a:gs pos="0">
                <a:srgbClr val="EBEBEB"/>
              </a:gs>
              <a:gs pos="17000">
                <a:srgbClr val="F7F7F7"/>
              </a:gs>
            </a:gsLst>
            <a:lin ang="162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6" name="Picture 15" descr="title_back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98837" y="121920"/>
            <a:ext cx="6345163" cy="4364557"/>
          </a:xfrm>
          <a:prstGeom prst="rect">
            <a:avLst/>
          </a:prstGeom>
        </p:spPr>
      </p:pic>
      <p:pic>
        <p:nvPicPr>
          <p:cNvPr id="17" name="Picture 16" descr="BDC_LOGO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4393" y="3354780"/>
            <a:ext cx="1862392" cy="521470"/>
          </a:xfrm>
          <a:prstGeom prst="rect">
            <a:avLst/>
          </a:prstGeom>
        </p:spPr>
      </p:pic>
      <p:sp>
        <p:nvSpPr>
          <p:cNvPr id="18" name="Rectangle 17"/>
          <p:cNvSpPr/>
          <p:nvPr userDrawn="1"/>
        </p:nvSpPr>
        <p:spPr>
          <a:xfrm rot="16200000">
            <a:off x="4536440" y="-4536440"/>
            <a:ext cx="71120" cy="9144000"/>
          </a:xfrm>
          <a:prstGeom prst="rect">
            <a:avLst/>
          </a:prstGeom>
          <a:solidFill>
            <a:srgbClr val="005185"/>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4699F"/>
              </a:solidFill>
              <a:effectLst/>
              <a:uLnTx/>
              <a:uFillTx/>
              <a:latin typeface="Calibri"/>
              <a:ea typeface="+mn-ea"/>
              <a:cs typeface="+mn-cs"/>
            </a:endParaRPr>
          </a:p>
        </p:txBody>
      </p:sp>
    </p:spTree>
    <p:extLst>
      <p:ext uri="{BB962C8B-B14F-4D97-AF65-F5344CB8AC3E}">
        <p14:creationId xmlns:p14="http://schemas.microsoft.com/office/powerpoint/2010/main" val="98741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54714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3" r:id="rId6"/>
    <p:sldLayoutId id="2147483662"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ctr" defTabSz="457200" rtl="0" eaLnBrk="1" latinLnBrk="0" hangingPunct="1">
        <a:spcBef>
          <a:spcPct val="0"/>
        </a:spcBef>
        <a:buNone/>
        <a:defRPr sz="4400" kern="1200" spc="-1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spc="-1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spc="-1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spc="-1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spc="-1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spc="-1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880017"/>
      </p:ext>
    </p:extLst>
  </p:cSld>
  <p:clrMap bg1="lt1" tx1="dk1" bg2="lt2" tx2="dk2" accent1="accent1" accent2="accent2" accent3="accent3" accent4="accent4" accent5="accent5" accent6="accent6" hlink="hlink" folHlink="folHlink"/>
  <p:sldLayoutIdLst>
    <p:sldLayoutId id="2147483657"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5" Type="http://schemas.openxmlformats.org/officeDocument/2006/relationships/image" Target="../media/image9.png"/><Relationship Id="rId6" Type="http://schemas.microsoft.com/office/2007/relationships/hdphoto" Target="../media/hdphoto3.wdp"/><Relationship Id="rId7" Type="http://schemas.openxmlformats.org/officeDocument/2006/relationships/image" Target="../media/image10.png"/><Relationship Id="rId8" Type="http://schemas.microsoft.com/office/2007/relationships/hdphoto" Target="../media/hdphoto4.wdp"/><Relationship Id="rId9" Type="http://schemas.openxmlformats.org/officeDocument/2006/relationships/image" Target="../media/image11.png"/><Relationship Id="rId10" Type="http://schemas.microsoft.com/office/2007/relationships/hdphoto" Target="../media/hdphoto5.wdp"/><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counting_Firms_Hub.png"/>
          <p:cNvPicPr>
            <a:picLocks noChangeAspect="1"/>
          </p:cNvPicPr>
          <p:nvPr/>
        </p:nvPicPr>
        <p:blipFill rotWithShape="1">
          <a:blip r:embed="rId3">
            <a:extLst>
              <a:ext uri="{28A0092B-C50C-407E-A947-70E740481C1C}">
                <a14:useLocalDpi xmlns:a14="http://schemas.microsoft.com/office/drawing/2010/main" val="0"/>
              </a:ext>
            </a:extLst>
          </a:blip>
          <a:srcRect l="21926" t="1414" r="33592"/>
          <a:stretch/>
        </p:blipFill>
        <p:spPr>
          <a:xfrm>
            <a:off x="0" y="69023"/>
            <a:ext cx="9144000" cy="4813129"/>
          </a:xfrm>
          <a:prstGeom prst="rect">
            <a:avLst/>
          </a:prstGeom>
          <a:ln>
            <a:noFill/>
          </a:ln>
          <a:effectLst/>
        </p:spPr>
      </p:pic>
      <p:sp>
        <p:nvSpPr>
          <p:cNvPr id="5" name="Rectangle 4"/>
          <p:cNvSpPr/>
          <p:nvPr/>
        </p:nvSpPr>
        <p:spPr>
          <a:xfrm>
            <a:off x="0" y="54608"/>
            <a:ext cx="8826518" cy="4836654"/>
          </a:xfrm>
          <a:prstGeom prst="rect">
            <a:avLst/>
          </a:prstGeom>
          <a:gradFill flip="none" rotWithShape="1">
            <a:gsLst>
              <a:gs pos="22000">
                <a:srgbClr val="EBEBEB"/>
              </a:gs>
              <a:gs pos="58000">
                <a:schemeClr val="bg2">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lstStyle/>
          <a:p>
            <a:r>
              <a:rPr lang="en-US" dirty="0"/>
              <a:t>Accounts </a:t>
            </a:r>
            <a:r>
              <a:rPr lang="en-US" dirty="0" smtClean="0"/>
              <a:t>Payable </a:t>
            </a:r>
            <a:r>
              <a:rPr lang="en-US" dirty="0"/>
              <a:t>Workflow</a:t>
            </a:r>
          </a:p>
        </p:txBody>
      </p:sp>
      <p:pic>
        <p:nvPicPr>
          <p:cNvPr id="4" name="Picture 3" descr="BDC_LOGO_RGB.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4393" y="3354780"/>
            <a:ext cx="1862392" cy="521470"/>
          </a:xfrm>
          <a:prstGeom prst="rect">
            <a:avLst/>
          </a:prstGeom>
        </p:spPr>
      </p:pic>
    </p:spTree>
    <p:extLst>
      <p:ext uri="{BB962C8B-B14F-4D97-AF65-F5344CB8AC3E}">
        <p14:creationId xmlns:p14="http://schemas.microsoft.com/office/powerpoint/2010/main" val="243614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Bill.com </a:t>
            </a:r>
            <a:r>
              <a:rPr lang="en-US" dirty="0" smtClean="0"/>
              <a:t>payment </a:t>
            </a:r>
            <a:r>
              <a:rPr lang="en-US" dirty="0"/>
              <a:t>s</a:t>
            </a:r>
            <a:r>
              <a:rPr lang="en-US" dirty="0" smtClean="0"/>
              <a:t>ystem</a:t>
            </a:r>
            <a:r>
              <a:rPr lang="en-US" dirty="0"/>
              <a:t>:</a:t>
            </a:r>
          </a:p>
        </p:txBody>
      </p:sp>
      <p:sp>
        <p:nvSpPr>
          <p:cNvPr id="4" name="Footer Placeholder 3"/>
          <p:cNvSpPr>
            <a:spLocks noGrp="1"/>
          </p:cNvSpPr>
          <p:nvPr>
            <p:ph type="ftr" sz="quarter" idx="3"/>
          </p:nvPr>
        </p:nvSpPr>
        <p:spPr/>
        <p:txBody>
          <a:bodyPr/>
          <a:lstStyle/>
          <a:p>
            <a:pPr algn="ctr"/>
            <a:r>
              <a:rPr lang="en-US" dirty="0" smtClean="0"/>
              <a:t>BILL.COM CONFIDENTIAL</a:t>
            </a:r>
            <a:endParaRPr lang="en-US" dirty="0"/>
          </a:p>
        </p:txBody>
      </p:sp>
      <p:sp>
        <p:nvSpPr>
          <p:cNvPr id="11" name="TextBox 10"/>
          <p:cNvSpPr txBox="1"/>
          <p:nvPr/>
        </p:nvSpPr>
        <p:spPr>
          <a:xfrm>
            <a:off x="1723052" y="1319175"/>
            <a:ext cx="3570208" cy="461665"/>
          </a:xfrm>
          <a:prstGeom prst="rect">
            <a:avLst/>
          </a:prstGeom>
          <a:noFill/>
        </p:spPr>
        <p:txBody>
          <a:bodyPr wrap="none" rtlCol="0">
            <a:spAutoFit/>
          </a:bodyPr>
          <a:lstStyle/>
          <a:p>
            <a:r>
              <a:rPr lang="en-CA" sz="2400" b="1" dirty="0" smtClean="0">
                <a:solidFill>
                  <a:schemeClr val="accent2"/>
                </a:solidFill>
              </a:rPr>
              <a:t>Saves time and money</a:t>
            </a:r>
            <a:endParaRPr lang="en-CA" sz="2400" b="1" dirty="0">
              <a:solidFill>
                <a:schemeClr val="accent2"/>
              </a:solidFill>
            </a:endParaRPr>
          </a:p>
        </p:txBody>
      </p:sp>
      <p:sp>
        <p:nvSpPr>
          <p:cNvPr id="12" name="Rectangle 11"/>
          <p:cNvSpPr/>
          <p:nvPr/>
        </p:nvSpPr>
        <p:spPr>
          <a:xfrm>
            <a:off x="776466" y="1150523"/>
            <a:ext cx="845258" cy="8437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p>
        </p:txBody>
      </p:sp>
      <p:sp>
        <p:nvSpPr>
          <p:cNvPr id="13" name="Rectangle 12"/>
          <p:cNvSpPr/>
          <p:nvPr/>
        </p:nvSpPr>
        <p:spPr>
          <a:xfrm>
            <a:off x="776466" y="3083653"/>
            <a:ext cx="845258" cy="8437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p>
        </p:txBody>
      </p:sp>
      <p:sp>
        <p:nvSpPr>
          <p:cNvPr id="14" name="Rectangle 13"/>
          <p:cNvSpPr/>
          <p:nvPr/>
        </p:nvSpPr>
        <p:spPr>
          <a:xfrm>
            <a:off x="776466" y="2117088"/>
            <a:ext cx="845258" cy="8437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p>
        </p:txBody>
      </p:sp>
      <p:sp>
        <p:nvSpPr>
          <p:cNvPr id="15" name="Rectangle 14"/>
          <p:cNvSpPr/>
          <p:nvPr/>
        </p:nvSpPr>
        <p:spPr>
          <a:xfrm>
            <a:off x="776466" y="5016782"/>
            <a:ext cx="845258" cy="8437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p>
        </p:txBody>
      </p:sp>
      <p:sp>
        <p:nvSpPr>
          <p:cNvPr id="16" name="Rectangle 15"/>
          <p:cNvSpPr/>
          <p:nvPr/>
        </p:nvSpPr>
        <p:spPr>
          <a:xfrm>
            <a:off x="776466" y="4050218"/>
            <a:ext cx="845258" cy="8437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p>
        </p:txBody>
      </p:sp>
      <p:sp>
        <p:nvSpPr>
          <p:cNvPr id="17" name="TextBox 16"/>
          <p:cNvSpPr txBox="1"/>
          <p:nvPr/>
        </p:nvSpPr>
        <p:spPr>
          <a:xfrm>
            <a:off x="1723052" y="2117088"/>
            <a:ext cx="6208279" cy="830997"/>
          </a:xfrm>
          <a:prstGeom prst="rect">
            <a:avLst/>
          </a:prstGeom>
          <a:noFill/>
        </p:spPr>
        <p:txBody>
          <a:bodyPr wrap="square" rtlCol="0">
            <a:spAutoFit/>
          </a:bodyPr>
          <a:lstStyle/>
          <a:p>
            <a:r>
              <a:rPr lang="en-CA" sz="2400" b="1" dirty="0">
                <a:solidFill>
                  <a:schemeClr val="accent2"/>
                </a:solidFill>
              </a:rPr>
              <a:t>Eliminates the need to print checks </a:t>
            </a:r>
            <a:r>
              <a:rPr lang="en-CA" sz="2400" b="1" dirty="0" smtClean="0">
                <a:solidFill>
                  <a:schemeClr val="accent2"/>
                </a:solidFill>
              </a:rPr>
              <a:t/>
            </a:r>
            <a:br>
              <a:rPr lang="en-CA" sz="2400" b="1" dirty="0" smtClean="0">
                <a:solidFill>
                  <a:schemeClr val="accent2"/>
                </a:solidFill>
              </a:rPr>
            </a:br>
            <a:r>
              <a:rPr lang="en-CA" sz="2400" b="1" dirty="0" smtClean="0">
                <a:solidFill>
                  <a:schemeClr val="accent2"/>
                </a:solidFill>
              </a:rPr>
              <a:t>and </a:t>
            </a:r>
            <a:r>
              <a:rPr lang="en-CA" sz="2400" b="1" dirty="0">
                <a:solidFill>
                  <a:schemeClr val="accent2"/>
                </a:solidFill>
              </a:rPr>
              <a:t>stuff envelopes</a:t>
            </a:r>
          </a:p>
        </p:txBody>
      </p:sp>
      <p:sp>
        <p:nvSpPr>
          <p:cNvPr id="18" name="TextBox 17"/>
          <p:cNvSpPr txBox="1"/>
          <p:nvPr/>
        </p:nvSpPr>
        <p:spPr>
          <a:xfrm>
            <a:off x="1723052" y="3272952"/>
            <a:ext cx="4378122" cy="461665"/>
          </a:xfrm>
          <a:prstGeom prst="rect">
            <a:avLst/>
          </a:prstGeom>
          <a:noFill/>
        </p:spPr>
        <p:txBody>
          <a:bodyPr wrap="none" rtlCol="0">
            <a:spAutoFit/>
          </a:bodyPr>
          <a:lstStyle/>
          <a:p>
            <a:r>
              <a:rPr lang="en-CA" sz="2400" b="1" dirty="0">
                <a:solidFill>
                  <a:schemeClr val="accent2"/>
                </a:solidFill>
              </a:rPr>
              <a:t>Eliminates double data entry</a:t>
            </a:r>
          </a:p>
        </p:txBody>
      </p:sp>
      <p:sp>
        <p:nvSpPr>
          <p:cNvPr id="19" name="TextBox 18"/>
          <p:cNvSpPr txBox="1"/>
          <p:nvPr/>
        </p:nvSpPr>
        <p:spPr>
          <a:xfrm>
            <a:off x="1723052" y="4228457"/>
            <a:ext cx="4426212" cy="461665"/>
          </a:xfrm>
          <a:prstGeom prst="rect">
            <a:avLst/>
          </a:prstGeom>
          <a:noFill/>
        </p:spPr>
        <p:txBody>
          <a:bodyPr wrap="none" rtlCol="0">
            <a:spAutoFit/>
          </a:bodyPr>
          <a:lstStyle/>
          <a:p>
            <a:r>
              <a:rPr lang="en-CA" sz="2400" b="1" dirty="0">
                <a:solidFill>
                  <a:schemeClr val="accent2"/>
                </a:solidFill>
              </a:rPr>
              <a:t>Helps prevent payment </a:t>
            </a:r>
            <a:r>
              <a:rPr lang="en-CA" sz="2400" b="1" dirty="0" smtClean="0">
                <a:solidFill>
                  <a:schemeClr val="accent2"/>
                </a:solidFill>
              </a:rPr>
              <a:t>fraud</a:t>
            </a:r>
            <a:endParaRPr lang="en-CA" sz="2400" b="1" dirty="0">
              <a:solidFill>
                <a:schemeClr val="accent2"/>
              </a:solidFill>
            </a:endParaRPr>
          </a:p>
        </p:txBody>
      </p:sp>
      <p:sp>
        <p:nvSpPr>
          <p:cNvPr id="20" name="TextBox 19"/>
          <p:cNvSpPr txBox="1"/>
          <p:nvPr/>
        </p:nvSpPr>
        <p:spPr>
          <a:xfrm>
            <a:off x="1723052" y="5183962"/>
            <a:ext cx="7420947" cy="461665"/>
          </a:xfrm>
          <a:prstGeom prst="rect">
            <a:avLst/>
          </a:prstGeom>
          <a:noFill/>
        </p:spPr>
        <p:txBody>
          <a:bodyPr wrap="square" rtlCol="0">
            <a:spAutoFit/>
          </a:bodyPr>
          <a:lstStyle/>
          <a:p>
            <a:r>
              <a:rPr lang="en-CA" sz="2400" b="1" dirty="0">
                <a:solidFill>
                  <a:schemeClr val="accent2"/>
                </a:solidFill>
              </a:rPr>
              <a:t>Centralizes </a:t>
            </a:r>
            <a:r>
              <a:rPr lang="en-CA" sz="2400" b="1" dirty="0" smtClean="0">
                <a:solidFill>
                  <a:schemeClr val="accent2"/>
                </a:solidFill>
              </a:rPr>
              <a:t>data </a:t>
            </a:r>
            <a:r>
              <a:rPr lang="en-CA" sz="2400" b="1" dirty="0">
                <a:solidFill>
                  <a:schemeClr val="accent2"/>
                </a:solidFill>
              </a:rPr>
              <a:t>(no audit time headaches</a:t>
            </a:r>
            <a:r>
              <a:rPr lang="en-CA" sz="2400" b="1" dirty="0" smtClean="0">
                <a:solidFill>
                  <a:schemeClr val="accent2"/>
                </a:solidFill>
              </a:rPr>
              <a:t>)</a:t>
            </a:r>
            <a:endParaRPr lang="en-CA" sz="2400" b="1" dirty="0">
              <a:solidFill>
                <a:schemeClr val="accent2"/>
              </a:solidFill>
            </a:endParaRPr>
          </a:p>
        </p:txBody>
      </p:sp>
      <p:pic>
        <p:nvPicPr>
          <p:cNvPr id="3" name="Picture 2" descr="No more checks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57" y="2111098"/>
            <a:ext cx="867754" cy="867754"/>
          </a:xfrm>
          <a:prstGeom prst="rect">
            <a:avLst/>
          </a:prstGeom>
        </p:spPr>
      </p:pic>
      <p:pic>
        <p:nvPicPr>
          <p:cNvPr id="6" name="Picture 5" descr="Clock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48" y="1224031"/>
            <a:ext cx="696452" cy="696452"/>
          </a:xfrm>
          <a:prstGeom prst="rect">
            <a:avLst/>
          </a:prstGeom>
        </p:spPr>
      </p:pic>
      <p:pic>
        <p:nvPicPr>
          <p:cNvPr id="7" name="Picture 6" descr="Approval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767" y="3167292"/>
            <a:ext cx="740136" cy="740134"/>
          </a:xfrm>
          <a:prstGeom prst="rect">
            <a:avLst/>
          </a:prstGeom>
        </p:spPr>
      </p:pic>
      <p:pic>
        <p:nvPicPr>
          <p:cNvPr id="8" name="Picture 7" descr="Bill.com_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193" y="5011683"/>
            <a:ext cx="864522" cy="864520"/>
          </a:xfrm>
          <a:prstGeom prst="rect">
            <a:avLst/>
          </a:prstGeom>
        </p:spPr>
      </p:pic>
      <p:pic>
        <p:nvPicPr>
          <p:cNvPr id="10" name="Picture 9" descr="Caution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150" y="4189831"/>
            <a:ext cx="585410" cy="585408"/>
          </a:xfrm>
          <a:prstGeom prst="rect">
            <a:avLst/>
          </a:prstGeom>
        </p:spPr>
      </p:pic>
    </p:spTree>
    <p:extLst>
      <p:ext uri="{BB962C8B-B14F-4D97-AF65-F5344CB8AC3E}">
        <p14:creationId xmlns:p14="http://schemas.microsoft.com/office/powerpoint/2010/main" val="205314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53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Bill.com </a:t>
            </a:r>
            <a:r>
              <a:rPr lang="en-US" dirty="0" smtClean="0"/>
              <a:t>accounts </a:t>
            </a:r>
            <a:r>
              <a:rPr lang="en-US" dirty="0"/>
              <a:t>p</a:t>
            </a:r>
            <a:r>
              <a:rPr lang="en-US" dirty="0" smtClean="0"/>
              <a:t>ayable</a:t>
            </a:r>
            <a:endParaRPr lang="en-US" dirty="0"/>
          </a:p>
        </p:txBody>
      </p:sp>
      <p:sp>
        <p:nvSpPr>
          <p:cNvPr id="8" name="Content Placeholder 7"/>
          <p:cNvSpPr>
            <a:spLocks noGrp="1"/>
          </p:cNvSpPr>
          <p:nvPr>
            <p:ph sz="quarter" idx="10"/>
          </p:nvPr>
        </p:nvSpPr>
        <p:spPr>
          <a:xfrm>
            <a:off x="4485860" y="1749438"/>
            <a:ext cx="3955683" cy="4042873"/>
          </a:xfrm>
        </p:spPr>
        <p:txBody>
          <a:bodyPr/>
          <a:lstStyle/>
          <a:p>
            <a:pPr marL="0" indent="0">
              <a:spcAft>
                <a:spcPts val="600"/>
              </a:spcAft>
              <a:buNone/>
            </a:pPr>
            <a:r>
              <a:rPr lang="en-US" sz="1800" dirty="0" smtClean="0"/>
              <a:t>Simply fax, email, or scan documents into Bill.com−(we enter the data!)</a:t>
            </a:r>
          </a:p>
          <a:p>
            <a:pPr marL="0" indent="0">
              <a:spcAft>
                <a:spcPts val="600"/>
              </a:spcAft>
              <a:buNone/>
            </a:pPr>
            <a:endParaRPr lang="en-US" sz="1800" dirty="0"/>
          </a:p>
          <a:p>
            <a:pPr marL="0" indent="0">
              <a:spcAft>
                <a:spcPts val="600"/>
              </a:spcAft>
              <a:buNone/>
            </a:pPr>
            <a:r>
              <a:rPr lang="en-US" sz="1800" dirty="0" smtClean="0"/>
              <a:t>Access and approve bills and </a:t>
            </a:r>
            <a:r>
              <a:rPr lang="en-US" sz="1800" dirty="0"/>
              <a:t>documents</a:t>
            </a:r>
            <a:r>
              <a:rPr lang="en-US" sz="1800" dirty="0" smtClean="0"/>
              <a:t>−(it’s paperless!)</a:t>
            </a:r>
          </a:p>
          <a:p>
            <a:pPr marL="0" indent="0">
              <a:spcAft>
                <a:spcPts val="600"/>
              </a:spcAft>
              <a:buNone/>
            </a:pPr>
            <a:endParaRPr lang="en-US" sz="1800" dirty="0"/>
          </a:p>
          <a:p>
            <a:pPr marL="0" indent="0">
              <a:spcAft>
                <a:spcPts val="600"/>
              </a:spcAft>
              <a:buNone/>
            </a:pPr>
            <a:r>
              <a:rPr lang="en-US" sz="1800" dirty="0" smtClean="0"/>
              <a:t>Pay by ACH or check with one </a:t>
            </a:r>
            <a:r>
              <a:rPr lang="en-US" sz="1800" dirty="0"/>
              <a:t>click−</a:t>
            </a:r>
            <a:r>
              <a:rPr lang="en-US" sz="1800" dirty="0" smtClean="0"/>
              <a:t/>
            </a:r>
            <a:br>
              <a:rPr lang="en-US" sz="1800" dirty="0" smtClean="0"/>
            </a:br>
            <a:r>
              <a:rPr lang="en-US" sz="1800" dirty="0" smtClean="0"/>
              <a:t>(we process them for you!)</a:t>
            </a:r>
          </a:p>
          <a:p>
            <a:pPr marL="0" indent="0">
              <a:spcAft>
                <a:spcPts val="600"/>
              </a:spcAft>
              <a:buNone/>
            </a:pPr>
            <a:endParaRPr lang="en-US" sz="1800" dirty="0"/>
          </a:p>
          <a:p>
            <a:pPr marL="0" indent="0">
              <a:spcAft>
                <a:spcPts val="600"/>
              </a:spcAft>
              <a:buNone/>
            </a:pPr>
            <a:r>
              <a:rPr lang="en-US" sz="1800" dirty="0" smtClean="0"/>
              <a:t>Synchronize with accounting software </a:t>
            </a:r>
            <a:br>
              <a:rPr lang="en-US" sz="1800" dirty="0" smtClean="0"/>
            </a:br>
            <a:r>
              <a:rPr lang="en-US" sz="1800" dirty="0" smtClean="0"/>
              <a:t>−(no data entry!)</a:t>
            </a:r>
            <a:endParaRPr lang="en-US" sz="1800" dirty="0"/>
          </a:p>
        </p:txBody>
      </p:sp>
      <p:sp>
        <p:nvSpPr>
          <p:cNvPr id="9" name="Content Placeholder 8"/>
          <p:cNvSpPr>
            <a:spLocks noGrp="1"/>
          </p:cNvSpPr>
          <p:nvPr>
            <p:ph sz="quarter" idx="11"/>
          </p:nvPr>
        </p:nvSpPr>
        <p:spPr>
          <a:xfrm>
            <a:off x="576072" y="1614338"/>
            <a:ext cx="2487168" cy="4042873"/>
          </a:xfrm>
        </p:spPr>
        <p:txBody>
          <a:bodyPr/>
          <a:lstStyle/>
          <a:p>
            <a:r>
              <a:rPr lang="en-US" sz="2000" dirty="0"/>
              <a:t>With Bill.com </a:t>
            </a:r>
            <a:r>
              <a:rPr lang="en-US" sz="2000" dirty="0" smtClean="0"/>
              <a:t> A</a:t>
            </a:r>
            <a:r>
              <a:rPr lang="en-US" sz="2000" dirty="0"/>
              <a:t>/P you: </a:t>
            </a:r>
          </a:p>
          <a:p>
            <a:pPr marL="228600" indent="-228600">
              <a:buFont typeface="Arial"/>
              <a:buChar char="•"/>
            </a:pPr>
            <a:r>
              <a:rPr lang="en-US" sz="1800" dirty="0"/>
              <a:t>Receive and manage bills online</a:t>
            </a:r>
          </a:p>
          <a:p>
            <a:pPr marL="228600" indent="-228600">
              <a:buFont typeface="Arial"/>
              <a:buChar char="•"/>
            </a:pPr>
            <a:r>
              <a:rPr lang="en-US" sz="1800" dirty="0"/>
              <a:t>Route bills for review and approval</a:t>
            </a:r>
          </a:p>
          <a:p>
            <a:pPr marL="228600" indent="-228600">
              <a:buFont typeface="Arial"/>
              <a:buChar char="•"/>
            </a:pPr>
            <a:r>
              <a:rPr lang="en-US" sz="1800" dirty="0"/>
              <a:t>Schedule bill payments, no more printing checks</a:t>
            </a:r>
          </a:p>
          <a:p>
            <a:pPr marL="228600" indent="-228600">
              <a:buFont typeface="Arial"/>
              <a:buChar char="•"/>
            </a:pPr>
            <a:r>
              <a:rPr lang="en-US" sz="1800" dirty="0"/>
              <a:t>Sync with accounting software, eliminating duplicate data </a:t>
            </a:r>
            <a:r>
              <a:rPr lang="en-US" sz="1800" dirty="0" smtClean="0"/>
              <a:t>entry</a:t>
            </a:r>
          </a:p>
          <a:p>
            <a:endParaRPr lang="en-US" sz="1800" dirty="0"/>
          </a:p>
          <a:p>
            <a:r>
              <a:rPr lang="en-US" sz="1400" dirty="0" smtClean="0"/>
              <a:t>Bills </a:t>
            </a:r>
            <a:r>
              <a:rPr lang="en-US" sz="1400" dirty="0"/>
              <a:t>are organized by vendor so you can view outstanding bills, paid bills, and a complete payment history</a:t>
            </a:r>
          </a:p>
          <a:p>
            <a:endParaRPr lang="en-US" sz="2400" dirty="0"/>
          </a:p>
          <a:p>
            <a:endParaRPr lang="en-US" sz="2400" dirty="0"/>
          </a:p>
        </p:txBody>
      </p:sp>
      <p:sp>
        <p:nvSpPr>
          <p:cNvPr id="10" name="object 4"/>
          <p:cNvSpPr/>
          <p:nvPr/>
        </p:nvSpPr>
        <p:spPr>
          <a:xfrm>
            <a:off x="3332660" y="1614338"/>
            <a:ext cx="77992" cy="4042873"/>
          </a:xfrm>
          <a:custGeom>
            <a:avLst/>
            <a:gdLst/>
            <a:ahLst/>
            <a:cxnLst/>
            <a:rect l="l" t="t" r="r" b="b"/>
            <a:pathLst>
              <a:path h="4631270">
                <a:moveTo>
                  <a:pt x="0" y="0"/>
                </a:moveTo>
                <a:lnTo>
                  <a:pt x="0" y="4631270"/>
                </a:lnTo>
              </a:path>
            </a:pathLst>
          </a:custGeom>
          <a:ln w="3175">
            <a:solidFill>
              <a:srgbClr val="999999"/>
            </a:solidFill>
          </a:ln>
        </p:spPr>
        <p:txBody>
          <a:bodyPr wrap="square" lIns="0" tIns="0" rIns="0" bIns="0" rtlCol="0">
            <a:noAutofit/>
          </a:bodyPr>
          <a:lstStyle/>
          <a:p>
            <a:endParaRPr>
              <a:latin typeface="Arial"/>
              <a:cs typeface="Arial"/>
            </a:endParaRPr>
          </a:p>
        </p:txBody>
      </p:sp>
      <p:pic>
        <p:nvPicPr>
          <p:cNvPr id="2" name="Picture 1" descr="Bill.com_white.png"/>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61372" y="1473791"/>
            <a:ext cx="1132430" cy="1132430"/>
          </a:xfrm>
          <a:prstGeom prst="rect">
            <a:avLst/>
          </a:prstGeom>
        </p:spPr>
      </p:pic>
      <p:pic>
        <p:nvPicPr>
          <p:cNvPr id="3" name="Picture 2" descr="Approval_white.png"/>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1931" y="2715224"/>
            <a:ext cx="842016" cy="842016"/>
          </a:xfrm>
          <a:prstGeom prst="rect">
            <a:avLst/>
          </a:prstGeom>
        </p:spPr>
      </p:pic>
      <p:pic>
        <p:nvPicPr>
          <p:cNvPr id="5" name="Picture 4" descr="ACH &amp; Credit Card_white.png"/>
          <p:cNvPicPr>
            <a:picLocks noChangeAspect="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1931" y="3799150"/>
            <a:ext cx="842016" cy="842016"/>
          </a:xfrm>
          <a:prstGeom prst="rect">
            <a:avLst/>
          </a:prstGeom>
        </p:spPr>
      </p:pic>
      <p:pic>
        <p:nvPicPr>
          <p:cNvPr id="11" name="Picture 10" descr="Sync On Screen_white.png"/>
          <p:cNvPicPr>
            <a:picLocks noChangeAspect="1"/>
          </p:cNvPicPr>
          <p:nvPr/>
        </p:nvPicPr>
        <p:blipFill>
          <a:blip r:embed="rId9">
            <a:duotone>
              <a:prstClr val="black"/>
              <a:schemeClr val="tx2">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517940" y="4854489"/>
            <a:ext cx="819294" cy="819294"/>
          </a:xfrm>
          <a:prstGeom prst="rect">
            <a:avLst/>
          </a:prstGeom>
        </p:spPr>
      </p:pic>
    </p:spTree>
    <p:extLst>
      <p:ext uri="{BB962C8B-B14F-4D97-AF65-F5344CB8AC3E}">
        <p14:creationId xmlns:p14="http://schemas.microsoft.com/office/powerpoint/2010/main" val="31450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Roles and responsibilities: clerk</a:t>
            </a:r>
            <a:endParaRPr lang="en-US" dirty="0"/>
          </a:p>
        </p:txBody>
      </p:sp>
      <p:sp>
        <p:nvSpPr>
          <p:cNvPr id="6" name="Content Placeholder 5"/>
          <p:cNvSpPr>
            <a:spLocks noGrp="1"/>
          </p:cNvSpPr>
          <p:nvPr>
            <p:ph sz="quarter" idx="10"/>
          </p:nvPr>
        </p:nvSpPr>
        <p:spPr>
          <a:xfrm>
            <a:off x="610572" y="1451515"/>
            <a:ext cx="5019675" cy="4212459"/>
          </a:xfrm>
        </p:spPr>
        <p:txBody>
          <a:bodyPr/>
          <a:lstStyle/>
          <a:p>
            <a:pPr marL="0" indent="0">
              <a:buNone/>
            </a:pPr>
            <a:r>
              <a:rPr lang="en-CA" sz="2000" b="1" dirty="0">
                <a:solidFill>
                  <a:schemeClr val="tx2"/>
                </a:solidFill>
              </a:rPr>
              <a:t>From the Bill.com </a:t>
            </a:r>
            <a:r>
              <a:rPr lang="en-CA" sz="2000" b="1" dirty="0" smtClean="0">
                <a:solidFill>
                  <a:schemeClr val="tx2"/>
                </a:solidFill>
              </a:rPr>
              <a:t>payables </a:t>
            </a:r>
            <a:r>
              <a:rPr lang="en-CA" sz="2000" b="1" dirty="0">
                <a:solidFill>
                  <a:schemeClr val="tx2"/>
                </a:solidFill>
              </a:rPr>
              <a:t>module </a:t>
            </a:r>
            <a:r>
              <a:rPr lang="en-CA" sz="2000" b="1" dirty="0" smtClean="0">
                <a:solidFill>
                  <a:schemeClr val="tx2"/>
                </a:solidFill>
              </a:rPr>
              <a:t>you:   </a:t>
            </a:r>
            <a:endParaRPr lang="en-CA" sz="2000" b="1" dirty="0">
              <a:solidFill>
                <a:schemeClr val="tx2"/>
              </a:solidFill>
            </a:endParaRPr>
          </a:p>
          <a:p>
            <a:r>
              <a:rPr lang="en-CA" sz="1800" dirty="0" smtClean="0">
                <a:solidFill>
                  <a:schemeClr val="tx2"/>
                </a:solidFill>
              </a:rPr>
              <a:t>Receive</a:t>
            </a:r>
            <a:r>
              <a:rPr lang="en-CA" sz="1800" dirty="0">
                <a:solidFill>
                  <a:schemeClr val="tx2"/>
                </a:solidFill>
              </a:rPr>
              <a:t>, enter, and manage bills online</a:t>
            </a:r>
          </a:p>
          <a:p>
            <a:r>
              <a:rPr lang="en-CA" sz="1800" dirty="0">
                <a:solidFill>
                  <a:schemeClr val="tx2"/>
                </a:solidFill>
              </a:rPr>
              <a:t>Go </a:t>
            </a:r>
            <a:r>
              <a:rPr lang="en-CA" sz="1800" dirty="0" smtClean="0">
                <a:solidFill>
                  <a:schemeClr val="tx2"/>
                </a:solidFill>
              </a:rPr>
              <a:t>paperless </a:t>
            </a:r>
            <a:r>
              <a:rPr lang="en-CA" sz="1800" dirty="0">
                <a:solidFill>
                  <a:schemeClr val="tx2"/>
                </a:solidFill>
              </a:rPr>
              <a:t>– never lose or forget anything</a:t>
            </a:r>
          </a:p>
          <a:p>
            <a:r>
              <a:rPr lang="en-CA" sz="1800" dirty="0">
                <a:solidFill>
                  <a:schemeClr val="tx2"/>
                </a:solidFill>
              </a:rPr>
              <a:t>Keep track of all your due </a:t>
            </a:r>
            <a:r>
              <a:rPr lang="en-CA" sz="1800" dirty="0" smtClean="0">
                <a:solidFill>
                  <a:schemeClr val="tx2"/>
                </a:solidFill>
              </a:rPr>
              <a:t>dates</a:t>
            </a:r>
          </a:p>
          <a:p>
            <a:pPr marL="0" indent="0">
              <a:buNone/>
            </a:pPr>
            <a:endParaRPr lang="en-CA" sz="1800" dirty="0">
              <a:solidFill>
                <a:schemeClr val="tx2"/>
              </a:solidFill>
            </a:endParaRPr>
          </a:p>
          <a:p>
            <a:pPr marL="0" indent="0">
              <a:buNone/>
            </a:pPr>
            <a:r>
              <a:rPr lang="en-CA" sz="2000" b="1" dirty="0">
                <a:solidFill>
                  <a:schemeClr val="tx2"/>
                </a:solidFill>
              </a:rPr>
              <a:t>Responsibilities of the </a:t>
            </a:r>
            <a:r>
              <a:rPr lang="en-CA" sz="2000" b="1" dirty="0" smtClean="0">
                <a:solidFill>
                  <a:schemeClr val="tx2"/>
                </a:solidFill>
              </a:rPr>
              <a:t>clerk</a:t>
            </a:r>
            <a:r>
              <a:rPr lang="en-CA" sz="2000" b="1" dirty="0">
                <a:solidFill>
                  <a:schemeClr val="tx2"/>
                </a:solidFill>
              </a:rPr>
              <a:t>:</a:t>
            </a:r>
          </a:p>
          <a:p>
            <a:r>
              <a:rPr lang="en-CA" sz="1800" dirty="0" smtClean="0">
                <a:solidFill>
                  <a:schemeClr val="tx2"/>
                </a:solidFill>
              </a:rPr>
              <a:t>Upload bills</a:t>
            </a:r>
          </a:p>
          <a:p>
            <a:r>
              <a:rPr lang="en-CA" sz="1800" dirty="0" smtClean="0">
                <a:solidFill>
                  <a:schemeClr val="tx2"/>
                </a:solidFill>
              </a:rPr>
              <a:t>Process documents</a:t>
            </a:r>
          </a:p>
          <a:p>
            <a:r>
              <a:rPr lang="en-CA" sz="1800" dirty="0" smtClean="0">
                <a:solidFill>
                  <a:schemeClr val="tx2"/>
                </a:solidFill>
              </a:rPr>
              <a:t>Enter bills</a:t>
            </a:r>
          </a:p>
          <a:p>
            <a:r>
              <a:rPr lang="en-CA" sz="1800" dirty="0" smtClean="0">
                <a:solidFill>
                  <a:schemeClr val="tx2"/>
                </a:solidFill>
              </a:rPr>
              <a:t>Route bills for approval</a:t>
            </a:r>
          </a:p>
          <a:p>
            <a:r>
              <a:rPr lang="en-CA" sz="1800" dirty="0" smtClean="0">
                <a:solidFill>
                  <a:schemeClr val="tx2"/>
                </a:solidFill>
              </a:rPr>
              <a:t>Correct denied bills</a:t>
            </a:r>
            <a:endParaRPr lang="en-CA" sz="1800" dirty="0">
              <a:solidFill>
                <a:schemeClr val="tx2"/>
              </a:solidFill>
            </a:endParaRPr>
          </a:p>
        </p:txBody>
      </p:sp>
    </p:spTree>
    <p:extLst>
      <p:ext uri="{BB962C8B-B14F-4D97-AF65-F5344CB8AC3E}">
        <p14:creationId xmlns:p14="http://schemas.microsoft.com/office/powerpoint/2010/main" val="167234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Accounts payable workflow: clerk</a:t>
            </a:r>
            <a:endParaRPr lang="en-US" dirty="0"/>
          </a:p>
        </p:txBody>
      </p:sp>
      <p:pic>
        <p:nvPicPr>
          <p:cNvPr id="2" name="Picture 1"/>
          <p:cNvPicPr>
            <a:picLocks noChangeAspect="1"/>
          </p:cNvPicPr>
          <p:nvPr/>
        </p:nvPicPr>
        <p:blipFill>
          <a:blip r:embed="rId3"/>
          <a:stretch>
            <a:fillRect/>
          </a:stretch>
        </p:blipFill>
        <p:spPr>
          <a:xfrm>
            <a:off x="1865376" y="1124915"/>
            <a:ext cx="5608535" cy="4756949"/>
          </a:xfrm>
          <a:prstGeom prst="rect">
            <a:avLst/>
          </a:prstGeom>
        </p:spPr>
      </p:pic>
    </p:spTree>
    <p:extLst>
      <p:ext uri="{BB962C8B-B14F-4D97-AF65-F5344CB8AC3E}">
        <p14:creationId xmlns:p14="http://schemas.microsoft.com/office/powerpoint/2010/main" val="83232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Roles and responsibilities: approver</a:t>
            </a:r>
            <a:endParaRPr lang="en-US" dirty="0"/>
          </a:p>
        </p:txBody>
      </p:sp>
      <p:sp>
        <p:nvSpPr>
          <p:cNvPr id="6" name="Content Placeholder 5"/>
          <p:cNvSpPr>
            <a:spLocks noGrp="1"/>
          </p:cNvSpPr>
          <p:nvPr>
            <p:ph sz="quarter" idx="10"/>
          </p:nvPr>
        </p:nvSpPr>
        <p:spPr>
          <a:xfrm>
            <a:off x="3925027" y="1444752"/>
            <a:ext cx="5019675" cy="4212459"/>
          </a:xfrm>
        </p:spPr>
        <p:txBody>
          <a:bodyPr/>
          <a:lstStyle/>
          <a:p>
            <a:pPr marL="0" indent="0">
              <a:buNone/>
            </a:pPr>
            <a:r>
              <a:rPr lang="en-CA" sz="2000" b="1" dirty="0">
                <a:solidFill>
                  <a:schemeClr val="tx2"/>
                </a:solidFill>
              </a:rPr>
              <a:t>From the Bill.com </a:t>
            </a:r>
            <a:r>
              <a:rPr lang="en-CA" sz="2000" b="1" dirty="0" smtClean="0">
                <a:solidFill>
                  <a:schemeClr val="tx2"/>
                </a:solidFill>
              </a:rPr>
              <a:t>payables </a:t>
            </a:r>
            <a:r>
              <a:rPr lang="en-CA" sz="2000" b="1" dirty="0">
                <a:solidFill>
                  <a:schemeClr val="tx2"/>
                </a:solidFill>
              </a:rPr>
              <a:t>module </a:t>
            </a:r>
            <a:r>
              <a:rPr lang="en-CA" sz="2000" b="1" dirty="0" smtClean="0">
                <a:solidFill>
                  <a:schemeClr val="tx2"/>
                </a:solidFill>
              </a:rPr>
              <a:t>you:</a:t>
            </a:r>
            <a:endParaRPr lang="en-CA" sz="2000" b="1" dirty="0">
              <a:solidFill>
                <a:schemeClr val="tx2"/>
              </a:solidFill>
            </a:endParaRPr>
          </a:p>
          <a:p>
            <a:r>
              <a:rPr lang="en-CA" sz="1800" dirty="0">
                <a:solidFill>
                  <a:schemeClr val="tx2"/>
                </a:solidFill>
              </a:rPr>
              <a:t>Review and approve bills</a:t>
            </a:r>
          </a:p>
          <a:p>
            <a:r>
              <a:rPr lang="en-CA" sz="1800" dirty="0">
                <a:solidFill>
                  <a:schemeClr val="tx2"/>
                </a:solidFill>
              </a:rPr>
              <a:t>Track and share </a:t>
            </a:r>
            <a:r>
              <a:rPr lang="en-CA" sz="1800" dirty="0" smtClean="0">
                <a:solidFill>
                  <a:schemeClr val="tx2"/>
                </a:solidFill>
              </a:rPr>
              <a:t>every bill’s </a:t>
            </a:r>
            <a:r>
              <a:rPr lang="en-CA" sz="1800" dirty="0">
                <a:solidFill>
                  <a:schemeClr val="tx2"/>
                </a:solidFill>
              </a:rPr>
              <a:t>approval </a:t>
            </a:r>
            <a:r>
              <a:rPr lang="en-CA" sz="1800" dirty="0" smtClean="0">
                <a:solidFill>
                  <a:schemeClr val="tx2"/>
                </a:solidFill>
              </a:rPr>
              <a:t>status</a:t>
            </a:r>
          </a:p>
          <a:p>
            <a:r>
              <a:rPr lang="en-CA" sz="1800" dirty="0" smtClean="0">
                <a:solidFill>
                  <a:schemeClr val="tx2"/>
                </a:solidFill>
              </a:rPr>
              <a:t>Access </a:t>
            </a:r>
            <a:r>
              <a:rPr lang="en-CA" sz="1800" dirty="0">
                <a:solidFill>
                  <a:schemeClr val="tx2"/>
                </a:solidFill>
              </a:rPr>
              <a:t>the audit trail when needed</a:t>
            </a:r>
          </a:p>
          <a:p>
            <a:pPr marL="0" indent="0">
              <a:buNone/>
            </a:pPr>
            <a:endParaRPr lang="en-CA" sz="1800" dirty="0">
              <a:solidFill>
                <a:schemeClr val="tx2"/>
              </a:solidFill>
            </a:endParaRPr>
          </a:p>
          <a:p>
            <a:pPr marL="0" indent="0">
              <a:buNone/>
            </a:pPr>
            <a:r>
              <a:rPr lang="en-CA" sz="2000" b="1" dirty="0">
                <a:solidFill>
                  <a:schemeClr val="tx2"/>
                </a:solidFill>
              </a:rPr>
              <a:t>Responsibilities of the </a:t>
            </a:r>
            <a:r>
              <a:rPr lang="en-CA" sz="2000" b="1" dirty="0" smtClean="0">
                <a:solidFill>
                  <a:schemeClr val="tx2"/>
                </a:solidFill>
              </a:rPr>
              <a:t>approver:</a:t>
            </a:r>
            <a:endParaRPr lang="en-CA" sz="2000" b="1" dirty="0">
              <a:solidFill>
                <a:schemeClr val="tx2"/>
              </a:solidFill>
            </a:endParaRPr>
          </a:p>
          <a:p>
            <a:r>
              <a:rPr lang="en-CA" sz="1800" dirty="0" smtClean="0">
                <a:solidFill>
                  <a:schemeClr val="tx2"/>
                </a:solidFill>
              </a:rPr>
              <a:t>Review bills</a:t>
            </a:r>
          </a:p>
          <a:p>
            <a:r>
              <a:rPr lang="en-CA" sz="1800" dirty="0" smtClean="0">
                <a:solidFill>
                  <a:schemeClr val="tx2"/>
                </a:solidFill>
              </a:rPr>
              <a:t>Edit bills</a:t>
            </a:r>
          </a:p>
          <a:p>
            <a:r>
              <a:rPr lang="en-CA" sz="1800" dirty="0" smtClean="0">
                <a:solidFill>
                  <a:schemeClr val="tx2"/>
                </a:solidFill>
              </a:rPr>
              <a:t>Deny bills and add notes</a:t>
            </a:r>
          </a:p>
          <a:p>
            <a:r>
              <a:rPr lang="en-CA" sz="1800" dirty="0" smtClean="0">
                <a:solidFill>
                  <a:schemeClr val="tx2"/>
                </a:solidFill>
              </a:rPr>
              <a:t>Approve bills</a:t>
            </a:r>
            <a:endParaRPr lang="en-CA" sz="1800" dirty="0">
              <a:solidFill>
                <a:schemeClr val="tx2"/>
              </a:solidFill>
            </a:endParaRPr>
          </a:p>
        </p:txBody>
      </p:sp>
      <p:pic>
        <p:nvPicPr>
          <p:cNvPr id="9" name="Picture 8" descr="4Q1A9768.jpg"/>
          <p:cNvPicPr>
            <a:picLocks noChangeAspect="1"/>
          </p:cNvPicPr>
          <p:nvPr/>
        </p:nvPicPr>
        <p:blipFill rotWithShape="1">
          <a:blip r:embed="rId3">
            <a:extLst>
              <a:ext uri="{28A0092B-C50C-407E-A947-70E740481C1C}">
                <a14:useLocalDpi xmlns:a14="http://schemas.microsoft.com/office/drawing/2010/main" val="0"/>
              </a:ext>
            </a:extLst>
          </a:blip>
          <a:srcRect l="25051" t="16545" r="39216" b="3801"/>
          <a:stretch/>
        </p:blipFill>
        <p:spPr>
          <a:xfrm>
            <a:off x="484632" y="1444751"/>
            <a:ext cx="3071369" cy="4566581"/>
          </a:xfrm>
          <a:prstGeom prst="rect">
            <a:avLst/>
          </a:prstGeom>
        </p:spPr>
      </p:pic>
    </p:spTree>
    <p:extLst>
      <p:ext uri="{BB962C8B-B14F-4D97-AF65-F5344CB8AC3E}">
        <p14:creationId xmlns:p14="http://schemas.microsoft.com/office/powerpoint/2010/main" val="185662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Accounts payable workflow: approver</a:t>
            </a:r>
            <a:endParaRPr lang="en-US" dirty="0"/>
          </a:p>
        </p:txBody>
      </p:sp>
      <p:pic>
        <p:nvPicPr>
          <p:cNvPr id="2" name="Picture 1" descr="appro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97" y="1132830"/>
            <a:ext cx="7766496" cy="4517112"/>
          </a:xfrm>
          <a:prstGeom prst="rect">
            <a:avLst/>
          </a:prstGeom>
        </p:spPr>
      </p:pic>
    </p:spTree>
    <p:extLst>
      <p:ext uri="{BB962C8B-B14F-4D97-AF65-F5344CB8AC3E}">
        <p14:creationId xmlns:p14="http://schemas.microsoft.com/office/powerpoint/2010/main" val="16295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Roles and responsibilities: payer</a:t>
            </a:r>
            <a:endParaRPr lang="en-US" dirty="0"/>
          </a:p>
        </p:txBody>
      </p:sp>
      <p:sp>
        <p:nvSpPr>
          <p:cNvPr id="6" name="Content Placeholder 5"/>
          <p:cNvSpPr>
            <a:spLocks noGrp="1"/>
          </p:cNvSpPr>
          <p:nvPr>
            <p:ph sz="quarter" idx="10"/>
          </p:nvPr>
        </p:nvSpPr>
        <p:spPr>
          <a:xfrm>
            <a:off x="577037" y="1472508"/>
            <a:ext cx="5019675" cy="4212459"/>
          </a:xfrm>
        </p:spPr>
        <p:txBody>
          <a:bodyPr/>
          <a:lstStyle/>
          <a:p>
            <a:pPr marL="0" indent="0">
              <a:buNone/>
            </a:pPr>
            <a:r>
              <a:rPr lang="en-CA" sz="2000" b="1" dirty="0" smtClean="0">
                <a:solidFill>
                  <a:schemeClr val="tx2"/>
                </a:solidFill>
              </a:rPr>
              <a:t>Responsibilities </a:t>
            </a:r>
            <a:r>
              <a:rPr lang="en-CA" sz="2000" b="1" dirty="0">
                <a:solidFill>
                  <a:schemeClr val="tx2"/>
                </a:solidFill>
              </a:rPr>
              <a:t>of the </a:t>
            </a:r>
            <a:r>
              <a:rPr lang="en-CA" sz="2000" b="1" dirty="0" smtClean="0">
                <a:solidFill>
                  <a:schemeClr val="tx2"/>
                </a:solidFill>
              </a:rPr>
              <a:t>payer</a:t>
            </a:r>
            <a:r>
              <a:rPr lang="en-CA" sz="2000" b="1" dirty="0">
                <a:solidFill>
                  <a:schemeClr val="tx2"/>
                </a:solidFill>
              </a:rPr>
              <a:t>:</a:t>
            </a:r>
          </a:p>
          <a:p>
            <a:r>
              <a:rPr lang="en-CA" sz="1800" dirty="0" smtClean="0">
                <a:solidFill>
                  <a:schemeClr val="tx2"/>
                </a:solidFill>
              </a:rPr>
              <a:t>Manage cash flow</a:t>
            </a:r>
          </a:p>
          <a:p>
            <a:r>
              <a:rPr lang="en-CA" sz="1800" dirty="0" smtClean="0">
                <a:solidFill>
                  <a:schemeClr val="tx2"/>
                </a:solidFill>
              </a:rPr>
              <a:t>Pay bills on time</a:t>
            </a:r>
          </a:p>
          <a:p>
            <a:r>
              <a:rPr lang="en-CA" sz="1800" dirty="0" smtClean="0">
                <a:solidFill>
                  <a:schemeClr val="tx2"/>
                </a:solidFill>
              </a:rPr>
              <a:t>Schedule payments</a:t>
            </a:r>
          </a:p>
          <a:p>
            <a:r>
              <a:rPr lang="en-CA" sz="1800" dirty="0" smtClean="0">
                <a:solidFill>
                  <a:schemeClr val="tx2"/>
                </a:solidFill>
              </a:rPr>
              <a:t>Manage vendor payment notifications</a:t>
            </a:r>
          </a:p>
          <a:p>
            <a:endParaRPr lang="en-CA" sz="1800" dirty="0">
              <a:solidFill>
                <a:schemeClr val="tx2"/>
              </a:solidFill>
            </a:endParaRPr>
          </a:p>
          <a:p>
            <a:pPr marL="0" indent="0">
              <a:buNone/>
            </a:pPr>
            <a:r>
              <a:rPr lang="en-CA" sz="2000" b="1" dirty="0">
                <a:solidFill>
                  <a:schemeClr val="tx2"/>
                </a:solidFill>
              </a:rPr>
              <a:t>There are 3 levels of payment </a:t>
            </a:r>
            <a:r>
              <a:rPr lang="en-CA" sz="2000" b="1" dirty="0" smtClean="0">
                <a:solidFill>
                  <a:schemeClr val="tx2"/>
                </a:solidFill>
              </a:rPr>
              <a:t>permissions for payers:</a:t>
            </a:r>
            <a:endParaRPr lang="en-CA" sz="2000" b="1" dirty="0">
              <a:solidFill>
                <a:schemeClr val="tx2"/>
              </a:solidFill>
            </a:endParaRPr>
          </a:p>
          <a:p>
            <a:r>
              <a:rPr lang="en-CA" sz="1800" dirty="0">
                <a:solidFill>
                  <a:schemeClr val="tx2"/>
                </a:solidFill>
              </a:rPr>
              <a:t>Pay approved bills</a:t>
            </a:r>
          </a:p>
          <a:p>
            <a:r>
              <a:rPr lang="en-CA" sz="1800" dirty="0">
                <a:solidFill>
                  <a:schemeClr val="tx2"/>
                </a:solidFill>
              </a:rPr>
              <a:t>Pay unapproved bills</a:t>
            </a:r>
          </a:p>
          <a:p>
            <a:r>
              <a:rPr lang="en-CA" sz="1800" dirty="0">
                <a:solidFill>
                  <a:schemeClr val="tx2"/>
                </a:solidFill>
              </a:rPr>
              <a:t>Record payments outside of </a:t>
            </a:r>
            <a:r>
              <a:rPr lang="en-CA" sz="1800" dirty="0" smtClean="0">
                <a:solidFill>
                  <a:schemeClr val="tx2"/>
                </a:solidFill>
              </a:rPr>
              <a:t>Bill.com</a:t>
            </a:r>
            <a:endParaRPr lang="en-CA" sz="1800" dirty="0">
              <a:solidFill>
                <a:schemeClr val="tx2"/>
              </a:solidFill>
            </a:endParaRPr>
          </a:p>
        </p:txBody>
      </p:sp>
    </p:spTree>
    <p:extLst>
      <p:ext uri="{BB962C8B-B14F-4D97-AF65-F5344CB8AC3E}">
        <p14:creationId xmlns:p14="http://schemas.microsoft.com/office/powerpoint/2010/main" val="400468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Accounts payable workflow: payer</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00335" y="1341795"/>
            <a:ext cx="7281019" cy="3900218"/>
          </a:xfrm>
          <a:prstGeom prst="rect">
            <a:avLst/>
          </a:prstGeom>
          <a:noFill/>
          <a:ln>
            <a:solidFill>
              <a:schemeClr val="bg1">
                <a:lumMod val="65000"/>
              </a:schemeClr>
            </a:solidFill>
          </a:ln>
        </p:spPr>
      </p:pic>
    </p:spTree>
    <p:extLst>
      <p:ext uri="{BB962C8B-B14F-4D97-AF65-F5344CB8AC3E}">
        <p14:creationId xmlns:p14="http://schemas.microsoft.com/office/powerpoint/2010/main" val="106575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a:t>You learned how to:</a:t>
            </a:r>
          </a:p>
          <a:p>
            <a:pPr marL="571500" indent="-571500">
              <a:buFont typeface="Arial"/>
              <a:buChar char="•"/>
            </a:pPr>
            <a:r>
              <a:rPr lang="en-US" sz="3600" dirty="0"/>
              <a:t>Enter, approve and pay bills</a:t>
            </a:r>
          </a:p>
          <a:p>
            <a:pPr marL="571500" indent="-571500">
              <a:buFont typeface="Arial"/>
              <a:buChar char="•"/>
            </a:pPr>
            <a:r>
              <a:rPr lang="en-US" sz="3600" dirty="0"/>
              <a:t>Establish an efficient payables </a:t>
            </a:r>
            <a:r>
              <a:rPr lang="en-US" sz="3600" dirty="0" smtClean="0"/>
              <a:t>workflow</a:t>
            </a:r>
            <a:endParaRPr lang="en-US" sz="3600" dirty="0"/>
          </a:p>
        </p:txBody>
      </p:sp>
      <p:sp>
        <p:nvSpPr>
          <p:cNvPr id="3" name="Text Placeholder 2"/>
          <p:cNvSpPr>
            <a:spLocks noGrp="1"/>
          </p:cNvSpPr>
          <p:nvPr>
            <p:ph type="body" sz="quarter" idx="11"/>
          </p:nvPr>
        </p:nvSpPr>
        <p:spPr/>
        <p:txBody>
          <a:bodyPr/>
          <a:lstStyle/>
          <a:p>
            <a:r>
              <a:rPr lang="en-US" b="1" dirty="0" smtClean="0"/>
              <a:t>Accounts payable summary</a:t>
            </a:r>
            <a:endParaRPr lang="en-US" b="1" dirty="0"/>
          </a:p>
        </p:txBody>
      </p:sp>
    </p:spTree>
    <p:extLst>
      <p:ext uri="{BB962C8B-B14F-4D97-AF65-F5344CB8AC3E}">
        <p14:creationId xmlns:p14="http://schemas.microsoft.com/office/powerpoint/2010/main" val="212544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DC Theme">
  <a:themeElements>
    <a:clrScheme name="BDC RGB Palette">
      <a:dk1>
        <a:srgbClr val="333333"/>
      </a:dk1>
      <a:lt1>
        <a:sysClr val="window" lastClr="FFFFFF"/>
      </a:lt1>
      <a:dk2>
        <a:srgbClr val="666666"/>
      </a:dk2>
      <a:lt2>
        <a:srgbClr val="F7F7F7"/>
      </a:lt2>
      <a:accent1>
        <a:srgbClr val="14699F"/>
      </a:accent1>
      <a:accent2>
        <a:srgbClr val="40B9FF"/>
      </a:accent2>
      <a:accent3>
        <a:srgbClr val="FF8A1A"/>
      </a:accent3>
      <a:accent4>
        <a:srgbClr val="5B96BC"/>
      </a:accent4>
      <a:accent5>
        <a:srgbClr val="A1DDFF"/>
      </a:accent5>
      <a:accent6>
        <a:srgbClr val="FFC58D"/>
      </a:accent6>
      <a:hlink>
        <a:srgbClr val="14699F"/>
      </a:hlink>
      <a:folHlink>
        <a:srgbClr val="0051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6469</TotalTime>
  <Words>1558</Words>
  <Application>Microsoft Macintosh PowerPoint</Application>
  <PresentationFormat>On-screen Show (4:3)</PresentationFormat>
  <Paragraphs>185</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BDC Theme</vt:lpstr>
      <vt:lpstr>Custom Design</vt:lpstr>
      <vt:lpstr>Accounts Payable Workflow</vt:lpstr>
      <vt:lpstr>Bill.com accounts payable</vt:lpstr>
      <vt:lpstr>Roles and responsibilities: clerk</vt:lpstr>
      <vt:lpstr>Accounts payable workflow: clerk</vt:lpstr>
      <vt:lpstr>Roles and responsibilities: approver</vt:lpstr>
      <vt:lpstr>Accounts payable workflow: approver</vt:lpstr>
      <vt:lpstr>Roles and responsibilities: payer</vt:lpstr>
      <vt:lpstr>Accounts payable workflow: payer</vt:lpstr>
      <vt:lpstr>PowerPoint Presentation</vt:lpstr>
      <vt:lpstr>The Bill.com payment system:</vt:lpstr>
      <vt:lpstr>PowerPoint Presentation</vt:lpstr>
    </vt:vector>
  </TitlesOfParts>
  <Company>Bill.com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Lanier</dc:creator>
  <cp:lastModifiedBy>Lynn McLeod</cp:lastModifiedBy>
  <cp:revision>249</cp:revision>
  <dcterms:created xsi:type="dcterms:W3CDTF">2014-12-03T20:05:27Z</dcterms:created>
  <dcterms:modified xsi:type="dcterms:W3CDTF">2015-10-14T23:34:39Z</dcterms:modified>
</cp:coreProperties>
</file>