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4"/>
  </p:notesMasterIdLst>
  <p:handoutMasterIdLst>
    <p:handoutMasterId r:id="rId5"/>
  </p:handoutMasterIdLst>
  <p:sldIdLst>
    <p:sldId id="485" r:id="rId2"/>
    <p:sldId id="486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orient="horz" pos="1091" userDrawn="1">
          <p15:clr>
            <a:srgbClr val="A4A3A4"/>
          </p15:clr>
        </p15:guide>
        <p15:guide id="4" pos="245" userDrawn="1">
          <p15:clr>
            <a:srgbClr val="A4A3A4"/>
          </p15:clr>
        </p15:guide>
        <p15:guide id="5" orient="horz" pos="5808" userDrawn="1">
          <p15:clr>
            <a:srgbClr val="A4A3A4"/>
          </p15:clr>
        </p15:guide>
        <p15:guide id="6" pos="383" userDrawn="1">
          <p15:clr>
            <a:srgbClr val="A4A3A4"/>
          </p15:clr>
        </p15:guide>
        <p15:guide id="7" pos="4632" userDrawn="1">
          <p15:clr>
            <a:srgbClr val="A4A3A4"/>
          </p15:clr>
        </p15:guide>
        <p15:guide id="8" orient="horz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5"/>
    <a:srgbClr val="156EAB"/>
    <a:srgbClr val="0096FF"/>
    <a:srgbClr val="50B7FF"/>
    <a:srgbClr val="2F96D0"/>
    <a:srgbClr val="2EA2E5"/>
    <a:srgbClr val="30ACF2"/>
    <a:srgbClr val="142E4C"/>
    <a:srgbClr val="0F5992"/>
    <a:srgbClr val="F9F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5" autoAdjust="0"/>
    <p:restoredTop sz="94290" autoAdjust="0"/>
  </p:normalViewPr>
  <p:slideViewPr>
    <p:cSldViewPr snapToGrid="0" snapToObjects="1">
      <p:cViewPr varScale="1">
        <p:scale>
          <a:sx n="69" d="100"/>
          <a:sy n="69" d="100"/>
        </p:scale>
        <p:origin x="3464" y="192"/>
      </p:cViewPr>
      <p:guideLst>
        <p:guide orient="horz" pos="3168"/>
        <p:guide pos="2448"/>
        <p:guide orient="horz" pos="1091"/>
        <p:guide pos="245"/>
        <p:guide orient="horz" pos="5808"/>
        <p:guide pos="383"/>
        <p:guide pos="4632"/>
        <p:guide orient="horz"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6" d="100"/>
          <a:sy n="156" d="100"/>
        </p:scale>
        <p:origin x="-24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87DC3-790D-2C43-850E-488E3AC2162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E4070-14C7-A946-882B-258A1D83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825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EE32B-C811-2746-BB9D-E90EDBB635BA}" type="datetimeFigureOut">
              <a:rPr lang="en-US" smtClean="0"/>
              <a:t>4/16/19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74DC8-9664-894C-BCD3-36875F1D1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5721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32F1F2-E4B5-2543-A6F8-6A7FD48F3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230" b="3784"/>
          <a:stretch/>
        </p:blipFill>
        <p:spPr>
          <a:xfrm>
            <a:off x="396874" y="2611750"/>
            <a:ext cx="6986126" cy="351178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293FA7E-B5DA-374F-AF33-30B1A92C6168}"/>
              </a:ext>
            </a:extLst>
          </p:cNvPr>
          <p:cNvSpPr/>
          <p:nvPr userDrawn="1"/>
        </p:nvSpPr>
        <p:spPr>
          <a:xfrm>
            <a:off x="396874" y="2611750"/>
            <a:ext cx="6986126" cy="3511789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C87D2-7E42-BE4E-922F-D7F360EAE9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06278" y="9492694"/>
            <a:ext cx="1837722" cy="2816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C80F10-F037-6946-9142-22805A6F7874}"/>
              </a:ext>
            </a:extLst>
          </p:cNvPr>
          <p:cNvSpPr/>
          <p:nvPr userDrawn="1"/>
        </p:nvSpPr>
        <p:spPr>
          <a:xfrm>
            <a:off x="2905662" y="426609"/>
            <a:ext cx="4606664" cy="1191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Manage bill payments with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security, confidentiality, and convenience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5661A4-BCE1-D748-91F9-CA935E5324A7}"/>
              </a:ext>
            </a:extLst>
          </p:cNvPr>
          <p:cNvCxnSpPr>
            <a:cxnSpLocks/>
          </p:cNvCxnSpPr>
          <p:nvPr userDrawn="1"/>
        </p:nvCxnSpPr>
        <p:spPr>
          <a:xfrm>
            <a:off x="388938" y="1705613"/>
            <a:ext cx="2274749" cy="0"/>
          </a:xfrm>
          <a:prstGeom prst="line">
            <a:avLst/>
          </a:prstGeom>
          <a:ln w="73025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  <a:alpha val="39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A11ED08-51AC-4A40-98DC-353154EC9979}"/>
              </a:ext>
            </a:extLst>
          </p:cNvPr>
          <p:cNvSpPr/>
          <p:nvPr userDrawn="1"/>
        </p:nvSpPr>
        <p:spPr>
          <a:xfrm>
            <a:off x="388938" y="1839732"/>
            <a:ext cx="696436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1400" dirty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Our firm partners with </a:t>
            </a:r>
            <a:r>
              <a:rPr lang="en-US" sz="1400" dirty="0" err="1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Bill.com</a:t>
            </a:r>
            <a:r>
              <a:rPr lang="en-US" sz="1400" dirty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to manage your US and international bill payments because </a:t>
            </a:r>
            <a:r>
              <a:rPr lang="en-US" sz="1400" dirty="0" err="1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Bill.com</a:t>
            </a:r>
            <a:r>
              <a:rPr lang="en-US" sz="1400" dirty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understands and respects the complex requirements of family offices and high net-worth individuals.</a:t>
            </a:r>
          </a:p>
          <a:p>
            <a:pPr lvl="0"/>
            <a:r>
              <a:rPr lang="en-US" sz="1400" dirty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38BD39D-A31B-ED4C-B6F2-3456769F1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875" y="351343"/>
            <a:ext cx="2266812" cy="112871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PLACE LOGO HERE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A430E4-6E3F-484E-9D92-957733B21250}"/>
              </a:ext>
            </a:extLst>
          </p:cNvPr>
          <p:cNvSpPr/>
          <p:nvPr userDrawn="1"/>
        </p:nvSpPr>
        <p:spPr>
          <a:xfrm>
            <a:off x="883066" y="3380815"/>
            <a:ext cx="601374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Together, we ensure the highest levels of security balanced with the simplicity and control you want in your bill pay process.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75AAE9-E366-264E-B80B-DF95ED89E2AA}"/>
              </a:ext>
            </a:extLst>
          </p:cNvPr>
          <p:cNvSpPr/>
          <p:nvPr userDrawn="1"/>
        </p:nvSpPr>
        <p:spPr>
          <a:xfrm>
            <a:off x="396876" y="6060039"/>
            <a:ext cx="6986124" cy="320174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513961-5364-4F4F-A9E3-329F3EF921E3}"/>
              </a:ext>
            </a:extLst>
          </p:cNvPr>
          <p:cNvSpPr/>
          <p:nvPr userDrawn="1"/>
        </p:nvSpPr>
        <p:spPr>
          <a:xfrm>
            <a:off x="396874" y="6308611"/>
            <a:ext cx="696300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Bill.com</a:t>
            </a:r>
            <a:r>
              <a:rPr lang="en-US" sz="2000" b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is used and trusted by the best for over 10 years.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14722E-820E-DD43-89C3-7106FB0248D8}"/>
              </a:ext>
            </a:extLst>
          </p:cNvPr>
          <p:cNvSpPr/>
          <p:nvPr userDrawn="1"/>
        </p:nvSpPr>
        <p:spPr>
          <a:xfrm>
            <a:off x="669552" y="6960162"/>
            <a:ext cx="648264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 marR="0" lvl="0" indent="-160020">
              <a:spcBef>
                <a:spcPts val="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+mn-lt"/>
                <a:ea typeface="Noto Sans Symbols"/>
                <a:cs typeface="Times New Roman" panose="02020603050405020304" pitchFamily="18" charset="0"/>
              </a:rPr>
              <a:t>High net-worth individuals and families, professional athletes, entertainers, and estates</a:t>
            </a:r>
          </a:p>
          <a:p>
            <a:pPr marL="160020" marR="0" lvl="0" indent="-160020">
              <a:spcBef>
                <a:spcPts val="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+mn-lt"/>
                <a:ea typeface="Noto Sans Symbols"/>
                <a:cs typeface="Times New Roman" panose="02020603050405020304" pitchFamily="18" charset="0"/>
              </a:rPr>
              <a:t>Over 65% of the top-100 accounting firms</a:t>
            </a:r>
          </a:p>
          <a:p>
            <a:pPr marL="160020" marR="0" lvl="0" indent="-160020">
              <a:spcBef>
                <a:spcPts val="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+mn-lt"/>
                <a:ea typeface="Noto Sans Symbols"/>
                <a:cs typeface="Times New Roman" panose="02020603050405020304" pitchFamily="18" charset="0"/>
              </a:rPr>
              <a:t>3 million network members use </a:t>
            </a:r>
            <a:r>
              <a:rPr lang="en-US" sz="1600" dirty="0" err="1">
                <a:solidFill>
                  <a:schemeClr val="bg1"/>
                </a:solidFill>
                <a:effectLst/>
                <a:latin typeface="+mn-lt"/>
                <a:ea typeface="Noto Sans Symbols"/>
                <a:cs typeface="Times New Roman" panose="02020603050405020304" pitchFamily="18" charset="0"/>
              </a:rPr>
              <a:t>Bill.com</a:t>
            </a:r>
            <a:r>
              <a:rPr lang="en-US" sz="1600" dirty="0">
                <a:solidFill>
                  <a:schemeClr val="bg1"/>
                </a:solidFill>
                <a:effectLst/>
                <a:latin typeface="+mn-lt"/>
                <a:ea typeface="Noto Sans Symbols"/>
                <a:cs typeface="Times New Roman" panose="02020603050405020304" pitchFamily="18" charset="0"/>
              </a:rPr>
              <a:t> to pay and get paid electronically</a:t>
            </a:r>
          </a:p>
          <a:p>
            <a:pPr marL="160020" lvl="0" indent="-16002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+mn-lt"/>
                <a:ea typeface="Noto Sans Symbols"/>
                <a:cs typeface="Times New Roman" panose="02020603050405020304" pitchFamily="18" charset="0"/>
              </a:rPr>
              <a:t>More than $60 billion exchanged in payments annually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DFCCED-D446-FF4F-880A-ECBD8BA39071}"/>
              </a:ext>
            </a:extLst>
          </p:cNvPr>
          <p:cNvCxnSpPr>
            <a:cxnSpLocks/>
          </p:cNvCxnSpPr>
          <p:nvPr userDrawn="1"/>
        </p:nvCxnSpPr>
        <p:spPr>
          <a:xfrm>
            <a:off x="714652" y="6783378"/>
            <a:ext cx="6278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FA2A2FE-4D7F-46D9-8ACA-2159E2B2153D}"/>
              </a:ext>
            </a:extLst>
          </p:cNvPr>
          <p:cNvSpPr txBox="1">
            <a:spLocks/>
          </p:cNvSpPr>
          <p:nvPr userDrawn="1"/>
        </p:nvSpPr>
        <p:spPr>
          <a:xfrm>
            <a:off x="123832" y="9436354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949495"/>
                </a:solidFill>
              </a:rPr>
              <a:t>Bill.com Wealth Management Overview</a:t>
            </a:r>
          </a:p>
        </p:txBody>
      </p:sp>
    </p:spTree>
    <p:extLst>
      <p:ext uri="{BB962C8B-B14F-4D97-AF65-F5344CB8AC3E}">
        <p14:creationId xmlns:p14="http://schemas.microsoft.com/office/powerpoint/2010/main" val="40802734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pos="46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83E3033-2CD7-AE44-BD97-6D5B38828E25}"/>
              </a:ext>
            </a:extLst>
          </p:cNvPr>
          <p:cNvSpPr/>
          <p:nvPr userDrawn="1"/>
        </p:nvSpPr>
        <p:spPr>
          <a:xfrm>
            <a:off x="397867" y="4937625"/>
            <a:ext cx="3293600" cy="3133448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FD4C2C-2AF7-1F43-AA65-97E73C889F76}"/>
              </a:ext>
            </a:extLst>
          </p:cNvPr>
          <p:cNvSpPr/>
          <p:nvPr userDrawn="1"/>
        </p:nvSpPr>
        <p:spPr>
          <a:xfrm>
            <a:off x="4106267" y="4937625"/>
            <a:ext cx="3293600" cy="3133448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C458D8-1954-1746-82F9-0F803B9A4583}"/>
              </a:ext>
            </a:extLst>
          </p:cNvPr>
          <p:cNvSpPr/>
          <p:nvPr userDrawn="1"/>
        </p:nvSpPr>
        <p:spPr>
          <a:xfrm>
            <a:off x="4105276" y="4937624"/>
            <a:ext cx="3294591" cy="13227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3B5AC5-DDF2-E841-9C77-49932A63F3B4}"/>
              </a:ext>
            </a:extLst>
          </p:cNvPr>
          <p:cNvSpPr/>
          <p:nvPr userDrawn="1"/>
        </p:nvSpPr>
        <p:spPr>
          <a:xfrm>
            <a:off x="396876" y="4937624"/>
            <a:ext cx="3294591" cy="13227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C87D2-7E42-BE4E-922F-D7F360EAE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6278" y="9492694"/>
            <a:ext cx="1837722" cy="2816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C80F10-F037-6946-9142-22805A6F7874}"/>
              </a:ext>
            </a:extLst>
          </p:cNvPr>
          <p:cNvSpPr/>
          <p:nvPr userDrawn="1"/>
        </p:nvSpPr>
        <p:spPr>
          <a:xfrm>
            <a:off x="396875" y="542490"/>
            <a:ext cx="7115451" cy="403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benefits of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Bill.com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5661A4-BCE1-D748-91F9-CA935E5324A7}"/>
              </a:ext>
            </a:extLst>
          </p:cNvPr>
          <p:cNvCxnSpPr>
            <a:cxnSpLocks/>
          </p:cNvCxnSpPr>
          <p:nvPr userDrawn="1"/>
        </p:nvCxnSpPr>
        <p:spPr>
          <a:xfrm>
            <a:off x="388938" y="1045213"/>
            <a:ext cx="2274749" cy="0"/>
          </a:xfrm>
          <a:prstGeom prst="line">
            <a:avLst/>
          </a:prstGeom>
          <a:ln w="73025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  <a:alpha val="39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BA430E4-6E3F-484E-9D92-957733B21250}"/>
              </a:ext>
            </a:extLst>
          </p:cNvPr>
          <p:cNvSpPr/>
          <p:nvPr userDrawn="1"/>
        </p:nvSpPr>
        <p:spPr>
          <a:xfrm>
            <a:off x="381000" y="980199"/>
            <a:ext cx="685491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lvl="0" algn="l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security, Confidentiality, and Convenience 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75AAE9-E366-264E-B80B-DF95ED89E2AA}"/>
              </a:ext>
            </a:extLst>
          </p:cNvPr>
          <p:cNvSpPr/>
          <p:nvPr userDrawn="1"/>
        </p:nvSpPr>
        <p:spPr>
          <a:xfrm>
            <a:off x="380999" y="1832952"/>
            <a:ext cx="7018867" cy="2892111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513961-5364-4F4F-A9E3-329F3EF921E3}"/>
              </a:ext>
            </a:extLst>
          </p:cNvPr>
          <p:cNvSpPr/>
          <p:nvPr userDrawn="1"/>
        </p:nvSpPr>
        <p:spPr>
          <a:xfrm>
            <a:off x="547833" y="1952422"/>
            <a:ext cx="4681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dirty="0" err="1">
                <a:solidFill>
                  <a:schemeClr val="bg1"/>
                </a:solidFill>
                <a:effectLst/>
                <a:ea typeface="+mn-ea"/>
              </a:rPr>
              <a:t>Bill.com</a:t>
            </a:r>
            <a:r>
              <a:rPr lang="en-US" sz="2000" b="0" dirty="0">
                <a:solidFill>
                  <a:schemeClr val="bg1"/>
                </a:solidFill>
                <a:effectLst/>
                <a:ea typeface="+mn-ea"/>
              </a:rPr>
              <a:t> offers a secure, confidential solution to manage payments.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DFCCED-D446-FF4F-880A-ECBD8BA39071}"/>
              </a:ext>
            </a:extLst>
          </p:cNvPr>
          <p:cNvCxnSpPr>
            <a:cxnSpLocks/>
          </p:cNvCxnSpPr>
          <p:nvPr userDrawn="1"/>
        </p:nvCxnSpPr>
        <p:spPr>
          <a:xfrm>
            <a:off x="633470" y="2645633"/>
            <a:ext cx="3057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353D789-2DAD-9141-95C8-E0629B830DDC}"/>
              </a:ext>
            </a:extLst>
          </p:cNvPr>
          <p:cNvSpPr/>
          <p:nvPr userDrawn="1"/>
        </p:nvSpPr>
        <p:spPr>
          <a:xfrm>
            <a:off x="460718" y="2720015"/>
            <a:ext cx="3230749" cy="1752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 marR="0" lvl="0" indent="-16002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Your bank and personal information is not exposed </a:t>
            </a:r>
          </a:p>
          <a:p>
            <a:pPr marL="160020" marR="0" lvl="0" indent="-16002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No individual requires access to your bank account to pay  </a:t>
            </a:r>
          </a:p>
          <a:p>
            <a:pPr marL="160020" marR="0" lvl="0" indent="-16002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Expense details reside in </a:t>
            </a:r>
            <a:r>
              <a:rPr lang="en-US" sz="1600" dirty="0" err="1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Bill.com</a:t>
            </a:r>
            <a:r>
              <a:rPr lang="en-US" sz="16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– not on bank statements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FE8083-A9DF-1B48-83DD-5B68ADEDE12A}"/>
              </a:ext>
            </a:extLst>
          </p:cNvPr>
          <p:cNvSpPr/>
          <p:nvPr userDrawn="1"/>
        </p:nvSpPr>
        <p:spPr>
          <a:xfrm>
            <a:off x="491067" y="5552614"/>
            <a:ext cx="3090333" cy="2337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bill payment information you need – just clicks away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a few clicks, you can view:</a:t>
            </a:r>
          </a:p>
          <a:p>
            <a:pPr marL="194310" marR="0" indent="-19431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4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audit trail for transactions</a:t>
            </a:r>
          </a:p>
          <a:p>
            <a:pPr marL="194310" marR="0" indent="-19431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4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Full history of domestic and international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payments</a:t>
            </a:r>
            <a:b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approvals</a:t>
            </a:r>
          </a:p>
          <a:p>
            <a:pPr marL="194310" marR="0" indent="-19431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Important documents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E12B8D-2B27-F54B-9730-5AD4FE0072DC}"/>
              </a:ext>
            </a:extLst>
          </p:cNvPr>
          <p:cNvSpPr/>
          <p:nvPr userDrawn="1"/>
        </p:nvSpPr>
        <p:spPr>
          <a:xfrm>
            <a:off x="4191685" y="5552614"/>
            <a:ext cx="3121773" cy="230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Access and control</a:t>
            </a:r>
          </a:p>
          <a:p>
            <a:pPr marL="0" marR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on the go</a:t>
            </a:r>
          </a:p>
          <a:p>
            <a:pPr marL="0" marR="0" algn="ctr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Bill.com mobile app</a:t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enables you to:</a:t>
            </a:r>
          </a:p>
          <a:p>
            <a:pPr marL="194310" marR="0" indent="-19431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40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View, approve, or question bills no matter where you are</a:t>
            </a:r>
          </a:p>
          <a:p>
            <a:pPr marL="194310" marR="0" indent="-19431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40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Approve only large expenses and let others handle the rest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03AE91-BED7-5746-B686-B9E1D865189B}"/>
              </a:ext>
            </a:extLst>
          </p:cNvPr>
          <p:cNvGrpSpPr/>
          <p:nvPr userDrawn="1"/>
        </p:nvGrpSpPr>
        <p:grpSpPr>
          <a:xfrm>
            <a:off x="5533590" y="5070215"/>
            <a:ext cx="453837" cy="470933"/>
            <a:chOff x="4745880" y="973800"/>
            <a:chExt cx="5237279" cy="5434560"/>
          </a:xfrm>
          <a:solidFill>
            <a:schemeClr val="bg1"/>
          </a:solidFill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68BF97B-3640-8F4D-A4B8-1972D68BC38F}"/>
                </a:ext>
              </a:extLst>
            </p:cNvPr>
            <p:cNvSpPr/>
            <p:nvPr userDrawn="1"/>
          </p:nvSpPr>
          <p:spPr>
            <a:xfrm>
              <a:off x="4745880" y="973800"/>
              <a:ext cx="5237279" cy="5434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49" h="15097">
                  <a:moveTo>
                    <a:pt x="7365" y="15097"/>
                  </a:moveTo>
                  <a:cubicBezTo>
                    <a:pt x="7153" y="15097"/>
                    <a:pt x="6939" y="15032"/>
                    <a:pt x="6762" y="14899"/>
                  </a:cubicBezTo>
                  <a:lnTo>
                    <a:pt x="5543" y="14007"/>
                  </a:lnTo>
                  <a:cubicBezTo>
                    <a:pt x="5447" y="13937"/>
                    <a:pt x="5331" y="13906"/>
                    <a:pt x="5213" y="13906"/>
                  </a:cubicBezTo>
                  <a:lnTo>
                    <a:pt x="3517" y="13962"/>
                  </a:lnTo>
                  <a:cubicBezTo>
                    <a:pt x="3048" y="13982"/>
                    <a:pt x="2631" y="13674"/>
                    <a:pt x="2501" y="13226"/>
                  </a:cubicBezTo>
                  <a:lnTo>
                    <a:pt x="2075" y="11753"/>
                  </a:lnTo>
                  <a:cubicBezTo>
                    <a:pt x="2041" y="11637"/>
                    <a:pt x="1968" y="11535"/>
                    <a:pt x="1869" y="11465"/>
                  </a:cubicBezTo>
                  <a:lnTo>
                    <a:pt x="435" y="10457"/>
                  </a:lnTo>
                  <a:cubicBezTo>
                    <a:pt x="54" y="10192"/>
                    <a:pt x="-98" y="9701"/>
                    <a:pt x="65" y="9264"/>
                  </a:cubicBezTo>
                  <a:lnTo>
                    <a:pt x="624" y="7768"/>
                  </a:lnTo>
                  <a:cubicBezTo>
                    <a:pt x="667" y="7655"/>
                    <a:pt x="669" y="7528"/>
                    <a:pt x="630" y="7412"/>
                  </a:cubicBezTo>
                  <a:lnTo>
                    <a:pt x="99" y="5849"/>
                  </a:lnTo>
                  <a:cubicBezTo>
                    <a:pt x="-50" y="5403"/>
                    <a:pt x="122" y="4912"/>
                    <a:pt x="517" y="4661"/>
                  </a:cubicBezTo>
                  <a:lnTo>
                    <a:pt x="1711" y="3899"/>
                  </a:lnTo>
                  <a:cubicBezTo>
                    <a:pt x="1810" y="3837"/>
                    <a:pt x="1883" y="3744"/>
                    <a:pt x="1925" y="3636"/>
                  </a:cubicBezTo>
                  <a:lnTo>
                    <a:pt x="2557" y="1929"/>
                  </a:lnTo>
                  <a:cubicBezTo>
                    <a:pt x="2713" y="1511"/>
                    <a:pt x="3113" y="1246"/>
                    <a:pt x="3565" y="1263"/>
                  </a:cubicBezTo>
                  <a:lnTo>
                    <a:pt x="5103" y="1334"/>
                  </a:lnTo>
                  <a:cubicBezTo>
                    <a:pt x="5235" y="1342"/>
                    <a:pt x="5360" y="1297"/>
                    <a:pt x="5461" y="1215"/>
                  </a:cubicBezTo>
                  <a:lnTo>
                    <a:pt x="6675" y="231"/>
                  </a:lnTo>
                  <a:cubicBezTo>
                    <a:pt x="7046" y="-74"/>
                    <a:pt x="7571" y="-76"/>
                    <a:pt x="7949" y="223"/>
                  </a:cubicBezTo>
                  <a:lnTo>
                    <a:pt x="9098" y="1125"/>
                  </a:lnTo>
                  <a:cubicBezTo>
                    <a:pt x="9191" y="1198"/>
                    <a:pt x="9304" y="1238"/>
                    <a:pt x="9420" y="1238"/>
                  </a:cubicBezTo>
                  <a:lnTo>
                    <a:pt x="11229" y="1257"/>
                  </a:lnTo>
                  <a:cubicBezTo>
                    <a:pt x="11697" y="1263"/>
                    <a:pt x="12103" y="1585"/>
                    <a:pt x="12213" y="2042"/>
                  </a:cubicBezTo>
                  <a:lnTo>
                    <a:pt x="12532" y="3374"/>
                  </a:lnTo>
                  <a:cubicBezTo>
                    <a:pt x="12563" y="3501"/>
                    <a:pt x="12637" y="3611"/>
                    <a:pt x="12744" y="3684"/>
                  </a:cubicBezTo>
                  <a:lnTo>
                    <a:pt x="14099" y="4635"/>
                  </a:lnTo>
                  <a:cubicBezTo>
                    <a:pt x="14468" y="4895"/>
                    <a:pt x="14623" y="5361"/>
                    <a:pt x="14482" y="5792"/>
                  </a:cubicBezTo>
                  <a:lnTo>
                    <a:pt x="14014" y="7218"/>
                  </a:lnTo>
                  <a:cubicBezTo>
                    <a:pt x="13980" y="7322"/>
                    <a:pt x="13977" y="7432"/>
                    <a:pt x="14008" y="7536"/>
                  </a:cubicBezTo>
                  <a:lnTo>
                    <a:pt x="14505" y="9184"/>
                  </a:lnTo>
                  <a:cubicBezTo>
                    <a:pt x="14629" y="9594"/>
                    <a:pt x="14482" y="10042"/>
                    <a:pt x="14141" y="10299"/>
                  </a:cubicBezTo>
                  <a:lnTo>
                    <a:pt x="12882" y="11242"/>
                  </a:lnTo>
                  <a:cubicBezTo>
                    <a:pt x="12792" y="11309"/>
                    <a:pt x="12727" y="11403"/>
                    <a:pt x="12693" y="11507"/>
                  </a:cubicBezTo>
                  <a:lnTo>
                    <a:pt x="12165" y="13189"/>
                  </a:lnTo>
                  <a:cubicBezTo>
                    <a:pt x="12027" y="13626"/>
                    <a:pt x="11610" y="13920"/>
                    <a:pt x="11152" y="13903"/>
                  </a:cubicBezTo>
                  <a:lnTo>
                    <a:pt x="9733" y="13849"/>
                  </a:lnTo>
                  <a:cubicBezTo>
                    <a:pt x="9628" y="13844"/>
                    <a:pt x="9513" y="13875"/>
                    <a:pt x="9420" y="13937"/>
                  </a:cubicBezTo>
                  <a:lnTo>
                    <a:pt x="7930" y="14925"/>
                  </a:lnTo>
                  <a:cubicBezTo>
                    <a:pt x="7757" y="15040"/>
                    <a:pt x="7560" y="15097"/>
                    <a:pt x="7365" y="15097"/>
                  </a:cubicBezTo>
                  <a:close/>
                  <a:moveTo>
                    <a:pt x="5227" y="13418"/>
                  </a:moveTo>
                  <a:cubicBezTo>
                    <a:pt x="5444" y="13418"/>
                    <a:pt x="5656" y="13485"/>
                    <a:pt x="5831" y="13615"/>
                  </a:cubicBezTo>
                  <a:lnTo>
                    <a:pt x="7049" y="14507"/>
                  </a:lnTo>
                  <a:cubicBezTo>
                    <a:pt x="7227" y="14637"/>
                    <a:pt x="7472" y="14642"/>
                    <a:pt x="7656" y="14521"/>
                  </a:cubicBezTo>
                  <a:lnTo>
                    <a:pt x="9146" y="13533"/>
                  </a:lnTo>
                  <a:cubicBezTo>
                    <a:pt x="9326" y="13415"/>
                    <a:pt x="9535" y="13355"/>
                    <a:pt x="9747" y="13364"/>
                  </a:cubicBezTo>
                  <a:lnTo>
                    <a:pt x="11166" y="13418"/>
                  </a:lnTo>
                  <a:cubicBezTo>
                    <a:pt x="11403" y="13429"/>
                    <a:pt x="11621" y="13274"/>
                    <a:pt x="11694" y="13045"/>
                  </a:cubicBezTo>
                  <a:lnTo>
                    <a:pt x="12222" y="11363"/>
                  </a:lnTo>
                  <a:cubicBezTo>
                    <a:pt x="12287" y="11157"/>
                    <a:pt x="12411" y="10982"/>
                    <a:pt x="12583" y="10852"/>
                  </a:cubicBezTo>
                  <a:lnTo>
                    <a:pt x="13847" y="9904"/>
                  </a:lnTo>
                  <a:cubicBezTo>
                    <a:pt x="14025" y="9771"/>
                    <a:pt x="14101" y="9537"/>
                    <a:pt x="14036" y="9326"/>
                  </a:cubicBezTo>
                  <a:lnTo>
                    <a:pt x="13540" y="7680"/>
                  </a:lnTo>
                  <a:cubicBezTo>
                    <a:pt x="13478" y="7480"/>
                    <a:pt x="13481" y="7265"/>
                    <a:pt x="13548" y="7065"/>
                  </a:cubicBezTo>
                  <a:lnTo>
                    <a:pt x="14017" y="5640"/>
                  </a:lnTo>
                  <a:cubicBezTo>
                    <a:pt x="14090" y="5417"/>
                    <a:pt x="14011" y="5174"/>
                    <a:pt x="13816" y="5039"/>
                  </a:cubicBezTo>
                  <a:lnTo>
                    <a:pt x="12462" y="4088"/>
                  </a:lnTo>
                  <a:cubicBezTo>
                    <a:pt x="12259" y="3944"/>
                    <a:pt x="12112" y="3732"/>
                    <a:pt x="12055" y="3490"/>
                  </a:cubicBezTo>
                  <a:lnTo>
                    <a:pt x="11736" y="2158"/>
                  </a:lnTo>
                  <a:cubicBezTo>
                    <a:pt x="11680" y="1921"/>
                    <a:pt x="11468" y="1754"/>
                    <a:pt x="11226" y="1751"/>
                  </a:cubicBezTo>
                  <a:lnTo>
                    <a:pt x="9417" y="1731"/>
                  </a:lnTo>
                  <a:cubicBezTo>
                    <a:pt x="9191" y="1729"/>
                    <a:pt x="8971" y="1652"/>
                    <a:pt x="8796" y="1511"/>
                  </a:cubicBezTo>
                  <a:lnTo>
                    <a:pt x="7650" y="608"/>
                  </a:lnTo>
                  <a:cubicBezTo>
                    <a:pt x="7453" y="453"/>
                    <a:pt x="7182" y="456"/>
                    <a:pt x="6987" y="614"/>
                  </a:cubicBezTo>
                  <a:lnTo>
                    <a:pt x="5775" y="1599"/>
                  </a:lnTo>
                  <a:cubicBezTo>
                    <a:pt x="5580" y="1757"/>
                    <a:pt x="5331" y="1839"/>
                    <a:pt x="5083" y="1827"/>
                  </a:cubicBezTo>
                  <a:lnTo>
                    <a:pt x="3545" y="1757"/>
                  </a:lnTo>
                  <a:cubicBezTo>
                    <a:pt x="3308" y="1746"/>
                    <a:pt x="3102" y="1887"/>
                    <a:pt x="3023" y="2104"/>
                  </a:cubicBezTo>
                  <a:lnTo>
                    <a:pt x="2385" y="3806"/>
                  </a:lnTo>
                  <a:cubicBezTo>
                    <a:pt x="2306" y="4017"/>
                    <a:pt x="2165" y="4192"/>
                    <a:pt x="1976" y="4311"/>
                  </a:cubicBezTo>
                  <a:lnTo>
                    <a:pt x="782" y="5073"/>
                  </a:lnTo>
                  <a:cubicBezTo>
                    <a:pt x="576" y="5205"/>
                    <a:pt x="486" y="5459"/>
                    <a:pt x="565" y="5691"/>
                  </a:cubicBezTo>
                  <a:lnTo>
                    <a:pt x="1093" y="7254"/>
                  </a:lnTo>
                  <a:cubicBezTo>
                    <a:pt x="1166" y="7477"/>
                    <a:pt x="1163" y="7720"/>
                    <a:pt x="1081" y="7940"/>
                  </a:cubicBezTo>
                  <a:lnTo>
                    <a:pt x="523" y="9436"/>
                  </a:lnTo>
                  <a:cubicBezTo>
                    <a:pt x="438" y="9664"/>
                    <a:pt x="517" y="9918"/>
                    <a:pt x="715" y="10057"/>
                  </a:cubicBezTo>
                  <a:lnTo>
                    <a:pt x="2148" y="11064"/>
                  </a:lnTo>
                  <a:cubicBezTo>
                    <a:pt x="2337" y="11197"/>
                    <a:pt x="2478" y="11394"/>
                    <a:pt x="2543" y="11617"/>
                  </a:cubicBezTo>
                  <a:lnTo>
                    <a:pt x="2969" y="13090"/>
                  </a:lnTo>
                  <a:cubicBezTo>
                    <a:pt x="3037" y="13324"/>
                    <a:pt x="3249" y="13471"/>
                    <a:pt x="3497" y="13474"/>
                  </a:cubicBezTo>
                  <a:lnTo>
                    <a:pt x="5193" y="13418"/>
                  </a:lnTo>
                  <a:cubicBezTo>
                    <a:pt x="5207" y="13418"/>
                    <a:pt x="5219" y="13418"/>
                    <a:pt x="5227" y="1341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0EC425F-00CF-D840-844B-61EEEC5D7BC5}"/>
                </a:ext>
              </a:extLst>
            </p:cNvPr>
            <p:cNvSpPr/>
            <p:nvPr userDrawn="1"/>
          </p:nvSpPr>
          <p:spPr>
            <a:xfrm>
              <a:off x="6278040" y="2671200"/>
              <a:ext cx="2435039" cy="20404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65" h="5669">
                  <a:moveTo>
                    <a:pt x="2266" y="5669"/>
                  </a:moveTo>
                  <a:cubicBezTo>
                    <a:pt x="2134" y="5669"/>
                    <a:pt x="2012" y="5618"/>
                    <a:pt x="1919" y="5525"/>
                  </a:cubicBezTo>
                  <a:lnTo>
                    <a:pt x="144" y="3750"/>
                  </a:lnTo>
                  <a:cubicBezTo>
                    <a:pt x="51" y="3657"/>
                    <a:pt x="0" y="3536"/>
                    <a:pt x="0" y="3403"/>
                  </a:cubicBezTo>
                  <a:cubicBezTo>
                    <a:pt x="0" y="3271"/>
                    <a:pt x="51" y="3149"/>
                    <a:pt x="144" y="3056"/>
                  </a:cubicBezTo>
                  <a:lnTo>
                    <a:pt x="821" y="2381"/>
                  </a:lnTo>
                  <a:cubicBezTo>
                    <a:pt x="915" y="2288"/>
                    <a:pt x="1036" y="2237"/>
                    <a:pt x="1169" y="2237"/>
                  </a:cubicBezTo>
                  <a:cubicBezTo>
                    <a:pt x="1298" y="2237"/>
                    <a:pt x="1423" y="2288"/>
                    <a:pt x="1516" y="2381"/>
                  </a:cubicBezTo>
                  <a:lnTo>
                    <a:pt x="2264" y="3129"/>
                  </a:lnTo>
                  <a:lnTo>
                    <a:pt x="5241" y="143"/>
                  </a:lnTo>
                  <a:cubicBezTo>
                    <a:pt x="5430" y="-46"/>
                    <a:pt x="5737" y="-49"/>
                    <a:pt x="5929" y="140"/>
                  </a:cubicBezTo>
                  <a:lnTo>
                    <a:pt x="6618" y="815"/>
                  </a:lnTo>
                  <a:cubicBezTo>
                    <a:pt x="6711" y="908"/>
                    <a:pt x="6765" y="1032"/>
                    <a:pt x="6765" y="1165"/>
                  </a:cubicBezTo>
                  <a:cubicBezTo>
                    <a:pt x="6765" y="1298"/>
                    <a:pt x="6714" y="1422"/>
                    <a:pt x="6621" y="1515"/>
                  </a:cubicBezTo>
                  <a:lnTo>
                    <a:pt x="2613" y="5525"/>
                  </a:lnTo>
                  <a:cubicBezTo>
                    <a:pt x="2520" y="5618"/>
                    <a:pt x="2396" y="5669"/>
                    <a:pt x="2266" y="5669"/>
                  </a:cubicBezTo>
                  <a:close/>
                  <a:moveTo>
                    <a:pt x="1166" y="2725"/>
                  </a:moveTo>
                  <a:lnTo>
                    <a:pt x="488" y="3400"/>
                  </a:lnTo>
                  <a:lnTo>
                    <a:pt x="2264" y="5175"/>
                  </a:lnTo>
                  <a:lnTo>
                    <a:pt x="6274" y="1165"/>
                  </a:lnTo>
                  <a:lnTo>
                    <a:pt x="5585" y="490"/>
                  </a:lnTo>
                  <a:lnTo>
                    <a:pt x="2255" y="381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DEB51F-7409-754B-88A5-31EF4D6550AC}"/>
              </a:ext>
            </a:extLst>
          </p:cNvPr>
          <p:cNvGrpSpPr/>
          <p:nvPr userDrawn="1"/>
        </p:nvGrpSpPr>
        <p:grpSpPr>
          <a:xfrm>
            <a:off x="1775998" y="5119945"/>
            <a:ext cx="720499" cy="443760"/>
            <a:chOff x="1215720" y="493560"/>
            <a:chExt cx="5780160" cy="3560040"/>
          </a:xfrm>
          <a:solidFill>
            <a:schemeClr val="bg1"/>
          </a:solidFill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51ED7D0-8FAF-7241-B00E-41091E790123}"/>
                </a:ext>
              </a:extLst>
            </p:cNvPr>
            <p:cNvSpPr/>
            <p:nvPr userDrawn="1"/>
          </p:nvSpPr>
          <p:spPr>
            <a:xfrm>
              <a:off x="1215720" y="494280"/>
              <a:ext cx="4913279" cy="2708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649" h="7524">
                  <a:moveTo>
                    <a:pt x="11671" y="7524"/>
                  </a:moveTo>
                  <a:lnTo>
                    <a:pt x="1459" y="7524"/>
                  </a:lnTo>
                  <a:lnTo>
                    <a:pt x="1459" y="7287"/>
                  </a:lnTo>
                  <a:cubicBezTo>
                    <a:pt x="1459" y="6629"/>
                    <a:pt x="926" y="6099"/>
                    <a:pt x="271" y="6099"/>
                  </a:cubicBezTo>
                  <a:lnTo>
                    <a:pt x="0" y="6141"/>
                  </a:lnTo>
                  <a:lnTo>
                    <a:pt x="23" y="5865"/>
                  </a:lnTo>
                  <a:lnTo>
                    <a:pt x="23" y="1445"/>
                  </a:lnTo>
                  <a:lnTo>
                    <a:pt x="294" y="1488"/>
                  </a:lnTo>
                  <a:cubicBezTo>
                    <a:pt x="926" y="1485"/>
                    <a:pt x="1459" y="954"/>
                    <a:pt x="1459" y="300"/>
                  </a:cubicBezTo>
                  <a:lnTo>
                    <a:pt x="1439" y="0"/>
                  </a:lnTo>
                  <a:lnTo>
                    <a:pt x="12244" y="0"/>
                  </a:lnTo>
                  <a:lnTo>
                    <a:pt x="12224" y="300"/>
                  </a:lnTo>
                  <a:cubicBezTo>
                    <a:pt x="12224" y="954"/>
                    <a:pt x="12758" y="1488"/>
                    <a:pt x="13412" y="1488"/>
                  </a:cubicBezTo>
                  <a:lnTo>
                    <a:pt x="13649" y="1488"/>
                  </a:lnTo>
                  <a:lnTo>
                    <a:pt x="13649" y="5489"/>
                  </a:lnTo>
                  <a:lnTo>
                    <a:pt x="10376" y="4208"/>
                  </a:lnTo>
                  <a:close/>
                  <a:moveTo>
                    <a:pt x="1916" y="7050"/>
                  </a:moveTo>
                  <a:lnTo>
                    <a:pt x="10977" y="7050"/>
                  </a:lnTo>
                  <a:lnTo>
                    <a:pt x="9849" y="4163"/>
                  </a:lnTo>
                  <a:cubicBezTo>
                    <a:pt x="9795" y="4025"/>
                    <a:pt x="9829" y="3869"/>
                    <a:pt x="9934" y="3765"/>
                  </a:cubicBezTo>
                  <a:cubicBezTo>
                    <a:pt x="10038" y="3660"/>
                    <a:pt x="10195" y="3630"/>
                    <a:pt x="10331" y="3683"/>
                  </a:cubicBezTo>
                  <a:lnTo>
                    <a:pt x="13172" y="4795"/>
                  </a:lnTo>
                  <a:lnTo>
                    <a:pt x="13172" y="1942"/>
                  </a:lnTo>
                  <a:cubicBezTo>
                    <a:pt x="12425" y="1835"/>
                    <a:pt x="11838" y="1228"/>
                    <a:pt x="11759" y="475"/>
                  </a:cubicBezTo>
                  <a:lnTo>
                    <a:pt x="1925" y="475"/>
                  </a:lnTo>
                  <a:cubicBezTo>
                    <a:pt x="1846" y="1234"/>
                    <a:pt x="1250" y="1843"/>
                    <a:pt x="494" y="1945"/>
                  </a:cubicBezTo>
                  <a:lnTo>
                    <a:pt x="494" y="5642"/>
                  </a:lnTo>
                  <a:cubicBezTo>
                    <a:pt x="1228" y="5738"/>
                    <a:pt x="1812" y="6316"/>
                    <a:pt x="1916" y="705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B9F5760-777E-7A4B-A68F-D53E6F7EFEFE}"/>
                </a:ext>
              </a:extLst>
            </p:cNvPr>
            <p:cNvSpPr/>
            <p:nvPr userDrawn="1"/>
          </p:nvSpPr>
          <p:spPr>
            <a:xfrm>
              <a:off x="1224000" y="493560"/>
              <a:ext cx="687239" cy="705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0" h="1961">
                  <a:moveTo>
                    <a:pt x="211" y="1961"/>
                  </a:moveTo>
                  <a:lnTo>
                    <a:pt x="11" y="1763"/>
                  </a:lnTo>
                  <a:lnTo>
                    <a:pt x="0" y="1653"/>
                  </a:lnTo>
                  <a:lnTo>
                    <a:pt x="0" y="304"/>
                  </a:lnTo>
                  <a:cubicBezTo>
                    <a:pt x="0" y="138"/>
                    <a:pt x="135" y="0"/>
                    <a:pt x="304" y="0"/>
                  </a:cubicBezTo>
                  <a:lnTo>
                    <a:pt x="1704" y="0"/>
                  </a:lnTo>
                  <a:lnTo>
                    <a:pt x="1910" y="203"/>
                  </a:lnTo>
                  <a:lnTo>
                    <a:pt x="1910" y="304"/>
                  </a:lnTo>
                  <a:cubicBezTo>
                    <a:pt x="1907" y="1196"/>
                    <a:pt x="1205" y="1921"/>
                    <a:pt x="313" y="1955"/>
                  </a:cubicBezTo>
                  <a:close/>
                  <a:moveTo>
                    <a:pt x="471" y="474"/>
                  </a:moveTo>
                  <a:lnTo>
                    <a:pt x="471" y="1464"/>
                  </a:lnTo>
                  <a:cubicBezTo>
                    <a:pt x="968" y="1371"/>
                    <a:pt x="1351" y="973"/>
                    <a:pt x="1425" y="47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011739C-2DB9-6548-80AE-5C27DBEBB65E}"/>
                </a:ext>
              </a:extLst>
            </p:cNvPr>
            <p:cNvSpPr/>
            <p:nvPr userDrawn="1"/>
          </p:nvSpPr>
          <p:spPr>
            <a:xfrm>
              <a:off x="1224000" y="2518200"/>
              <a:ext cx="688320" cy="68435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3" h="1902">
                  <a:moveTo>
                    <a:pt x="1910" y="1902"/>
                  </a:moveTo>
                  <a:lnTo>
                    <a:pt x="304" y="1902"/>
                  </a:lnTo>
                  <a:cubicBezTo>
                    <a:pt x="138" y="1902"/>
                    <a:pt x="0" y="1767"/>
                    <a:pt x="0" y="1597"/>
                  </a:cubicBezTo>
                  <a:lnTo>
                    <a:pt x="0" y="209"/>
                  </a:lnTo>
                  <a:lnTo>
                    <a:pt x="211" y="0"/>
                  </a:lnTo>
                  <a:lnTo>
                    <a:pt x="316" y="3"/>
                  </a:lnTo>
                  <a:cubicBezTo>
                    <a:pt x="1210" y="37"/>
                    <a:pt x="1913" y="765"/>
                    <a:pt x="1913" y="1662"/>
                  </a:cubicBezTo>
                  <a:lnTo>
                    <a:pt x="1913" y="1902"/>
                  </a:lnTo>
                  <a:close/>
                  <a:moveTo>
                    <a:pt x="471" y="1428"/>
                  </a:moveTo>
                  <a:lnTo>
                    <a:pt x="1414" y="1428"/>
                  </a:lnTo>
                  <a:cubicBezTo>
                    <a:pt x="1320" y="957"/>
                    <a:pt x="948" y="584"/>
                    <a:pt x="471" y="49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E3D1D47-6E25-294B-BF7C-017567811EA0}"/>
                </a:ext>
              </a:extLst>
            </p:cNvPr>
            <p:cNvSpPr/>
            <p:nvPr userDrawn="1"/>
          </p:nvSpPr>
          <p:spPr>
            <a:xfrm>
              <a:off x="5445720" y="494280"/>
              <a:ext cx="682560" cy="703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97" h="1956">
                  <a:moveTo>
                    <a:pt x="1592" y="1956"/>
                  </a:moveTo>
                  <a:cubicBezTo>
                    <a:pt x="1586" y="1956"/>
                    <a:pt x="1580" y="1956"/>
                    <a:pt x="1575" y="1956"/>
                  </a:cubicBezTo>
                  <a:cubicBezTo>
                    <a:pt x="694" y="1914"/>
                    <a:pt x="3" y="1189"/>
                    <a:pt x="0" y="305"/>
                  </a:cubicBezTo>
                  <a:lnTo>
                    <a:pt x="0" y="206"/>
                  </a:lnTo>
                  <a:lnTo>
                    <a:pt x="209" y="0"/>
                  </a:lnTo>
                  <a:lnTo>
                    <a:pt x="1592" y="0"/>
                  </a:lnTo>
                  <a:cubicBezTo>
                    <a:pt x="1758" y="0"/>
                    <a:pt x="1897" y="136"/>
                    <a:pt x="1897" y="305"/>
                  </a:cubicBezTo>
                  <a:lnTo>
                    <a:pt x="1897" y="1651"/>
                  </a:lnTo>
                  <a:cubicBezTo>
                    <a:pt x="1897" y="1736"/>
                    <a:pt x="1863" y="1815"/>
                    <a:pt x="1801" y="1874"/>
                  </a:cubicBezTo>
                  <a:cubicBezTo>
                    <a:pt x="1744" y="1925"/>
                    <a:pt x="1668" y="1956"/>
                    <a:pt x="1592" y="1956"/>
                  </a:cubicBezTo>
                  <a:close/>
                  <a:moveTo>
                    <a:pt x="486" y="472"/>
                  </a:moveTo>
                  <a:cubicBezTo>
                    <a:pt x="559" y="966"/>
                    <a:pt x="934" y="1361"/>
                    <a:pt x="1422" y="1459"/>
                  </a:cubicBezTo>
                  <a:lnTo>
                    <a:pt x="1422" y="47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5385F69-FB31-A846-9B7B-F92C82866F62}"/>
                </a:ext>
              </a:extLst>
            </p:cNvPr>
            <p:cNvSpPr/>
            <p:nvPr userDrawn="1"/>
          </p:nvSpPr>
          <p:spPr>
            <a:xfrm>
              <a:off x="1935720" y="1172880"/>
              <a:ext cx="813960" cy="1326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62" h="3686">
                  <a:moveTo>
                    <a:pt x="1164" y="3686"/>
                  </a:moveTo>
                  <a:cubicBezTo>
                    <a:pt x="503" y="3686"/>
                    <a:pt x="179" y="3503"/>
                    <a:pt x="52" y="3054"/>
                  </a:cubicBezTo>
                  <a:cubicBezTo>
                    <a:pt x="15" y="2927"/>
                    <a:pt x="88" y="2797"/>
                    <a:pt x="215" y="2761"/>
                  </a:cubicBezTo>
                  <a:cubicBezTo>
                    <a:pt x="342" y="2724"/>
                    <a:pt x="472" y="2797"/>
                    <a:pt x="509" y="2924"/>
                  </a:cubicBezTo>
                  <a:cubicBezTo>
                    <a:pt x="548" y="3060"/>
                    <a:pt x="591" y="3212"/>
                    <a:pt x="1166" y="3212"/>
                  </a:cubicBezTo>
                  <a:cubicBezTo>
                    <a:pt x="1175" y="3212"/>
                    <a:pt x="1183" y="3212"/>
                    <a:pt x="1192" y="3212"/>
                  </a:cubicBezTo>
                  <a:cubicBezTo>
                    <a:pt x="1403" y="3209"/>
                    <a:pt x="1609" y="3111"/>
                    <a:pt x="1717" y="2955"/>
                  </a:cubicBezTo>
                  <a:cubicBezTo>
                    <a:pt x="1770" y="2879"/>
                    <a:pt x="1821" y="2758"/>
                    <a:pt x="1765" y="2603"/>
                  </a:cubicBezTo>
                  <a:cubicBezTo>
                    <a:pt x="1626" y="2216"/>
                    <a:pt x="991" y="1996"/>
                    <a:pt x="610" y="1860"/>
                  </a:cubicBezTo>
                  <a:cubicBezTo>
                    <a:pt x="258" y="1736"/>
                    <a:pt x="18" y="1420"/>
                    <a:pt x="1" y="1056"/>
                  </a:cubicBezTo>
                  <a:cubicBezTo>
                    <a:pt x="-19" y="661"/>
                    <a:pt x="213" y="317"/>
                    <a:pt x="616" y="128"/>
                  </a:cubicBezTo>
                  <a:cubicBezTo>
                    <a:pt x="980" y="-42"/>
                    <a:pt x="1409" y="-41"/>
                    <a:pt x="1736" y="122"/>
                  </a:cubicBezTo>
                  <a:cubicBezTo>
                    <a:pt x="2007" y="257"/>
                    <a:pt x="2194" y="500"/>
                    <a:pt x="2256" y="805"/>
                  </a:cubicBezTo>
                  <a:cubicBezTo>
                    <a:pt x="2284" y="932"/>
                    <a:pt x="2202" y="1059"/>
                    <a:pt x="2072" y="1084"/>
                  </a:cubicBezTo>
                  <a:cubicBezTo>
                    <a:pt x="1945" y="1110"/>
                    <a:pt x="1818" y="1031"/>
                    <a:pt x="1793" y="901"/>
                  </a:cubicBezTo>
                  <a:cubicBezTo>
                    <a:pt x="1759" y="737"/>
                    <a:pt x="1669" y="616"/>
                    <a:pt x="1522" y="545"/>
                  </a:cubicBezTo>
                  <a:cubicBezTo>
                    <a:pt x="1324" y="446"/>
                    <a:pt x="1045" y="449"/>
                    <a:pt x="811" y="557"/>
                  </a:cubicBezTo>
                  <a:cubicBezTo>
                    <a:pt x="585" y="661"/>
                    <a:pt x="461" y="836"/>
                    <a:pt x="469" y="1031"/>
                  </a:cubicBezTo>
                  <a:cubicBezTo>
                    <a:pt x="478" y="1206"/>
                    <a:pt x="591" y="1352"/>
                    <a:pt x="763" y="1412"/>
                  </a:cubicBezTo>
                  <a:cubicBezTo>
                    <a:pt x="1223" y="1572"/>
                    <a:pt x="1990" y="1841"/>
                    <a:pt x="2205" y="2439"/>
                  </a:cubicBezTo>
                  <a:cubicBezTo>
                    <a:pt x="2301" y="2707"/>
                    <a:pt x="2264" y="2986"/>
                    <a:pt x="2098" y="3221"/>
                  </a:cubicBezTo>
                  <a:cubicBezTo>
                    <a:pt x="1903" y="3500"/>
                    <a:pt x="1553" y="3678"/>
                    <a:pt x="1186" y="3681"/>
                  </a:cubicBezTo>
                  <a:cubicBezTo>
                    <a:pt x="1181" y="3686"/>
                    <a:pt x="1172" y="3686"/>
                    <a:pt x="1164" y="368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AA675B5-3BBC-364A-BE38-AB38787D5787}"/>
                </a:ext>
              </a:extLst>
            </p:cNvPr>
            <p:cNvSpPr/>
            <p:nvPr userDrawn="1"/>
          </p:nvSpPr>
          <p:spPr>
            <a:xfrm>
              <a:off x="2259000" y="1032839"/>
              <a:ext cx="170280" cy="16577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4" h="4606">
                  <a:moveTo>
                    <a:pt x="237" y="4606"/>
                  </a:moveTo>
                  <a:cubicBezTo>
                    <a:pt x="108" y="4606"/>
                    <a:pt x="0" y="4501"/>
                    <a:pt x="0" y="4369"/>
                  </a:cubicBezTo>
                  <a:lnTo>
                    <a:pt x="0" y="237"/>
                  </a:lnTo>
                  <a:cubicBezTo>
                    <a:pt x="0" y="107"/>
                    <a:pt x="104" y="0"/>
                    <a:pt x="237" y="0"/>
                  </a:cubicBezTo>
                  <a:cubicBezTo>
                    <a:pt x="369" y="0"/>
                    <a:pt x="474" y="105"/>
                    <a:pt x="474" y="237"/>
                  </a:cubicBezTo>
                  <a:lnTo>
                    <a:pt x="474" y="4369"/>
                  </a:lnTo>
                  <a:cubicBezTo>
                    <a:pt x="474" y="4499"/>
                    <a:pt x="367" y="4606"/>
                    <a:pt x="237" y="460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4E25071-3581-E841-9C19-A40277F5993C}"/>
                </a:ext>
              </a:extLst>
            </p:cNvPr>
            <p:cNvSpPr/>
            <p:nvPr userDrawn="1"/>
          </p:nvSpPr>
          <p:spPr>
            <a:xfrm>
              <a:off x="3048480" y="1456560"/>
              <a:ext cx="2244960" cy="170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237" h="474">
                  <a:moveTo>
                    <a:pt x="5997" y="474"/>
                  </a:moveTo>
                  <a:lnTo>
                    <a:pt x="237" y="474"/>
                  </a:lnTo>
                  <a:cubicBezTo>
                    <a:pt x="107" y="474"/>
                    <a:pt x="0" y="370"/>
                    <a:pt x="0" y="237"/>
                  </a:cubicBezTo>
                  <a:cubicBezTo>
                    <a:pt x="0" y="107"/>
                    <a:pt x="104" y="0"/>
                    <a:pt x="237" y="0"/>
                  </a:cubicBezTo>
                  <a:lnTo>
                    <a:pt x="6000" y="0"/>
                  </a:lnTo>
                  <a:cubicBezTo>
                    <a:pt x="6130" y="0"/>
                    <a:pt x="6237" y="104"/>
                    <a:pt x="6237" y="237"/>
                  </a:cubicBezTo>
                  <a:cubicBezTo>
                    <a:pt x="6234" y="367"/>
                    <a:pt x="6130" y="474"/>
                    <a:pt x="5997" y="47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DCD770A-BCB4-3248-9BF2-213355E8ACF0}"/>
                </a:ext>
              </a:extLst>
            </p:cNvPr>
            <p:cNvSpPr/>
            <p:nvPr userDrawn="1"/>
          </p:nvSpPr>
          <p:spPr>
            <a:xfrm>
              <a:off x="3047400" y="1898640"/>
              <a:ext cx="1379519" cy="170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33" h="474">
                  <a:moveTo>
                    <a:pt x="3596" y="474"/>
                  </a:moveTo>
                  <a:lnTo>
                    <a:pt x="237" y="474"/>
                  </a:lnTo>
                  <a:cubicBezTo>
                    <a:pt x="107" y="474"/>
                    <a:pt x="0" y="369"/>
                    <a:pt x="0" y="237"/>
                  </a:cubicBezTo>
                  <a:cubicBezTo>
                    <a:pt x="0" y="107"/>
                    <a:pt x="105" y="0"/>
                    <a:pt x="237" y="0"/>
                  </a:cubicBezTo>
                  <a:lnTo>
                    <a:pt x="3596" y="0"/>
                  </a:lnTo>
                  <a:cubicBezTo>
                    <a:pt x="3725" y="0"/>
                    <a:pt x="3833" y="104"/>
                    <a:pt x="3833" y="237"/>
                  </a:cubicBezTo>
                  <a:cubicBezTo>
                    <a:pt x="3833" y="366"/>
                    <a:pt x="3728" y="474"/>
                    <a:pt x="3596" y="47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BA97CE8-2715-DF4B-B18E-C7012C4425B4}"/>
                </a:ext>
              </a:extLst>
            </p:cNvPr>
            <p:cNvSpPr/>
            <p:nvPr userDrawn="1"/>
          </p:nvSpPr>
          <p:spPr>
            <a:xfrm>
              <a:off x="4752000" y="1810800"/>
              <a:ext cx="2243880" cy="2242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234" h="6231">
                  <a:moveTo>
                    <a:pt x="5257" y="6231"/>
                  </a:moveTo>
                  <a:cubicBezTo>
                    <a:pt x="5161" y="6231"/>
                    <a:pt x="5068" y="6194"/>
                    <a:pt x="4995" y="6124"/>
                  </a:cubicBezTo>
                  <a:lnTo>
                    <a:pt x="3327" y="4456"/>
                  </a:lnTo>
                  <a:lnTo>
                    <a:pt x="2466" y="5317"/>
                  </a:lnTo>
                  <a:cubicBezTo>
                    <a:pt x="2379" y="5407"/>
                    <a:pt x="2252" y="5444"/>
                    <a:pt x="2127" y="5418"/>
                  </a:cubicBezTo>
                  <a:cubicBezTo>
                    <a:pt x="2003" y="5393"/>
                    <a:pt x="1905" y="5308"/>
                    <a:pt x="1857" y="5190"/>
                  </a:cubicBezTo>
                  <a:lnTo>
                    <a:pt x="25" y="506"/>
                  </a:lnTo>
                  <a:cubicBezTo>
                    <a:pt x="-29" y="368"/>
                    <a:pt x="6" y="212"/>
                    <a:pt x="110" y="108"/>
                  </a:cubicBezTo>
                  <a:cubicBezTo>
                    <a:pt x="215" y="3"/>
                    <a:pt x="369" y="-27"/>
                    <a:pt x="508" y="26"/>
                  </a:cubicBezTo>
                  <a:lnTo>
                    <a:pt x="5192" y="1857"/>
                  </a:lnTo>
                  <a:cubicBezTo>
                    <a:pt x="5311" y="1902"/>
                    <a:pt x="5395" y="2004"/>
                    <a:pt x="5421" y="2128"/>
                  </a:cubicBezTo>
                  <a:cubicBezTo>
                    <a:pt x="5446" y="2252"/>
                    <a:pt x="5410" y="2376"/>
                    <a:pt x="5319" y="2466"/>
                  </a:cubicBezTo>
                  <a:lnTo>
                    <a:pt x="4458" y="3327"/>
                  </a:lnTo>
                  <a:lnTo>
                    <a:pt x="6124" y="4995"/>
                  </a:lnTo>
                  <a:cubicBezTo>
                    <a:pt x="6194" y="5065"/>
                    <a:pt x="6234" y="5159"/>
                    <a:pt x="6234" y="5257"/>
                  </a:cubicBezTo>
                  <a:cubicBezTo>
                    <a:pt x="6234" y="5356"/>
                    <a:pt x="6194" y="5449"/>
                    <a:pt x="6124" y="5520"/>
                  </a:cubicBezTo>
                  <a:lnTo>
                    <a:pt x="5520" y="6124"/>
                  </a:lnTo>
                  <a:cubicBezTo>
                    <a:pt x="5446" y="6194"/>
                    <a:pt x="5353" y="6231"/>
                    <a:pt x="5257" y="6231"/>
                  </a:cubicBezTo>
                  <a:close/>
                  <a:moveTo>
                    <a:pt x="3327" y="3942"/>
                  </a:moveTo>
                  <a:cubicBezTo>
                    <a:pt x="3426" y="3942"/>
                    <a:pt x="3519" y="3982"/>
                    <a:pt x="3589" y="4052"/>
                  </a:cubicBezTo>
                  <a:lnTo>
                    <a:pt x="5254" y="5717"/>
                  </a:lnTo>
                  <a:lnTo>
                    <a:pt x="5717" y="5255"/>
                  </a:lnTo>
                  <a:lnTo>
                    <a:pt x="4049" y="3587"/>
                  </a:lnTo>
                  <a:cubicBezTo>
                    <a:pt x="3905" y="3443"/>
                    <a:pt x="3905" y="3206"/>
                    <a:pt x="4049" y="3062"/>
                  </a:cubicBezTo>
                  <a:lnTo>
                    <a:pt x="4873" y="2238"/>
                  </a:lnTo>
                  <a:lnTo>
                    <a:pt x="547" y="548"/>
                  </a:lnTo>
                  <a:lnTo>
                    <a:pt x="2240" y="4874"/>
                  </a:lnTo>
                  <a:lnTo>
                    <a:pt x="3064" y="4052"/>
                  </a:lnTo>
                  <a:cubicBezTo>
                    <a:pt x="3135" y="3979"/>
                    <a:pt x="3228" y="3942"/>
                    <a:pt x="3327" y="394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15CD7D-D1E1-7C45-9341-7B94C2D82C1C}"/>
              </a:ext>
            </a:extLst>
          </p:cNvPr>
          <p:cNvCxnSpPr>
            <a:cxnSpLocks/>
          </p:cNvCxnSpPr>
          <p:nvPr userDrawn="1"/>
        </p:nvCxnSpPr>
        <p:spPr>
          <a:xfrm>
            <a:off x="3910873" y="8307421"/>
            <a:ext cx="0" cy="92163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3B3153D9-F59D-4416-890B-62CEC57625B9}"/>
              </a:ext>
            </a:extLst>
          </p:cNvPr>
          <p:cNvSpPr txBox="1">
            <a:spLocks/>
          </p:cNvSpPr>
          <p:nvPr userDrawn="1"/>
        </p:nvSpPr>
        <p:spPr>
          <a:xfrm>
            <a:off x="123832" y="9436354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949495"/>
                </a:solidFill>
              </a:rPr>
              <a:t>Bill.com Wealth Management Overview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12577FA-5035-4924-B0BD-A9619971D7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1894" y="2328277"/>
            <a:ext cx="2949879" cy="26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77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  <p15:guide id="3" pos="240">
          <p15:clr>
            <a:srgbClr val="FBAE40"/>
          </p15:clr>
        </p15:guide>
        <p15:guide id="4" pos="46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C6A5-9112-DF40-98A9-746EB4AEA3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4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</p:sldLayoutIdLst>
  <p:hf sldNum="0"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9A3F21-817A-2241-B194-5D04A27959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875" y="351343"/>
            <a:ext cx="2266812" cy="1128712"/>
          </a:xfrm>
        </p:spPr>
      </p:sp>
    </p:spTree>
    <p:extLst>
      <p:ext uri="{BB962C8B-B14F-4D97-AF65-F5344CB8AC3E}">
        <p14:creationId xmlns:p14="http://schemas.microsoft.com/office/powerpoint/2010/main" val="85427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641107-8FE5-E146-80EB-1E54BE67E9DD}"/>
              </a:ext>
            </a:extLst>
          </p:cNvPr>
          <p:cNvSpPr txBox="1"/>
          <p:nvPr/>
        </p:nvSpPr>
        <p:spPr>
          <a:xfrm>
            <a:off x="4311534" y="8379289"/>
            <a:ext cx="289197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Name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GoesHere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Name@emailaddress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555.555.555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FFDAF-81A7-FC41-864A-012E9FEA203B}"/>
              </a:ext>
            </a:extLst>
          </p:cNvPr>
          <p:cNvSpPr txBox="1"/>
          <p:nvPr/>
        </p:nvSpPr>
        <p:spPr>
          <a:xfrm>
            <a:off x="425302" y="8379289"/>
            <a:ext cx="323229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Space here for</a:t>
            </a:r>
          </a:p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Company CTA</a:t>
            </a:r>
          </a:p>
        </p:txBody>
      </p:sp>
    </p:spTree>
    <p:extLst>
      <p:ext uri="{BB962C8B-B14F-4D97-AF65-F5344CB8AC3E}">
        <p14:creationId xmlns:p14="http://schemas.microsoft.com/office/powerpoint/2010/main" val="410503634"/>
      </p:ext>
    </p:extLst>
  </p:cSld>
  <p:clrMapOvr>
    <a:masterClrMapping/>
  </p:clrMapOvr>
</p:sld>
</file>

<file path=ppt/theme/theme1.xml><?xml version="1.0" encoding="utf-8"?>
<a:theme xmlns:a="http://schemas.openxmlformats.org/drawingml/2006/main" name="BDC Corporate Template">
  <a:themeElements>
    <a:clrScheme name="BILL 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5C96"/>
      </a:accent1>
      <a:accent2>
        <a:srgbClr val="2C68A0"/>
      </a:accent2>
      <a:accent3>
        <a:srgbClr val="50B7FF"/>
      </a:accent3>
      <a:accent4>
        <a:srgbClr val="F3881A"/>
      </a:accent4>
      <a:accent5>
        <a:srgbClr val="656665"/>
      </a:accent5>
      <a:accent6>
        <a:srgbClr val="30A06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5E655B0-696F-4910-BCBF-987F15E027CE}">
  <we:reference id="wa104178141" version="3.0.9.11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27186</TotalTime>
  <Words>11</Words>
  <Application>Microsoft Macintosh PowerPoint</Application>
  <PresentationFormat>Custom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 Unicode MS</vt:lpstr>
      <vt:lpstr>Arial</vt:lpstr>
      <vt:lpstr>Calibri</vt:lpstr>
      <vt:lpstr>Calibri Light</vt:lpstr>
      <vt:lpstr>Noto Sans Symbols</vt:lpstr>
      <vt:lpstr>Times New Roman</vt:lpstr>
      <vt:lpstr>BDC Corporate Template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Bill.com Corporate Template</dc:title>
  <dc:subject/>
  <dc:creator>Stephen Sheets</dc:creator>
  <cp:keywords/>
  <dc:description/>
  <cp:lastModifiedBy>Microsoft Office User</cp:lastModifiedBy>
  <cp:revision>221</cp:revision>
  <dcterms:created xsi:type="dcterms:W3CDTF">2017-03-28T13:12:12Z</dcterms:created>
  <dcterms:modified xsi:type="dcterms:W3CDTF">2019-04-17T01:01:27Z</dcterms:modified>
  <cp:category/>
</cp:coreProperties>
</file>