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Inter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Inter-boldItalic.fntdata"/><Relationship Id="rId10" Type="http://schemas.openxmlformats.org/officeDocument/2006/relationships/font" Target="fonts/Inter-italic.fntdata"/><Relationship Id="rId9" Type="http://schemas.openxmlformats.org/officeDocument/2006/relationships/font" Target="fonts/Inter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Int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" name="Google Shape;2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8c43c0d9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Google Shape;38;g38c43c0d9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title"/>
          </p:nvPr>
        </p:nvSpPr>
        <p:spPr>
          <a:xfrm>
            <a:off x="349975" y="622000"/>
            <a:ext cx="844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2800"/>
              <a:buNone/>
              <a:defRPr b="1" sz="2800">
                <a:solidFill>
                  <a:srgbClr val="002D5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12" name="Google Shape;12;p2"/>
          <p:cNvCxnSpPr/>
          <p:nvPr/>
        </p:nvCxnSpPr>
        <p:spPr>
          <a:xfrm>
            <a:off x="457212" y="533394"/>
            <a:ext cx="403500" cy="0"/>
          </a:xfrm>
          <a:prstGeom prst="straightConnector1">
            <a:avLst/>
          </a:prstGeom>
          <a:noFill/>
          <a:ln cap="flat" cmpd="sng" w="28575">
            <a:solidFill>
              <a:srgbClr val="29CFCF"/>
            </a:solidFill>
            <a:prstDash val="solid"/>
            <a:miter lim="4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Layout">
  <p:cSld name="CUSTOM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9975" y="622000"/>
            <a:ext cx="844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49975" y="1194700"/>
            <a:ext cx="8444100" cy="33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●"/>
              <a:defRPr sz="1800">
                <a:solidFill>
                  <a:srgbClr val="333333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○"/>
              <a:defRPr>
                <a:solidFill>
                  <a:srgbClr val="333333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■"/>
              <a:defRPr>
                <a:solidFill>
                  <a:srgbClr val="333333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  <a:defRPr>
                <a:solidFill>
                  <a:srgbClr val="333333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○"/>
              <a:defRPr>
                <a:solidFill>
                  <a:srgbClr val="333333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■"/>
              <a:defRPr>
                <a:solidFill>
                  <a:srgbClr val="333333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●"/>
              <a:defRPr>
                <a:solidFill>
                  <a:srgbClr val="333333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○"/>
              <a:defRPr>
                <a:solidFill>
                  <a:srgbClr val="333333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400"/>
              <a:buChar char="■"/>
              <a:defRPr>
                <a:solidFill>
                  <a:srgbClr val="333333"/>
                </a:solidFill>
              </a:defRPr>
            </a:lvl9pPr>
          </a:lstStyle>
          <a:p/>
        </p:txBody>
      </p:sp>
      <p:cxnSp>
        <p:nvCxnSpPr>
          <p:cNvPr id="16" name="Google Shape;16;p3"/>
          <p:cNvCxnSpPr/>
          <p:nvPr/>
        </p:nvCxnSpPr>
        <p:spPr>
          <a:xfrm>
            <a:off x="457212" y="533394"/>
            <a:ext cx="403500" cy="0"/>
          </a:xfrm>
          <a:prstGeom prst="straightConnector1">
            <a:avLst/>
          </a:prstGeom>
          <a:noFill/>
          <a:ln cap="flat" cmpd="sng" w="28575">
            <a:solidFill>
              <a:srgbClr val="29CFCF"/>
            </a:solidFill>
            <a:prstDash val="solid"/>
            <a:miter lim="4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hyperlink" Target="https://www.aha.io/signup-overview?referrer=%2F" TargetMode="External"/><Relationship Id="rId2" Type="http://schemas.openxmlformats.org/officeDocument/2006/relationships/hyperlink" Target="https://www.aha.io/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9975" y="622000"/>
            <a:ext cx="844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2800"/>
              <a:buNone/>
              <a:defRPr b="1" sz="2800">
                <a:solidFill>
                  <a:srgbClr val="002D5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9975" y="1194700"/>
            <a:ext cx="8444100" cy="33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800"/>
              <a:buChar char="●"/>
              <a:defRPr sz="1800">
                <a:solidFill>
                  <a:srgbClr val="002D56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○"/>
              <a:defRPr>
                <a:solidFill>
                  <a:srgbClr val="002D56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■"/>
              <a:defRPr>
                <a:solidFill>
                  <a:srgbClr val="002D56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●"/>
              <a:defRPr>
                <a:solidFill>
                  <a:srgbClr val="002D56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○"/>
              <a:defRPr>
                <a:solidFill>
                  <a:srgbClr val="002D56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■"/>
              <a:defRPr>
                <a:solidFill>
                  <a:srgbClr val="002D56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●"/>
              <a:defRPr>
                <a:solidFill>
                  <a:srgbClr val="002D56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○"/>
              <a:defRPr>
                <a:solidFill>
                  <a:srgbClr val="002D56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56"/>
              </a:buClr>
              <a:buSzPts val="1400"/>
              <a:buChar char="■"/>
              <a:defRPr>
                <a:solidFill>
                  <a:srgbClr val="002D56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>
            <a:off x="5480450" y="4645925"/>
            <a:ext cx="3206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0073CF"/>
                </a:solidFill>
                <a:uFill>
                  <a:noFill/>
                </a:uFill>
                <a:hlinkClick r:id="rId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Try Aha! free for 30 days →</a:t>
            </a:r>
            <a:endParaRPr sz="700">
              <a:solidFill>
                <a:srgbClr val="0073C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9" name="Google Shape;9;p1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4711243"/>
            <a:ext cx="436325" cy="1618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/>
        </p:nvSpPr>
        <p:spPr>
          <a:xfrm>
            <a:off x="647712" y="380994"/>
            <a:ext cx="457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69696"/>
                </a:solidFill>
              </a:rPr>
              <a:t>High</a:t>
            </a:r>
            <a:endParaRPr sz="800">
              <a:solidFill>
                <a:srgbClr val="969696"/>
              </a:solidFill>
            </a:endParaRPr>
          </a:p>
        </p:txBody>
      </p:sp>
      <p:sp>
        <p:nvSpPr>
          <p:cNvPr id="23" name="Google Shape;23;p5"/>
          <p:cNvSpPr/>
          <p:nvPr/>
        </p:nvSpPr>
        <p:spPr>
          <a:xfrm>
            <a:off x="1104900" y="2286012"/>
            <a:ext cx="3657600" cy="1828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1104900" y="381000"/>
            <a:ext cx="3657600" cy="1828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4838711" y="381000"/>
            <a:ext cx="3657600" cy="1828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4838711" y="2286000"/>
            <a:ext cx="3657600" cy="18288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/>
        </p:nvSpPr>
        <p:spPr>
          <a:xfrm rot="-5400000">
            <a:off x="190512" y="2120344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73CF"/>
                </a:solidFill>
              </a:rPr>
              <a:t>Benefits</a:t>
            </a:r>
            <a:endParaRPr b="1" sz="1000">
              <a:solidFill>
                <a:srgbClr val="0073CF"/>
              </a:solidFill>
            </a:endParaRPr>
          </a:p>
        </p:txBody>
      </p:sp>
      <p:sp>
        <p:nvSpPr>
          <p:cNvPr id="28" name="Google Shape;28;p5"/>
          <p:cNvSpPr txBox="1"/>
          <p:nvPr/>
        </p:nvSpPr>
        <p:spPr>
          <a:xfrm>
            <a:off x="647712" y="3791594"/>
            <a:ext cx="457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69696"/>
                </a:solidFill>
              </a:rPr>
              <a:t>Low</a:t>
            </a:r>
            <a:endParaRPr sz="800">
              <a:solidFill>
                <a:srgbClr val="969696"/>
              </a:solidFill>
            </a:endParaRPr>
          </a:p>
        </p:txBody>
      </p:sp>
      <p:sp>
        <p:nvSpPr>
          <p:cNvPr id="29" name="Google Shape;29;p5"/>
          <p:cNvSpPr txBox="1"/>
          <p:nvPr/>
        </p:nvSpPr>
        <p:spPr>
          <a:xfrm>
            <a:off x="1118262" y="4157206"/>
            <a:ext cx="457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69696"/>
                </a:solidFill>
              </a:rPr>
              <a:t>Low</a:t>
            </a:r>
            <a:endParaRPr sz="800">
              <a:solidFill>
                <a:srgbClr val="969696"/>
              </a:solidFill>
            </a:endParaRPr>
          </a:p>
        </p:txBody>
      </p:sp>
      <p:sp>
        <p:nvSpPr>
          <p:cNvPr id="30" name="Google Shape;30;p5"/>
          <p:cNvSpPr txBox="1"/>
          <p:nvPr/>
        </p:nvSpPr>
        <p:spPr>
          <a:xfrm>
            <a:off x="8039112" y="4157206"/>
            <a:ext cx="457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69696"/>
                </a:solidFill>
              </a:rPr>
              <a:t>High</a:t>
            </a:r>
            <a:endParaRPr sz="800">
              <a:solidFill>
                <a:srgbClr val="969696"/>
              </a:solidFill>
            </a:endParaRPr>
          </a:p>
        </p:txBody>
      </p:sp>
      <p:sp>
        <p:nvSpPr>
          <p:cNvPr id="31" name="Google Shape;31;p5"/>
          <p:cNvSpPr txBox="1"/>
          <p:nvPr/>
        </p:nvSpPr>
        <p:spPr>
          <a:xfrm>
            <a:off x="1181100" y="1859394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33333"/>
                </a:solidFill>
              </a:rPr>
              <a:t>Contenders</a:t>
            </a:r>
            <a:endParaRPr b="1" sz="1000">
              <a:solidFill>
                <a:srgbClr val="333333"/>
              </a:solidFill>
            </a:endParaRPr>
          </a:p>
        </p:txBody>
      </p:sp>
      <p:sp>
        <p:nvSpPr>
          <p:cNvPr id="32" name="Google Shape;32;p5"/>
          <p:cNvSpPr txBox="1"/>
          <p:nvPr/>
        </p:nvSpPr>
        <p:spPr>
          <a:xfrm>
            <a:off x="1181100" y="3764394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33333"/>
                </a:solidFill>
              </a:rPr>
              <a:t>Laggards</a:t>
            </a:r>
            <a:endParaRPr b="1" sz="1000">
              <a:solidFill>
                <a:srgbClr val="333333"/>
              </a:solidFill>
            </a:endParaRPr>
          </a:p>
        </p:txBody>
      </p:sp>
      <p:sp>
        <p:nvSpPr>
          <p:cNvPr id="33" name="Google Shape;33;p5"/>
          <p:cNvSpPr txBox="1"/>
          <p:nvPr/>
        </p:nvSpPr>
        <p:spPr>
          <a:xfrm>
            <a:off x="4914900" y="1859394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33333"/>
                </a:solidFill>
              </a:rPr>
              <a:t>Leaders</a:t>
            </a:r>
            <a:endParaRPr b="1" sz="1000">
              <a:solidFill>
                <a:srgbClr val="333333"/>
              </a:solidFill>
            </a:endParaRPr>
          </a:p>
        </p:txBody>
      </p:sp>
      <p:sp>
        <p:nvSpPr>
          <p:cNvPr id="34" name="Google Shape;34;p5"/>
          <p:cNvSpPr txBox="1"/>
          <p:nvPr/>
        </p:nvSpPr>
        <p:spPr>
          <a:xfrm>
            <a:off x="4914900" y="3764394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333333"/>
                </a:solidFill>
              </a:rPr>
              <a:t>Challengers</a:t>
            </a:r>
            <a:endParaRPr b="1" sz="1000">
              <a:solidFill>
                <a:srgbClr val="333333"/>
              </a:solidFill>
            </a:endParaRPr>
          </a:p>
        </p:txBody>
      </p:sp>
      <p:sp>
        <p:nvSpPr>
          <p:cNvPr id="35" name="Google Shape;35;p5"/>
          <p:cNvSpPr txBox="1"/>
          <p:nvPr/>
        </p:nvSpPr>
        <p:spPr>
          <a:xfrm>
            <a:off x="4105205" y="4157206"/>
            <a:ext cx="137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073CF"/>
                </a:solidFill>
              </a:rPr>
              <a:t>Price</a:t>
            </a:r>
            <a:endParaRPr b="1" sz="1000">
              <a:solidFill>
                <a:srgbClr val="0073C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349975" y="622000"/>
            <a:ext cx="844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takeaways</a:t>
            </a:r>
            <a:endParaRPr/>
          </a:p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349975" y="1194700"/>
            <a:ext cx="8444100" cy="33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 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Bullet 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