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600"/>
              </a:spcBef>
              <a:buSzPts val="2800"/>
              <a:defRPr sz="2800"/>
            </a:lvl1pPr>
            <a:lvl2pPr indent="-406400">
              <a:spcBef>
                <a:spcPts val="600"/>
              </a:spcBef>
              <a:buSzPts val="2800"/>
              <a:defRPr sz="2800"/>
            </a:lvl2pPr>
            <a:lvl3pPr indent="-406400">
              <a:spcBef>
                <a:spcPts val="600"/>
              </a:spcBef>
              <a:buSzPts val="2800"/>
              <a:defRPr sz="2800"/>
            </a:lvl3pPr>
            <a:lvl4pPr indent="-406400">
              <a:spcBef>
                <a:spcPts val="600"/>
              </a:spcBef>
              <a:buSzPts val="2800"/>
              <a:defRPr sz="2800"/>
            </a:lvl4pPr>
            <a:lvl5pPr indent="-406400">
              <a:spcBef>
                <a:spcPts val="600"/>
              </a:spcBef>
              <a:buSzPts val="2800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1pPr>
            <a:lvl2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2pPr>
            <a:lvl3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3pPr>
            <a:lvl4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4pPr>
            <a:lvl5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Google Shape;28;p7"/>
          <p:cNvSpPr txBox="1"/>
          <p:nvPr>
            <p:ph type="body" sz="quarter" idx="21"/>
          </p:nvPr>
        </p:nvSpPr>
        <p:spPr>
          <a:xfrm>
            <a:off x="4645025" y="1535111"/>
            <a:ext cx="4041775" cy="63976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Google Shape;38;p10"/>
          <p:cNvSpPr txBox="1"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Google Shape;42;p11"/>
          <p:cNvSpPr/>
          <p:nvPr>
            <p:ph type="pic" sz="half" idx="21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/>
          <a:lstStyle>
            <a:lvl1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61" y="6404313"/>
            <a:ext cx="263940" cy="269199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144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3716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8288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860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7432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2004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576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1148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ignup/?utm_source=web&amp;utm_medium=guide&amp;utm_campaign=guide_template&amp;utm_content=product+roadmap+template+timeline+PP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180;g1900bb12cf6_1_4"/>
          <p:cNvSpPr/>
          <p:nvPr/>
        </p:nvSpPr>
        <p:spPr>
          <a:xfrm>
            <a:off x="1093943" y="4781500"/>
            <a:ext cx="2" cy="241690"/>
          </a:xfrm>
          <a:prstGeom prst="line">
            <a:avLst/>
          </a:prstGeom>
          <a:ln w="19050">
            <a:solidFill>
              <a:srgbClr val="666666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97" name="Google Shape;159;g1900bb12cf6_1_4"/>
          <p:cNvGrpSpPr/>
          <p:nvPr/>
        </p:nvGrpSpPr>
        <p:grpSpPr>
          <a:xfrm>
            <a:off x="395105" y="2794694"/>
            <a:ext cx="1317302" cy="629103"/>
            <a:chOff x="0" y="0"/>
            <a:chExt cx="1317301" cy="629102"/>
          </a:xfrm>
        </p:grpSpPr>
        <p:sp>
          <p:nvSpPr>
            <p:cNvPr id="95" name="Rounded Rectangle"/>
            <p:cNvSpPr/>
            <p:nvPr/>
          </p:nvSpPr>
          <p:spPr>
            <a:xfrm>
              <a:off x="0" y="-1"/>
              <a:ext cx="1317302" cy="629103"/>
            </a:xfrm>
            <a:prstGeom prst="roundRect">
              <a:avLst>
                <a:gd name="adj" fmla="val 16667"/>
              </a:avLst>
            </a:prstGeom>
            <a:solidFill>
              <a:srgbClr val="E2EDF8"/>
            </a:solidFill>
            <a:ln w="19050" cap="flat">
              <a:solidFill>
                <a:srgbClr val="3172C8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96" name="Release 1"/>
            <p:cNvSpPr txBox="1"/>
            <p:nvPr/>
          </p:nvSpPr>
          <p:spPr>
            <a:xfrm>
              <a:off x="40233" y="170158"/>
              <a:ext cx="1236834" cy="288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1</a:t>
              </a:r>
            </a:p>
          </p:txBody>
        </p:sp>
      </p:grpSp>
      <p:sp>
        <p:nvSpPr>
          <p:cNvPr id="98" name="Google Shape;160;g1900bb12cf6_1_4"/>
          <p:cNvSpPr/>
          <p:nvPr/>
        </p:nvSpPr>
        <p:spPr>
          <a:xfrm flipH="1">
            <a:off x="1093943" y="3423870"/>
            <a:ext cx="2" cy="1221602"/>
          </a:xfrm>
          <a:prstGeom prst="line">
            <a:avLst/>
          </a:prstGeom>
          <a:ln w="19050">
            <a:solidFill>
              <a:srgbClr val="3172C8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9" name="Google Shape;161;g1900bb12cf6_1_4"/>
          <p:cNvSpPr txBox="1"/>
          <p:nvPr/>
        </p:nvSpPr>
        <p:spPr>
          <a:xfrm>
            <a:off x="276273" y="227859"/>
            <a:ext cx="3019501" cy="43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>
            <a:lvl1pPr>
              <a:defRPr b="1" sz="2400">
                <a:solidFill>
                  <a:srgbClr val="15345E"/>
                </a:solidFill>
              </a:defRPr>
            </a:lvl1pPr>
          </a:lstStyle>
          <a:p>
            <a:pPr/>
            <a:r>
              <a:t>Product roadmap</a:t>
            </a:r>
          </a:p>
        </p:txBody>
      </p:sp>
      <p:pic>
        <p:nvPicPr>
          <p:cNvPr id="100" name="Google Shape;162;g1900bb12cf6_1_4" descr="Google Shape;162;g1900bb12cf6_1_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99" y="6405074"/>
            <a:ext cx="677384" cy="338702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Google Shape;163;g1900bb12cf6_1_4"/>
          <p:cNvSpPr txBox="1"/>
          <p:nvPr/>
        </p:nvSpPr>
        <p:spPr>
          <a:xfrm>
            <a:off x="791775" y="6405074"/>
            <a:ext cx="3019502" cy="318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>
            <a:lvl1pPr>
              <a:defRPr sz="1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sp>
        <p:nvSpPr>
          <p:cNvPr id="102" name="Google Shape;164;g1900bb12cf6_1_4"/>
          <p:cNvSpPr/>
          <p:nvPr/>
        </p:nvSpPr>
        <p:spPr>
          <a:xfrm>
            <a:off x="4561256" y="7714088"/>
            <a:ext cx="215102" cy="2"/>
          </a:xfrm>
          <a:prstGeom prst="line">
            <a:avLst/>
          </a:prstGeom>
          <a:ln w="19050">
            <a:solidFill>
              <a:srgbClr val="3172C8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3" name="Google Shape;167;g1900bb12cf6_1_4"/>
          <p:cNvSpPr txBox="1"/>
          <p:nvPr/>
        </p:nvSpPr>
        <p:spPr>
          <a:xfrm>
            <a:off x="402783" y="4986327"/>
            <a:ext cx="1419303" cy="31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1600">
                <a:solidFill>
                  <a:srgbClr val="333333"/>
                </a:solidFill>
              </a:defRPr>
            </a:lvl1pPr>
          </a:lstStyle>
          <a:p>
            <a:pPr/>
            <a:r>
              <a:t>January</a:t>
            </a:r>
          </a:p>
        </p:txBody>
      </p:sp>
      <p:sp>
        <p:nvSpPr>
          <p:cNvPr id="104" name="Google Shape;168;g1900bb12cf6_1_4"/>
          <p:cNvSpPr txBox="1"/>
          <p:nvPr/>
        </p:nvSpPr>
        <p:spPr>
          <a:xfrm>
            <a:off x="3954984" y="4986327"/>
            <a:ext cx="1419302" cy="31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1600">
                <a:solidFill>
                  <a:srgbClr val="333333"/>
                </a:solidFill>
              </a:defRPr>
            </a:lvl1pPr>
          </a:lstStyle>
          <a:p>
            <a:pPr/>
            <a:r>
              <a:t>February</a:t>
            </a:r>
          </a:p>
        </p:txBody>
      </p:sp>
      <p:sp>
        <p:nvSpPr>
          <p:cNvPr id="105" name="Google Shape;169;g1900bb12cf6_1_4"/>
          <p:cNvSpPr txBox="1"/>
          <p:nvPr/>
        </p:nvSpPr>
        <p:spPr>
          <a:xfrm>
            <a:off x="7313585" y="4986327"/>
            <a:ext cx="1419302" cy="31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1600">
                <a:solidFill>
                  <a:srgbClr val="333333"/>
                </a:solidFill>
              </a:defRPr>
            </a:lvl1pPr>
          </a:lstStyle>
          <a:p>
            <a:pPr/>
            <a:r>
              <a:t>March</a:t>
            </a:r>
          </a:p>
        </p:txBody>
      </p:sp>
      <p:grpSp>
        <p:nvGrpSpPr>
          <p:cNvPr id="108" name="Google Shape;170;g1900bb12cf6_1_4"/>
          <p:cNvGrpSpPr/>
          <p:nvPr/>
        </p:nvGrpSpPr>
        <p:grpSpPr>
          <a:xfrm>
            <a:off x="1271712" y="2062553"/>
            <a:ext cx="1317302" cy="629103"/>
            <a:chOff x="0" y="0"/>
            <a:chExt cx="1317301" cy="629102"/>
          </a:xfrm>
        </p:grpSpPr>
        <p:sp>
          <p:nvSpPr>
            <p:cNvPr id="106" name="Rounded Rectangle"/>
            <p:cNvSpPr/>
            <p:nvPr/>
          </p:nvSpPr>
          <p:spPr>
            <a:xfrm>
              <a:off x="0" y="-1"/>
              <a:ext cx="1317302" cy="629103"/>
            </a:xfrm>
            <a:prstGeom prst="roundRect">
              <a:avLst>
                <a:gd name="adj" fmla="val 16667"/>
              </a:avLst>
            </a:prstGeom>
            <a:solidFill>
              <a:srgbClr val="E7F2D8"/>
            </a:solidFill>
            <a:ln w="19050" cap="flat">
              <a:solidFill>
                <a:srgbClr val="3F651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107" name="Release 2"/>
            <p:cNvSpPr txBox="1"/>
            <p:nvPr/>
          </p:nvSpPr>
          <p:spPr>
            <a:xfrm>
              <a:off x="40233" y="170158"/>
              <a:ext cx="1236834" cy="288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2</a:t>
              </a:r>
            </a:p>
          </p:txBody>
        </p:sp>
      </p:grpSp>
      <p:sp>
        <p:nvSpPr>
          <p:cNvPr id="109" name="Google Shape;171;g1900bb12cf6_1_4"/>
          <p:cNvSpPr/>
          <p:nvPr/>
        </p:nvSpPr>
        <p:spPr>
          <a:xfrm flipH="1">
            <a:off x="1930362" y="2691653"/>
            <a:ext cx="2" cy="1953818"/>
          </a:xfrm>
          <a:prstGeom prst="line">
            <a:avLst/>
          </a:prstGeom>
          <a:ln w="19050">
            <a:solidFill>
              <a:srgbClr val="3F651A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12" name="Google Shape;172;g1900bb12cf6_1_4"/>
          <p:cNvGrpSpPr/>
          <p:nvPr/>
        </p:nvGrpSpPr>
        <p:grpSpPr>
          <a:xfrm>
            <a:off x="3242792" y="1558319"/>
            <a:ext cx="1317303" cy="629103"/>
            <a:chOff x="0" y="0"/>
            <a:chExt cx="1317301" cy="629102"/>
          </a:xfrm>
        </p:grpSpPr>
        <p:sp>
          <p:nvSpPr>
            <p:cNvPr id="110" name="Rounded Rectangle"/>
            <p:cNvSpPr/>
            <p:nvPr/>
          </p:nvSpPr>
          <p:spPr>
            <a:xfrm>
              <a:off x="0" y="-1"/>
              <a:ext cx="1317302" cy="629103"/>
            </a:xfrm>
            <a:prstGeom prst="roundRect">
              <a:avLst>
                <a:gd name="adj" fmla="val 16667"/>
              </a:avLst>
            </a:prstGeom>
            <a:solidFill>
              <a:srgbClr val="E3DDEC"/>
            </a:solidFill>
            <a:ln w="19050" cap="flat">
              <a:solidFill>
                <a:srgbClr val="413257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111" name="Release 3"/>
            <p:cNvSpPr txBox="1"/>
            <p:nvPr/>
          </p:nvSpPr>
          <p:spPr>
            <a:xfrm>
              <a:off x="40233" y="170158"/>
              <a:ext cx="1236834" cy="288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3</a:t>
              </a:r>
            </a:p>
          </p:txBody>
        </p:sp>
      </p:grpSp>
      <p:sp>
        <p:nvSpPr>
          <p:cNvPr id="113" name="Google Shape;173;g1900bb12cf6_1_4"/>
          <p:cNvSpPr/>
          <p:nvPr/>
        </p:nvSpPr>
        <p:spPr>
          <a:xfrm flipH="1">
            <a:off x="3901444" y="2187419"/>
            <a:ext cx="2" cy="2472753"/>
          </a:xfrm>
          <a:prstGeom prst="line">
            <a:avLst/>
          </a:prstGeom>
          <a:ln w="19050">
            <a:solidFill>
              <a:srgbClr val="413257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16" name="Google Shape;176;g1900bb12cf6_1_4"/>
          <p:cNvGrpSpPr/>
          <p:nvPr/>
        </p:nvGrpSpPr>
        <p:grpSpPr>
          <a:xfrm>
            <a:off x="7431592" y="1882561"/>
            <a:ext cx="1317303" cy="629103"/>
            <a:chOff x="0" y="0"/>
            <a:chExt cx="1317301" cy="629102"/>
          </a:xfrm>
        </p:grpSpPr>
        <p:sp>
          <p:nvSpPr>
            <p:cNvPr id="114" name="Rounded Rectangle"/>
            <p:cNvSpPr/>
            <p:nvPr/>
          </p:nvSpPr>
          <p:spPr>
            <a:xfrm>
              <a:off x="0" y="-1"/>
              <a:ext cx="1317302" cy="629103"/>
            </a:xfrm>
            <a:prstGeom prst="roundRect">
              <a:avLst>
                <a:gd name="adj" fmla="val 16667"/>
              </a:avLst>
            </a:prstGeom>
            <a:solidFill>
              <a:srgbClr val="E3DDEC"/>
            </a:solidFill>
            <a:ln w="19050" cap="flat">
              <a:solidFill>
                <a:srgbClr val="413257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115" name="Release 6"/>
            <p:cNvSpPr txBox="1"/>
            <p:nvPr/>
          </p:nvSpPr>
          <p:spPr>
            <a:xfrm>
              <a:off x="40233" y="170158"/>
              <a:ext cx="1236834" cy="288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6</a:t>
              </a:r>
            </a:p>
          </p:txBody>
        </p:sp>
      </p:grpSp>
      <p:sp>
        <p:nvSpPr>
          <p:cNvPr id="117" name="Google Shape;177;g1900bb12cf6_1_4"/>
          <p:cNvSpPr/>
          <p:nvPr/>
        </p:nvSpPr>
        <p:spPr>
          <a:xfrm>
            <a:off x="8090242" y="2506301"/>
            <a:ext cx="2" cy="2161146"/>
          </a:xfrm>
          <a:prstGeom prst="line">
            <a:avLst/>
          </a:prstGeom>
          <a:ln w="19050">
            <a:solidFill>
              <a:srgbClr val="413257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8" name="Google Shape;180;g1900bb12cf6_1_4"/>
          <p:cNvSpPr/>
          <p:nvPr/>
        </p:nvSpPr>
        <p:spPr>
          <a:xfrm>
            <a:off x="4567830" y="4781500"/>
            <a:ext cx="2" cy="241690"/>
          </a:xfrm>
          <a:prstGeom prst="line">
            <a:avLst/>
          </a:prstGeom>
          <a:ln w="19050">
            <a:solidFill>
              <a:srgbClr val="666666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9" name="Google Shape;180;g1900bb12cf6_1_4"/>
          <p:cNvSpPr/>
          <p:nvPr/>
        </p:nvSpPr>
        <p:spPr>
          <a:xfrm>
            <a:off x="8090244" y="4781500"/>
            <a:ext cx="2" cy="241690"/>
          </a:xfrm>
          <a:prstGeom prst="line">
            <a:avLst/>
          </a:prstGeom>
          <a:ln w="19050">
            <a:solidFill>
              <a:srgbClr val="666666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22" name="Google Shape;159;g1900bb12cf6_1_4"/>
          <p:cNvGrpSpPr/>
          <p:nvPr/>
        </p:nvGrpSpPr>
        <p:grpSpPr>
          <a:xfrm>
            <a:off x="4237911" y="2503611"/>
            <a:ext cx="1317303" cy="629103"/>
            <a:chOff x="0" y="0"/>
            <a:chExt cx="1317301" cy="629102"/>
          </a:xfrm>
        </p:grpSpPr>
        <p:sp>
          <p:nvSpPr>
            <p:cNvPr id="120" name="Rounded Rectangle"/>
            <p:cNvSpPr/>
            <p:nvPr/>
          </p:nvSpPr>
          <p:spPr>
            <a:xfrm>
              <a:off x="0" y="-1"/>
              <a:ext cx="1317302" cy="629103"/>
            </a:xfrm>
            <a:prstGeom prst="roundRect">
              <a:avLst>
                <a:gd name="adj" fmla="val 16667"/>
              </a:avLst>
            </a:prstGeom>
            <a:solidFill>
              <a:srgbClr val="E2EDF8"/>
            </a:solidFill>
            <a:ln w="19050" cap="flat">
              <a:solidFill>
                <a:srgbClr val="3172C8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121" name="Release 4"/>
            <p:cNvSpPr txBox="1"/>
            <p:nvPr/>
          </p:nvSpPr>
          <p:spPr>
            <a:xfrm>
              <a:off x="40233" y="170158"/>
              <a:ext cx="1236834" cy="288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4</a:t>
              </a:r>
            </a:p>
          </p:txBody>
        </p:sp>
      </p:grpSp>
      <p:sp>
        <p:nvSpPr>
          <p:cNvPr id="123" name="Google Shape;160;g1900bb12cf6_1_4"/>
          <p:cNvSpPr/>
          <p:nvPr/>
        </p:nvSpPr>
        <p:spPr>
          <a:xfrm>
            <a:off x="4936749" y="3132787"/>
            <a:ext cx="2" cy="1507932"/>
          </a:xfrm>
          <a:prstGeom prst="line">
            <a:avLst/>
          </a:prstGeom>
          <a:ln w="19050">
            <a:solidFill>
              <a:srgbClr val="3172C8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26" name="Google Shape;170;g1900bb12cf6_1_4"/>
          <p:cNvGrpSpPr/>
          <p:nvPr/>
        </p:nvGrpSpPr>
        <p:grpSpPr>
          <a:xfrm>
            <a:off x="5882154" y="2560353"/>
            <a:ext cx="1317303" cy="629103"/>
            <a:chOff x="0" y="0"/>
            <a:chExt cx="1317301" cy="629102"/>
          </a:xfrm>
        </p:grpSpPr>
        <p:sp>
          <p:nvSpPr>
            <p:cNvPr id="124" name="Rounded Rectangle"/>
            <p:cNvSpPr/>
            <p:nvPr/>
          </p:nvSpPr>
          <p:spPr>
            <a:xfrm>
              <a:off x="0" y="-1"/>
              <a:ext cx="1317302" cy="629103"/>
            </a:xfrm>
            <a:prstGeom prst="roundRect">
              <a:avLst>
                <a:gd name="adj" fmla="val 16667"/>
              </a:avLst>
            </a:prstGeom>
            <a:solidFill>
              <a:srgbClr val="E7F2D8"/>
            </a:solidFill>
            <a:ln w="19050" cap="flat">
              <a:solidFill>
                <a:srgbClr val="3F651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125" name="Release 5"/>
            <p:cNvSpPr txBox="1"/>
            <p:nvPr/>
          </p:nvSpPr>
          <p:spPr>
            <a:xfrm>
              <a:off x="40233" y="170158"/>
              <a:ext cx="1236834" cy="288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5</a:t>
              </a:r>
            </a:p>
          </p:txBody>
        </p:sp>
      </p:grpSp>
      <p:sp>
        <p:nvSpPr>
          <p:cNvPr id="127" name="Google Shape;171;g1900bb12cf6_1_4"/>
          <p:cNvSpPr/>
          <p:nvPr/>
        </p:nvSpPr>
        <p:spPr>
          <a:xfrm>
            <a:off x="6540804" y="3186420"/>
            <a:ext cx="2" cy="1590352"/>
          </a:xfrm>
          <a:prstGeom prst="line">
            <a:avLst/>
          </a:prstGeom>
          <a:ln w="19050">
            <a:solidFill>
              <a:srgbClr val="3F651A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8" name="Google Shape;166;g1900bb12cf6_1_4"/>
          <p:cNvSpPr/>
          <p:nvPr/>
        </p:nvSpPr>
        <p:spPr>
          <a:xfrm>
            <a:off x="402780" y="4645469"/>
            <a:ext cx="8330101" cy="148502"/>
          </a:xfrm>
          <a:prstGeom prst="rect">
            <a:avLst/>
          </a:prstGeom>
          <a:solidFill>
            <a:srgbClr val="15345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