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B624"/>
    <a:srgbClr val="B1C05C"/>
    <a:srgbClr val="664C73"/>
    <a:srgbClr val="A85D74"/>
    <a:srgbClr val="F99426"/>
    <a:srgbClr val="80AEA7"/>
    <a:srgbClr val="8F9DA1"/>
    <a:srgbClr val="575757"/>
    <a:srgbClr val="509309"/>
    <a:srgbClr val="92A7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8"/>
    <p:restoredTop sz="90981" autoAdjust="0"/>
  </p:normalViewPr>
  <p:slideViewPr>
    <p:cSldViewPr snapToGrid="0" snapToObjects="1">
      <p:cViewPr varScale="1">
        <p:scale>
          <a:sx n="128" d="100"/>
          <a:sy n="128" d="100"/>
        </p:scale>
        <p:origin x="2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3/28/20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3/28/20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ha.io/software/business-plan-templates?utm_campaign=Global_-_Americas_-_Business_Plan_-_Downloads_-_Business_Plan_Templates&amp;utm_content=Business_Plan_-_PPT_-_Business_Model_Canvas&amp;utm_source=downloads&amp;utm_medium=powerpoint&amp;utm_term=business_model_canva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604" y="6278595"/>
            <a:ext cx="1100477" cy="5502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433" y="13199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6B6336-33A0-D84B-9051-1EF9B2E1834A}"/>
              </a:ext>
            </a:extLst>
          </p:cNvPr>
          <p:cNvSpPr/>
          <p:nvPr/>
        </p:nvSpPr>
        <p:spPr>
          <a:xfrm>
            <a:off x="273766" y="6250877"/>
            <a:ext cx="7739954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73C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Explore more strategy templates in Aha! FREE for 30 days.</a:t>
            </a:r>
            <a:endParaRPr lang="en-US" b="1" dirty="0">
              <a:solidFill>
                <a:srgbClr val="0073C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3540353-340A-8140-BB36-D453D809EE4E}"/>
              </a:ext>
            </a:extLst>
          </p:cNvPr>
          <p:cNvGrpSpPr/>
          <p:nvPr/>
        </p:nvGrpSpPr>
        <p:grpSpPr>
          <a:xfrm>
            <a:off x="2056924" y="1828723"/>
            <a:ext cx="6779345" cy="418290"/>
            <a:chOff x="2056924" y="1828723"/>
            <a:chExt cx="6779345" cy="41829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0D9A5E5-CEBF-BE42-8361-F8B4D5372015}"/>
                </a:ext>
              </a:extLst>
            </p:cNvPr>
            <p:cNvSpPr/>
            <p:nvPr/>
          </p:nvSpPr>
          <p:spPr>
            <a:xfrm>
              <a:off x="2056924" y="1828723"/>
              <a:ext cx="1690823" cy="418290"/>
            </a:xfrm>
            <a:prstGeom prst="rect">
              <a:avLst/>
            </a:prstGeom>
            <a:solidFill>
              <a:srgbClr val="80AEA7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Customer challenges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847EC9B-DCB5-344C-914F-BE81EEBF3CC1}"/>
                </a:ext>
              </a:extLst>
            </p:cNvPr>
            <p:cNvSpPr/>
            <p:nvPr/>
          </p:nvSpPr>
          <p:spPr>
            <a:xfrm>
              <a:off x="3743866" y="1828723"/>
              <a:ext cx="1690823" cy="418290"/>
            </a:xfrm>
            <a:prstGeom prst="rect">
              <a:avLst/>
            </a:prstGeom>
            <a:solidFill>
              <a:srgbClr val="0373CF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Our solution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50089E6-85F8-6047-A73E-D5D9DCA965EA}"/>
                </a:ext>
              </a:extLst>
            </p:cNvPr>
            <p:cNvSpPr/>
            <p:nvPr/>
          </p:nvSpPr>
          <p:spPr>
            <a:xfrm>
              <a:off x="5434689" y="1828723"/>
              <a:ext cx="1690823" cy="418290"/>
            </a:xfrm>
            <a:prstGeom prst="rect">
              <a:avLst/>
            </a:prstGeom>
            <a:solidFill>
              <a:srgbClr val="F99426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Our value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28AED9F-FFB8-C948-95E5-F14361B4761E}"/>
                </a:ext>
              </a:extLst>
            </p:cNvPr>
            <p:cNvSpPr/>
            <p:nvPr/>
          </p:nvSpPr>
          <p:spPr>
            <a:xfrm>
              <a:off x="7119692" y="1828723"/>
              <a:ext cx="1716577" cy="418290"/>
            </a:xfrm>
            <a:prstGeom prst="rect">
              <a:avLst/>
            </a:prstGeom>
            <a:solidFill>
              <a:srgbClr val="F99426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Our pricing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EB89B3ED-B6AB-1842-BDD6-05C4834CBB3A}"/>
              </a:ext>
            </a:extLst>
          </p:cNvPr>
          <p:cNvSpPr/>
          <p:nvPr/>
        </p:nvSpPr>
        <p:spPr>
          <a:xfrm>
            <a:off x="3743863" y="2242717"/>
            <a:ext cx="1686943" cy="140623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1649933-1097-6D41-A988-D1F098DA7A01}"/>
              </a:ext>
            </a:extLst>
          </p:cNvPr>
          <p:cNvSpPr/>
          <p:nvPr/>
        </p:nvSpPr>
        <p:spPr>
          <a:xfrm>
            <a:off x="7125511" y="2247012"/>
            <a:ext cx="1710757" cy="140623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5183648-FE83-7243-988C-B0E058FA8D63}"/>
              </a:ext>
            </a:extLst>
          </p:cNvPr>
          <p:cNvGrpSpPr/>
          <p:nvPr/>
        </p:nvGrpSpPr>
        <p:grpSpPr>
          <a:xfrm>
            <a:off x="366097" y="3639383"/>
            <a:ext cx="8470170" cy="418293"/>
            <a:chOff x="366097" y="3639383"/>
            <a:chExt cx="8470170" cy="418293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6973C78-A6BF-234D-9FB1-65116398E6D9}"/>
                </a:ext>
              </a:extLst>
            </p:cNvPr>
            <p:cNvSpPr/>
            <p:nvPr/>
          </p:nvSpPr>
          <p:spPr>
            <a:xfrm>
              <a:off x="366097" y="3639386"/>
              <a:ext cx="4238966" cy="418290"/>
            </a:xfrm>
            <a:prstGeom prst="rect">
              <a:avLst/>
            </a:prstGeom>
            <a:solidFill>
              <a:srgbClr val="A85D74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Our messaging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6F1D520-E567-9344-850E-09B72BA1D448}"/>
                </a:ext>
              </a:extLst>
            </p:cNvPr>
            <p:cNvSpPr/>
            <p:nvPr/>
          </p:nvSpPr>
          <p:spPr>
            <a:xfrm>
              <a:off x="4612828" y="3639383"/>
              <a:ext cx="4223439" cy="418290"/>
            </a:xfrm>
            <a:prstGeom prst="rect">
              <a:avLst/>
            </a:prstGeom>
            <a:solidFill>
              <a:srgbClr val="664C73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Go-to-Market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21847FBA-4E47-344C-82A4-23A8ECCD358D}"/>
              </a:ext>
            </a:extLst>
          </p:cNvPr>
          <p:cNvSpPr/>
          <p:nvPr/>
        </p:nvSpPr>
        <p:spPr>
          <a:xfrm>
            <a:off x="366096" y="4056151"/>
            <a:ext cx="4238967" cy="90006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891CC0B-5009-0E4D-A325-83C4B42149E3}"/>
              </a:ext>
            </a:extLst>
          </p:cNvPr>
          <p:cNvSpPr/>
          <p:nvPr/>
        </p:nvSpPr>
        <p:spPr>
          <a:xfrm>
            <a:off x="4605063" y="4056147"/>
            <a:ext cx="4231203" cy="90006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6823BF6-0E7A-B946-B589-B870930A244B}"/>
              </a:ext>
            </a:extLst>
          </p:cNvPr>
          <p:cNvGrpSpPr/>
          <p:nvPr/>
        </p:nvGrpSpPr>
        <p:grpSpPr>
          <a:xfrm>
            <a:off x="366096" y="1824428"/>
            <a:ext cx="1694707" cy="1824523"/>
            <a:chOff x="366096" y="1824428"/>
            <a:chExt cx="1694707" cy="1824523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C99B8EB-F2D7-7B40-BAAD-95460FAA2EE2}"/>
                </a:ext>
              </a:extLst>
            </p:cNvPr>
            <p:cNvSpPr/>
            <p:nvPr/>
          </p:nvSpPr>
          <p:spPr>
            <a:xfrm>
              <a:off x="366101" y="1828723"/>
              <a:ext cx="1690823" cy="418290"/>
            </a:xfrm>
            <a:prstGeom prst="rect">
              <a:avLst/>
            </a:prstGeom>
            <a:solidFill>
              <a:srgbClr val="80AEA7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Customer targets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E8A862C-911A-DA41-AFB2-E48AA9D6F8B5}"/>
                </a:ext>
              </a:extLst>
            </p:cNvPr>
            <p:cNvSpPr/>
            <p:nvPr/>
          </p:nvSpPr>
          <p:spPr>
            <a:xfrm>
              <a:off x="366096" y="1824428"/>
              <a:ext cx="1694707" cy="18245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0A2FAA0-FD5B-9243-BF8D-EF0F3C08864F}"/>
                </a:ext>
              </a:extLst>
            </p:cNvPr>
            <p:cNvSpPr txBox="1"/>
            <p:nvPr/>
          </p:nvSpPr>
          <p:spPr>
            <a:xfrm>
              <a:off x="453649" y="2223903"/>
              <a:ext cx="151572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The top three customer challenges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D2EA30E5-80ED-104C-8E4A-B0EEB087274D}"/>
              </a:ext>
            </a:extLst>
          </p:cNvPr>
          <p:cNvSpPr txBox="1"/>
          <p:nvPr/>
        </p:nvSpPr>
        <p:spPr>
          <a:xfrm>
            <a:off x="2140588" y="2223325"/>
            <a:ext cx="1515725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Pain points of your customers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D19B5FB-35C1-0D4D-A522-88609F165B84}"/>
              </a:ext>
            </a:extLst>
          </p:cNvPr>
          <p:cNvSpPr txBox="1"/>
          <p:nvPr/>
        </p:nvSpPr>
        <p:spPr>
          <a:xfrm>
            <a:off x="3789340" y="2231146"/>
            <a:ext cx="1595994" cy="6001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Primary way that you solve your customer’s challenges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54DBFA1-29BD-A445-BE37-CBBFD502D4C1}"/>
              </a:ext>
            </a:extLst>
          </p:cNvPr>
          <p:cNvSpPr txBox="1"/>
          <p:nvPr/>
        </p:nvSpPr>
        <p:spPr>
          <a:xfrm>
            <a:off x="5474570" y="2222398"/>
            <a:ext cx="15872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Core elements of your solution that make it unique and differentiated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418E0DF-CFAF-514F-98D0-3A079FD33E64}"/>
              </a:ext>
            </a:extLst>
          </p:cNvPr>
          <p:cNvSpPr txBox="1"/>
          <p:nvPr/>
        </p:nvSpPr>
        <p:spPr>
          <a:xfrm>
            <a:off x="7183008" y="2236899"/>
            <a:ext cx="15899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How you package your solution and what it will cost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43E2DC9-7749-994C-97D5-1865F87CD2A1}"/>
              </a:ext>
            </a:extLst>
          </p:cNvPr>
          <p:cNvSpPr txBox="1"/>
          <p:nvPr/>
        </p:nvSpPr>
        <p:spPr>
          <a:xfrm>
            <a:off x="449262" y="4033988"/>
            <a:ext cx="40887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Clear and compelling message that explains why your solution is worth buying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1E6E4F1-3DCF-2F41-9306-77F68426E7D1}"/>
              </a:ext>
            </a:extLst>
          </p:cNvPr>
          <p:cNvSpPr txBox="1"/>
          <p:nvPr/>
        </p:nvSpPr>
        <p:spPr>
          <a:xfrm>
            <a:off x="4672122" y="4050593"/>
            <a:ext cx="4088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Channels used to market and sell to your customers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08F44BD-11C7-AD41-A0C1-21F82DA0A200}"/>
              </a:ext>
            </a:extLst>
          </p:cNvPr>
          <p:cNvGrpSpPr/>
          <p:nvPr/>
        </p:nvGrpSpPr>
        <p:grpSpPr>
          <a:xfrm>
            <a:off x="366096" y="4956212"/>
            <a:ext cx="8474055" cy="418290"/>
            <a:chOff x="366096" y="4956212"/>
            <a:chExt cx="8474055" cy="418290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6D1F012-22FE-6B4B-A7C0-237BE8B203F5}"/>
                </a:ext>
              </a:extLst>
            </p:cNvPr>
            <p:cNvSpPr/>
            <p:nvPr/>
          </p:nvSpPr>
          <p:spPr>
            <a:xfrm>
              <a:off x="366096" y="4956212"/>
              <a:ext cx="4242849" cy="418290"/>
            </a:xfrm>
            <a:prstGeom prst="rect">
              <a:avLst/>
            </a:prstGeom>
            <a:solidFill>
              <a:srgbClr val="B1C05C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Investment required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4DDF691-EAA5-C941-8321-1A9B757F2859}"/>
                </a:ext>
              </a:extLst>
            </p:cNvPr>
            <p:cNvSpPr/>
            <p:nvPr/>
          </p:nvSpPr>
          <p:spPr>
            <a:xfrm>
              <a:off x="4597300" y="4956212"/>
              <a:ext cx="4242851" cy="418290"/>
            </a:xfrm>
            <a:prstGeom prst="rect">
              <a:avLst/>
            </a:prstGeom>
            <a:solidFill>
              <a:srgbClr val="67B624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Growth opportunity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20BC589-F3D6-5C46-AA8D-D438EDF8C1DF}"/>
              </a:ext>
            </a:extLst>
          </p:cNvPr>
          <p:cNvGrpSpPr/>
          <p:nvPr/>
        </p:nvGrpSpPr>
        <p:grpSpPr>
          <a:xfrm>
            <a:off x="366095" y="5372976"/>
            <a:ext cx="8470172" cy="900065"/>
            <a:chOff x="366095" y="5372976"/>
            <a:chExt cx="8470172" cy="900065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A8748320-A59D-DE41-8F67-A51BB6B35224}"/>
                </a:ext>
              </a:extLst>
            </p:cNvPr>
            <p:cNvSpPr/>
            <p:nvPr/>
          </p:nvSpPr>
          <p:spPr>
            <a:xfrm>
              <a:off x="366095" y="5372977"/>
              <a:ext cx="4231205" cy="90006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BA92BD2-C217-8A42-BFD6-7A44E0071077}"/>
                </a:ext>
              </a:extLst>
            </p:cNvPr>
            <p:cNvSpPr/>
            <p:nvPr/>
          </p:nvSpPr>
          <p:spPr>
            <a:xfrm>
              <a:off x="4605063" y="5372976"/>
              <a:ext cx="4231204" cy="9000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DE6309D-CDAD-E149-ACBD-9F704E93C58A}"/>
              </a:ext>
            </a:extLst>
          </p:cNvPr>
          <p:cNvGrpSpPr/>
          <p:nvPr/>
        </p:nvGrpSpPr>
        <p:grpSpPr>
          <a:xfrm>
            <a:off x="366098" y="80253"/>
            <a:ext cx="8470170" cy="1748468"/>
            <a:chOff x="366098" y="80253"/>
            <a:chExt cx="8470170" cy="174846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24418C7-C730-FF4E-A848-56FA4D69595B}"/>
                </a:ext>
              </a:extLst>
            </p:cNvPr>
            <p:cNvSpPr/>
            <p:nvPr/>
          </p:nvSpPr>
          <p:spPr>
            <a:xfrm>
              <a:off x="366099" y="80253"/>
              <a:ext cx="8470168" cy="418290"/>
            </a:xfrm>
            <a:prstGeom prst="rect">
              <a:avLst/>
            </a:prstGeom>
            <a:solidFill>
              <a:srgbClr val="8DB4E2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Business Model Canvas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01453DB-48B9-084C-94AF-FC0F7A316A3B}"/>
                </a:ext>
              </a:extLst>
            </p:cNvPr>
            <p:cNvSpPr/>
            <p:nvPr/>
          </p:nvSpPr>
          <p:spPr>
            <a:xfrm>
              <a:off x="366098" y="492998"/>
              <a:ext cx="4231203" cy="418290"/>
            </a:xfrm>
            <a:prstGeom prst="rect">
              <a:avLst/>
            </a:prstGeom>
            <a:solidFill>
              <a:srgbClr val="575757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Description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38E2F9-3EDA-FF42-8768-FF51A6E17499}"/>
                </a:ext>
              </a:extLst>
            </p:cNvPr>
            <p:cNvSpPr/>
            <p:nvPr/>
          </p:nvSpPr>
          <p:spPr>
            <a:xfrm>
              <a:off x="366100" y="915583"/>
              <a:ext cx="4231201" cy="91313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203D432-95CD-6042-BDF4-BCEF9B1CFF19}"/>
                </a:ext>
              </a:extLst>
            </p:cNvPr>
            <p:cNvSpPr/>
            <p:nvPr/>
          </p:nvSpPr>
          <p:spPr>
            <a:xfrm>
              <a:off x="4597302" y="500193"/>
              <a:ext cx="4238965" cy="412043"/>
            </a:xfrm>
            <a:prstGeom prst="rect">
              <a:avLst/>
            </a:prstGeom>
            <a:solidFill>
              <a:srgbClr val="8F9DA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Revenue streams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A0EE67D-FA7D-C94C-895C-DBAC9234A8D1}"/>
                </a:ext>
              </a:extLst>
            </p:cNvPr>
            <p:cNvSpPr/>
            <p:nvPr/>
          </p:nvSpPr>
          <p:spPr>
            <a:xfrm>
              <a:off x="4597301" y="912236"/>
              <a:ext cx="4238967" cy="9137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F5E28BDF-CC84-7A4D-91BD-3102F57CE7AA}"/>
              </a:ext>
            </a:extLst>
          </p:cNvPr>
          <p:cNvSpPr txBox="1"/>
          <p:nvPr/>
        </p:nvSpPr>
        <p:spPr>
          <a:xfrm>
            <a:off x="449262" y="993063"/>
            <a:ext cx="35263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Basic introduction to your business model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26793C7-7E48-A64A-B79F-0F59DA355722}"/>
              </a:ext>
            </a:extLst>
          </p:cNvPr>
          <p:cNvSpPr txBox="1"/>
          <p:nvPr/>
        </p:nvSpPr>
        <p:spPr>
          <a:xfrm>
            <a:off x="4676004" y="917790"/>
            <a:ext cx="29631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goals and how you measure them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ECEF217-19A5-5B4D-BC1E-A7916694AE06}"/>
              </a:ext>
            </a:extLst>
          </p:cNvPr>
          <p:cNvSpPr txBox="1"/>
          <p:nvPr/>
        </p:nvSpPr>
        <p:spPr>
          <a:xfrm>
            <a:off x="437326" y="5346865"/>
            <a:ext cx="4088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Costs required to make the solution a success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4A0F967-FBBA-FA45-A8B1-C4D6D407C698}"/>
              </a:ext>
            </a:extLst>
          </p:cNvPr>
          <p:cNvSpPr txBox="1"/>
          <p:nvPr/>
        </p:nvSpPr>
        <p:spPr>
          <a:xfrm>
            <a:off x="4684208" y="5344838"/>
            <a:ext cx="4088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Ways that you will grow the business</a:t>
            </a:r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123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Claire George</cp:lastModifiedBy>
  <cp:revision>69</cp:revision>
  <dcterms:created xsi:type="dcterms:W3CDTF">2018-02-07T21:54:11Z</dcterms:created>
  <dcterms:modified xsi:type="dcterms:W3CDTF">2020-03-28T18:55:01Z</dcterms:modified>
</cp:coreProperties>
</file>