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4C73"/>
    <a:srgbClr val="418409"/>
    <a:srgbClr val="0B59BD"/>
    <a:srgbClr val="F77E17"/>
    <a:srgbClr val="F7F7F7"/>
    <a:srgbClr val="FFFFFF"/>
    <a:srgbClr val="EEEFE8"/>
    <a:srgbClr val="980004"/>
    <a:srgbClr val="67B624"/>
    <a:srgbClr val="B1C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30"/>
    <p:restoredTop sz="90981" autoAdjust="0"/>
  </p:normalViewPr>
  <p:slideViewPr>
    <p:cSldViewPr snapToGrid="0" snapToObjects="1">
      <p:cViewPr varScale="1">
        <p:scale>
          <a:sx n="131" d="100"/>
          <a:sy n="131" d="100"/>
        </p:scale>
        <p:origin x="11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hyperlink" Target="https://www.aha.io/software/marketing-management?utm_campaign=Global_-_Americas_-_Marketing_Strategy_-_Downloads_-_Marketing_Strategy_Templates&amp;utm_content=Markting_Strategy_-_PowerPoint_-_Marketing_Competitor_Analysis&amp;utm_source=downloads&amp;utm_medium=powerpoint&amp;utm_term=marketing_competitor_analysi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799" y="6250458"/>
            <a:ext cx="7575685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73CF"/>
                </a:solidFill>
                <a:latin typeface="Arial"/>
                <a:cs typeface="Arial"/>
                <a:hlinkClick r:id="rId2"/>
              </a:rPr>
              <a:t>Explore a wide variety of strategy templates in Aha! for Marketing FREE for 30 days.</a:t>
            </a:r>
            <a:endParaRPr lang="en-US" sz="1400" b="1" dirty="0">
              <a:solidFill>
                <a:srgbClr val="0073CF"/>
              </a:solidFill>
              <a:latin typeface="Arial"/>
              <a:cs typeface="Arial"/>
              <a:hlinkClick r:id="rId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4A56DD-822F-AD45-AE96-46B641B9A9B6}"/>
              </a:ext>
            </a:extLst>
          </p:cNvPr>
          <p:cNvSpPr/>
          <p:nvPr/>
        </p:nvSpPr>
        <p:spPr>
          <a:xfrm>
            <a:off x="366099" y="229347"/>
            <a:ext cx="8495799" cy="55377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338E2F9-3EDA-FF42-8768-FF51A6E17499}"/>
              </a:ext>
            </a:extLst>
          </p:cNvPr>
          <p:cNvSpPr/>
          <p:nvPr/>
        </p:nvSpPr>
        <p:spPr>
          <a:xfrm>
            <a:off x="861321" y="411480"/>
            <a:ext cx="3888340" cy="2421538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0EE67D-FA7D-C94C-895C-DBAC9234A8D1}"/>
              </a:ext>
            </a:extLst>
          </p:cNvPr>
          <p:cNvSpPr/>
          <p:nvPr/>
        </p:nvSpPr>
        <p:spPr>
          <a:xfrm>
            <a:off x="4749661" y="411480"/>
            <a:ext cx="3884061" cy="2421536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2ED43AC-0903-3941-87DB-75C344723289}"/>
              </a:ext>
            </a:extLst>
          </p:cNvPr>
          <p:cNvSpPr/>
          <p:nvPr/>
        </p:nvSpPr>
        <p:spPr>
          <a:xfrm>
            <a:off x="861321" y="2833016"/>
            <a:ext cx="3888341" cy="2457059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0BD1E2C-00D3-E446-A161-6309B3E2A4F1}"/>
              </a:ext>
            </a:extLst>
          </p:cNvPr>
          <p:cNvSpPr/>
          <p:nvPr/>
        </p:nvSpPr>
        <p:spPr>
          <a:xfrm>
            <a:off x="4744279" y="2833017"/>
            <a:ext cx="3889444" cy="2450614"/>
          </a:xfrm>
          <a:prstGeom prst="rect">
            <a:avLst/>
          </a:prstGeom>
          <a:solidFill>
            <a:srgbClr val="EEEFE8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cs typeface="Calibri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AB918E-3218-5542-AF98-C1736AA311C8}"/>
              </a:ext>
            </a:extLst>
          </p:cNvPr>
          <p:cNvCxnSpPr>
            <a:cxnSpLocks/>
          </p:cNvCxnSpPr>
          <p:nvPr/>
        </p:nvCxnSpPr>
        <p:spPr>
          <a:xfrm>
            <a:off x="861321" y="2843850"/>
            <a:ext cx="777240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2E4F78-4DCC-3740-BB2D-DB2E226917A8}"/>
              </a:ext>
            </a:extLst>
          </p:cNvPr>
          <p:cNvCxnSpPr>
            <a:cxnSpLocks/>
          </p:cNvCxnSpPr>
          <p:nvPr/>
        </p:nvCxnSpPr>
        <p:spPr>
          <a:xfrm>
            <a:off x="4744278" y="409017"/>
            <a:ext cx="0" cy="48918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AC73BA4-44A2-1A45-8EB8-2F7337E4EC1C}"/>
              </a:ext>
            </a:extLst>
          </p:cNvPr>
          <p:cNvSpPr txBox="1"/>
          <p:nvPr/>
        </p:nvSpPr>
        <p:spPr>
          <a:xfrm>
            <a:off x="4429249" y="5312806"/>
            <a:ext cx="102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F3F3F"/>
                </a:solidFill>
                <a:latin typeface="Arial"/>
                <a:cs typeface="Arial"/>
              </a:rPr>
              <a:t>Price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7D3443-75FB-014C-A6AD-0FF9C2150806}"/>
              </a:ext>
            </a:extLst>
          </p:cNvPr>
          <p:cNvSpPr txBox="1"/>
          <p:nvPr/>
        </p:nvSpPr>
        <p:spPr>
          <a:xfrm rot="16200000">
            <a:off x="191300" y="2574605"/>
            <a:ext cx="1004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Benefits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B053CE-A6E8-1449-B5CF-89F1EE8B8834}"/>
              </a:ext>
            </a:extLst>
          </p:cNvPr>
          <p:cNvSpPr txBox="1"/>
          <p:nvPr/>
        </p:nvSpPr>
        <p:spPr>
          <a:xfrm>
            <a:off x="724501" y="5302417"/>
            <a:ext cx="656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Low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51FE0F-FA24-5448-BC58-A648B3E36F06}"/>
              </a:ext>
            </a:extLst>
          </p:cNvPr>
          <p:cNvSpPr txBox="1"/>
          <p:nvPr/>
        </p:nvSpPr>
        <p:spPr>
          <a:xfrm rot="16200000">
            <a:off x="423222" y="4943325"/>
            <a:ext cx="599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Low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D8A132-48F1-E04D-8747-332506E36A92}"/>
              </a:ext>
            </a:extLst>
          </p:cNvPr>
          <p:cNvSpPr txBox="1"/>
          <p:nvPr/>
        </p:nvSpPr>
        <p:spPr>
          <a:xfrm rot="16200000">
            <a:off x="393892" y="405877"/>
            <a:ext cx="630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A687E0F-7306-C34B-8D4D-E0F45F4D496D}"/>
              </a:ext>
            </a:extLst>
          </p:cNvPr>
          <p:cNvSpPr txBox="1"/>
          <p:nvPr/>
        </p:nvSpPr>
        <p:spPr>
          <a:xfrm>
            <a:off x="8201867" y="5286899"/>
            <a:ext cx="610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E8F415-BD3C-3343-B9FC-14450D90FC60}"/>
              </a:ext>
            </a:extLst>
          </p:cNvPr>
          <p:cNvSpPr txBox="1"/>
          <p:nvPr/>
        </p:nvSpPr>
        <p:spPr>
          <a:xfrm>
            <a:off x="843255" y="4965925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LAGGARDS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FFDB39-38C9-4448-B4ED-158DD8BF2482}"/>
              </a:ext>
            </a:extLst>
          </p:cNvPr>
          <p:cNvSpPr txBox="1"/>
          <p:nvPr/>
        </p:nvSpPr>
        <p:spPr>
          <a:xfrm>
            <a:off x="839439" y="2481817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CONTENDERS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D5AE88-601D-F642-B18C-17628F045A6E}"/>
              </a:ext>
            </a:extLst>
          </p:cNvPr>
          <p:cNvSpPr txBox="1"/>
          <p:nvPr/>
        </p:nvSpPr>
        <p:spPr>
          <a:xfrm>
            <a:off x="4742825" y="2467112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LEADERS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423040-3D64-2545-891C-D3E5D80FD711}"/>
              </a:ext>
            </a:extLst>
          </p:cNvPr>
          <p:cNvSpPr txBox="1"/>
          <p:nvPr/>
        </p:nvSpPr>
        <p:spPr>
          <a:xfrm>
            <a:off x="4767728" y="4932620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CHALLENGERS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B8D1F4D-45C6-E64A-9896-B8F80F4023F8}"/>
              </a:ext>
            </a:extLst>
          </p:cNvPr>
          <p:cNvGrpSpPr/>
          <p:nvPr/>
        </p:nvGrpSpPr>
        <p:grpSpPr>
          <a:xfrm>
            <a:off x="5981255" y="1169280"/>
            <a:ext cx="1499662" cy="276999"/>
            <a:chOff x="5297739" y="1043874"/>
            <a:chExt cx="1499662" cy="27699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C32C5A-A7ED-8341-9830-C315D59E7A0E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Our company</a:t>
              </a:r>
            </a:p>
          </p:txBody>
        </p:sp>
        <p:pic>
          <p:nvPicPr>
            <p:cNvPr id="54" name="Graphic 53" descr="Flag">
              <a:extLst>
                <a:ext uri="{FF2B5EF4-FFF2-40B4-BE49-F238E27FC236}">
                  <a16:creationId xmlns:a16="http://schemas.microsoft.com/office/drawing/2014/main" id="{19E88369-307D-4242-BCB7-AC509F38F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CD3A287-DE43-9F4B-9301-280EEE001E93}"/>
              </a:ext>
            </a:extLst>
          </p:cNvPr>
          <p:cNvGrpSpPr/>
          <p:nvPr/>
        </p:nvGrpSpPr>
        <p:grpSpPr>
          <a:xfrm>
            <a:off x="5449832" y="3490736"/>
            <a:ext cx="1499662" cy="276999"/>
            <a:chOff x="5297739" y="1043874"/>
            <a:chExt cx="1499662" cy="27699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EF92A0A-23F4-334C-9FBC-EA81B35C4B68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Competitor 3</a:t>
              </a:r>
            </a:p>
          </p:txBody>
        </p:sp>
        <p:pic>
          <p:nvPicPr>
            <p:cNvPr id="63" name="Graphic 62" descr="Flag">
              <a:extLst>
                <a:ext uri="{FF2B5EF4-FFF2-40B4-BE49-F238E27FC236}">
                  <a16:creationId xmlns:a16="http://schemas.microsoft.com/office/drawing/2014/main" id="{EBA3BC0A-C644-8740-9FAD-38BF3289C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33212D9-2AB7-6A4E-9621-E3BFAC334283}"/>
              </a:ext>
            </a:extLst>
          </p:cNvPr>
          <p:cNvGrpSpPr/>
          <p:nvPr/>
        </p:nvGrpSpPr>
        <p:grpSpPr>
          <a:xfrm>
            <a:off x="2929587" y="3814466"/>
            <a:ext cx="1499662" cy="276999"/>
            <a:chOff x="5297739" y="1043874"/>
            <a:chExt cx="1499662" cy="27699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15002B-0552-C945-BEF0-CB0EBB8D5AA2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Arial"/>
                  <a:cs typeface="Arial"/>
                </a:rPr>
                <a:t>Competitor 4</a:t>
              </a:r>
              <a:endParaRPr lang="en-US" sz="1200" dirty="0">
                <a:latin typeface="Arial"/>
                <a:cs typeface="Arial"/>
              </a:endParaRPr>
            </a:p>
          </p:txBody>
        </p:sp>
        <p:pic>
          <p:nvPicPr>
            <p:cNvPr id="67" name="Graphic 66" descr="Flag">
              <a:extLst>
                <a:ext uri="{FF2B5EF4-FFF2-40B4-BE49-F238E27FC236}">
                  <a16:creationId xmlns:a16="http://schemas.microsoft.com/office/drawing/2014/main" id="{579C11D1-5185-B343-8319-0E55311A6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656DF7F-42EB-EE4C-A582-320B0F89F319}"/>
              </a:ext>
            </a:extLst>
          </p:cNvPr>
          <p:cNvGrpSpPr/>
          <p:nvPr/>
        </p:nvGrpSpPr>
        <p:grpSpPr>
          <a:xfrm>
            <a:off x="1644802" y="1781733"/>
            <a:ext cx="1499662" cy="276999"/>
            <a:chOff x="5297739" y="1043874"/>
            <a:chExt cx="1499662" cy="27699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396D937-4859-BF43-B15B-F55EB055EC96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Competitor 1</a:t>
              </a:r>
            </a:p>
          </p:txBody>
        </p:sp>
        <p:pic>
          <p:nvPicPr>
            <p:cNvPr id="70" name="Graphic 69" descr="Flag">
              <a:extLst>
                <a:ext uri="{FF2B5EF4-FFF2-40B4-BE49-F238E27FC236}">
                  <a16:creationId xmlns:a16="http://schemas.microsoft.com/office/drawing/2014/main" id="{C34E0D6E-55E2-2E43-93BC-0F0BD86AC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4F631D8-0AC7-F149-B292-F8FD9C938FB8}"/>
              </a:ext>
            </a:extLst>
          </p:cNvPr>
          <p:cNvGrpSpPr/>
          <p:nvPr/>
        </p:nvGrpSpPr>
        <p:grpSpPr>
          <a:xfrm>
            <a:off x="3447481" y="3041657"/>
            <a:ext cx="1499662" cy="276999"/>
            <a:chOff x="5297739" y="1043874"/>
            <a:chExt cx="1499662" cy="27699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1933DBC-8F8B-914F-8450-4F51C6462274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Competitor 2</a:t>
              </a:r>
            </a:p>
          </p:txBody>
        </p:sp>
        <p:pic>
          <p:nvPicPr>
            <p:cNvPr id="73" name="Graphic 72" descr="Flag">
              <a:extLst>
                <a:ext uri="{FF2B5EF4-FFF2-40B4-BE49-F238E27FC236}">
                  <a16:creationId xmlns:a16="http://schemas.microsoft.com/office/drawing/2014/main" id="{938A879F-11D8-6F49-9465-79C9AA4C6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27634</TotalTime>
  <Words>37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Claire George</cp:lastModifiedBy>
  <cp:revision>113</cp:revision>
  <dcterms:created xsi:type="dcterms:W3CDTF">2018-02-07T21:54:11Z</dcterms:created>
  <dcterms:modified xsi:type="dcterms:W3CDTF">2019-02-15T18:42:29Z</dcterms:modified>
</cp:coreProperties>
</file>