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409"/>
    <a:srgbClr val="EEEFE8"/>
    <a:srgbClr val="F77E17"/>
    <a:srgbClr val="E5EFF9"/>
    <a:srgbClr val="005DC1"/>
    <a:srgbClr val="F7F7F7"/>
    <a:srgbClr val="FFFFFF"/>
    <a:srgbClr val="980004"/>
    <a:srgbClr val="0B59BD"/>
    <a:srgbClr val="67B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/>
    <p:restoredTop sz="90981" autoAdjust="0"/>
  </p:normalViewPr>
  <p:slideViewPr>
    <p:cSldViewPr snapToGrid="0" snapToObjects="1">
      <p:cViewPr varScale="1">
        <p:scale>
          <a:sx n="131" d="100"/>
          <a:sy n="131" d="100"/>
        </p:scale>
        <p:origin x="133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C713C-881A-D84C-A29A-8A76651B4286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41A42-3AF1-A942-9533-FF8ADF8E6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8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41A42-3AF1-A942-9533-FF8ADF8E62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98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1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4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5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9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9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6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1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9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5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3C669-AC56-0046-A1B3-6C8EBA2DB0F4}" type="datetimeFigureOut">
              <a:rPr lang="en-US" smtClean="0"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18BD5-59CE-1546-B53D-24376546F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4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ha.io/?utm_campaign=Global_-_Americas_-_Gantt_Charts_-_Downloads_-_Gantt_Chart_Templates&amp;utm_content=Gantt_Charts_-_Excel_-_Task_Management&amp;utm_source=downloads&amp;utm_medium=excel&amp;utm_term=release_task_management_gantt_char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ha.io/software/business-plan-templates?utm_campaign=Global_-_Americas_-_Business_Plan_-_Downloads_-_Business_Plan_Templates&amp;utm_content=Business_Plan_-_PPT_-_SWOT_Template&amp;utm_source=downloads&amp;utm_medium=powerpoint&amp;utm_term=swot_template" TargetMode="External"/><Relationship Id="rId5" Type="http://schemas.openxmlformats.org/officeDocument/2006/relationships/hyperlink" Target="https://www.aha.io/software/gantt-chart-templates/?utm_campaign=Global_-_Americas_-_Gantt_Charts_-_Downloads_-_Gantt_Chart_Templates&amp;utm_content=Gantt_Charts_-_Excel_-_Task_Management&amp;utm_source=downloads&amp;utm_medium=excel&amp;utm_term=release_task_management_gantt_charts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ha_Blue_TransparentBG.png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604" y="6278595"/>
            <a:ext cx="1100477" cy="5502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1433" y="156314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6B6336-33A0-D84B-9051-1EF9B2E1834A}"/>
              </a:ext>
            </a:extLst>
          </p:cNvPr>
          <p:cNvSpPr/>
          <p:nvPr/>
        </p:nvSpPr>
        <p:spPr>
          <a:xfrm>
            <a:off x="50800" y="6250458"/>
            <a:ext cx="7488136" cy="6085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0073CF"/>
                </a:solidFill>
                <a:latin typeface="Arial"/>
                <a:cs typeface="Arial"/>
                <a:hlinkClick r:id="rId5"/>
              </a:rPr>
              <a:t>Explore a wide variety of strategy and planning templates in Aha! FREE for 30-days.</a:t>
            </a:r>
            <a:endParaRPr lang="en-US" sz="1400" b="1" dirty="0">
              <a:solidFill>
                <a:srgbClr val="0073CF"/>
              </a:solidFill>
              <a:latin typeface="Arial"/>
              <a:cs typeface="Arial"/>
              <a:hlinkClick r:id="rId6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0AB918E-3218-5542-AF98-C1736AA311C8}"/>
              </a:ext>
            </a:extLst>
          </p:cNvPr>
          <p:cNvCxnSpPr>
            <a:cxnSpLocks/>
          </p:cNvCxnSpPr>
          <p:nvPr/>
        </p:nvCxnSpPr>
        <p:spPr>
          <a:xfrm>
            <a:off x="861321" y="2843850"/>
            <a:ext cx="7772401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E2E4F78-4DCC-3740-BB2D-DB2E226917A8}"/>
              </a:ext>
            </a:extLst>
          </p:cNvPr>
          <p:cNvCxnSpPr>
            <a:cxnSpLocks/>
          </p:cNvCxnSpPr>
          <p:nvPr/>
        </p:nvCxnSpPr>
        <p:spPr>
          <a:xfrm>
            <a:off x="4744278" y="409017"/>
            <a:ext cx="0" cy="48918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0E4476C8-C0E7-D94E-A7B8-146D4B93F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883265"/>
              </p:ext>
            </p:extLst>
          </p:nvPr>
        </p:nvGraphicFramePr>
        <p:xfrm>
          <a:off x="994749" y="922854"/>
          <a:ext cx="7315199" cy="448353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05380">
                  <a:extLst>
                    <a:ext uri="{9D8B030D-6E8A-4147-A177-3AD203B41FA5}">
                      <a16:colId xmlns:a16="http://schemas.microsoft.com/office/drawing/2014/main" val="171016479"/>
                    </a:ext>
                  </a:extLst>
                </a:gridCol>
                <a:gridCol w="1094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7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77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828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43001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bg1"/>
                          </a:solidFill>
                          <a:latin typeface="Arial"/>
                          <a:ea typeface="+mn-ea"/>
                          <a:cs typeface="Arial"/>
                        </a:rPr>
                        <a:t>Tasks</a:t>
                      </a:r>
                    </a:p>
                  </a:txBody>
                  <a:tcPr marL="85726" marR="85726" marT="42863" marB="4286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001">
                <a:tc>
                  <a:txBody>
                    <a:bodyPr/>
                    <a:lstStyle/>
                    <a:p>
                      <a:pPr lvl="0" algn="l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Task 1 </a:t>
                      </a:r>
                    </a:p>
                  </a:txBody>
                  <a:tcPr marL="85726" marR="85726" marT="42863" marB="4286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507">
                <a:tc>
                  <a:txBody>
                    <a:bodyPr/>
                    <a:lstStyle/>
                    <a:p>
                      <a:pPr marL="0" lvl="0" algn="l" defTabSz="457200" rtl="0" eaLnBrk="1" latinLnBrk="0" hangingPunct="1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Task 2</a:t>
                      </a:r>
                    </a:p>
                  </a:txBody>
                  <a:tcPr marL="85726" marR="85726" marT="42863" marB="4286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9507">
                <a:tc>
                  <a:txBody>
                    <a:bodyPr/>
                    <a:lstStyle/>
                    <a:p>
                      <a:pPr marL="0" lvl="0" algn="l" defTabSz="457200" rtl="0" eaLnBrk="1" latinLnBrk="0" hangingPunct="1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Task 3</a:t>
                      </a:r>
                    </a:p>
                  </a:txBody>
                  <a:tcPr marL="85726" marR="85726" marT="42863" marB="4286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507">
                <a:tc>
                  <a:txBody>
                    <a:bodyPr/>
                    <a:lstStyle/>
                    <a:p>
                      <a:pPr marL="0" lvl="0" algn="l" defTabSz="457200" rtl="0" eaLnBrk="1" latinLnBrk="0" hangingPunct="1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Task 4</a:t>
                      </a:r>
                    </a:p>
                  </a:txBody>
                  <a:tcPr marL="85726" marR="85726" marT="42863" marB="4286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550716"/>
                  </a:ext>
                </a:extLst>
              </a:tr>
              <a:tr h="599507">
                <a:tc>
                  <a:txBody>
                    <a:bodyPr/>
                    <a:lstStyle/>
                    <a:p>
                      <a:pPr marL="0" lvl="0" algn="l" defTabSz="457200" rtl="0" eaLnBrk="1" latinLnBrk="0" hangingPunct="1"/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Task 5</a:t>
                      </a:r>
                    </a:p>
                  </a:txBody>
                  <a:tcPr marL="85726" marR="85726" marT="42863" marB="4286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967334"/>
                  </a:ext>
                </a:extLst>
              </a:tr>
              <a:tr h="59950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Task 6</a:t>
                      </a:r>
                    </a:p>
                  </a:txBody>
                  <a:tcPr marL="85726" marR="85726" marT="42863" marB="4286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FF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6" marR="85726" marT="42863" marB="42863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176007"/>
                  </a:ext>
                </a:extLst>
              </a:tr>
            </a:tbl>
          </a:graphicData>
        </a:graphic>
      </p:graphicFrame>
      <p:sp>
        <p:nvSpPr>
          <p:cNvPr id="46" name="Rectangle 65">
            <a:extLst>
              <a:ext uri="{FF2B5EF4-FFF2-40B4-BE49-F238E27FC236}">
                <a16:creationId xmlns:a16="http://schemas.microsoft.com/office/drawing/2014/main" id="{C050243A-1A62-684F-B16B-A7617F99E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868" y="3182177"/>
            <a:ext cx="3203393" cy="268050"/>
          </a:xfrm>
          <a:prstGeom prst="rect">
            <a:avLst/>
          </a:prstGeom>
          <a:gradFill flip="none" rotWithShape="1">
            <a:gsLst>
              <a:gs pos="35000">
                <a:srgbClr val="418409"/>
              </a:gs>
              <a:gs pos="35000">
                <a:schemeClr val="accent3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solidFill>
              <a:srgbClr val="41840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dirty="0"/>
          </a:p>
        </p:txBody>
      </p:sp>
      <p:sp>
        <p:nvSpPr>
          <p:cNvPr id="50" name="Rectangle 65">
            <a:extLst>
              <a:ext uri="{FF2B5EF4-FFF2-40B4-BE49-F238E27FC236}">
                <a16:creationId xmlns:a16="http://schemas.microsoft.com/office/drawing/2014/main" id="{B511315D-3B1A-EB4E-B0C7-35BF3DDC2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583" y="1903499"/>
            <a:ext cx="1565094" cy="267897"/>
          </a:xfrm>
          <a:prstGeom prst="rect">
            <a:avLst/>
          </a:prstGeom>
          <a:gradFill flip="none" rotWithShape="1">
            <a:gsLst>
              <a:gs pos="92000">
                <a:srgbClr val="418409"/>
              </a:gs>
              <a:gs pos="93000">
                <a:schemeClr val="accent3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solidFill>
              <a:srgbClr val="41840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dirty="0"/>
          </a:p>
        </p:txBody>
      </p:sp>
      <p:sp>
        <p:nvSpPr>
          <p:cNvPr id="51" name="Rectangle 65">
            <a:extLst>
              <a:ext uri="{FF2B5EF4-FFF2-40B4-BE49-F238E27FC236}">
                <a16:creationId xmlns:a16="http://schemas.microsoft.com/office/drawing/2014/main" id="{C6763DDD-2D94-BC43-A79F-2A239B217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01" y="5033009"/>
            <a:ext cx="1565094" cy="267897"/>
          </a:xfrm>
          <a:prstGeom prst="rect">
            <a:avLst/>
          </a:prstGeom>
          <a:gradFill flip="none" rotWithShape="1">
            <a:gsLst>
              <a:gs pos="0">
                <a:srgbClr val="418409"/>
              </a:gs>
              <a:gs pos="0">
                <a:schemeClr val="accent3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solidFill>
              <a:srgbClr val="41840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dirty="0"/>
          </a:p>
        </p:txBody>
      </p:sp>
      <p:sp>
        <p:nvSpPr>
          <p:cNvPr id="52" name="Rectangle 65">
            <a:extLst>
              <a:ext uri="{FF2B5EF4-FFF2-40B4-BE49-F238E27FC236}">
                <a16:creationId xmlns:a16="http://schemas.microsoft.com/office/drawing/2014/main" id="{FF08A909-9CBD-6D4D-B7EA-AA90D77DC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9339" y="2541393"/>
            <a:ext cx="3898681" cy="287680"/>
          </a:xfrm>
          <a:prstGeom prst="rect">
            <a:avLst/>
          </a:prstGeom>
          <a:gradFill flip="none" rotWithShape="1">
            <a:gsLst>
              <a:gs pos="50000">
                <a:srgbClr val="418409"/>
              </a:gs>
              <a:gs pos="50000">
                <a:schemeClr val="accent3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solidFill>
              <a:srgbClr val="41840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dirty="0"/>
          </a:p>
        </p:txBody>
      </p:sp>
      <p:sp>
        <p:nvSpPr>
          <p:cNvPr id="53" name="Rectangle 65">
            <a:extLst>
              <a:ext uri="{FF2B5EF4-FFF2-40B4-BE49-F238E27FC236}">
                <a16:creationId xmlns:a16="http://schemas.microsoft.com/office/drawing/2014/main" id="{9B5FDE63-38ED-6C49-92BB-0096D724A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3880" y="3818110"/>
            <a:ext cx="1565094" cy="267897"/>
          </a:xfrm>
          <a:prstGeom prst="rect">
            <a:avLst/>
          </a:prstGeom>
          <a:gradFill flip="none" rotWithShape="1">
            <a:gsLst>
              <a:gs pos="17000">
                <a:srgbClr val="418409"/>
              </a:gs>
              <a:gs pos="17000">
                <a:schemeClr val="accent3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solidFill>
              <a:srgbClr val="41840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dirty="0"/>
          </a:p>
        </p:txBody>
      </p:sp>
      <p:sp>
        <p:nvSpPr>
          <p:cNvPr id="54" name="Rectangle 65">
            <a:extLst>
              <a:ext uri="{FF2B5EF4-FFF2-40B4-BE49-F238E27FC236}">
                <a16:creationId xmlns:a16="http://schemas.microsoft.com/office/drawing/2014/main" id="{17E73880-57F1-FE44-AD39-DF7E87543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3006" y="4395461"/>
            <a:ext cx="2540989" cy="273830"/>
          </a:xfrm>
          <a:prstGeom prst="rect">
            <a:avLst/>
          </a:prstGeom>
          <a:gradFill flip="none" rotWithShape="1">
            <a:gsLst>
              <a:gs pos="17000">
                <a:srgbClr val="418409"/>
              </a:gs>
              <a:gs pos="28000">
                <a:srgbClr val="418409"/>
              </a:gs>
              <a:gs pos="28000">
                <a:schemeClr val="accent3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solidFill>
              <a:srgbClr val="41840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5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872C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6715</TotalTime>
  <Words>35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Aha!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Brown</dc:creator>
  <cp:lastModifiedBy>Claire George</cp:lastModifiedBy>
  <cp:revision>133</cp:revision>
  <dcterms:created xsi:type="dcterms:W3CDTF">2018-02-07T21:54:11Z</dcterms:created>
  <dcterms:modified xsi:type="dcterms:W3CDTF">2018-10-31T17:51:14Z</dcterms:modified>
</cp:coreProperties>
</file>