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oftware/product-roadmap?utm_campaign=Global_-_Americas_-_Business_Plan_-_Downloads_-_Product_Roadmap_Templates&amp;utm_content=Product_Roadmap_Templates_-_PPT_-_Release_Roadmap_Templates&amp;utm_source=downloads&amp;utm_medium=powerpoint&amp;utm_term=release_roadmap_template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Rectangle 4"/>
          <p:cNvGrpSpPr/>
          <p:nvPr/>
        </p:nvGrpSpPr>
        <p:grpSpPr>
          <a:xfrm>
            <a:off x="230564" y="98848"/>
            <a:ext cx="2538921" cy="608571"/>
            <a:chOff x="0" y="0"/>
            <a:chExt cx="2538919" cy="608570"/>
          </a:xfrm>
        </p:grpSpPr>
        <p:sp>
          <p:nvSpPr>
            <p:cNvPr id="94" name="Rectangle"/>
            <p:cNvSpPr/>
            <p:nvPr/>
          </p:nvSpPr>
          <p:spPr>
            <a:xfrm>
              <a:off x="-1" y="0"/>
              <a:ext cx="2538921" cy="6085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" name="Releases Roadmap"/>
            <p:cNvSpPr txBox="1"/>
            <p:nvPr/>
          </p:nvSpPr>
          <p:spPr>
            <a:xfrm>
              <a:off x="45719" y="116670"/>
              <a:ext cx="2447481" cy="375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sz="2000">
                  <a:solidFill>
                    <a:srgbClr val="0A52BC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Releases Roadmap</a:t>
              </a:r>
            </a:p>
          </p:txBody>
        </p:sp>
      </p:grpSp>
      <p:grpSp>
        <p:nvGrpSpPr>
          <p:cNvPr id="99" name="Group 11"/>
          <p:cNvGrpSpPr/>
          <p:nvPr/>
        </p:nvGrpSpPr>
        <p:grpSpPr>
          <a:xfrm>
            <a:off x="1011677" y="885216"/>
            <a:ext cx="2198452" cy="4902741"/>
            <a:chOff x="0" y="0"/>
            <a:chExt cx="2198451" cy="4902739"/>
          </a:xfrm>
        </p:grpSpPr>
        <p:sp>
          <p:nvSpPr>
            <p:cNvPr id="97" name="Rounded Rectangle 2"/>
            <p:cNvSpPr/>
            <p:nvPr/>
          </p:nvSpPr>
          <p:spPr>
            <a:xfrm>
              <a:off x="0" y="0"/>
              <a:ext cx="2198452" cy="4902740"/>
            </a:xfrm>
            <a:prstGeom prst="roundRect">
              <a:avLst>
                <a:gd name="adj" fmla="val 16667"/>
              </a:avLst>
            </a:prstGeom>
            <a:solidFill>
              <a:srgbClr val="E2EDF8"/>
            </a:solidFill>
            <a:ln w="19050" cap="flat">
              <a:solidFill>
                <a:srgbClr val="3172C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" name="TextBox 10"/>
            <p:cNvSpPr txBox="1"/>
            <p:nvPr/>
          </p:nvSpPr>
          <p:spPr>
            <a:xfrm>
              <a:off x="406241" y="121856"/>
              <a:ext cx="1305847" cy="5555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b="1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Release 1</a:t>
              </a:r>
            </a:p>
            <a:p>
              <a:pPr algn="ctr">
                <a:defRPr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Date</a:t>
              </a:r>
            </a:p>
          </p:txBody>
        </p:sp>
      </p:grpSp>
      <p:grpSp>
        <p:nvGrpSpPr>
          <p:cNvPr id="114" name="Group 12"/>
          <p:cNvGrpSpPr/>
          <p:nvPr/>
        </p:nvGrpSpPr>
        <p:grpSpPr>
          <a:xfrm>
            <a:off x="3472774" y="885216"/>
            <a:ext cx="2198452" cy="4902741"/>
            <a:chOff x="0" y="0"/>
            <a:chExt cx="2198451" cy="4902739"/>
          </a:xfrm>
        </p:grpSpPr>
        <p:sp>
          <p:nvSpPr>
            <p:cNvPr id="100" name="Rounded Rectangle 13"/>
            <p:cNvSpPr/>
            <p:nvPr/>
          </p:nvSpPr>
          <p:spPr>
            <a:xfrm>
              <a:off x="0" y="0"/>
              <a:ext cx="2198452" cy="4902740"/>
            </a:xfrm>
            <a:prstGeom prst="roundRect">
              <a:avLst>
                <a:gd name="adj" fmla="val 16667"/>
              </a:avLst>
            </a:prstGeom>
            <a:solidFill>
              <a:srgbClr val="F3DFC2"/>
            </a:solidFill>
            <a:ln w="19050" cap="flat">
              <a:solidFill>
                <a:srgbClr val="D1832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03" name="Rounded Rectangle 14"/>
            <p:cNvGrpSpPr/>
            <p:nvPr/>
          </p:nvGrpSpPr>
          <p:grpSpPr>
            <a:xfrm>
              <a:off x="108309" y="845101"/>
              <a:ext cx="2007483" cy="770562"/>
              <a:chOff x="0" y="0"/>
              <a:chExt cx="2007481" cy="770561"/>
            </a:xfrm>
          </p:grpSpPr>
          <p:sp>
            <p:nvSpPr>
              <p:cNvPr id="101" name="Rounded Rectangle"/>
              <p:cNvSpPr/>
              <p:nvPr/>
            </p:nvSpPr>
            <p:spPr>
              <a:xfrm>
                <a:off x="0" y="0"/>
                <a:ext cx="2007482" cy="770562"/>
              </a:xfrm>
              <a:prstGeom prst="roundRect">
                <a:avLst>
                  <a:gd name="adj" fmla="val 16667"/>
                </a:avLst>
              </a:prstGeom>
              <a:solidFill>
                <a:srgbClr val="D1832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2" name="Feature"/>
              <p:cNvSpPr/>
              <p:nvPr/>
            </p:nvSpPr>
            <p:spPr>
              <a:xfrm>
                <a:off x="260760" y="385280"/>
                <a:ext cx="143609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Feature</a:t>
                </a:r>
              </a:p>
            </p:txBody>
          </p:sp>
        </p:grpSp>
        <p:sp>
          <p:nvSpPr>
            <p:cNvPr id="104" name="TextBox 18"/>
            <p:cNvSpPr txBox="1"/>
            <p:nvPr/>
          </p:nvSpPr>
          <p:spPr>
            <a:xfrm>
              <a:off x="406241" y="121856"/>
              <a:ext cx="1305847" cy="5555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b="1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Release 2</a:t>
              </a:r>
            </a:p>
            <a:p>
              <a:pPr algn="ctr">
                <a:defRPr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Date</a:t>
              </a:r>
            </a:p>
          </p:txBody>
        </p:sp>
        <p:grpSp>
          <p:nvGrpSpPr>
            <p:cNvPr id="107" name="Rounded Rectangle 14"/>
            <p:cNvGrpSpPr/>
            <p:nvPr/>
          </p:nvGrpSpPr>
          <p:grpSpPr>
            <a:xfrm>
              <a:off x="108309" y="1770684"/>
              <a:ext cx="2007483" cy="770562"/>
              <a:chOff x="0" y="0"/>
              <a:chExt cx="2007481" cy="770561"/>
            </a:xfrm>
          </p:grpSpPr>
          <p:sp>
            <p:nvSpPr>
              <p:cNvPr id="105" name="Rounded Rectangle"/>
              <p:cNvSpPr/>
              <p:nvPr/>
            </p:nvSpPr>
            <p:spPr>
              <a:xfrm>
                <a:off x="0" y="0"/>
                <a:ext cx="2007482" cy="770562"/>
              </a:xfrm>
              <a:prstGeom prst="roundRect">
                <a:avLst>
                  <a:gd name="adj" fmla="val 16667"/>
                </a:avLst>
              </a:prstGeom>
              <a:solidFill>
                <a:srgbClr val="D1832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6" name="Feature"/>
              <p:cNvSpPr/>
              <p:nvPr/>
            </p:nvSpPr>
            <p:spPr>
              <a:xfrm>
                <a:off x="260760" y="385280"/>
                <a:ext cx="143609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Feature</a:t>
                </a:r>
              </a:p>
            </p:txBody>
          </p:sp>
        </p:grpSp>
        <p:grpSp>
          <p:nvGrpSpPr>
            <p:cNvPr id="110" name="Rounded Rectangle 14"/>
            <p:cNvGrpSpPr/>
            <p:nvPr/>
          </p:nvGrpSpPr>
          <p:grpSpPr>
            <a:xfrm>
              <a:off x="108309" y="2721667"/>
              <a:ext cx="2007483" cy="770562"/>
              <a:chOff x="0" y="0"/>
              <a:chExt cx="2007481" cy="770561"/>
            </a:xfrm>
          </p:grpSpPr>
          <p:sp>
            <p:nvSpPr>
              <p:cNvPr id="108" name="Rounded Rectangle"/>
              <p:cNvSpPr/>
              <p:nvPr/>
            </p:nvSpPr>
            <p:spPr>
              <a:xfrm>
                <a:off x="0" y="0"/>
                <a:ext cx="2007482" cy="770562"/>
              </a:xfrm>
              <a:prstGeom prst="roundRect">
                <a:avLst>
                  <a:gd name="adj" fmla="val 16667"/>
                </a:avLst>
              </a:prstGeom>
              <a:solidFill>
                <a:srgbClr val="D1832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9" name="Feature"/>
              <p:cNvSpPr/>
              <p:nvPr/>
            </p:nvSpPr>
            <p:spPr>
              <a:xfrm>
                <a:off x="260760" y="385280"/>
                <a:ext cx="143609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Feature</a:t>
                </a:r>
              </a:p>
            </p:txBody>
          </p:sp>
        </p:grpSp>
        <p:grpSp>
          <p:nvGrpSpPr>
            <p:cNvPr id="113" name="Rounded Rectangle 14"/>
            <p:cNvGrpSpPr/>
            <p:nvPr/>
          </p:nvGrpSpPr>
          <p:grpSpPr>
            <a:xfrm>
              <a:off x="108309" y="3659950"/>
              <a:ext cx="2007483" cy="770562"/>
              <a:chOff x="0" y="0"/>
              <a:chExt cx="2007481" cy="770561"/>
            </a:xfrm>
          </p:grpSpPr>
          <p:sp>
            <p:nvSpPr>
              <p:cNvPr id="111" name="Rounded Rectangle"/>
              <p:cNvSpPr/>
              <p:nvPr/>
            </p:nvSpPr>
            <p:spPr>
              <a:xfrm>
                <a:off x="0" y="0"/>
                <a:ext cx="2007482" cy="770562"/>
              </a:xfrm>
              <a:prstGeom prst="roundRect">
                <a:avLst>
                  <a:gd name="adj" fmla="val 16667"/>
                </a:avLst>
              </a:prstGeom>
              <a:solidFill>
                <a:srgbClr val="D1832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2" name="Feature"/>
              <p:cNvSpPr/>
              <p:nvPr/>
            </p:nvSpPr>
            <p:spPr>
              <a:xfrm>
                <a:off x="260760" y="385280"/>
                <a:ext cx="143609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Feature</a:t>
                </a:r>
              </a:p>
            </p:txBody>
          </p:sp>
        </p:grpSp>
      </p:grpSp>
      <p:grpSp>
        <p:nvGrpSpPr>
          <p:cNvPr id="126" name="Group 19"/>
          <p:cNvGrpSpPr/>
          <p:nvPr/>
        </p:nvGrpSpPr>
        <p:grpSpPr>
          <a:xfrm>
            <a:off x="5933871" y="885216"/>
            <a:ext cx="2198452" cy="4902741"/>
            <a:chOff x="0" y="0"/>
            <a:chExt cx="2198451" cy="4902739"/>
          </a:xfrm>
        </p:grpSpPr>
        <p:sp>
          <p:nvSpPr>
            <p:cNvPr id="115" name="Rounded Rectangle 20"/>
            <p:cNvSpPr/>
            <p:nvPr/>
          </p:nvSpPr>
          <p:spPr>
            <a:xfrm>
              <a:off x="0" y="0"/>
              <a:ext cx="2198452" cy="4902740"/>
            </a:xfrm>
            <a:prstGeom prst="roundRect">
              <a:avLst>
                <a:gd name="adj" fmla="val 16667"/>
              </a:avLst>
            </a:prstGeom>
            <a:solidFill>
              <a:srgbClr val="E7F2D8"/>
            </a:solidFill>
            <a:ln w="19050" cap="flat">
              <a:solidFill>
                <a:srgbClr val="3F651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6" name="TextBox 25"/>
            <p:cNvSpPr txBox="1"/>
            <p:nvPr/>
          </p:nvSpPr>
          <p:spPr>
            <a:xfrm>
              <a:off x="406241" y="121856"/>
              <a:ext cx="1305847" cy="5555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b="1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Release 3</a:t>
              </a:r>
            </a:p>
            <a:p>
              <a:pPr algn="ctr">
                <a:defRPr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Date</a:t>
              </a:r>
            </a:p>
          </p:txBody>
        </p:sp>
        <p:grpSp>
          <p:nvGrpSpPr>
            <p:cNvPr id="119" name="Rounded Rectangle 14"/>
            <p:cNvGrpSpPr/>
            <p:nvPr/>
          </p:nvGrpSpPr>
          <p:grpSpPr>
            <a:xfrm>
              <a:off x="95484" y="866446"/>
              <a:ext cx="2007483" cy="770562"/>
              <a:chOff x="0" y="0"/>
              <a:chExt cx="2007481" cy="770561"/>
            </a:xfrm>
          </p:grpSpPr>
          <p:sp>
            <p:nvSpPr>
              <p:cNvPr id="117" name="Rounded Rectangle"/>
              <p:cNvSpPr/>
              <p:nvPr/>
            </p:nvSpPr>
            <p:spPr>
              <a:xfrm>
                <a:off x="0" y="0"/>
                <a:ext cx="2007482" cy="770562"/>
              </a:xfrm>
              <a:prstGeom prst="roundRect">
                <a:avLst>
                  <a:gd name="adj" fmla="val 16667"/>
                </a:avLst>
              </a:prstGeom>
              <a:solidFill>
                <a:srgbClr val="3F651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8" name="Feature"/>
              <p:cNvSpPr/>
              <p:nvPr/>
            </p:nvSpPr>
            <p:spPr>
              <a:xfrm>
                <a:off x="260760" y="385280"/>
                <a:ext cx="143609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Feature</a:t>
                </a:r>
              </a:p>
            </p:txBody>
          </p:sp>
        </p:grpSp>
        <p:grpSp>
          <p:nvGrpSpPr>
            <p:cNvPr id="122" name="Rounded Rectangle 14"/>
            <p:cNvGrpSpPr/>
            <p:nvPr/>
          </p:nvGrpSpPr>
          <p:grpSpPr>
            <a:xfrm>
              <a:off x="95484" y="1790748"/>
              <a:ext cx="2007483" cy="770562"/>
              <a:chOff x="0" y="0"/>
              <a:chExt cx="2007481" cy="770561"/>
            </a:xfrm>
          </p:grpSpPr>
          <p:sp>
            <p:nvSpPr>
              <p:cNvPr id="120" name="Rounded Rectangle"/>
              <p:cNvSpPr/>
              <p:nvPr/>
            </p:nvSpPr>
            <p:spPr>
              <a:xfrm>
                <a:off x="0" y="0"/>
                <a:ext cx="2007482" cy="770562"/>
              </a:xfrm>
              <a:prstGeom prst="roundRect">
                <a:avLst>
                  <a:gd name="adj" fmla="val 16667"/>
                </a:avLst>
              </a:prstGeom>
              <a:solidFill>
                <a:srgbClr val="3F651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1" name="Feature"/>
              <p:cNvSpPr/>
              <p:nvPr/>
            </p:nvSpPr>
            <p:spPr>
              <a:xfrm>
                <a:off x="260760" y="385280"/>
                <a:ext cx="143609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Feature</a:t>
                </a:r>
              </a:p>
            </p:txBody>
          </p:sp>
        </p:grpSp>
        <p:grpSp>
          <p:nvGrpSpPr>
            <p:cNvPr id="125" name="Rounded Rectangle 14"/>
            <p:cNvGrpSpPr/>
            <p:nvPr/>
          </p:nvGrpSpPr>
          <p:grpSpPr>
            <a:xfrm>
              <a:off x="95484" y="3674678"/>
              <a:ext cx="2007483" cy="770562"/>
              <a:chOff x="0" y="0"/>
              <a:chExt cx="2007481" cy="770561"/>
            </a:xfrm>
          </p:grpSpPr>
          <p:sp>
            <p:nvSpPr>
              <p:cNvPr id="123" name="Rounded Rectangle"/>
              <p:cNvSpPr/>
              <p:nvPr/>
            </p:nvSpPr>
            <p:spPr>
              <a:xfrm>
                <a:off x="0" y="0"/>
                <a:ext cx="2007482" cy="770562"/>
              </a:xfrm>
              <a:prstGeom prst="roundRect">
                <a:avLst>
                  <a:gd name="adj" fmla="val 16667"/>
                </a:avLst>
              </a:prstGeom>
              <a:solidFill>
                <a:srgbClr val="3F651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4" name="Feature"/>
              <p:cNvSpPr/>
              <p:nvPr/>
            </p:nvSpPr>
            <p:spPr>
              <a:xfrm>
                <a:off x="260760" y="385280"/>
                <a:ext cx="143609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Feature</a:t>
                </a:r>
              </a:p>
            </p:txBody>
          </p:sp>
        </p:grpSp>
      </p:grpSp>
      <p:pic>
        <p:nvPicPr>
          <p:cNvPr id="127" name="Picture 26" descr="Picture 2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790" y="6231111"/>
            <a:ext cx="1100477" cy="55023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0" name="Rectangle 27"/>
          <p:cNvGrpSpPr/>
          <p:nvPr/>
        </p:nvGrpSpPr>
        <p:grpSpPr>
          <a:xfrm>
            <a:off x="1556426" y="6133455"/>
            <a:ext cx="5927739" cy="608572"/>
            <a:chOff x="0" y="0"/>
            <a:chExt cx="5927738" cy="608570"/>
          </a:xfrm>
        </p:grpSpPr>
        <p:sp>
          <p:nvSpPr>
            <p:cNvPr id="128" name="Rectangle"/>
            <p:cNvSpPr/>
            <p:nvPr/>
          </p:nvSpPr>
          <p:spPr>
            <a:xfrm>
              <a:off x="0" y="0"/>
              <a:ext cx="5927739" cy="6085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9" name="Create a cloud-based roadmap in Aha! Roadmaps"/>
            <p:cNvSpPr/>
            <p:nvPr/>
          </p:nvSpPr>
          <p:spPr>
            <a:xfrm>
              <a:off x="45719" y="304285"/>
              <a:ext cx="58363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sz="1300" u="sng">
                  <a:solidFill>
                    <a:srgbClr val="1B54B5"/>
                  </a:solidFill>
                  <a:uFill>
                    <a:solidFill>
                      <a:srgbClr val="1B54B5"/>
                    </a:solidFill>
                  </a:uFill>
                  <a:latin typeface="Arial"/>
                  <a:ea typeface="Arial"/>
                  <a:cs typeface="Arial"/>
                  <a:sym typeface="Arial"/>
                  <a:hlinkClick r:id="rId3" invalidUrl="" action="" tgtFrame="" tooltip="" history="1" highlightClick="0" endSnd="0"/>
                </a:defRPr>
              </a:lvl1pPr>
            </a:lstStyle>
            <a:p>
              <a:pPr>
                <a:defRPr u="none">
                  <a:solidFill>
                    <a:srgbClr val="FFFFFF"/>
                  </a:solidFill>
                  <a:uFillTx/>
                </a:defRPr>
              </a:pPr>
              <a:r>
                <a:rPr u="sng">
                  <a:solidFill>
                    <a:srgbClr val="1B54B5"/>
                  </a:solidFill>
                  <a:uFill>
                    <a:solidFill>
                      <a:srgbClr val="1B54B5"/>
                    </a:solidFill>
                  </a:uFill>
                  <a:hlinkClick r:id="rId3" invalidUrl="" action="" tgtFrame="" tooltip="" history="1" highlightClick="0" endSnd="0"/>
                </a:rPr>
                <a:t>Create a cloud-based roadmap in Aha! Roadmaps</a:t>
              </a:r>
            </a:p>
          </p:txBody>
        </p:sp>
      </p:grpSp>
      <p:grpSp>
        <p:nvGrpSpPr>
          <p:cNvPr id="133" name="Rounded Rectangle 14"/>
          <p:cNvGrpSpPr/>
          <p:nvPr/>
        </p:nvGrpSpPr>
        <p:grpSpPr>
          <a:xfrm>
            <a:off x="1107161" y="1729358"/>
            <a:ext cx="2007483" cy="770562"/>
            <a:chOff x="0" y="0"/>
            <a:chExt cx="2007481" cy="770561"/>
          </a:xfrm>
        </p:grpSpPr>
        <p:sp>
          <p:nvSpPr>
            <p:cNvPr id="131" name="Rounded Rectangle"/>
            <p:cNvSpPr/>
            <p:nvPr/>
          </p:nvSpPr>
          <p:spPr>
            <a:xfrm>
              <a:off x="0" y="0"/>
              <a:ext cx="2007482" cy="770562"/>
            </a:xfrm>
            <a:prstGeom prst="roundRect">
              <a:avLst>
                <a:gd name="adj" fmla="val 16667"/>
              </a:avLst>
            </a:prstGeom>
            <a:solidFill>
              <a:srgbClr val="15345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2" name="Feature"/>
            <p:cNvSpPr txBox="1"/>
            <p:nvPr/>
          </p:nvSpPr>
          <p:spPr>
            <a:xfrm>
              <a:off x="260760" y="228584"/>
              <a:ext cx="1436098" cy="313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36" name="Rounded Rectangle 14"/>
          <p:cNvGrpSpPr/>
          <p:nvPr/>
        </p:nvGrpSpPr>
        <p:grpSpPr>
          <a:xfrm>
            <a:off x="1107161" y="2670298"/>
            <a:ext cx="2007483" cy="770562"/>
            <a:chOff x="0" y="0"/>
            <a:chExt cx="2007481" cy="770561"/>
          </a:xfrm>
        </p:grpSpPr>
        <p:sp>
          <p:nvSpPr>
            <p:cNvPr id="134" name="Rounded Rectangle"/>
            <p:cNvSpPr/>
            <p:nvPr/>
          </p:nvSpPr>
          <p:spPr>
            <a:xfrm>
              <a:off x="0" y="0"/>
              <a:ext cx="2007482" cy="770562"/>
            </a:xfrm>
            <a:prstGeom prst="roundRect">
              <a:avLst>
                <a:gd name="adj" fmla="val 16667"/>
              </a:avLst>
            </a:prstGeom>
            <a:solidFill>
              <a:srgbClr val="15345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5" name="Feature"/>
            <p:cNvSpPr/>
            <p:nvPr/>
          </p:nvSpPr>
          <p:spPr>
            <a:xfrm>
              <a:off x="260760" y="385280"/>
              <a:ext cx="143609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39" name="Rounded Rectangle 14"/>
          <p:cNvGrpSpPr/>
          <p:nvPr/>
        </p:nvGrpSpPr>
        <p:grpSpPr>
          <a:xfrm>
            <a:off x="1107161" y="3617572"/>
            <a:ext cx="2007483" cy="770562"/>
            <a:chOff x="0" y="0"/>
            <a:chExt cx="2007481" cy="770561"/>
          </a:xfrm>
        </p:grpSpPr>
        <p:sp>
          <p:nvSpPr>
            <p:cNvPr id="137" name="Rounded Rectangle"/>
            <p:cNvSpPr/>
            <p:nvPr/>
          </p:nvSpPr>
          <p:spPr>
            <a:xfrm>
              <a:off x="0" y="0"/>
              <a:ext cx="2007482" cy="770562"/>
            </a:xfrm>
            <a:prstGeom prst="roundRect">
              <a:avLst>
                <a:gd name="adj" fmla="val 16667"/>
              </a:avLst>
            </a:prstGeom>
            <a:solidFill>
              <a:srgbClr val="15345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" name="Feature"/>
            <p:cNvSpPr/>
            <p:nvPr/>
          </p:nvSpPr>
          <p:spPr>
            <a:xfrm>
              <a:off x="260760" y="385280"/>
              <a:ext cx="143609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42" name="Rounded Rectangle 14"/>
          <p:cNvGrpSpPr/>
          <p:nvPr/>
        </p:nvGrpSpPr>
        <p:grpSpPr>
          <a:xfrm>
            <a:off x="1107161" y="4564846"/>
            <a:ext cx="2007483" cy="770562"/>
            <a:chOff x="0" y="0"/>
            <a:chExt cx="2007481" cy="770561"/>
          </a:xfrm>
        </p:grpSpPr>
        <p:sp>
          <p:nvSpPr>
            <p:cNvPr id="140" name="Rounded Rectangle"/>
            <p:cNvSpPr/>
            <p:nvPr/>
          </p:nvSpPr>
          <p:spPr>
            <a:xfrm>
              <a:off x="0" y="0"/>
              <a:ext cx="2007482" cy="770562"/>
            </a:xfrm>
            <a:prstGeom prst="roundRect">
              <a:avLst>
                <a:gd name="adj" fmla="val 16667"/>
              </a:avLst>
            </a:prstGeom>
            <a:solidFill>
              <a:srgbClr val="15345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1" name="Feature"/>
            <p:cNvSpPr/>
            <p:nvPr/>
          </p:nvSpPr>
          <p:spPr>
            <a:xfrm>
              <a:off x="260760" y="385280"/>
              <a:ext cx="143609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45" name="Rounded Rectangle 14"/>
          <p:cNvGrpSpPr/>
          <p:nvPr/>
        </p:nvGrpSpPr>
        <p:grpSpPr>
          <a:xfrm>
            <a:off x="6029356" y="3617572"/>
            <a:ext cx="2007483" cy="770562"/>
            <a:chOff x="0" y="0"/>
            <a:chExt cx="2007481" cy="770561"/>
          </a:xfrm>
        </p:grpSpPr>
        <p:sp>
          <p:nvSpPr>
            <p:cNvPr id="143" name="Rounded Rectangle"/>
            <p:cNvSpPr/>
            <p:nvPr/>
          </p:nvSpPr>
          <p:spPr>
            <a:xfrm>
              <a:off x="0" y="0"/>
              <a:ext cx="2007482" cy="770562"/>
            </a:xfrm>
            <a:prstGeom prst="roundRect">
              <a:avLst>
                <a:gd name="adj" fmla="val 16667"/>
              </a:avLst>
            </a:prstGeom>
            <a:solidFill>
              <a:srgbClr val="3F651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" name="Feature"/>
            <p:cNvSpPr/>
            <p:nvPr/>
          </p:nvSpPr>
          <p:spPr>
            <a:xfrm>
              <a:off x="260760" y="385280"/>
              <a:ext cx="143609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