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D186"/>
    <a:srgbClr val="FCA841"/>
    <a:srgbClr val="859E52"/>
    <a:srgbClr val="FCA84D"/>
    <a:srgbClr val="F0F0F0"/>
    <a:srgbClr val="FAE9DB"/>
    <a:srgbClr val="FDB54D"/>
    <a:srgbClr val="FFEA89"/>
    <a:srgbClr val="C5C5C5"/>
    <a:srgbClr val="F672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727"/>
    <p:restoredTop sz="90981" autoAdjust="0"/>
  </p:normalViewPr>
  <p:slideViewPr>
    <p:cSldViewPr snapToGrid="0" snapToObjects="1">
      <p:cViewPr varScale="1">
        <p:scale>
          <a:sx n="128" d="100"/>
          <a:sy n="128" d="100"/>
        </p:scale>
        <p:origin x="2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ha.io/?utm_campaign=Global_-_Americas_-_Business_Plan_-_Downloads_-_Product_Roadmap_Templates&amp;utm_content=Product_Roadmap_Templates_-_PPT_-_SAFe_Roadmap_Templates&amp;utm_source=downloads&amp;utm_medium=powerpoint&amp;utm_term=safe_roadmap_template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ha.io/software/product-roadmap?utm_campaign=Global_-_Americas_-_Business_Plan_-_Downloads_-_Product_Roadmap_Templates&amp;utm_content=Product_Roadmap_Templates_-_PPT_-_SAFe_Roadmap_Templates&amp;utm_source=downloads&amp;utm_medium=powerpoint&amp;utm_term=safe_roadmap_template" TargetMode="External"/><Relationship Id="rId4" Type="http://schemas.openxmlformats.org/officeDocument/2006/relationships/hyperlink" Target="https://www.aha.io/software/product-roadmaps/?utm_campaign=Global_-_Americas_-_Business_Plan_-_Downloads_-_Product_Roadmap_Templates&amp;utm_content=Product_Roadmap_Templates_-_PPT_-_SAFe_Roadmap_Templates&amp;utm_source=downloads&amp;utm_medium=powerpoint&amp;utm_term=safe_roadmap_templa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0" y="67757"/>
            <a:ext cx="4808082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A52BC"/>
                </a:solidFill>
              </a:rPr>
              <a:t>Scaled Agile Framework (</a:t>
            </a:r>
            <a:r>
              <a:rPr lang="en-US" sz="2000" b="1" dirty="0" err="1">
                <a:solidFill>
                  <a:srgbClr val="0A52BC"/>
                </a:solidFill>
              </a:rPr>
              <a:t>SAFe</a:t>
            </a:r>
            <a:r>
              <a:rPr lang="en-US" sz="2000" b="1" dirty="0">
                <a:solidFill>
                  <a:srgbClr val="0A52BC"/>
                </a:solidFill>
              </a:rPr>
              <a:t>) Roadmap</a:t>
            </a:r>
          </a:p>
        </p:txBody>
      </p:sp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0" y="6307762"/>
            <a:ext cx="1100476" cy="55023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AA39324-12D4-6441-8690-993860B5AFE2}"/>
              </a:ext>
            </a:extLst>
          </p:cNvPr>
          <p:cNvGrpSpPr/>
          <p:nvPr/>
        </p:nvGrpSpPr>
        <p:grpSpPr>
          <a:xfrm>
            <a:off x="571568" y="854662"/>
            <a:ext cx="8034924" cy="513612"/>
            <a:chOff x="88900" y="267978"/>
            <a:chExt cx="8851669" cy="603343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D77B5DFB-A95A-3346-A9D0-A46CF5B4FB94}"/>
                </a:ext>
              </a:extLst>
            </p:cNvPr>
            <p:cNvCxnSpPr>
              <a:cxnSpLocks/>
            </p:cNvCxnSpPr>
            <p:nvPr/>
          </p:nvCxnSpPr>
          <p:spPr>
            <a:xfrm>
              <a:off x="112403" y="756669"/>
              <a:ext cx="8651428" cy="9225"/>
            </a:xfrm>
            <a:prstGeom prst="straightConnector1">
              <a:avLst/>
            </a:prstGeom>
            <a:ln w="44450">
              <a:solidFill>
                <a:srgbClr val="FCA84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AB2271-9A71-AA47-9389-8A5DAB647478}"/>
                </a:ext>
              </a:extLst>
            </p:cNvPr>
            <p:cNvSpPr txBox="1"/>
            <p:nvPr/>
          </p:nvSpPr>
          <p:spPr>
            <a:xfrm>
              <a:off x="88900" y="267978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Month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4488EF0-8DB5-204B-8DEB-AB4E401FF12B}"/>
                </a:ext>
              </a:extLst>
            </p:cNvPr>
            <p:cNvSpPr txBox="1"/>
            <p:nvPr/>
          </p:nvSpPr>
          <p:spPr>
            <a:xfrm>
              <a:off x="1691594" y="267978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Month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8CF6F4F-1EF6-0945-8277-3F87CFB253EE}"/>
                </a:ext>
              </a:extLst>
            </p:cNvPr>
            <p:cNvSpPr txBox="1"/>
            <p:nvPr/>
          </p:nvSpPr>
          <p:spPr>
            <a:xfrm>
              <a:off x="4896982" y="267978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Month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669B728-3583-C74E-B7D5-02E00300554E}"/>
                </a:ext>
              </a:extLst>
            </p:cNvPr>
            <p:cNvSpPr txBox="1"/>
            <p:nvPr/>
          </p:nvSpPr>
          <p:spPr>
            <a:xfrm>
              <a:off x="3294288" y="267978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Month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320CA2C-7E69-E24E-84BD-057374629876}"/>
                </a:ext>
              </a:extLst>
            </p:cNvPr>
            <p:cNvSpPr txBox="1"/>
            <p:nvPr/>
          </p:nvSpPr>
          <p:spPr>
            <a:xfrm>
              <a:off x="6499676" y="267978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Month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C57EF30-5B8B-DA4B-B4A0-31429FA64F81}"/>
                </a:ext>
              </a:extLst>
            </p:cNvPr>
            <p:cNvSpPr txBox="1"/>
            <p:nvPr/>
          </p:nvSpPr>
          <p:spPr>
            <a:xfrm>
              <a:off x="8102369" y="267978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Month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A476EEE-8DF0-CF45-8F18-4746E23A5A3A}"/>
                </a:ext>
              </a:extLst>
            </p:cNvPr>
            <p:cNvSpPr/>
            <p:nvPr/>
          </p:nvSpPr>
          <p:spPr>
            <a:xfrm flipH="1" flipV="1">
              <a:off x="2843440" y="651241"/>
              <a:ext cx="215900" cy="210855"/>
            </a:xfrm>
            <a:prstGeom prst="ellipse">
              <a:avLst/>
            </a:prstGeom>
            <a:solidFill>
              <a:srgbClr val="AFD186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BC92F415-2925-4E4D-B9EE-D6E0D8D97DBD}"/>
                </a:ext>
              </a:extLst>
            </p:cNvPr>
            <p:cNvSpPr/>
            <p:nvPr/>
          </p:nvSpPr>
          <p:spPr>
            <a:xfrm flipH="1" flipV="1">
              <a:off x="5531185" y="630890"/>
              <a:ext cx="215900" cy="210855"/>
            </a:xfrm>
            <a:prstGeom prst="ellipse">
              <a:avLst/>
            </a:prstGeom>
            <a:solidFill>
              <a:srgbClr val="AFD186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1FB6B89E-7916-5647-948A-7F53237D3E4F}"/>
                </a:ext>
              </a:extLst>
            </p:cNvPr>
            <p:cNvSpPr/>
            <p:nvPr/>
          </p:nvSpPr>
          <p:spPr>
            <a:xfrm flipH="1" flipV="1">
              <a:off x="8218929" y="660466"/>
              <a:ext cx="215900" cy="210855"/>
            </a:xfrm>
            <a:prstGeom prst="ellipse">
              <a:avLst/>
            </a:prstGeom>
            <a:solidFill>
              <a:srgbClr val="AFD186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2E2C403-040F-F247-8F65-6B4634462AB3}"/>
              </a:ext>
            </a:extLst>
          </p:cNvPr>
          <p:cNvCxnSpPr>
            <a:cxnSpLocks/>
          </p:cNvCxnSpPr>
          <p:nvPr/>
        </p:nvCxnSpPr>
        <p:spPr>
          <a:xfrm flipV="1">
            <a:off x="8048144" y="5889908"/>
            <a:ext cx="0" cy="10147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4908F345-8AE7-2849-BCD6-888AB6307EEF}"/>
              </a:ext>
            </a:extLst>
          </p:cNvPr>
          <p:cNvGrpSpPr/>
          <p:nvPr/>
        </p:nvGrpSpPr>
        <p:grpSpPr>
          <a:xfrm>
            <a:off x="771730" y="1525750"/>
            <a:ext cx="7277697" cy="4626049"/>
            <a:chOff x="825500" y="1054100"/>
            <a:chExt cx="7569200" cy="500948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10E5485-975B-6C4B-AFA2-3DBDC8B4F761}"/>
                </a:ext>
              </a:extLst>
            </p:cNvPr>
            <p:cNvGrpSpPr/>
            <p:nvPr/>
          </p:nvGrpSpPr>
          <p:grpSpPr>
            <a:xfrm>
              <a:off x="825500" y="1054100"/>
              <a:ext cx="2438400" cy="4584700"/>
              <a:chOff x="774700" y="1270000"/>
              <a:chExt cx="2438400" cy="458470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665C9AE-64D6-EF47-BA26-B4EC8F9E35F1}"/>
                  </a:ext>
                </a:extLst>
              </p:cNvPr>
              <p:cNvSpPr/>
              <p:nvPr/>
            </p:nvSpPr>
            <p:spPr>
              <a:xfrm>
                <a:off x="774700" y="1270000"/>
                <a:ext cx="2438400" cy="458470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E99A7DE-24BD-514D-83AE-AA61EDEED3D2}"/>
                  </a:ext>
                </a:extLst>
              </p:cNvPr>
              <p:cNvSpPr/>
              <p:nvPr/>
            </p:nvSpPr>
            <p:spPr>
              <a:xfrm>
                <a:off x="774700" y="1270000"/>
                <a:ext cx="2438400" cy="508000"/>
              </a:xfrm>
              <a:prstGeom prst="rect">
                <a:avLst/>
              </a:prstGeom>
              <a:solidFill>
                <a:srgbClr val="FCA8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Program Increment 1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B4333AD-7D47-5D4F-9318-EB94A3F40C77}"/>
                </a:ext>
              </a:extLst>
            </p:cNvPr>
            <p:cNvGrpSpPr/>
            <p:nvPr/>
          </p:nvGrpSpPr>
          <p:grpSpPr>
            <a:xfrm>
              <a:off x="3390900" y="1054100"/>
              <a:ext cx="2438400" cy="4584700"/>
              <a:chOff x="774700" y="1270000"/>
              <a:chExt cx="2438400" cy="45847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19926CB-D429-5B48-BE74-441A2FE0E0A7}"/>
                  </a:ext>
                </a:extLst>
              </p:cNvPr>
              <p:cNvSpPr/>
              <p:nvPr/>
            </p:nvSpPr>
            <p:spPr>
              <a:xfrm>
                <a:off x="774700" y="1270000"/>
                <a:ext cx="2438400" cy="458470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C4BA507-9153-1940-898B-101C17F047C8}"/>
                  </a:ext>
                </a:extLst>
              </p:cNvPr>
              <p:cNvSpPr/>
              <p:nvPr/>
            </p:nvSpPr>
            <p:spPr>
              <a:xfrm>
                <a:off x="774700" y="1270000"/>
                <a:ext cx="2438400" cy="508000"/>
              </a:xfrm>
              <a:prstGeom prst="rect">
                <a:avLst/>
              </a:prstGeom>
              <a:solidFill>
                <a:srgbClr val="FCA8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Program Increment 2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9EF10A9-5803-3044-8A6B-2DAA3ECF04E0}"/>
                </a:ext>
              </a:extLst>
            </p:cNvPr>
            <p:cNvGrpSpPr/>
            <p:nvPr/>
          </p:nvGrpSpPr>
          <p:grpSpPr>
            <a:xfrm>
              <a:off x="5956300" y="1054100"/>
              <a:ext cx="2438400" cy="4584700"/>
              <a:chOff x="774700" y="1270000"/>
              <a:chExt cx="2438400" cy="45847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5BFB0FB-7D99-F34F-8313-27DFEF100E19}"/>
                  </a:ext>
                </a:extLst>
              </p:cNvPr>
              <p:cNvSpPr/>
              <p:nvPr/>
            </p:nvSpPr>
            <p:spPr>
              <a:xfrm>
                <a:off x="774700" y="1270000"/>
                <a:ext cx="2438400" cy="458470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0520C2A-FFF7-8745-B51A-5447B854DDC6}"/>
                  </a:ext>
                </a:extLst>
              </p:cNvPr>
              <p:cNvSpPr/>
              <p:nvPr/>
            </p:nvSpPr>
            <p:spPr>
              <a:xfrm>
                <a:off x="774700" y="1270000"/>
                <a:ext cx="2438400" cy="508000"/>
              </a:xfrm>
              <a:prstGeom prst="rect">
                <a:avLst/>
              </a:prstGeom>
              <a:solidFill>
                <a:srgbClr val="FCA8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Program Increment 3</a:t>
                </a:r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DF46286-E614-0745-8514-5995ACB61FA8}"/>
                </a:ext>
              </a:extLst>
            </p:cNvPr>
            <p:cNvSpPr txBox="1"/>
            <p:nvPr/>
          </p:nvSpPr>
          <p:spPr>
            <a:xfrm>
              <a:off x="1198788" y="5696970"/>
              <a:ext cx="1270000" cy="366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Committed</a:t>
              </a:r>
              <a:endParaRPr lang="en-US" i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1EB959B-7D4E-7646-8F64-398AD4853DE9}"/>
                </a:ext>
              </a:extLst>
            </p:cNvPr>
            <p:cNvSpPr txBox="1"/>
            <p:nvPr/>
          </p:nvSpPr>
          <p:spPr>
            <a:xfrm>
              <a:off x="5280474" y="5696970"/>
              <a:ext cx="990600" cy="366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Forecast</a:t>
              </a:r>
              <a:endParaRPr lang="en-US" i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CE00D65-C045-6645-BFF4-47531A3021B0}"/>
                </a:ext>
              </a:extLst>
            </p:cNvPr>
            <p:cNvCxnSpPr>
              <a:cxnSpLocks/>
            </p:cNvCxnSpPr>
            <p:nvPr/>
          </p:nvCxnSpPr>
          <p:spPr>
            <a:xfrm>
              <a:off x="6231379" y="5895533"/>
              <a:ext cx="216332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CA7037E-3C50-F945-8F50-F2278359690B}"/>
                </a:ext>
              </a:extLst>
            </p:cNvPr>
            <p:cNvCxnSpPr>
              <a:cxnSpLocks/>
            </p:cNvCxnSpPr>
            <p:nvPr/>
          </p:nvCxnSpPr>
          <p:spPr>
            <a:xfrm>
              <a:off x="3327400" y="5889868"/>
              <a:ext cx="1887312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BECC672-D31A-1644-A858-55D7C56887B0}"/>
                </a:ext>
              </a:extLst>
            </p:cNvPr>
            <p:cNvSpPr txBox="1"/>
            <p:nvPr/>
          </p:nvSpPr>
          <p:spPr>
            <a:xfrm>
              <a:off x="1084488" y="4715442"/>
              <a:ext cx="1861912" cy="899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Stretch Objectives</a:t>
              </a:r>
            </a:p>
            <a:p>
              <a:endParaRPr lang="en-US" sz="1600" dirty="0"/>
            </a:p>
            <a:p>
              <a:endParaRPr lang="en-US" sz="16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0B65793-6538-AC4A-A46C-52B8E5BA0B21}"/>
                </a:ext>
              </a:extLst>
            </p:cNvPr>
            <p:cNvSpPr txBox="1"/>
            <p:nvPr/>
          </p:nvSpPr>
          <p:spPr>
            <a:xfrm>
              <a:off x="1084488" y="1663283"/>
              <a:ext cx="1861912" cy="3566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Objectives</a:t>
              </a:r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pPr algn="ctr"/>
              <a:endParaRPr lang="en-US" sz="1600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CFF1CDC-7B94-164F-89DB-7B8586D23E03}"/>
                </a:ext>
              </a:extLst>
            </p:cNvPr>
            <p:cNvSpPr txBox="1"/>
            <p:nvPr/>
          </p:nvSpPr>
          <p:spPr>
            <a:xfrm>
              <a:off x="3522888" y="1676386"/>
              <a:ext cx="1861912" cy="3566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Objectives</a:t>
              </a:r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pPr algn="ctr"/>
              <a:endParaRPr lang="en-US" sz="1600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F4BDF72-59EA-CF49-BE21-C23D65F0A0BF}"/>
                </a:ext>
              </a:extLst>
            </p:cNvPr>
            <p:cNvSpPr txBox="1"/>
            <p:nvPr/>
          </p:nvSpPr>
          <p:spPr>
            <a:xfrm>
              <a:off x="6112494" y="1699845"/>
              <a:ext cx="1861912" cy="35661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Objectives</a:t>
              </a:r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pPr algn="ctr"/>
              <a:endParaRPr lang="en-US" sz="1600" dirty="0"/>
            </a:p>
          </p:txBody>
        </p:sp>
      </p:grpSp>
      <p:sp>
        <p:nvSpPr>
          <p:cNvPr id="58" name="Rectangle 57">
            <a:hlinkClick r:id="rId4"/>
            <a:extLst>
              <a:ext uri="{FF2B5EF4-FFF2-40B4-BE49-F238E27FC236}">
                <a16:creationId xmlns:a16="http://schemas.microsoft.com/office/drawing/2014/main" id="{EB3D71BC-D62F-8A42-AE43-ADADFBBB194F}"/>
              </a:ext>
            </a:extLst>
          </p:cNvPr>
          <p:cNvSpPr/>
          <p:nvPr/>
        </p:nvSpPr>
        <p:spPr>
          <a:xfrm>
            <a:off x="1131323" y="6364553"/>
            <a:ext cx="7587574" cy="4786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767C7"/>
                </a:solidFill>
                <a:hlinkClick r:id="rId5"/>
              </a:rPr>
              <a:t>Click here to create a cloud-based roadmap template in Aha!</a:t>
            </a:r>
            <a:endParaRPr lang="en-US" b="1" dirty="0">
              <a:solidFill>
                <a:srgbClr val="0767C7"/>
              </a:solidFill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B4FCE3F-3028-8D47-ACB1-F24295BC0ED6}"/>
              </a:ext>
            </a:extLst>
          </p:cNvPr>
          <p:cNvCxnSpPr>
            <a:cxnSpLocks/>
          </p:cNvCxnSpPr>
          <p:nvPr/>
        </p:nvCxnSpPr>
        <p:spPr>
          <a:xfrm flipV="1">
            <a:off x="3188098" y="5889909"/>
            <a:ext cx="0" cy="101469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136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849A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40</Words>
  <Application>Microsoft Macintosh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72</cp:revision>
  <dcterms:created xsi:type="dcterms:W3CDTF">2018-02-07T21:54:11Z</dcterms:created>
  <dcterms:modified xsi:type="dcterms:W3CDTF">2020-11-17T22:11:50Z</dcterms:modified>
</cp:coreProperties>
</file>