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ignup/?utm_source=web&amp;utm_medium=guide&amp;utm_campaign=guide_template&amp;utm_content=kanban+roadmap+templat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4"/>
          <p:cNvGrpSpPr/>
          <p:nvPr/>
        </p:nvGrpSpPr>
        <p:grpSpPr>
          <a:xfrm>
            <a:off x="182141" y="133297"/>
            <a:ext cx="3062168" cy="608572"/>
            <a:chOff x="0" y="0"/>
            <a:chExt cx="3062166" cy="608570"/>
          </a:xfrm>
        </p:grpSpPr>
        <p:sp>
          <p:nvSpPr>
            <p:cNvPr id="94" name="Rectangle"/>
            <p:cNvSpPr/>
            <p:nvPr/>
          </p:nvSpPr>
          <p:spPr>
            <a:xfrm>
              <a:off x="-1" y="0"/>
              <a:ext cx="3062168" cy="60857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95" name="Kanban Roadmap"/>
            <p:cNvSpPr txBox="1"/>
            <p:nvPr/>
          </p:nvSpPr>
          <p:spPr>
            <a:xfrm>
              <a:off x="45719" y="116670"/>
              <a:ext cx="2970728" cy="3752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1" sz="2000">
                  <a:solidFill>
                    <a:srgbClr val="036EC4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Kanban Roadmap</a:t>
              </a:r>
            </a:p>
          </p:txBody>
        </p:sp>
      </p:grpSp>
      <p:pic>
        <p:nvPicPr>
          <p:cNvPr id="9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6638" y="6248982"/>
            <a:ext cx="1100478" cy="55024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0" name="Rounded Rectangle 40"/>
          <p:cNvGrpSpPr/>
          <p:nvPr/>
        </p:nvGrpSpPr>
        <p:grpSpPr>
          <a:xfrm>
            <a:off x="897710" y="1819654"/>
            <a:ext cx="1602772" cy="770564"/>
            <a:chOff x="0" y="0"/>
            <a:chExt cx="1602771" cy="770562"/>
          </a:xfrm>
        </p:grpSpPr>
        <p:sp>
          <p:nvSpPr>
            <p:cNvPr id="98" name="Rounded Rectangle"/>
            <p:cNvSpPr/>
            <p:nvPr/>
          </p:nvSpPr>
          <p:spPr>
            <a:xfrm>
              <a:off x="0" y="-1"/>
              <a:ext cx="1602772" cy="770564"/>
            </a:xfrm>
            <a:prstGeom prst="roundRect">
              <a:avLst>
                <a:gd name="adj" fmla="val 16667"/>
              </a:avLst>
            </a:prstGeom>
            <a:solidFill>
              <a:srgbClr val="FDC98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99" name="Feature"/>
            <p:cNvSpPr txBox="1"/>
            <p:nvPr/>
          </p:nvSpPr>
          <p:spPr>
            <a:xfrm>
              <a:off x="83336" y="240868"/>
              <a:ext cx="1436100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03" name="Group 43"/>
          <p:cNvGrpSpPr/>
          <p:nvPr/>
        </p:nvGrpSpPr>
        <p:grpSpPr>
          <a:xfrm>
            <a:off x="706874" y="1134892"/>
            <a:ext cx="1984447" cy="4964353"/>
            <a:chOff x="0" y="0"/>
            <a:chExt cx="1984445" cy="4964352"/>
          </a:xfrm>
        </p:grpSpPr>
        <p:sp>
          <p:nvSpPr>
            <p:cNvPr id="101" name="Rectangle 5"/>
            <p:cNvSpPr/>
            <p:nvPr/>
          </p:nvSpPr>
          <p:spPr>
            <a:xfrm>
              <a:off x="0" y="535021"/>
              <a:ext cx="1984445" cy="4429331"/>
            </a:xfrm>
            <a:prstGeom prst="rect">
              <a:avLst/>
            </a:prstGeom>
            <a:noFill/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02" name="Rectangle 41"/>
            <p:cNvSpPr/>
            <p:nvPr/>
          </p:nvSpPr>
          <p:spPr>
            <a:xfrm>
              <a:off x="-1" y="-1"/>
              <a:ext cx="1984445" cy="535024"/>
            </a:xfrm>
            <a:prstGeom prst="rect">
              <a:avLst/>
            </a:prstGeom>
            <a:solidFill>
              <a:srgbClr val="15345E"/>
            </a:solidFill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</p:grpSp>
      <p:grpSp>
        <p:nvGrpSpPr>
          <p:cNvPr id="106" name="Group 44"/>
          <p:cNvGrpSpPr/>
          <p:nvPr/>
        </p:nvGrpSpPr>
        <p:grpSpPr>
          <a:xfrm>
            <a:off x="2691314" y="1134892"/>
            <a:ext cx="1984446" cy="4964353"/>
            <a:chOff x="0" y="0"/>
            <a:chExt cx="1984444" cy="4964352"/>
          </a:xfrm>
        </p:grpSpPr>
        <p:sp>
          <p:nvSpPr>
            <p:cNvPr id="104" name="Rectangle 45"/>
            <p:cNvSpPr/>
            <p:nvPr/>
          </p:nvSpPr>
          <p:spPr>
            <a:xfrm>
              <a:off x="0" y="535021"/>
              <a:ext cx="1984445" cy="4429331"/>
            </a:xfrm>
            <a:prstGeom prst="rect">
              <a:avLst/>
            </a:prstGeom>
            <a:noFill/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05" name="Rectangle 46"/>
            <p:cNvSpPr/>
            <p:nvPr/>
          </p:nvSpPr>
          <p:spPr>
            <a:xfrm>
              <a:off x="-1" y="-1"/>
              <a:ext cx="1984445" cy="535024"/>
            </a:xfrm>
            <a:prstGeom prst="rect">
              <a:avLst/>
            </a:prstGeom>
            <a:solidFill>
              <a:srgbClr val="15345E"/>
            </a:solidFill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</p:grpSp>
      <p:grpSp>
        <p:nvGrpSpPr>
          <p:cNvPr id="109" name="Group 47"/>
          <p:cNvGrpSpPr/>
          <p:nvPr/>
        </p:nvGrpSpPr>
        <p:grpSpPr>
          <a:xfrm>
            <a:off x="4675755" y="1134892"/>
            <a:ext cx="1984446" cy="4964353"/>
            <a:chOff x="0" y="0"/>
            <a:chExt cx="1984444" cy="4964352"/>
          </a:xfrm>
        </p:grpSpPr>
        <p:sp>
          <p:nvSpPr>
            <p:cNvPr id="107" name="Rectangle 48"/>
            <p:cNvSpPr/>
            <p:nvPr/>
          </p:nvSpPr>
          <p:spPr>
            <a:xfrm>
              <a:off x="0" y="535021"/>
              <a:ext cx="1984445" cy="4429331"/>
            </a:xfrm>
            <a:prstGeom prst="rect">
              <a:avLst/>
            </a:prstGeom>
            <a:noFill/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08" name="Rectangle 49"/>
            <p:cNvSpPr/>
            <p:nvPr/>
          </p:nvSpPr>
          <p:spPr>
            <a:xfrm>
              <a:off x="-1" y="-1"/>
              <a:ext cx="1984445" cy="535024"/>
            </a:xfrm>
            <a:prstGeom prst="rect">
              <a:avLst/>
            </a:prstGeom>
            <a:solidFill>
              <a:srgbClr val="15345E"/>
            </a:solidFill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</p:grpSp>
      <p:grpSp>
        <p:nvGrpSpPr>
          <p:cNvPr id="112" name="Group 50"/>
          <p:cNvGrpSpPr/>
          <p:nvPr/>
        </p:nvGrpSpPr>
        <p:grpSpPr>
          <a:xfrm>
            <a:off x="6660197" y="1134892"/>
            <a:ext cx="1984446" cy="4964353"/>
            <a:chOff x="0" y="0"/>
            <a:chExt cx="1984444" cy="4964352"/>
          </a:xfrm>
        </p:grpSpPr>
        <p:sp>
          <p:nvSpPr>
            <p:cNvPr id="110" name="Rectangle 51"/>
            <p:cNvSpPr/>
            <p:nvPr/>
          </p:nvSpPr>
          <p:spPr>
            <a:xfrm>
              <a:off x="0" y="535021"/>
              <a:ext cx="1984445" cy="4429331"/>
            </a:xfrm>
            <a:prstGeom prst="rect">
              <a:avLst/>
            </a:prstGeom>
            <a:noFill/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11" name="Rectangle 52"/>
            <p:cNvSpPr/>
            <p:nvPr/>
          </p:nvSpPr>
          <p:spPr>
            <a:xfrm>
              <a:off x="-1" y="-1"/>
              <a:ext cx="1984445" cy="535024"/>
            </a:xfrm>
            <a:prstGeom prst="rect">
              <a:avLst/>
            </a:prstGeom>
            <a:solidFill>
              <a:srgbClr val="15345E"/>
            </a:solidFill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</p:grpSp>
      <p:sp>
        <p:nvSpPr>
          <p:cNvPr id="113" name="TextBox 53"/>
          <p:cNvSpPr txBox="1"/>
          <p:nvPr/>
        </p:nvSpPr>
        <p:spPr>
          <a:xfrm>
            <a:off x="1305585" y="1217738"/>
            <a:ext cx="815277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Future</a:t>
            </a:r>
          </a:p>
        </p:txBody>
      </p:sp>
      <p:sp>
        <p:nvSpPr>
          <p:cNvPr id="114" name="TextBox 54"/>
          <p:cNvSpPr txBox="1"/>
          <p:nvPr/>
        </p:nvSpPr>
        <p:spPr>
          <a:xfrm>
            <a:off x="3083679" y="1217738"/>
            <a:ext cx="1171459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Near term</a:t>
            </a:r>
          </a:p>
        </p:txBody>
      </p:sp>
      <p:sp>
        <p:nvSpPr>
          <p:cNvPr id="115" name="TextBox 55"/>
          <p:cNvSpPr txBox="1"/>
          <p:nvPr/>
        </p:nvSpPr>
        <p:spPr>
          <a:xfrm>
            <a:off x="4993452" y="1217738"/>
            <a:ext cx="1349049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 progress</a:t>
            </a:r>
          </a:p>
        </p:txBody>
      </p:sp>
      <p:sp>
        <p:nvSpPr>
          <p:cNvPr id="116" name="TextBox 56"/>
          <p:cNvSpPr txBox="1"/>
          <p:nvPr/>
        </p:nvSpPr>
        <p:spPr>
          <a:xfrm>
            <a:off x="7056815" y="1217738"/>
            <a:ext cx="11456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Complete</a:t>
            </a:r>
          </a:p>
        </p:txBody>
      </p:sp>
      <p:grpSp>
        <p:nvGrpSpPr>
          <p:cNvPr id="119" name="Rounded Rectangle 57"/>
          <p:cNvGrpSpPr/>
          <p:nvPr/>
        </p:nvGrpSpPr>
        <p:grpSpPr>
          <a:xfrm>
            <a:off x="897707" y="2728735"/>
            <a:ext cx="1602772" cy="770564"/>
            <a:chOff x="0" y="0"/>
            <a:chExt cx="1602771" cy="770562"/>
          </a:xfrm>
        </p:grpSpPr>
        <p:sp>
          <p:nvSpPr>
            <p:cNvPr id="117" name="Rounded Rectangle"/>
            <p:cNvSpPr/>
            <p:nvPr/>
          </p:nvSpPr>
          <p:spPr>
            <a:xfrm>
              <a:off x="0" y="-1"/>
              <a:ext cx="1602772" cy="770564"/>
            </a:xfrm>
            <a:prstGeom prst="roundRect">
              <a:avLst>
                <a:gd name="adj" fmla="val 16667"/>
              </a:avLst>
            </a:prstGeom>
            <a:solidFill>
              <a:srgbClr val="B8D2F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8" name="Feature"/>
            <p:cNvSpPr txBox="1"/>
            <p:nvPr/>
          </p:nvSpPr>
          <p:spPr>
            <a:xfrm>
              <a:off x="83336" y="240868"/>
              <a:ext cx="1436100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22" name="Rounded Rectangle 58"/>
          <p:cNvGrpSpPr/>
          <p:nvPr/>
        </p:nvGrpSpPr>
        <p:grpSpPr>
          <a:xfrm>
            <a:off x="897707" y="3649038"/>
            <a:ext cx="1602773" cy="770564"/>
            <a:chOff x="0" y="0"/>
            <a:chExt cx="1602771" cy="770562"/>
          </a:xfrm>
        </p:grpSpPr>
        <p:sp>
          <p:nvSpPr>
            <p:cNvPr id="120" name="Rounded Rectangle"/>
            <p:cNvSpPr/>
            <p:nvPr/>
          </p:nvSpPr>
          <p:spPr>
            <a:xfrm>
              <a:off x="-1" y="-1"/>
              <a:ext cx="1602773" cy="770564"/>
            </a:xfrm>
            <a:prstGeom prst="roundRect">
              <a:avLst>
                <a:gd name="adj" fmla="val 16667"/>
              </a:avLst>
            </a:prstGeom>
            <a:solidFill>
              <a:srgbClr val="A9D0D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1" name="Feature"/>
            <p:cNvSpPr txBox="1"/>
            <p:nvPr/>
          </p:nvSpPr>
          <p:spPr>
            <a:xfrm>
              <a:off x="83335" y="240868"/>
              <a:ext cx="1436101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25" name="Rounded Rectangle 59"/>
          <p:cNvGrpSpPr/>
          <p:nvPr/>
        </p:nvGrpSpPr>
        <p:grpSpPr>
          <a:xfrm>
            <a:off x="911841" y="4588185"/>
            <a:ext cx="1602772" cy="770564"/>
            <a:chOff x="0" y="0"/>
            <a:chExt cx="1602771" cy="770562"/>
          </a:xfrm>
        </p:grpSpPr>
        <p:sp>
          <p:nvSpPr>
            <p:cNvPr id="123" name="Rounded Rectangle"/>
            <p:cNvSpPr/>
            <p:nvPr/>
          </p:nvSpPr>
          <p:spPr>
            <a:xfrm>
              <a:off x="-1" y="-1"/>
              <a:ext cx="1602773" cy="770564"/>
            </a:xfrm>
            <a:prstGeom prst="roundRect">
              <a:avLst>
                <a:gd name="adj" fmla="val 16667"/>
              </a:avLst>
            </a:prstGeom>
            <a:solidFill>
              <a:srgbClr val="C8DBA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4" name="Feature"/>
            <p:cNvSpPr txBox="1"/>
            <p:nvPr/>
          </p:nvSpPr>
          <p:spPr>
            <a:xfrm>
              <a:off x="83335" y="240868"/>
              <a:ext cx="1436101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28" name="Rounded Rectangle 60"/>
          <p:cNvGrpSpPr/>
          <p:nvPr/>
        </p:nvGrpSpPr>
        <p:grpSpPr>
          <a:xfrm>
            <a:off x="2882151" y="1817745"/>
            <a:ext cx="1602772" cy="770564"/>
            <a:chOff x="0" y="0"/>
            <a:chExt cx="1602771" cy="770562"/>
          </a:xfrm>
        </p:grpSpPr>
        <p:sp>
          <p:nvSpPr>
            <p:cNvPr id="126" name="Rounded Rectangle"/>
            <p:cNvSpPr/>
            <p:nvPr/>
          </p:nvSpPr>
          <p:spPr>
            <a:xfrm>
              <a:off x="0" y="-1"/>
              <a:ext cx="1602772" cy="770564"/>
            </a:xfrm>
            <a:prstGeom prst="roundRect">
              <a:avLst>
                <a:gd name="adj" fmla="val 16667"/>
              </a:avLst>
            </a:prstGeom>
            <a:solidFill>
              <a:srgbClr val="C8DBA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7" name="Feature"/>
            <p:cNvSpPr txBox="1"/>
            <p:nvPr/>
          </p:nvSpPr>
          <p:spPr>
            <a:xfrm>
              <a:off x="83336" y="240868"/>
              <a:ext cx="1436100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31" name="Rounded Rectangle 61"/>
          <p:cNvGrpSpPr/>
          <p:nvPr/>
        </p:nvGrpSpPr>
        <p:grpSpPr>
          <a:xfrm>
            <a:off x="2868024" y="2738046"/>
            <a:ext cx="1602772" cy="770564"/>
            <a:chOff x="0" y="0"/>
            <a:chExt cx="1602771" cy="770562"/>
          </a:xfrm>
        </p:grpSpPr>
        <p:sp>
          <p:nvSpPr>
            <p:cNvPr id="129" name="Rounded Rectangle"/>
            <p:cNvSpPr/>
            <p:nvPr/>
          </p:nvSpPr>
          <p:spPr>
            <a:xfrm>
              <a:off x="-1" y="-1"/>
              <a:ext cx="1602773" cy="770564"/>
            </a:xfrm>
            <a:prstGeom prst="roundRect">
              <a:avLst>
                <a:gd name="adj" fmla="val 16667"/>
              </a:avLst>
            </a:prstGeom>
            <a:solidFill>
              <a:srgbClr val="A9D0D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0" name="Feature"/>
            <p:cNvSpPr txBox="1"/>
            <p:nvPr/>
          </p:nvSpPr>
          <p:spPr>
            <a:xfrm>
              <a:off x="83335" y="240868"/>
              <a:ext cx="1436101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34" name="Rounded Rectangle 62"/>
          <p:cNvGrpSpPr/>
          <p:nvPr/>
        </p:nvGrpSpPr>
        <p:grpSpPr>
          <a:xfrm>
            <a:off x="4866592" y="1816592"/>
            <a:ext cx="1602772" cy="770564"/>
            <a:chOff x="0" y="0"/>
            <a:chExt cx="1602771" cy="770562"/>
          </a:xfrm>
        </p:grpSpPr>
        <p:sp>
          <p:nvSpPr>
            <p:cNvPr id="132" name="Rounded Rectangle"/>
            <p:cNvSpPr/>
            <p:nvPr/>
          </p:nvSpPr>
          <p:spPr>
            <a:xfrm>
              <a:off x="-1" y="-1"/>
              <a:ext cx="1602773" cy="770564"/>
            </a:xfrm>
            <a:prstGeom prst="roundRect">
              <a:avLst>
                <a:gd name="adj" fmla="val 16667"/>
              </a:avLst>
            </a:prstGeom>
            <a:solidFill>
              <a:srgbClr val="B8D2F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3" name="Feature"/>
            <p:cNvSpPr txBox="1"/>
            <p:nvPr/>
          </p:nvSpPr>
          <p:spPr>
            <a:xfrm>
              <a:off x="83335" y="240868"/>
              <a:ext cx="1436101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37" name="Rounded Rectangle 63"/>
          <p:cNvGrpSpPr/>
          <p:nvPr/>
        </p:nvGrpSpPr>
        <p:grpSpPr>
          <a:xfrm>
            <a:off x="4866592" y="2738046"/>
            <a:ext cx="1602772" cy="770564"/>
            <a:chOff x="0" y="0"/>
            <a:chExt cx="1602771" cy="770562"/>
          </a:xfrm>
        </p:grpSpPr>
        <p:sp>
          <p:nvSpPr>
            <p:cNvPr id="135" name="Rounded Rectangle"/>
            <p:cNvSpPr/>
            <p:nvPr/>
          </p:nvSpPr>
          <p:spPr>
            <a:xfrm>
              <a:off x="-1" y="-1"/>
              <a:ext cx="1602773" cy="770564"/>
            </a:xfrm>
            <a:prstGeom prst="roundRect">
              <a:avLst>
                <a:gd name="adj" fmla="val 16667"/>
              </a:avLst>
            </a:prstGeom>
            <a:solidFill>
              <a:srgbClr val="FDC98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6" name="Feature"/>
            <p:cNvSpPr txBox="1"/>
            <p:nvPr/>
          </p:nvSpPr>
          <p:spPr>
            <a:xfrm>
              <a:off x="83335" y="240868"/>
              <a:ext cx="1436101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40" name="Rounded Rectangle 64"/>
          <p:cNvGrpSpPr/>
          <p:nvPr/>
        </p:nvGrpSpPr>
        <p:grpSpPr>
          <a:xfrm>
            <a:off x="2882150" y="3658346"/>
            <a:ext cx="1602773" cy="770564"/>
            <a:chOff x="0" y="0"/>
            <a:chExt cx="1602771" cy="770562"/>
          </a:xfrm>
        </p:grpSpPr>
        <p:sp>
          <p:nvSpPr>
            <p:cNvPr id="138" name="Rounded Rectangle"/>
            <p:cNvSpPr/>
            <p:nvPr/>
          </p:nvSpPr>
          <p:spPr>
            <a:xfrm>
              <a:off x="-1" y="-1"/>
              <a:ext cx="1602773" cy="770564"/>
            </a:xfrm>
            <a:prstGeom prst="roundRect">
              <a:avLst>
                <a:gd name="adj" fmla="val 16667"/>
              </a:avLst>
            </a:prstGeom>
            <a:solidFill>
              <a:srgbClr val="B8D2F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9" name="Feature"/>
            <p:cNvSpPr txBox="1"/>
            <p:nvPr/>
          </p:nvSpPr>
          <p:spPr>
            <a:xfrm>
              <a:off x="83335" y="240868"/>
              <a:ext cx="1436101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43" name="Rounded Rectangle 65"/>
          <p:cNvGrpSpPr/>
          <p:nvPr/>
        </p:nvGrpSpPr>
        <p:grpSpPr>
          <a:xfrm>
            <a:off x="6851032" y="1816592"/>
            <a:ext cx="1602773" cy="770564"/>
            <a:chOff x="0" y="0"/>
            <a:chExt cx="1602771" cy="770562"/>
          </a:xfrm>
        </p:grpSpPr>
        <p:sp>
          <p:nvSpPr>
            <p:cNvPr id="141" name="Rounded Rectangle"/>
            <p:cNvSpPr/>
            <p:nvPr/>
          </p:nvSpPr>
          <p:spPr>
            <a:xfrm>
              <a:off x="0" y="-1"/>
              <a:ext cx="1602772" cy="770564"/>
            </a:xfrm>
            <a:prstGeom prst="roundRect">
              <a:avLst>
                <a:gd name="adj" fmla="val 16667"/>
              </a:avLst>
            </a:prstGeom>
            <a:solidFill>
              <a:srgbClr val="FDC98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2" name="Feature"/>
            <p:cNvSpPr txBox="1"/>
            <p:nvPr/>
          </p:nvSpPr>
          <p:spPr>
            <a:xfrm>
              <a:off x="83336" y="240868"/>
              <a:ext cx="1436100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46" name="Rounded Rectangle 66"/>
          <p:cNvGrpSpPr/>
          <p:nvPr/>
        </p:nvGrpSpPr>
        <p:grpSpPr>
          <a:xfrm>
            <a:off x="6830776" y="2698537"/>
            <a:ext cx="1602772" cy="770564"/>
            <a:chOff x="0" y="0"/>
            <a:chExt cx="1602771" cy="770562"/>
          </a:xfrm>
        </p:grpSpPr>
        <p:sp>
          <p:nvSpPr>
            <p:cNvPr id="144" name="Rounded Rectangle"/>
            <p:cNvSpPr/>
            <p:nvPr/>
          </p:nvSpPr>
          <p:spPr>
            <a:xfrm>
              <a:off x="-1" y="-1"/>
              <a:ext cx="1602773" cy="770564"/>
            </a:xfrm>
            <a:prstGeom prst="roundRect">
              <a:avLst>
                <a:gd name="adj" fmla="val 16667"/>
              </a:avLst>
            </a:prstGeom>
            <a:solidFill>
              <a:srgbClr val="C8DBA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45" name="Feature"/>
            <p:cNvSpPr txBox="1"/>
            <p:nvPr/>
          </p:nvSpPr>
          <p:spPr>
            <a:xfrm>
              <a:off x="83335" y="240868"/>
              <a:ext cx="1436101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49" name="Rounded Rectangle 67"/>
          <p:cNvGrpSpPr/>
          <p:nvPr/>
        </p:nvGrpSpPr>
        <p:grpSpPr>
          <a:xfrm>
            <a:off x="6855479" y="3587424"/>
            <a:ext cx="1602772" cy="770564"/>
            <a:chOff x="0" y="0"/>
            <a:chExt cx="1602771" cy="770562"/>
          </a:xfrm>
        </p:grpSpPr>
        <p:sp>
          <p:nvSpPr>
            <p:cNvPr id="147" name="Rounded Rectangle"/>
            <p:cNvSpPr/>
            <p:nvPr/>
          </p:nvSpPr>
          <p:spPr>
            <a:xfrm>
              <a:off x="-1" y="-1"/>
              <a:ext cx="1602773" cy="770564"/>
            </a:xfrm>
            <a:prstGeom prst="roundRect">
              <a:avLst>
                <a:gd name="adj" fmla="val 16667"/>
              </a:avLst>
            </a:prstGeom>
            <a:solidFill>
              <a:srgbClr val="A9D0D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8" name="Feature"/>
            <p:cNvSpPr txBox="1"/>
            <p:nvPr/>
          </p:nvSpPr>
          <p:spPr>
            <a:xfrm>
              <a:off x="83335" y="240868"/>
              <a:ext cx="1436101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sp>
        <p:nvSpPr>
          <p:cNvPr id="150" name="Create a cloud-based roadmap in Aha! Roadmaps"/>
          <p:cNvSpPr txBox="1"/>
          <p:nvPr/>
        </p:nvSpPr>
        <p:spPr>
          <a:xfrm>
            <a:off x="1362019" y="6447634"/>
            <a:ext cx="5836300" cy="27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b="1" sz="13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1B54B5"/>
                </a:solidFill>
                <a:uFill>
                  <a:solidFill>
                    <a:srgbClr val="1B54B5"/>
                  </a:solidFill>
                </a:uFill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Create a cloud-based roadmap in Aha! Roadmaps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