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C1"/>
    <a:srgbClr val="E5EFF9"/>
    <a:srgbClr val="F77E17"/>
    <a:srgbClr val="F7F7F7"/>
    <a:srgbClr val="FFFFFF"/>
    <a:srgbClr val="EEEFE8"/>
    <a:srgbClr val="980004"/>
    <a:srgbClr val="418409"/>
    <a:srgbClr val="0B59BD"/>
    <a:srgbClr val="67B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91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svg"/><Relationship Id="rId2" Type="http://schemas.openxmlformats.org/officeDocument/2006/relationships/hyperlink" Target="https://www.aha.io/?utm_campaign=Global_-_Americas_-_Gantt_Charts_-_Downloads_-_Gantt_Chart_Templates&amp;utm_content=Gantt_Charts_-_PowerPoint_-_Product_Planning&amp;utm_source=downloads&amp;utm_medium=powerpoint&amp;utm_term=product_planning_gantt_chart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5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aha.io/software/product-gantt-chart/?utm_campaign=Global_-_Americas_-_Gantt_Charts_-_Downloads_-_Gantt_Chart_Templates&amp;utm_content=Gantt_Charts_-_PowerPoint_-_Product_Planning&amp;utm_source=downloads&amp;utm_medium=powerpoint&amp;utm_term=product_planning_gantt_charts" TargetMode="External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800" y="6250458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73CF"/>
                </a:solidFill>
                <a:latin typeface="Arial"/>
                <a:cs typeface="Arial"/>
                <a:hlinkClick r:id="rId4"/>
              </a:rPr>
              <a:t>Explore a wide variety of strategy and planning templates in Aha! FREE for 30-days.</a:t>
            </a:r>
            <a:endParaRPr lang="en-US" sz="1400" b="1" dirty="0">
              <a:solidFill>
                <a:srgbClr val="0073CF"/>
              </a:solidFill>
              <a:latin typeface="Arial"/>
              <a:cs typeface="Arial"/>
              <a:hlinkClick r:id="rId5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0AB918E-3218-5542-AF98-C1736AA311C8}"/>
              </a:ext>
            </a:extLst>
          </p:cNvPr>
          <p:cNvCxnSpPr>
            <a:cxnSpLocks/>
          </p:cNvCxnSpPr>
          <p:nvPr/>
        </p:nvCxnSpPr>
        <p:spPr>
          <a:xfrm>
            <a:off x="861321" y="2843850"/>
            <a:ext cx="777240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2E4F78-4DCC-3740-BB2D-DB2E226917A8}"/>
              </a:ext>
            </a:extLst>
          </p:cNvPr>
          <p:cNvCxnSpPr>
            <a:cxnSpLocks/>
          </p:cNvCxnSpPr>
          <p:nvPr/>
        </p:nvCxnSpPr>
        <p:spPr>
          <a:xfrm>
            <a:off x="4744278" y="409017"/>
            <a:ext cx="0" cy="48918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E4476C8-C0E7-D94E-A7B8-146D4B93F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41250"/>
              </p:ext>
            </p:extLst>
          </p:nvPr>
        </p:nvGraphicFramePr>
        <p:xfrm>
          <a:off x="181433" y="238079"/>
          <a:ext cx="8287982" cy="588987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62464">
                  <a:extLst>
                    <a:ext uri="{9D8B030D-6E8A-4147-A177-3AD203B41FA5}">
                      <a16:colId xmlns:a16="http://schemas.microsoft.com/office/drawing/2014/main" val="171016479"/>
                    </a:ext>
                  </a:extLst>
                </a:gridCol>
                <a:gridCol w="1176048">
                  <a:extLst>
                    <a:ext uri="{9D8B030D-6E8A-4147-A177-3AD203B41FA5}">
                      <a16:colId xmlns:a16="http://schemas.microsoft.com/office/drawing/2014/main" val="3984578522"/>
                    </a:ext>
                  </a:extLst>
                </a:gridCol>
                <a:gridCol w="738042">
                  <a:extLst>
                    <a:ext uri="{9D8B030D-6E8A-4147-A177-3AD203B41FA5}">
                      <a16:colId xmlns:a16="http://schemas.microsoft.com/office/drawing/2014/main" val="2889491199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6761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Releases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Start – End Date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 1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Jan 4 – Apr 10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100%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indent="0"/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17 – Jan 27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ctr"/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28 – Jan Mar 3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15 – May 7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550716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14 – May 25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967334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 2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Apr 21 – Oct 28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298985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indent="0"/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21 – May 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45408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26 – Jul 6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743320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 – Sep 30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054841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15 - Oct 25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734467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28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7998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Release 2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May 3 – Dec 14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22535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indent="0"/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0"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3 – Jun 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810174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 5 – Aug 14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415803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 10 – Nov 9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025487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29 – Dec 12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454157"/>
                  </a:ext>
                </a:extLst>
              </a:tr>
              <a:tr h="295122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</a:t>
                      </a:r>
                    </a:p>
                  </a:txBody>
                  <a:tcPr marL="85726" marR="85726" marT="42863" marB="4286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14</a:t>
                      </a: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6" marR="85726" marT="42863" marB="42863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685409"/>
                  </a:ext>
                </a:extLst>
              </a:tr>
            </a:tbl>
          </a:graphicData>
        </a:graphic>
      </p:graphicFrame>
      <p:sp>
        <p:nvSpPr>
          <p:cNvPr id="27" name="Rectangle 65">
            <a:extLst>
              <a:ext uri="{FF2B5EF4-FFF2-40B4-BE49-F238E27FC236}">
                <a16:creationId xmlns:a16="http://schemas.microsoft.com/office/drawing/2014/main" id="{AF5593A0-8821-784E-9AAD-3A78CC8BD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883" y="1082316"/>
            <a:ext cx="213741" cy="113287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39" name="Rectangle 65">
            <a:extLst>
              <a:ext uri="{FF2B5EF4-FFF2-40B4-BE49-F238E27FC236}">
                <a16:creationId xmlns:a16="http://schemas.microsoft.com/office/drawing/2014/main" id="{C45C0FB8-0A90-E340-B72A-53650C57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588" y="1356515"/>
            <a:ext cx="650087" cy="113287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41" name="Rectangle 65">
            <a:extLst>
              <a:ext uri="{FF2B5EF4-FFF2-40B4-BE49-F238E27FC236}">
                <a16:creationId xmlns:a16="http://schemas.microsoft.com/office/drawing/2014/main" id="{75DC69A7-2461-4346-A47E-918EAE4F6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783" y="719847"/>
            <a:ext cx="2273798" cy="80362"/>
          </a:xfrm>
          <a:prstGeom prst="rect">
            <a:avLst/>
          </a:prstGeom>
          <a:solidFill>
            <a:srgbClr val="005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43" name="Rectangle 65">
            <a:extLst>
              <a:ext uri="{FF2B5EF4-FFF2-40B4-BE49-F238E27FC236}">
                <a16:creationId xmlns:a16="http://schemas.microsoft.com/office/drawing/2014/main" id="{AB6AB5D8-E615-8A41-B10E-5798A6646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643" y="4418205"/>
            <a:ext cx="3446030" cy="81359"/>
          </a:xfrm>
          <a:prstGeom prst="rect">
            <a:avLst/>
          </a:prstGeom>
          <a:solidFill>
            <a:srgbClr val="005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44" name="Rectangle 65">
            <a:extLst>
              <a:ext uri="{FF2B5EF4-FFF2-40B4-BE49-F238E27FC236}">
                <a16:creationId xmlns:a16="http://schemas.microsoft.com/office/drawing/2014/main" id="{3BDAE8AF-FE76-4847-97F1-4F0B49660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850" y="2549951"/>
            <a:ext cx="2906085" cy="67263"/>
          </a:xfrm>
          <a:prstGeom prst="rect">
            <a:avLst/>
          </a:prstGeom>
          <a:solidFill>
            <a:srgbClr val="005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62" name="Rectangle 65">
            <a:extLst>
              <a:ext uri="{FF2B5EF4-FFF2-40B4-BE49-F238E27FC236}">
                <a16:creationId xmlns:a16="http://schemas.microsoft.com/office/drawing/2014/main" id="{2F6F52AE-8FDF-C849-B3BB-BAEF6B0A5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631" y="1652599"/>
            <a:ext cx="1252991" cy="112225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63" name="Rectangle 65">
            <a:extLst>
              <a:ext uri="{FF2B5EF4-FFF2-40B4-BE49-F238E27FC236}">
                <a16:creationId xmlns:a16="http://schemas.microsoft.com/office/drawing/2014/main" id="{43F7533E-B830-A848-AB04-4E3831D26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18" y="1912897"/>
            <a:ext cx="650087" cy="113287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3" name="Rectangle 65">
            <a:extLst>
              <a:ext uri="{FF2B5EF4-FFF2-40B4-BE49-F238E27FC236}">
                <a16:creationId xmlns:a16="http://schemas.microsoft.com/office/drawing/2014/main" id="{57B98E6D-F529-BC40-A0C7-BD383631C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868" y="2908740"/>
            <a:ext cx="213741" cy="113287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4" name="Rectangle 65">
            <a:extLst>
              <a:ext uri="{FF2B5EF4-FFF2-40B4-BE49-F238E27FC236}">
                <a16:creationId xmlns:a16="http://schemas.microsoft.com/office/drawing/2014/main" id="{69CE1EE1-34B3-3644-A75D-637345721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267" y="3212737"/>
            <a:ext cx="1030456" cy="113287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5" name="Rectangle 65">
            <a:extLst>
              <a:ext uri="{FF2B5EF4-FFF2-40B4-BE49-F238E27FC236}">
                <a16:creationId xmlns:a16="http://schemas.microsoft.com/office/drawing/2014/main" id="{A389FB98-BD6E-824C-BB18-CD385B908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939" y="3496943"/>
            <a:ext cx="1931905" cy="110749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6" name="Rectangle 65">
            <a:extLst>
              <a:ext uri="{FF2B5EF4-FFF2-40B4-BE49-F238E27FC236}">
                <a16:creationId xmlns:a16="http://schemas.microsoft.com/office/drawing/2014/main" id="{5DEA7AF9-6CF0-E54A-BC9D-BA7CCD80A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663" y="3806730"/>
            <a:ext cx="650087" cy="113287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7" name="Rectangle 65">
            <a:extLst>
              <a:ext uri="{FF2B5EF4-FFF2-40B4-BE49-F238E27FC236}">
                <a16:creationId xmlns:a16="http://schemas.microsoft.com/office/drawing/2014/main" id="{FF182E01-CE36-1D45-9C5E-E43CFCF44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843" y="5625260"/>
            <a:ext cx="1186791" cy="116479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8" name="Rectangle 65">
            <a:extLst>
              <a:ext uri="{FF2B5EF4-FFF2-40B4-BE49-F238E27FC236}">
                <a16:creationId xmlns:a16="http://schemas.microsoft.com/office/drawing/2014/main" id="{BFE73E95-57A4-0E43-BB1D-92E02A489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722" y="5333846"/>
            <a:ext cx="1744936" cy="115776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79" name="Rectangle 65">
            <a:extLst>
              <a:ext uri="{FF2B5EF4-FFF2-40B4-BE49-F238E27FC236}">
                <a16:creationId xmlns:a16="http://schemas.microsoft.com/office/drawing/2014/main" id="{918F01B3-74EA-9940-8560-0808607F8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623" y="4764511"/>
            <a:ext cx="408467" cy="122984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80" name="Rectangle 65">
            <a:extLst>
              <a:ext uri="{FF2B5EF4-FFF2-40B4-BE49-F238E27FC236}">
                <a16:creationId xmlns:a16="http://schemas.microsoft.com/office/drawing/2014/main" id="{C776FFA2-B147-0542-A282-4B828610C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090" y="5069913"/>
            <a:ext cx="1030456" cy="113287"/>
          </a:xfrm>
          <a:prstGeom prst="rect">
            <a:avLst/>
          </a:prstGeom>
          <a:solidFill>
            <a:srgbClr val="E5EFF9"/>
          </a:solidFill>
          <a:ln w="9525">
            <a:solidFill>
              <a:srgbClr val="005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31C45420-E653-584E-BE26-0524983B33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1035485"/>
            <a:ext cx="189752" cy="189752"/>
          </a:xfrm>
          <a:prstGeom prst="rect">
            <a:avLst/>
          </a:prstGeom>
        </p:spPr>
      </p:pic>
      <p:pic>
        <p:nvPicPr>
          <p:cNvPr id="81" name="Graphic 80" descr="Checkmark">
            <a:extLst>
              <a:ext uri="{FF2B5EF4-FFF2-40B4-BE49-F238E27FC236}">
                <a16:creationId xmlns:a16="http://schemas.microsoft.com/office/drawing/2014/main" id="{0A920077-111E-F047-A047-466FCD10B3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1334676"/>
            <a:ext cx="189752" cy="189752"/>
          </a:xfrm>
          <a:prstGeom prst="rect">
            <a:avLst/>
          </a:prstGeom>
        </p:spPr>
      </p:pic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5E6180F8-8802-3F45-8AA0-1240B53A59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1633867"/>
            <a:ext cx="189752" cy="189752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88816A9B-50C7-214F-B404-0C8326F5A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1933058"/>
            <a:ext cx="189752" cy="189752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96283FF6-A702-384C-A540-ABF433D120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0863" y="2232250"/>
            <a:ext cx="189752" cy="189752"/>
          </a:xfrm>
          <a:prstGeom prst="rect">
            <a:avLst/>
          </a:prstGeom>
        </p:spPr>
      </p:pic>
      <p:pic>
        <p:nvPicPr>
          <p:cNvPr id="8" name="Graphic 7" descr="Refresh">
            <a:extLst>
              <a:ext uri="{FF2B5EF4-FFF2-40B4-BE49-F238E27FC236}">
                <a16:creationId xmlns:a16="http://schemas.microsoft.com/office/drawing/2014/main" id="{BFF8E1F6-382F-8E43-9BBB-AD8DF26F6F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72858" y="3519674"/>
            <a:ext cx="189752" cy="189752"/>
          </a:xfrm>
          <a:prstGeom prst="rect">
            <a:avLst/>
          </a:prstGeom>
        </p:spPr>
      </p:pic>
      <p:pic>
        <p:nvPicPr>
          <p:cNvPr id="85" name="Graphic 84" descr="Refresh">
            <a:extLst>
              <a:ext uri="{FF2B5EF4-FFF2-40B4-BE49-F238E27FC236}">
                <a16:creationId xmlns:a16="http://schemas.microsoft.com/office/drawing/2014/main" id="{959C8D82-E427-CD47-9EA7-8F7E78DFC9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72858" y="3825141"/>
            <a:ext cx="189752" cy="189752"/>
          </a:xfrm>
          <a:prstGeom prst="rect">
            <a:avLst/>
          </a:prstGeom>
        </p:spPr>
      </p:pic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0C74AC8D-7A32-2441-806C-B42E3E0602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72858" y="2908740"/>
            <a:ext cx="189752" cy="189752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B2DC5B1D-2683-A34B-9564-EB00C1C78F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72858" y="3214207"/>
            <a:ext cx="189752" cy="189752"/>
          </a:xfrm>
          <a:prstGeom prst="rect">
            <a:avLst/>
          </a:prstGeom>
        </p:spPr>
      </p:pic>
      <p:pic>
        <p:nvPicPr>
          <p:cNvPr id="11" name="Graphic 10" descr="Warning">
            <a:extLst>
              <a:ext uri="{FF2B5EF4-FFF2-40B4-BE49-F238E27FC236}">
                <a16:creationId xmlns:a16="http://schemas.microsoft.com/office/drawing/2014/main" id="{6C63AEF7-04E8-2447-B0DD-9DA484ABFA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24995" y="5008420"/>
            <a:ext cx="238554" cy="238554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5975BB27-0EF6-D94F-B18B-784876BD58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49396" y="4718901"/>
            <a:ext cx="189752" cy="189752"/>
          </a:xfrm>
          <a:prstGeom prst="rect">
            <a:avLst/>
          </a:prstGeom>
        </p:spPr>
      </p:pic>
      <p:pic>
        <p:nvPicPr>
          <p:cNvPr id="89" name="Graphic 88" descr="Refresh">
            <a:extLst>
              <a:ext uri="{FF2B5EF4-FFF2-40B4-BE49-F238E27FC236}">
                <a16:creationId xmlns:a16="http://schemas.microsoft.com/office/drawing/2014/main" id="{DEC430C0-8199-9144-ABB8-27647BAF4A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49396" y="5346741"/>
            <a:ext cx="189752" cy="189752"/>
          </a:xfrm>
          <a:prstGeom prst="rect">
            <a:avLst/>
          </a:prstGeom>
        </p:spPr>
      </p:pic>
      <p:pic>
        <p:nvPicPr>
          <p:cNvPr id="90" name="Graphic 89" descr="Refresh">
            <a:extLst>
              <a:ext uri="{FF2B5EF4-FFF2-40B4-BE49-F238E27FC236}">
                <a16:creationId xmlns:a16="http://schemas.microsoft.com/office/drawing/2014/main" id="{3744FF22-7F42-914A-BE27-3EA05F1A40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1070244">
            <a:off x="2349396" y="5636260"/>
            <a:ext cx="189752" cy="189752"/>
          </a:xfrm>
          <a:prstGeom prst="rect">
            <a:avLst/>
          </a:prstGeom>
        </p:spPr>
      </p:pic>
      <p:sp>
        <p:nvSpPr>
          <p:cNvPr id="45" name="Diamond 44">
            <a:extLst>
              <a:ext uri="{FF2B5EF4-FFF2-40B4-BE49-F238E27FC236}">
                <a16:creationId xmlns:a16="http://schemas.microsoft.com/office/drawing/2014/main" id="{F46819B9-16FF-024B-B4B7-3929C5095016}"/>
              </a:ext>
            </a:extLst>
          </p:cNvPr>
          <p:cNvSpPr/>
          <p:nvPr/>
        </p:nvSpPr>
        <p:spPr>
          <a:xfrm>
            <a:off x="5203195" y="2184178"/>
            <a:ext cx="186706" cy="201051"/>
          </a:xfrm>
          <a:prstGeom prst="diamond">
            <a:avLst/>
          </a:prstGeom>
          <a:solidFill>
            <a:srgbClr val="005DC1"/>
          </a:solidFill>
          <a:ln>
            <a:solidFill>
              <a:srgbClr val="005DC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endParaRPr lang="en-US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4654228E-74CB-E144-A90A-60DAF8147DC0}"/>
              </a:ext>
            </a:extLst>
          </p:cNvPr>
          <p:cNvSpPr/>
          <p:nvPr/>
        </p:nvSpPr>
        <p:spPr>
          <a:xfrm>
            <a:off x="7410568" y="4051271"/>
            <a:ext cx="186706" cy="201051"/>
          </a:xfrm>
          <a:prstGeom prst="diamond">
            <a:avLst/>
          </a:prstGeom>
          <a:solidFill>
            <a:srgbClr val="005DC1"/>
          </a:solidFill>
          <a:ln>
            <a:solidFill>
              <a:srgbClr val="005DC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endParaRPr lang="en-US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2E463843-3799-904C-9E93-386BAD84591D}"/>
              </a:ext>
            </a:extLst>
          </p:cNvPr>
          <p:cNvSpPr/>
          <p:nvPr/>
        </p:nvSpPr>
        <p:spPr>
          <a:xfrm>
            <a:off x="8227179" y="5858817"/>
            <a:ext cx="186706" cy="201051"/>
          </a:xfrm>
          <a:prstGeom prst="diamond">
            <a:avLst/>
          </a:prstGeom>
          <a:solidFill>
            <a:srgbClr val="005DC1"/>
          </a:solidFill>
          <a:ln>
            <a:solidFill>
              <a:srgbClr val="005DC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endParaRPr lang="en-US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926364FB-9A25-A943-B0F2-EAC86B628FF6}"/>
              </a:ext>
            </a:extLst>
          </p:cNvPr>
          <p:cNvSpPr/>
          <p:nvPr/>
        </p:nvSpPr>
        <p:spPr>
          <a:xfrm rot="10800000">
            <a:off x="4632850" y="2618680"/>
            <a:ext cx="186285" cy="128484"/>
          </a:xfrm>
          <a:prstGeom prst="triangle">
            <a:avLst/>
          </a:prstGeom>
          <a:solidFill>
            <a:srgbClr val="005DC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riangle 49">
            <a:extLst>
              <a:ext uri="{FF2B5EF4-FFF2-40B4-BE49-F238E27FC236}">
                <a16:creationId xmlns:a16="http://schemas.microsoft.com/office/drawing/2014/main" id="{92C0E671-C145-2C42-A15F-AC1DC44A22DB}"/>
              </a:ext>
            </a:extLst>
          </p:cNvPr>
          <p:cNvSpPr/>
          <p:nvPr/>
        </p:nvSpPr>
        <p:spPr>
          <a:xfrm rot="10800000">
            <a:off x="7351841" y="2609666"/>
            <a:ext cx="186285" cy="128484"/>
          </a:xfrm>
          <a:prstGeom prst="triangle">
            <a:avLst/>
          </a:prstGeom>
          <a:solidFill>
            <a:srgbClr val="005DC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riangle 50">
            <a:extLst>
              <a:ext uri="{FF2B5EF4-FFF2-40B4-BE49-F238E27FC236}">
                <a16:creationId xmlns:a16="http://schemas.microsoft.com/office/drawing/2014/main" id="{A3B20756-CD19-6C40-9747-A61772F622BC}"/>
              </a:ext>
            </a:extLst>
          </p:cNvPr>
          <p:cNvSpPr/>
          <p:nvPr/>
        </p:nvSpPr>
        <p:spPr>
          <a:xfrm rot="10800000">
            <a:off x="3043783" y="783942"/>
            <a:ext cx="186285" cy="128484"/>
          </a:xfrm>
          <a:prstGeom prst="triangle">
            <a:avLst/>
          </a:prstGeom>
          <a:solidFill>
            <a:srgbClr val="005DC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riangle 51">
            <a:extLst>
              <a:ext uri="{FF2B5EF4-FFF2-40B4-BE49-F238E27FC236}">
                <a16:creationId xmlns:a16="http://schemas.microsoft.com/office/drawing/2014/main" id="{15CBACF1-E1AC-0B45-B39E-407D05F06D63}"/>
              </a:ext>
            </a:extLst>
          </p:cNvPr>
          <p:cNvSpPr/>
          <p:nvPr/>
        </p:nvSpPr>
        <p:spPr>
          <a:xfrm rot="10800000">
            <a:off x="5130487" y="783942"/>
            <a:ext cx="186285" cy="128484"/>
          </a:xfrm>
          <a:prstGeom prst="triangle">
            <a:avLst/>
          </a:prstGeom>
          <a:solidFill>
            <a:srgbClr val="005DC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riangle 52">
            <a:extLst>
              <a:ext uri="{FF2B5EF4-FFF2-40B4-BE49-F238E27FC236}">
                <a16:creationId xmlns:a16="http://schemas.microsoft.com/office/drawing/2014/main" id="{605A02DB-5464-194F-B71F-FA8E0D7E3E71}"/>
              </a:ext>
            </a:extLst>
          </p:cNvPr>
          <p:cNvSpPr/>
          <p:nvPr/>
        </p:nvSpPr>
        <p:spPr>
          <a:xfrm rot="10800000">
            <a:off x="4844644" y="4484396"/>
            <a:ext cx="186285" cy="128484"/>
          </a:xfrm>
          <a:prstGeom prst="triangle">
            <a:avLst/>
          </a:prstGeom>
          <a:solidFill>
            <a:srgbClr val="005DC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riangle 53">
            <a:extLst>
              <a:ext uri="{FF2B5EF4-FFF2-40B4-BE49-F238E27FC236}">
                <a16:creationId xmlns:a16="http://schemas.microsoft.com/office/drawing/2014/main" id="{69F23CD5-92D5-BC42-A21B-B0131CAE2953}"/>
              </a:ext>
            </a:extLst>
          </p:cNvPr>
          <p:cNvSpPr/>
          <p:nvPr/>
        </p:nvSpPr>
        <p:spPr>
          <a:xfrm rot="10800000">
            <a:off x="8097193" y="4484397"/>
            <a:ext cx="186285" cy="128484"/>
          </a:xfrm>
          <a:prstGeom prst="triangle">
            <a:avLst/>
          </a:prstGeom>
          <a:solidFill>
            <a:srgbClr val="005DC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6651</TotalTime>
  <Words>143</Words>
  <Application>Microsoft Macintosh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Claire George</cp:lastModifiedBy>
  <cp:revision>129</cp:revision>
  <dcterms:created xsi:type="dcterms:W3CDTF">2018-02-07T21:54:11Z</dcterms:created>
  <dcterms:modified xsi:type="dcterms:W3CDTF">2020-03-27T14:47:41Z</dcterms:modified>
</cp:coreProperties>
</file>