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aha.io/signup/?utm_source=web&amp;utm_medium=guide&amp;utm_campaign=guide_template&amp;utm_content=epic+roadmap+template+PPT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Rectangle 4"/>
          <p:cNvGrpSpPr/>
          <p:nvPr/>
        </p:nvGrpSpPr>
        <p:grpSpPr>
          <a:xfrm>
            <a:off x="180330" y="112297"/>
            <a:ext cx="2900221" cy="608575"/>
            <a:chOff x="0" y="0"/>
            <a:chExt cx="2900219" cy="608573"/>
          </a:xfrm>
        </p:grpSpPr>
        <p:sp>
          <p:nvSpPr>
            <p:cNvPr id="94" name="Rectangle"/>
            <p:cNvSpPr/>
            <p:nvPr/>
          </p:nvSpPr>
          <p:spPr>
            <a:xfrm>
              <a:off x="-1" y="-1"/>
              <a:ext cx="2900221" cy="6085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5" name="Epics Roadmap"/>
            <p:cNvSpPr txBox="1"/>
            <p:nvPr/>
          </p:nvSpPr>
          <p:spPr>
            <a:xfrm>
              <a:off x="45719" y="116670"/>
              <a:ext cx="2808782" cy="3752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1" sz="2000">
                  <a:solidFill>
                    <a:srgbClr val="0A52BC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Epics Roadmap</a:t>
              </a:r>
            </a:p>
          </p:txBody>
        </p:sp>
      </p:grpSp>
      <p:pic>
        <p:nvPicPr>
          <p:cNvPr id="9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330" y="6241157"/>
            <a:ext cx="885071" cy="44253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2" name="Diagram 3"/>
          <p:cNvGrpSpPr/>
          <p:nvPr/>
        </p:nvGrpSpPr>
        <p:grpSpPr>
          <a:xfrm>
            <a:off x="359448" y="962408"/>
            <a:ext cx="8425105" cy="4613861"/>
            <a:chOff x="0" y="0"/>
            <a:chExt cx="8425104" cy="4613860"/>
          </a:xfrm>
        </p:grpSpPr>
        <p:grpSp>
          <p:nvGrpSpPr>
            <p:cNvPr id="100" name="Group"/>
            <p:cNvGrpSpPr/>
            <p:nvPr/>
          </p:nvGrpSpPr>
          <p:grpSpPr>
            <a:xfrm>
              <a:off x="-1" y="12895"/>
              <a:ext cx="1905418" cy="762169"/>
              <a:chOff x="0" y="0"/>
              <a:chExt cx="1905417" cy="762168"/>
            </a:xfrm>
          </p:grpSpPr>
          <p:sp>
            <p:nvSpPr>
              <p:cNvPr id="98" name="Rectangle"/>
              <p:cNvSpPr/>
              <p:nvPr/>
            </p:nvSpPr>
            <p:spPr>
              <a:xfrm>
                <a:off x="-1" y="0"/>
                <a:ext cx="1905418" cy="762169"/>
              </a:xfrm>
              <a:prstGeom prst="rect">
                <a:avLst/>
              </a:prstGeom>
              <a:solidFill>
                <a:srgbClr val="15345E"/>
              </a:solidFill>
              <a:ln w="25400" cap="flat">
                <a:solidFill>
                  <a:srgbClr val="15345E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32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9" name="Q1"/>
              <p:cNvSpPr txBox="1"/>
              <p:nvPr/>
            </p:nvSpPr>
            <p:spPr>
              <a:xfrm>
                <a:off x="98366" y="110734"/>
                <a:ext cx="1708685" cy="5406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7534" tIns="97534" rIns="97534" bIns="97534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Q1</a:t>
                </a:r>
              </a:p>
            </p:txBody>
          </p:sp>
        </p:grpSp>
        <p:grpSp>
          <p:nvGrpSpPr>
            <p:cNvPr id="103" name="Group"/>
            <p:cNvGrpSpPr/>
            <p:nvPr/>
          </p:nvGrpSpPr>
          <p:grpSpPr>
            <a:xfrm>
              <a:off x="-1" y="775061"/>
              <a:ext cx="1905418" cy="3838800"/>
              <a:chOff x="0" y="0"/>
              <a:chExt cx="1905417" cy="3838799"/>
            </a:xfrm>
          </p:grpSpPr>
          <p:sp>
            <p:nvSpPr>
              <p:cNvPr id="101" name="Rectangle"/>
              <p:cNvSpPr/>
              <p:nvPr/>
            </p:nvSpPr>
            <p:spPr>
              <a:xfrm>
                <a:off x="-1" y="0"/>
                <a:ext cx="1905418" cy="3838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15345E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defTabSz="1911350">
                  <a:lnSpc>
                    <a:spcPct val="90000"/>
                  </a:lnSpc>
                  <a:spcBef>
                    <a:spcPts val="300"/>
                  </a:spcBef>
                  <a:defRPr sz="4300"/>
                </a:pPr>
              </a:p>
            </p:txBody>
          </p:sp>
          <p:sp>
            <p:nvSpPr>
              <p:cNvPr id="102" name="Epic 1…"/>
              <p:cNvSpPr txBox="1"/>
              <p:nvPr/>
            </p:nvSpPr>
            <p:spPr>
              <a:xfrm>
                <a:off x="0" y="0"/>
                <a:ext cx="1867163" cy="10226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5342" tIns="85342" rIns="85342" bIns="85342" numCol="1" anchor="t">
                <a:spAutoFit/>
              </a:bodyPr>
              <a:lstStyle/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1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2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3</a:t>
                </a:r>
              </a:p>
            </p:txBody>
          </p:sp>
        </p:grpSp>
        <p:grpSp>
          <p:nvGrpSpPr>
            <p:cNvPr id="106" name="Group"/>
            <p:cNvGrpSpPr/>
            <p:nvPr/>
          </p:nvGrpSpPr>
          <p:grpSpPr>
            <a:xfrm>
              <a:off x="2172172" y="12895"/>
              <a:ext cx="1905418" cy="762169"/>
              <a:chOff x="0" y="0"/>
              <a:chExt cx="1905417" cy="762168"/>
            </a:xfrm>
          </p:grpSpPr>
          <p:sp>
            <p:nvSpPr>
              <p:cNvPr id="104" name="Rectangle"/>
              <p:cNvSpPr/>
              <p:nvPr/>
            </p:nvSpPr>
            <p:spPr>
              <a:xfrm>
                <a:off x="-1" y="0"/>
                <a:ext cx="1905418" cy="762169"/>
              </a:xfrm>
              <a:prstGeom prst="rect">
                <a:avLst/>
              </a:prstGeom>
              <a:solidFill>
                <a:srgbClr val="D1832F"/>
              </a:solidFill>
              <a:ln w="25400" cap="flat">
                <a:solidFill>
                  <a:srgbClr val="D1832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" name="Q2"/>
              <p:cNvSpPr txBox="1"/>
              <p:nvPr/>
            </p:nvSpPr>
            <p:spPr>
              <a:xfrm>
                <a:off x="98366" y="110734"/>
                <a:ext cx="1708685" cy="5406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7534" tIns="97534" rIns="97534" bIns="97534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Q2</a:t>
                </a:r>
              </a:p>
            </p:txBody>
          </p:sp>
        </p:grpSp>
        <p:grpSp>
          <p:nvGrpSpPr>
            <p:cNvPr id="109" name="Group"/>
            <p:cNvGrpSpPr/>
            <p:nvPr/>
          </p:nvGrpSpPr>
          <p:grpSpPr>
            <a:xfrm>
              <a:off x="2172172" y="775061"/>
              <a:ext cx="1905418" cy="3838800"/>
              <a:chOff x="0" y="0"/>
              <a:chExt cx="1905417" cy="3838799"/>
            </a:xfrm>
          </p:grpSpPr>
          <p:sp>
            <p:nvSpPr>
              <p:cNvPr id="107" name="Rectangle"/>
              <p:cNvSpPr/>
              <p:nvPr/>
            </p:nvSpPr>
            <p:spPr>
              <a:xfrm>
                <a:off x="-1" y="0"/>
                <a:ext cx="1905418" cy="3838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D1832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300"/>
                  </a:spcBef>
                  <a:defRPr sz="1600"/>
                </a:pPr>
              </a:p>
            </p:txBody>
          </p:sp>
          <p:sp>
            <p:nvSpPr>
              <p:cNvPr id="108" name="Epic 1…"/>
              <p:cNvSpPr txBox="1"/>
              <p:nvPr/>
            </p:nvSpPr>
            <p:spPr>
              <a:xfrm>
                <a:off x="0" y="0"/>
                <a:ext cx="1867163" cy="10226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5342" tIns="85342" rIns="85342" bIns="85342" numCol="1" anchor="t">
                <a:spAutoFit/>
              </a:bodyPr>
              <a:lstStyle/>
              <a:p>
                <a:pPr lvl="1" marL="228600" indent="-228600" defTabSz="10668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1</a:t>
                </a:r>
              </a:p>
              <a:p>
                <a:pPr lvl="1" marL="228600" indent="-228600" defTabSz="10668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2</a:t>
                </a:r>
              </a:p>
              <a:p>
                <a:pPr lvl="1" marL="228600" indent="-228600" defTabSz="10668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3</a:t>
                </a:r>
              </a:p>
            </p:txBody>
          </p:sp>
        </p:grpSp>
        <p:grpSp>
          <p:nvGrpSpPr>
            <p:cNvPr id="112" name="Group"/>
            <p:cNvGrpSpPr/>
            <p:nvPr/>
          </p:nvGrpSpPr>
          <p:grpSpPr>
            <a:xfrm>
              <a:off x="4344344" y="12895"/>
              <a:ext cx="1905418" cy="762169"/>
              <a:chOff x="0" y="0"/>
              <a:chExt cx="1905417" cy="762168"/>
            </a:xfrm>
          </p:grpSpPr>
          <p:sp>
            <p:nvSpPr>
              <p:cNvPr id="110" name="Rectangle"/>
              <p:cNvSpPr/>
              <p:nvPr/>
            </p:nvSpPr>
            <p:spPr>
              <a:xfrm>
                <a:off x="-1" y="0"/>
                <a:ext cx="1905418" cy="762169"/>
              </a:xfrm>
              <a:prstGeom prst="rect">
                <a:avLst/>
              </a:prstGeom>
              <a:solidFill>
                <a:srgbClr val="3F651A"/>
              </a:solidFill>
              <a:ln w="25400" cap="flat">
                <a:solidFill>
                  <a:srgbClr val="3F651A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28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" name="Q3"/>
              <p:cNvSpPr txBox="1"/>
              <p:nvPr/>
            </p:nvSpPr>
            <p:spPr>
              <a:xfrm>
                <a:off x="98366" y="110734"/>
                <a:ext cx="1708685" cy="5406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7534" tIns="97534" rIns="97534" bIns="97534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Q3</a:t>
                </a:r>
              </a:p>
            </p:txBody>
          </p:sp>
        </p:grpSp>
        <p:grpSp>
          <p:nvGrpSpPr>
            <p:cNvPr id="115" name="Group"/>
            <p:cNvGrpSpPr/>
            <p:nvPr/>
          </p:nvGrpSpPr>
          <p:grpSpPr>
            <a:xfrm>
              <a:off x="4344344" y="775061"/>
              <a:ext cx="1905418" cy="3838800"/>
              <a:chOff x="0" y="0"/>
              <a:chExt cx="1905417" cy="3838799"/>
            </a:xfrm>
          </p:grpSpPr>
          <p:sp>
            <p:nvSpPr>
              <p:cNvPr id="113" name="Rectangle"/>
              <p:cNvSpPr/>
              <p:nvPr/>
            </p:nvSpPr>
            <p:spPr>
              <a:xfrm>
                <a:off x="-1" y="0"/>
                <a:ext cx="1905418" cy="3838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3F651A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defTabSz="711200">
                  <a:lnSpc>
                    <a:spcPct val="90000"/>
                  </a:lnSpc>
                  <a:spcBef>
                    <a:spcPts val="300"/>
                  </a:spcBef>
                </a:pPr>
              </a:p>
            </p:txBody>
          </p:sp>
          <p:sp>
            <p:nvSpPr>
              <p:cNvPr id="114" name="Epic 1…"/>
              <p:cNvSpPr txBox="1"/>
              <p:nvPr/>
            </p:nvSpPr>
            <p:spPr>
              <a:xfrm>
                <a:off x="0" y="0"/>
                <a:ext cx="1867163" cy="10226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5342" tIns="85342" rIns="85342" bIns="85342" numCol="1" anchor="t">
                <a:spAutoFit/>
              </a:bodyPr>
              <a:lstStyle/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1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2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3</a:t>
                </a:r>
              </a:p>
            </p:txBody>
          </p:sp>
        </p:grpSp>
        <p:grpSp>
          <p:nvGrpSpPr>
            <p:cNvPr id="118" name="Group"/>
            <p:cNvGrpSpPr/>
            <p:nvPr/>
          </p:nvGrpSpPr>
          <p:grpSpPr>
            <a:xfrm>
              <a:off x="6519686" y="0"/>
              <a:ext cx="1905418" cy="762168"/>
              <a:chOff x="0" y="0"/>
              <a:chExt cx="1905417" cy="762166"/>
            </a:xfrm>
          </p:grpSpPr>
          <p:sp>
            <p:nvSpPr>
              <p:cNvPr id="116" name="Rectangle"/>
              <p:cNvSpPr/>
              <p:nvPr/>
            </p:nvSpPr>
            <p:spPr>
              <a:xfrm>
                <a:off x="-1" y="0"/>
                <a:ext cx="1905418" cy="762168"/>
              </a:xfrm>
              <a:prstGeom prst="rect">
                <a:avLst/>
              </a:prstGeom>
              <a:solidFill>
                <a:srgbClr val="29555B"/>
              </a:solidFill>
              <a:ln w="25400" cap="flat">
                <a:solidFill>
                  <a:srgbClr val="29555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7" name="Q4"/>
              <p:cNvSpPr txBox="1"/>
              <p:nvPr/>
            </p:nvSpPr>
            <p:spPr>
              <a:xfrm>
                <a:off x="98366" y="110733"/>
                <a:ext cx="1708685" cy="5407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7534" tIns="97534" rIns="97534" bIns="97534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Q4</a:t>
                </a:r>
              </a:p>
            </p:txBody>
          </p:sp>
        </p:grpSp>
        <p:grpSp>
          <p:nvGrpSpPr>
            <p:cNvPr id="121" name="Group"/>
            <p:cNvGrpSpPr/>
            <p:nvPr/>
          </p:nvGrpSpPr>
          <p:grpSpPr>
            <a:xfrm>
              <a:off x="6516518" y="775061"/>
              <a:ext cx="1905418" cy="3838800"/>
              <a:chOff x="0" y="0"/>
              <a:chExt cx="1905417" cy="3838799"/>
            </a:xfrm>
          </p:grpSpPr>
          <p:sp>
            <p:nvSpPr>
              <p:cNvPr id="119" name="Rectangle"/>
              <p:cNvSpPr/>
              <p:nvPr/>
            </p:nvSpPr>
            <p:spPr>
              <a:xfrm>
                <a:off x="-1" y="0"/>
                <a:ext cx="1905418" cy="3838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29555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 defTabSz="711200">
                  <a:lnSpc>
                    <a:spcPct val="90000"/>
                  </a:lnSpc>
                  <a:spcBef>
                    <a:spcPts val="300"/>
                  </a:spcBef>
                </a:pPr>
              </a:p>
            </p:txBody>
          </p:sp>
          <p:sp>
            <p:nvSpPr>
              <p:cNvPr id="120" name="Epic 1…"/>
              <p:cNvSpPr txBox="1"/>
              <p:nvPr/>
            </p:nvSpPr>
            <p:spPr>
              <a:xfrm>
                <a:off x="0" y="0"/>
                <a:ext cx="1867163" cy="10226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5342" tIns="85342" rIns="85342" bIns="85342" numCol="1" anchor="t">
                <a:spAutoFit/>
              </a:bodyPr>
              <a:lstStyle/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1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2</a:t>
                </a:r>
              </a:p>
              <a:p>
                <a:pPr lvl="1" marL="171448" indent="-171448" defTabSz="711200">
                  <a:lnSpc>
                    <a:spcPct val="150000"/>
                  </a:lnSpc>
                  <a:spcBef>
                    <a:spcPts val="200"/>
                  </a:spcBef>
                  <a:buSzPct val="100000"/>
                  <a:buChar char="•"/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Epic 3</a:t>
                </a:r>
              </a:p>
            </p:txBody>
          </p:sp>
        </p:grpSp>
      </p:grpSp>
      <p:grpSp>
        <p:nvGrpSpPr>
          <p:cNvPr id="125" name="Rectangle 5"/>
          <p:cNvGrpSpPr/>
          <p:nvPr/>
        </p:nvGrpSpPr>
        <p:grpSpPr>
          <a:xfrm>
            <a:off x="1556424" y="6133455"/>
            <a:ext cx="7587578" cy="608574"/>
            <a:chOff x="0" y="0"/>
            <a:chExt cx="7587577" cy="608573"/>
          </a:xfrm>
        </p:grpSpPr>
        <p:sp>
          <p:nvSpPr>
            <p:cNvPr id="123" name="Rectangle"/>
            <p:cNvSpPr/>
            <p:nvPr/>
          </p:nvSpPr>
          <p:spPr>
            <a:xfrm>
              <a:off x="-1" y="-1"/>
              <a:ext cx="7587578" cy="6085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1">
                  <a:solidFill>
                    <a:srgbClr val="0767C7"/>
                  </a:solidFill>
                </a:defRPr>
              </a:pPr>
            </a:p>
          </p:txBody>
        </p:sp>
        <p:sp>
          <p:nvSpPr>
            <p:cNvPr id="124" name="Click here to create a cloud-based roadmap template in Aha!"/>
            <p:cNvSpPr txBox="1"/>
            <p:nvPr/>
          </p:nvSpPr>
          <p:spPr>
            <a:xfrm>
              <a:off x="45719" y="159873"/>
              <a:ext cx="7496137" cy="288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b="1" sz="1400" u="sng">
                  <a:solidFill>
                    <a:srgbClr val="0000FF"/>
                  </a:solidFill>
                  <a:uFill>
                    <a:solidFill>
                      <a:srgbClr val="0000FF"/>
                    </a:solidFill>
                  </a:uFill>
                  <a:latin typeface="Arial"/>
                  <a:ea typeface="Arial"/>
                  <a:cs typeface="Arial"/>
                  <a:sym typeface="Arial"/>
                  <a:hlinkClick r:id="rId3" invalidUrl="" action="" tgtFrame="" tooltip="" history="1" highlightClick="0" endSnd="0"/>
                </a:defRPr>
              </a:lvl1pPr>
            </a:lstStyle>
            <a:p>
              <a:pPr>
                <a:defRPr>
                  <a:solidFill>
                    <a:srgbClr val="3172C8"/>
                  </a:solidFill>
                  <a:uFill>
                    <a:solidFill>
                      <a:srgbClr val="1A52B1"/>
                    </a:solidFill>
                  </a:uFill>
                </a:defRPr>
              </a:pPr>
              <a:r>
                <a:rPr>
                  <a:solidFill>
                    <a:srgbClr val="0000FF"/>
                  </a:solidFill>
                  <a:uFill>
                    <a:solidFill>
                      <a:srgbClr val="0000FF"/>
                    </a:solidFill>
                  </a:uFill>
                  <a:hlinkClick r:id="rId3" invalidUrl="" action="" tgtFrame="" tooltip="" history="1" highlightClick="0" endSnd="0"/>
                </a:rPr>
                <a:t>Click here to create a cloud-based roadmap template in Aha!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