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257" r:id="rId5"/>
    <p:sldId id="260" r:id="rId6"/>
    <p:sldId id="262"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4515F"/>
    <a:srgbClr val="C2B7B5"/>
    <a:srgbClr val="C2B988"/>
    <a:srgbClr val="EFBC9A"/>
    <a:srgbClr val="B3AEF1"/>
    <a:srgbClr val="8177E7"/>
    <a:srgbClr val="D1352A"/>
    <a:srgbClr val="872121"/>
    <a:srgbClr val="382F2D"/>
    <a:srgbClr val="0E0C0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5699" autoAdjust="0"/>
  </p:normalViewPr>
  <p:slideViewPr>
    <p:cSldViewPr snapToGrid="0" snapToObjects="1">
      <p:cViewPr varScale="1">
        <p:scale>
          <a:sx n="73" d="100"/>
          <a:sy n="73" d="100"/>
        </p:scale>
        <p:origin x="3222"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4.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84A8D3-EE6B-274F-8C3D-1766EA31DDE6}" type="datetimeFigureOut">
              <a:rPr lang="en-US" smtClean="0"/>
              <a:t>05-Sep-19</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966631-55C8-BA46-9F2A-0928F773A570}" type="slidenum">
              <a:rPr lang="en-US" smtClean="0"/>
              <a:t>‹#›</a:t>
            </a:fld>
            <a:endParaRPr lang="en-US"/>
          </a:p>
        </p:txBody>
      </p:sp>
    </p:spTree>
    <p:extLst>
      <p:ext uri="{BB962C8B-B14F-4D97-AF65-F5344CB8AC3E}">
        <p14:creationId xmlns:p14="http://schemas.microsoft.com/office/powerpoint/2010/main" val="35091276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966631-55C8-BA46-9F2A-0928F773A570}" type="slidenum">
              <a:rPr lang="en-US" smtClean="0"/>
              <a:t>3</a:t>
            </a:fld>
            <a:endParaRPr lang="en-US"/>
          </a:p>
        </p:txBody>
      </p:sp>
    </p:spTree>
    <p:extLst>
      <p:ext uri="{BB962C8B-B14F-4D97-AF65-F5344CB8AC3E}">
        <p14:creationId xmlns:p14="http://schemas.microsoft.com/office/powerpoint/2010/main" val="1369327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342900" y="9181398"/>
            <a:ext cx="1600200" cy="527402"/>
          </a:xfrm>
          <a:prstGeom prst="rect">
            <a:avLst/>
          </a:prstGeom>
        </p:spPr>
        <p:txBody>
          <a:bodyPr/>
          <a:lstStyle>
            <a:lvl1pPr>
              <a:defRPr>
                <a:latin typeface="Ap Letter"/>
                <a:cs typeface="Ap Letter"/>
              </a:defRPr>
            </a:lvl1pPr>
          </a:lstStyle>
          <a:p>
            <a:fld id="{A8449F5F-30DC-234C-9F1B-C35E986A5961}" type="datetimeFigureOut">
              <a:rPr lang="en-US" smtClean="0"/>
              <a:pPr/>
              <a:t>05-Sep-19</a:t>
            </a:fld>
            <a:endParaRPr lang="en-US" dirty="0"/>
          </a:p>
        </p:txBody>
      </p:sp>
      <p:sp>
        <p:nvSpPr>
          <p:cNvPr id="4" name="Footer Placeholder 3"/>
          <p:cNvSpPr>
            <a:spLocks noGrp="1"/>
          </p:cNvSpPr>
          <p:nvPr>
            <p:ph type="ftr" sz="quarter" idx="11"/>
          </p:nvPr>
        </p:nvSpPr>
        <p:spPr>
          <a:xfrm>
            <a:off x="1679154" y="9333003"/>
            <a:ext cx="2617430" cy="527402"/>
          </a:xfrm>
          <a:prstGeom prst="rect">
            <a:avLst/>
          </a:prstGeom>
        </p:spPr>
        <p:txBody>
          <a:bodyPr/>
          <a:lstStyle>
            <a:lvl1pPr>
              <a:defRPr>
                <a:latin typeface="Ap Letter"/>
                <a:cs typeface="Ap Letter"/>
              </a:defRPr>
            </a:lvl1pPr>
          </a:lstStyle>
          <a:p>
            <a:endParaRPr lang="en-US" dirty="0"/>
          </a:p>
        </p:txBody>
      </p:sp>
      <p:sp>
        <p:nvSpPr>
          <p:cNvPr id="5" name="Slide Number Placeholder 4"/>
          <p:cNvSpPr>
            <a:spLocks noGrp="1"/>
          </p:cNvSpPr>
          <p:nvPr>
            <p:ph type="sldNum" sz="quarter" idx="12"/>
          </p:nvPr>
        </p:nvSpPr>
        <p:spPr>
          <a:xfrm>
            <a:off x="4914900" y="9525395"/>
            <a:ext cx="1600200" cy="398403"/>
          </a:xfrm>
          <a:prstGeom prst="rect">
            <a:avLst/>
          </a:prstGeom>
        </p:spPr>
        <p:txBody>
          <a:bodyPr/>
          <a:lstStyle>
            <a:lvl1pPr>
              <a:defRPr>
                <a:latin typeface="Ap letter"/>
                <a:cs typeface="Ap letter"/>
              </a:defRPr>
            </a:lvl1pPr>
          </a:lstStyle>
          <a:p>
            <a:r>
              <a:rPr lang="en-US" dirty="0"/>
              <a:t>Insert Date</a:t>
            </a:r>
          </a:p>
        </p:txBody>
      </p:sp>
    </p:spTree>
    <p:extLst>
      <p:ext uri="{BB962C8B-B14F-4D97-AF65-F5344CB8AC3E}">
        <p14:creationId xmlns:p14="http://schemas.microsoft.com/office/powerpoint/2010/main" val="3366448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2"/>
            <a:ext cx="4114800" cy="818622"/>
          </a:xfrm>
          <a:prstGeom prst="rect">
            <a:avLst/>
          </a:prstGeo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6" name="Footer Placeholder 5"/>
          <p:cNvSpPr>
            <a:spLocks noGrp="1"/>
          </p:cNvSpPr>
          <p:nvPr>
            <p:ph type="ftr" sz="quarter" idx="11"/>
          </p:nvPr>
        </p:nvSpPr>
        <p:spPr>
          <a:xfrm>
            <a:off x="1679154" y="9333003"/>
            <a:ext cx="2617430" cy="527402"/>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337589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a:prstGeom prst="rect">
            <a:avLst/>
          </a:prstGeom>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Footer Placeholder 4"/>
          <p:cNvSpPr>
            <a:spLocks noGrp="1"/>
          </p:cNvSpPr>
          <p:nvPr>
            <p:ph type="ftr" sz="quarter" idx="11"/>
          </p:nvPr>
        </p:nvSpPr>
        <p:spPr>
          <a:xfrm>
            <a:off x="1679154" y="9333003"/>
            <a:ext cx="2617430" cy="527402"/>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937534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2"/>
          </a:xfrm>
          <a:prstGeom prst="rect">
            <a:avLst/>
          </a:prstGeo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342900" y="396702"/>
            <a:ext cx="4514850" cy="8452202"/>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Footer Placeholder 4"/>
          <p:cNvSpPr>
            <a:spLocks noGrp="1"/>
          </p:cNvSpPr>
          <p:nvPr>
            <p:ph type="ftr" sz="quarter" idx="11"/>
          </p:nvPr>
        </p:nvSpPr>
        <p:spPr>
          <a:xfrm>
            <a:off x="1679154" y="9333003"/>
            <a:ext cx="2617430" cy="527402"/>
          </a:xfrm>
          <a:prstGeom prst="rect">
            <a:avLst/>
          </a:prstGeom>
        </p:spPr>
        <p:txBody>
          <a:bodyPr/>
          <a:lstStyle/>
          <a:p>
            <a:endParaRPr lang="en-US" dirty="0"/>
          </a:p>
        </p:txBody>
      </p:sp>
      <p:sp>
        <p:nvSpPr>
          <p:cNvPr id="6" name="Slide Number Placeholder 5"/>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1833230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a:prstGeom prst="rect">
            <a:avLst/>
          </a:prstGeom>
        </p:spPr>
        <p:txBody>
          <a:bodyPr/>
          <a:lstStyle>
            <a:lvl1pPr>
              <a:defRPr>
                <a:latin typeface="Serifa Std 45 Light"/>
                <a:cs typeface="Serifa Std 45 Light"/>
              </a:defRPr>
            </a:lvl1pPr>
          </a:lstStyle>
          <a:p>
            <a:r>
              <a:rPr lang="en-AU" dirty="0"/>
              <a:t>Click to edit Master title style</a:t>
            </a:r>
            <a:endParaRPr lang="en-US" dirty="0"/>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latin typeface="Serifa Std 45 Light"/>
                <a:cs typeface="Serifa Std 45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dirty="0"/>
              <a:t>Click to edit Master subtitle style</a:t>
            </a:r>
            <a:endParaRPr lang="en-US" dirty="0"/>
          </a:p>
        </p:txBody>
      </p:sp>
      <p:sp>
        <p:nvSpPr>
          <p:cNvPr id="4" name="Date Placeholder 3"/>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Footer Placeholder 4"/>
          <p:cNvSpPr>
            <a:spLocks noGrp="1"/>
          </p:cNvSpPr>
          <p:nvPr>
            <p:ph type="ftr" sz="quarter" idx="11"/>
          </p:nvPr>
        </p:nvSpPr>
        <p:spPr>
          <a:xfrm>
            <a:off x="1679154" y="9333003"/>
            <a:ext cx="2617430" cy="527402"/>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243397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a:prstGeom prst="rect">
            <a:avLst/>
          </a:prstGeom>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Footer Placeholder 4"/>
          <p:cNvSpPr>
            <a:spLocks noGrp="1"/>
          </p:cNvSpPr>
          <p:nvPr>
            <p:ph type="ftr" sz="quarter" idx="11"/>
          </p:nvPr>
        </p:nvSpPr>
        <p:spPr>
          <a:xfrm>
            <a:off x="1679154" y="9333003"/>
            <a:ext cx="2617430" cy="527402"/>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1173867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a:prstGeom prst="rect">
            <a:avLst/>
          </a:prstGeom>
        </p:spPr>
        <p:txBody>
          <a:bodyPr anchor="t"/>
          <a:lstStyle>
            <a:lvl1pPr algn="l">
              <a:defRPr sz="4000" b="1" cap="all"/>
            </a:lvl1pPr>
          </a:lstStyle>
          <a:p>
            <a:r>
              <a:rPr lang="en-AU" dirty="0"/>
              <a:t>Click to edit Master title style</a:t>
            </a:r>
            <a:endParaRPr lang="en-US" dirty="0"/>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Footer Placeholder 4"/>
          <p:cNvSpPr>
            <a:spLocks noGrp="1"/>
          </p:cNvSpPr>
          <p:nvPr>
            <p:ph type="ftr" sz="quarter" idx="11"/>
          </p:nvPr>
        </p:nvSpPr>
        <p:spPr>
          <a:xfrm>
            <a:off x="1679154" y="9333003"/>
            <a:ext cx="2617430" cy="527402"/>
          </a:xfrm>
          <a:prstGeom prst="rect">
            <a:avLst/>
          </a:prstGeom>
        </p:spPr>
        <p:txBody>
          <a:bodyPr/>
          <a:lstStyle/>
          <a:p>
            <a:endParaRPr lang="en-US"/>
          </a:p>
        </p:txBody>
      </p:sp>
      <p:sp>
        <p:nvSpPr>
          <p:cNvPr id="6" name="Slide Number Placeholder 5"/>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172967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a:prstGeom prst="rect">
            <a:avLst/>
          </a:prstGeom>
        </p:spPr>
        <p:txBody>
          <a:bodyPr/>
          <a:lstStyle/>
          <a:p>
            <a:r>
              <a:rPr lang="en-AU"/>
              <a:t>Click to edit Master title style</a:t>
            </a:r>
            <a:endParaRPr lang="en-US"/>
          </a:p>
        </p:txBody>
      </p:sp>
      <p:sp>
        <p:nvSpPr>
          <p:cNvPr id="3" name="Content Placeholder 2"/>
          <p:cNvSpPr>
            <a:spLocks noGrp="1"/>
          </p:cNvSpPr>
          <p:nvPr>
            <p:ph sz="half" idx="1"/>
          </p:nvPr>
        </p:nvSpPr>
        <p:spPr>
          <a:xfrm>
            <a:off x="34290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348615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6" name="Footer Placeholder 5"/>
          <p:cNvSpPr>
            <a:spLocks noGrp="1"/>
          </p:cNvSpPr>
          <p:nvPr>
            <p:ph type="ftr" sz="quarter" idx="11"/>
          </p:nvPr>
        </p:nvSpPr>
        <p:spPr>
          <a:xfrm>
            <a:off x="1679154" y="9333003"/>
            <a:ext cx="2617430" cy="527402"/>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395447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a:prstGeom prst="rect">
            <a:avLst/>
          </a:prstGeom>
        </p:spPr>
        <p:txBody>
          <a:bodyPr/>
          <a:lstStyle>
            <a:lvl1pPr>
              <a:defRPr>
                <a:latin typeface="Serifa Std 45 Light"/>
                <a:cs typeface="Serifa Std 45 Light"/>
              </a:defRPr>
            </a:lvl1pPr>
          </a:lstStyle>
          <a:p>
            <a:r>
              <a:rPr lang="en-AU" dirty="0"/>
              <a:t>Click to edit Master title style</a:t>
            </a:r>
            <a:endParaRPr lang="en-US" dirty="0"/>
          </a:p>
        </p:txBody>
      </p:sp>
      <p:sp>
        <p:nvSpPr>
          <p:cNvPr id="3" name="Text Placeholder 2"/>
          <p:cNvSpPr>
            <a:spLocks noGrp="1"/>
          </p:cNvSpPr>
          <p:nvPr>
            <p:ph type="body" idx="1"/>
          </p:nvPr>
        </p:nvSpPr>
        <p:spPr>
          <a:xfrm>
            <a:off x="342902" y="2217385"/>
            <a:ext cx="3030141" cy="924101"/>
          </a:xfrm>
        </p:spPr>
        <p:txBody>
          <a:bodyPr anchor="b"/>
          <a:lstStyle>
            <a:lvl1pPr marL="0" indent="0">
              <a:buNone/>
              <a:defRPr sz="2400" b="1">
                <a:latin typeface="Serifa Std 45 Light"/>
                <a:cs typeface="Serifa Std 45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dirty="0"/>
              <a:t>Click to edit Master text styles</a:t>
            </a:r>
          </a:p>
        </p:txBody>
      </p:sp>
      <p:sp>
        <p:nvSpPr>
          <p:cNvPr id="4" name="Content Placeholder 3"/>
          <p:cNvSpPr>
            <a:spLocks noGrp="1"/>
          </p:cNvSpPr>
          <p:nvPr>
            <p:ph sz="half" idx="2"/>
          </p:nvPr>
        </p:nvSpPr>
        <p:spPr>
          <a:xfrm>
            <a:off x="342902" y="3141486"/>
            <a:ext cx="3030141" cy="5707416"/>
          </a:xfrm>
        </p:spPr>
        <p:txBody>
          <a:bodyPr/>
          <a:lstStyle>
            <a:lvl1pPr>
              <a:defRPr sz="2400">
                <a:latin typeface="Open Sans"/>
                <a:cs typeface="Open Sans"/>
              </a:defRPr>
            </a:lvl1pPr>
            <a:lvl2pPr>
              <a:defRPr sz="2000">
                <a:latin typeface="Open Sans"/>
                <a:cs typeface="Open Sans"/>
              </a:defRPr>
            </a:lvl2pPr>
            <a:lvl3pPr>
              <a:defRPr sz="1800">
                <a:latin typeface="Open Sans"/>
                <a:cs typeface="Open Sans"/>
              </a:defRPr>
            </a:lvl3pPr>
            <a:lvl4pPr>
              <a:defRPr sz="1600">
                <a:latin typeface="Open Sans"/>
                <a:cs typeface="Open Sans"/>
              </a:defRPr>
            </a:lvl4pPr>
            <a:lvl5pPr>
              <a:defRPr sz="1600">
                <a:latin typeface="Open Sans"/>
                <a:cs typeface="Open Sans"/>
              </a:defRPr>
            </a:lvl5pPr>
            <a:lvl6pPr>
              <a:defRPr sz="1600"/>
            </a:lvl6pPr>
            <a:lvl7pPr>
              <a:defRPr sz="1600"/>
            </a:lvl7pPr>
            <a:lvl8pPr>
              <a:defRPr sz="1600"/>
            </a:lvl8pPr>
            <a:lvl9pPr>
              <a:defRPr sz="16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5" name="Text Placeholder 4"/>
          <p:cNvSpPr>
            <a:spLocks noGrp="1"/>
          </p:cNvSpPr>
          <p:nvPr>
            <p:ph type="body" sz="quarter" idx="3"/>
          </p:nvPr>
        </p:nvSpPr>
        <p:spPr>
          <a:xfrm>
            <a:off x="3483771" y="2217385"/>
            <a:ext cx="3031331" cy="924101"/>
          </a:xfrm>
        </p:spPr>
        <p:txBody>
          <a:bodyPr anchor="b"/>
          <a:lstStyle>
            <a:lvl1pPr marL="0" indent="0">
              <a:buNone/>
              <a:defRPr sz="2400" b="1">
                <a:latin typeface="Serifa Std 45 Light"/>
                <a:cs typeface="Serifa Std 45 Ligh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dirty="0"/>
              <a:t>Click to edit Master text styles</a:t>
            </a:r>
          </a:p>
        </p:txBody>
      </p:sp>
      <p:sp>
        <p:nvSpPr>
          <p:cNvPr id="6" name="Content Placeholder 5"/>
          <p:cNvSpPr>
            <a:spLocks noGrp="1"/>
          </p:cNvSpPr>
          <p:nvPr>
            <p:ph sz="quarter" idx="4"/>
          </p:nvPr>
        </p:nvSpPr>
        <p:spPr>
          <a:xfrm>
            <a:off x="3483771"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7" name="Date Placeholder 6"/>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8" name="Footer Placeholder 7"/>
          <p:cNvSpPr>
            <a:spLocks noGrp="1"/>
          </p:cNvSpPr>
          <p:nvPr>
            <p:ph type="ftr" sz="quarter" idx="11"/>
          </p:nvPr>
        </p:nvSpPr>
        <p:spPr>
          <a:xfrm>
            <a:off x="1679154" y="9333003"/>
            <a:ext cx="2617430" cy="527402"/>
          </a:xfrm>
          <a:prstGeom prst="rect">
            <a:avLst/>
          </a:prstGeom>
        </p:spPr>
        <p:txBody>
          <a:bodyPr/>
          <a:lstStyle/>
          <a:p>
            <a:endParaRPr lang="en-US" dirty="0"/>
          </a:p>
        </p:txBody>
      </p:sp>
      <p:sp>
        <p:nvSpPr>
          <p:cNvPr id="9" name="Slide Number Placeholder 8"/>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
        <p:nvSpPr>
          <p:cNvPr id="10" name="TextBox 9"/>
          <p:cNvSpPr txBox="1"/>
          <p:nvPr userDrawn="1"/>
        </p:nvSpPr>
        <p:spPr>
          <a:xfrm>
            <a:off x="4605138" y="962058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5855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a:prstGeom prst="rect">
            <a:avLst/>
          </a:prstGeom>
        </p:spPr>
        <p:txBody>
          <a:bodyPr/>
          <a:lstStyle>
            <a:lvl1pPr>
              <a:defRPr>
                <a:latin typeface="Serifa Std 45 Light"/>
                <a:cs typeface="Serifa Std 45 Light"/>
              </a:defRPr>
            </a:lvl1pPr>
          </a:lstStyle>
          <a:p>
            <a:r>
              <a:rPr lang="en-AU" dirty="0"/>
              <a:t>Click to edit Master title style</a:t>
            </a:r>
            <a:endParaRPr lang="en-US" dirty="0"/>
          </a:p>
        </p:txBody>
      </p:sp>
      <p:sp>
        <p:nvSpPr>
          <p:cNvPr id="3" name="Date Placeholder 2"/>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5" name="Slide Number Placeholder 4"/>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
        <p:nvSpPr>
          <p:cNvPr id="8" name="TextBox 7"/>
          <p:cNvSpPr txBox="1"/>
          <p:nvPr userDrawn="1"/>
        </p:nvSpPr>
        <p:spPr>
          <a:xfrm>
            <a:off x="4361412" y="958210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99947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4" name="Slide Number Placeholder 3"/>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
        <p:nvSpPr>
          <p:cNvPr id="5" name="TextBox 4"/>
          <p:cNvSpPr txBox="1"/>
          <p:nvPr userDrawn="1"/>
        </p:nvSpPr>
        <p:spPr>
          <a:xfrm>
            <a:off x="3412164" y="962058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1481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94406"/>
            <a:ext cx="2256235" cy="1678517"/>
          </a:xfrm>
          <a:prstGeom prst="rect">
            <a:avLst/>
          </a:prstGeom>
        </p:spPr>
        <p:txBody>
          <a:bodyPr anchor="b"/>
          <a:lstStyle>
            <a:lvl1pPr algn="l">
              <a:defRPr sz="2000" b="1">
                <a:latin typeface="Serifa Std 45 Light"/>
                <a:cs typeface="Serifa Std 45 Light"/>
              </a:defRPr>
            </a:lvl1pPr>
          </a:lstStyle>
          <a:p>
            <a:r>
              <a:rPr lang="en-AU" dirty="0"/>
              <a:t>Click to edit Master title style</a:t>
            </a:r>
            <a:endParaRPr lang="en-US" dirty="0"/>
          </a:p>
        </p:txBody>
      </p:sp>
      <p:sp>
        <p:nvSpPr>
          <p:cNvPr id="3" name="Content Placeholder 2"/>
          <p:cNvSpPr>
            <a:spLocks noGrp="1"/>
          </p:cNvSpPr>
          <p:nvPr>
            <p:ph idx="1"/>
          </p:nvPr>
        </p:nvSpPr>
        <p:spPr>
          <a:xfrm>
            <a:off x="2681289"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4" name="Text Placeholder 3"/>
          <p:cNvSpPr>
            <a:spLocks noGrp="1"/>
          </p:cNvSpPr>
          <p:nvPr>
            <p:ph type="body" sz="half" idx="2"/>
          </p:nvPr>
        </p:nvSpPr>
        <p:spPr>
          <a:xfrm>
            <a:off x="342902" y="2072925"/>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dirty="0"/>
              <a:t>Click to edit Master text styles</a:t>
            </a:r>
          </a:p>
        </p:txBody>
      </p:sp>
      <p:sp>
        <p:nvSpPr>
          <p:cNvPr id="5" name="Date Placeholder 4"/>
          <p:cNvSpPr>
            <a:spLocks noGrp="1"/>
          </p:cNvSpPr>
          <p:nvPr>
            <p:ph type="dt" sz="half" idx="10"/>
          </p:nvPr>
        </p:nvSpPr>
        <p:spPr>
          <a:xfrm>
            <a:off x="342900" y="9181398"/>
            <a:ext cx="1600200" cy="527402"/>
          </a:xfrm>
          <a:prstGeom prst="rect">
            <a:avLst/>
          </a:prstGeom>
        </p:spPr>
        <p:txBody>
          <a:bodyPr/>
          <a:lstStyle/>
          <a:p>
            <a:fld id="{A8449F5F-30DC-234C-9F1B-C35E986A5961}" type="datetimeFigureOut">
              <a:rPr lang="en-US" smtClean="0"/>
              <a:t>05-Sep-19</a:t>
            </a:fld>
            <a:endParaRPr lang="en-US"/>
          </a:p>
        </p:txBody>
      </p:sp>
      <p:sp>
        <p:nvSpPr>
          <p:cNvPr id="6" name="Footer Placeholder 5"/>
          <p:cNvSpPr>
            <a:spLocks noGrp="1"/>
          </p:cNvSpPr>
          <p:nvPr>
            <p:ph type="ftr" sz="quarter" idx="11"/>
          </p:nvPr>
        </p:nvSpPr>
        <p:spPr>
          <a:xfrm>
            <a:off x="1679154" y="9333003"/>
            <a:ext cx="2617430" cy="527402"/>
          </a:xfrm>
          <a:prstGeom prst="rect">
            <a:avLst/>
          </a:prstGeom>
        </p:spPr>
        <p:txBody>
          <a:bodyPr/>
          <a:lstStyle/>
          <a:p>
            <a:endParaRPr lang="en-US"/>
          </a:p>
        </p:txBody>
      </p:sp>
      <p:sp>
        <p:nvSpPr>
          <p:cNvPr id="7" name="Slide Number Placeholder 6"/>
          <p:cNvSpPr>
            <a:spLocks noGrp="1"/>
          </p:cNvSpPr>
          <p:nvPr>
            <p:ph type="sldNum" sz="quarter" idx="12"/>
          </p:nvPr>
        </p:nvSpPr>
        <p:spPr>
          <a:xfrm>
            <a:off x="4914900" y="9525395"/>
            <a:ext cx="1600200" cy="398403"/>
          </a:xfrm>
          <a:prstGeom prst="rect">
            <a:avLst/>
          </a:prstGeom>
        </p:spPr>
        <p:txBody>
          <a:bodyPr/>
          <a:lstStyle/>
          <a:p>
            <a:fld id="{87E44239-6B95-D644-8C91-B8097C729B28}" type="slidenum">
              <a:rPr lang="en-US" smtClean="0"/>
              <a:t>‹#›</a:t>
            </a:fld>
            <a:endParaRPr lang="en-US"/>
          </a:p>
        </p:txBody>
      </p:sp>
    </p:spTree>
    <p:extLst>
      <p:ext uri="{BB962C8B-B14F-4D97-AF65-F5344CB8AC3E}">
        <p14:creationId xmlns:p14="http://schemas.microsoft.com/office/powerpoint/2010/main" val="1481895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4515F"/>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2311403"/>
            <a:ext cx="6172200" cy="6537502"/>
          </a:xfrm>
          <a:prstGeom prst="rect">
            <a:avLst/>
          </a:prstGeom>
          <a:solidFill>
            <a:schemeClr val="bg1"/>
          </a:solidFill>
        </p:spPr>
        <p:txBody>
          <a:bodyPr vert="horz" lIns="91440" tIns="45720" rIns="91440" bIns="45720" rtlCol="0">
            <a:normAutofit/>
          </a:bodyPr>
          <a:lstStyle/>
          <a:p>
            <a:pPr lvl="0"/>
            <a:r>
              <a:rPr lang="en-AU" dirty="0"/>
              <a:t>Visual</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
        <p:nvSpPr>
          <p:cNvPr id="12" name="TextBox 11"/>
          <p:cNvSpPr txBox="1"/>
          <p:nvPr userDrawn="1"/>
        </p:nvSpPr>
        <p:spPr>
          <a:xfrm>
            <a:off x="2058903" y="9612056"/>
            <a:ext cx="2949909" cy="230832"/>
          </a:xfrm>
          <a:prstGeom prst="rect">
            <a:avLst/>
          </a:prstGeom>
          <a:noFill/>
        </p:spPr>
        <p:txBody>
          <a:bodyPr wrap="square" rtlCol="0">
            <a:spAutoFit/>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900" b="0" i="0" baseline="0" dirty="0">
                <a:solidFill>
                  <a:schemeClr val="bg1"/>
                </a:solidFill>
                <a:latin typeface="Open Sans"/>
                <a:cs typeface="Open Sans"/>
              </a:rPr>
              <a:t>Copyright © 2015</a:t>
            </a:r>
            <a:endParaRPr lang="en-US" sz="900" b="0" i="0" dirty="0">
              <a:solidFill>
                <a:schemeClr val="bg1"/>
              </a:solidFill>
              <a:latin typeface="Open Sans"/>
              <a:cs typeface="Open Sans"/>
            </a:endParaRPr>
          </a:p>
        </p:txBody>
      </p:sp>
      <p:pic>
        <p:nvPicPr>
          <p:cNvPr id="2" name="Picture 1" descr="Inventium_white_RGB.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906780" y="9410991"/>
            <a:ext cx="911779" cy="424008"/>
          </a:xfrm>
          <a:prstGeom prst="rect">
            <a:avLst/>
          </a:prstGeom>
        </p:spPr>
      </p:pic>
      <p:pic>
        <p:nvPicPr>
          <p:cNvPr id="6" name="Picture 5" descr="Inventium_white_RGB.png"/>
          <p:cNvPicPr>
            <a:picLocks noChangeAspect="1"/>
          </p:cNvPicPr>
          <p:nvPr userDrawn="1"/>
        </p:nvPicPr>
        <p:blipFill rotWithShape="1">
          <a:blip r:embed="rId14">
            <a:extLst>
              <a:ext uri="{28A0092B-C50C-407E-A947-70E740481C1C}">
                <a14:useLocalDpi xmlns:a14="http://schemas.microsoft.com/office/drawing/2010/main" val="0"/>
              </a:ext>
            </a:extLst>
          </a:blip>
          <a:srcRect l="57499" r="12071" b="37256"/>
          <a:stretch/>
        </p:blipFill>
        <p:spPr>
          <a:xfrm>
            <a:off x="70996" y="-194739"/>
            <a:ext cx="1256155" cy="1204469"/>
          </a:xfrm>
          <a:prstGeom prst="rect">
            <a:avLst/>
          </a:prstGeom>
        </p:spPr>
      </p:pic>
    </p:spTree>
    <p:extLst>
      <p:ext uri="{BB962C8B-B14F-4D97-AF65-F5344CB8AC3E}">
        <p14:creationId xmlns:p14="http://schemas.microsoft.com/office/powerpoint/2010/main" val="477736354"/>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457200" rtl="0" eaLnBrk="1" latinLnBrk="0" hangingPunct="1">
        <a:spcBef>
          <a:spcPct val="0"/>
        </a:spcBef>
        <a:buNone/>
        <a:defRPr sz="4400" kern="1200">
          <a:solidFill>
            <a:srgbClr val="382F2D"/>
          </a:solidFill>
          <a:latin typeface="AP Letter"/>
          <a:ea typeface="+mj-ea"/>
          <a:cs typeface="AP Letter"/>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Open Sans"/>
          <a:ea typeface="+mn-ea"/>
          <a:cs typeface="Open Sans"/>
        </a:defRPr>
      </a:lvl1pPr>
      <a:lvl2pPr marL="742950" indent="-285750" algn="l" defTabSz="457200" rtl="0" eaLnBrk="1" latinLnBrk="0" hangingPunct="1">
        <a:spcBef>
          <a:spcPct val="20000"/>
        </a:spcBef>
        <a:buFont typeface="Arial"/>
        <a:buChar char="–"/>
        <a:defRPr sz="2800" kern="1200">
          <a:solidFill>
            <a:schemeClr val="tx1"/>
          </a:solidFill>
          <a:latin typeface="Open Sans"/>
          <a:ea typeface="+mn-ea"/>
          <a:cs typeface="Open Sans"/>
        </a:defRPr>
      </a:lvl2pPr>
      <a:lvl3pPr marL="1143000" indent="-228600" algn="l" defTabSz="457200" rtl="0" eaLnBrk="1" latinLnBrk="0" hangingPunct="1">
        <a:spcBef>
          <a:spcPct val="20000"/>
        </a:spcBef>
        <a:buFont typeface="Arial"/>
        <a:buChar char="•"/>
        <a:defRPr sz="2400" kern="1200">
          <a:solidFill>
            <a:schemeClr val="tx1"/>
          </a:solidFill>
          <a:latin typeface="Open Sans"/>
          <a:ea typeface="+mn-ea"/>
          <a:cs typeface="Open Sans"/>
        </a:defRPr>
      </a:lvl3pPr>
      <a:lvl4pPr marL="16002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4pPr>
      <a:lvl5pPr marL="2057400" indent="-228600" algn="l" defTabSz="457200" rtl="0" eaLnBrk="1" latinLnBrk="0" hangingPunct="1">
        <a:spcBef>
          <a:spcPct val="20000"/>
        </a:spcBef>
        <a:buFont typeface="Arial"/>
        <a:buChar char="»"/>
        <a:defRPr sz="2000" kern="1200">
          <a:solidFill>
            <a:schemeClr val="tx1"/>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897940" y="672134"/>
            <a:ext cx="5259348" cy="492443"/>
          </a:xfrm>
          <a:prstGeom prst="rect">
            <a:avLst/>
          </a:prstGeom>
          <a:noFill/>
        </p:spPr>
        <p:txBody>
          <a:bodyPr wrap="square" rtlCol="0">
            <a:spAutoFit/>
          </a:bodyPr>
          <a:lstStyle/>
          <a:p>
            <a:pPr algn="ctr"/>
            <a:r>
              <a:rPr lang="en-US" sz="2600" dirty="0">
                <a:solidFill>
                  <a:srgbClr val="FFFFFF"/>
                </a:solidFill>
                <a:latin typeface="Serifa Std 45 Light" charset="0"/>
                <a:ea typeface="Serifa Std 45 Light" charset="0"/>
                <a:cs typeface="Serifa Std 45 Light" charset="0"/>
              </a:rPr>
              <a:t>Idea Harvesting Framework</a:t>
            </a:r>
          </a:p>
        </p:txBody>
      </p:sp>
      <p:graphicFrame>
        <p:nvGraphicFramePr>
          <p:cNvPr id="4" name="Table 3"/>
          <p:cNvGraphicFramePr>
            <a:graphicFrameLocks noGrp="1"/>
          </p:cNvGraphicFramePr>
          <p:nvPr>
            <p:extLst>
              <p:ext uri="{D42A27DB-BD31-4B8C-83A1-F6EECF244321}">
                <p14:modId xmlns:p14="http://schemas.microsoft.com/office/powerpoint/2010/main" val="468384185"/>
              </p:ext>
            </p:extLst>
          </p:nvPr>
        </p:nvGraphicFramePr>
        <p:xfrm>
          <a:off x="141105" y="1344718"/>
          <a:ext cx="6619083" cy="656365"/>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65636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NAME:</a:t>
                      </a:r>
                      <a:r>
                        <a:rPr lang="en-US" sz="1400" b="1" i="0" baseline="0" dirty="0">
                          <a:solidFill>
                            <a:srgbClr val="E4515F"/>
                          </a:solidFill>
                          <a:latin typeface="Open Sans"/>
                          <a:cs typeface="Open Sans"/>
                        </a:rPr>
                        <a:t> </a:t>
                      </a:r>
                      <a:r>
                        <a:rPr lang="en-US" sz="1100" b="0" i="0" baseline="0" dirty="0">
                          <a:solidFill>
                            <a:srgbClr val="4C4C4C"/>
                          </a:solidFill>
                          <a:latin typeface="Open Sans"/>
                          <a:cs typeface="Open Sans"/>
                        </a:rPr>
                        <a:t>Give your idea a name.</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b="1" i="0" dirty="0">
                        <a:solidFill>
                          <a:srgbClr val="4C4C4C"/>
                        </a:solidFill>
                        <a:latin typeface="Open Sans"/>
                        <a:cs typeface="Open Sans"/>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09897753"/>
              </p:ext>
            </p:extLst>
          </p:nvPr>
        </p:nvGraphicFramePr>
        <p:xfrm>
          <a:off x="141105" y="3095762"/>
          <a:ext cx="3240000" cy="1936945"/>
        </p:xfrm>
        <a:graphic>
          <a:graphicData uri="http://schemas.openxmlformats.org/drawingml/2006/table">
            <a:tbl>
              <a:tblPr firstRow="1" bandRow="1">
                <a:tableStyleId>{2D5ABB26-0587-4C30-8999-92F81FD0307C}</a:tableStyleId>
              </a:tblPr>
              <a:tblGrid>
                <a:gridCol w="3240000">
                  <a:extLst>
                    <a:ext uri="{9D8B030D-6E8A-4147-A177-3AD203B41FA5}">
                      <a16:colId xmlns:a16="http://schemas.microsoft.com/office/drawing/2014/main" val="20000"/>
                    </a:ext>
                  </a:extLst>
                </a:gridCol>
              </a:tblGrid>
              <a:tr h="193694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PROBLEM:</a:t>
                      </a:r>
                      <a:r>
                        <a:rPr lang="en-US" sz="1400" b="1" i="0" baseline="0" dirty="0">
                          <a:solidFill>
                            <a:srgbClr val="E4515F"/>
                          </a:solidFill>
                          <a:latin typeface="Open Sans"/>
                          <a:cs typeface="Open Sans"/>
                        </a:rPr>
                        <a:t> </a:t>
                      </a:r>
                      <a:r>
                        <a:rPr lang="en-US" sz="1100" b="0" i="0" baseline="0" dirty="0">
                          <a:solidFill>
                            <a:srgbClr val="4C4C4C"/>
                          </a:solidFill>
                          <a:latin typeface="Open Sans"/>
                          <a:cs typeface="Open Sans"/>
                        </a:rPr>
                        <a:t>What is the customer problem the idea is trying to solve? What is frustrating the customer?</a:t>
                      </a: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015381953"/>
              </p:ext>
            </p:extLst>
          </p:nvPr>
        </p:nvGraphicFramePr>
        <p:xfrm>
          <a:off x="3489130" y="3095763"/>
          <a:ext cx="3240000" cy="1935414"/>
        </p:xfrm>
        <a:graphic>
          <a:graphicData uri="http://schemas.openxmlformats.org/drawingml/2006/table">
            <a:tbl>
              <a:tblPr firstRow="1" bandRow="1">
                <a:tableStyleId>{2D5ABB26-0587-4C30-8999-92F81FD0307C}</a:tableStyleId>
              </a:tblPr>
              <a:tblGrid>
                <a:gridCol w="3240000">
                  <a:extLst>
                    <a:ext uri="{9D8B030D-6E8A-4147-A177-3AD203B41FA5}">
                      <a16:colId xmlns:a16="http://schemas.microsoft.com/office/drawing/2014/main" val="20000"/>
                    </a:ext>
                  </a:extLst>
                </a:gridCol>
              </a:tblGrid>
              <a:tr h="193541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IDEA:</a:t>
                      </a:r>
                      <a:r>
                        <a:rPr lang="en-US" sz="1400" b="1" i="0" baseline="0" dirty="0">
                          <a:solidFill>
                            <a:srgbClr val="E4515F"/>
                          </a:solidFill>
                          <a:latin typeface="Open Sans"/>
                          <a:cs typeface="Open Sans"/>
                        </a:rPr>
                        <a:t> </a:t>
                      </a:r>
                      <a:r>
                        <a:rPr lang="en-US" sz="1100" b="0" i="0" baseline="0" dirty="0">
                          <a:solidFill>
                            <a:srgbClr val="4C4C4C"/>
                          </a:solidFill>
                          <a:latin typeface="Open Sans"/>
                          <a:cs typeface="Open Sans"/>
                        </a:rPr>
                        <a:t>Describe your idea in 2-3 sentences (what is it?)</a:t>
                      </a:r>
                      <a:endParaRPr lang="en-US" sz="1100" b="1" i="0" dirty="0">
                        <a:solidFill>
                          <a:srgbClr val="4C4C4C"/>
                        </a:solidFill>
                        <a:latin typeface="Open Sans"/>
                        <a:cs typeface="Open Sans"/>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799025903"/>
              </p:ext>
            </p:extLst>
          </p:nvPr>
        </p:nvGraphicFramePr>
        <p:xfrm>
          <a:off x="141105" y="5148154"/>
          <a:ext cx="6588025" cy="4361606"/>
        </p:xfrm>
        <a:graphic>
          <a:graphicData uri="http://schemas.openxmlformats.org/drawingml/2006/table">
            <a:tbl>
              <a:tblPr firstRow="1" bandRow="1">
                <a:tableStyleId>{2D5ABB26-0587-4C30-8999-92F81FD0307C}</a:tableStyleId>
              </a:tblPr>
              <a:tblGrid>
                <a:gridCol w="6588025">
                  <a:extLst>
                    <a:ext uri="{9D8B030D-6E8A-4147-A177-3AD203B41FA5}">
                      <a16:colId xmlns:a16="http://schemas.microsoft.com/office/drawing/2014/main" val="20000"/>
                    </a:ext>
                  </a:extLst>
                </a:gridCol>
              </a:tblGrid>
              <a:tr h="436160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baseline="0" dirty="0">
                          <a:solidFill>
                            <a:srgbClr val="E4515F"/>
                          </a:solidFill>
                          <a:latin typeface="Open Sans"/>
                          <a:cs typeface="Open Sans"/>
                        </a:rPr>
                        <a:t>HOW: </a:t>
                      </a:r>
                      <a:r>
                        <a:rPr lang="en-US" sz="1100" b="0" i="0" baseline="0" dirty="0">
                          <a:solidFill>
                            <a:srgbClr val="4C4C4C"/>
                          </a:solidFill>
                          <a:latin typeface="Open Sans"/>
                          <a:cs typeface="Open Sans"/>
                        </a:rPr>
                        <a:t>Outline how you see the </a:t>
                      </a:r>
                      <a:r>
                        <a:rPr lang="en-US" sz="1100" b="0" i="0" u="sng" baseline="0" dirty="0">
                          <a:solidFill>
                            <a:srgbClr val="4C4C4C"/>
                          </a:solidFill>
                          <a:latin typeface="Open Sans"/>
                          <a:cs typeface="Open Sans"/>
                        </a:rPr>
                        <a:t>idea working in practice</a:t>
                      </a:r>
                      <a:r>
                        <a:rPr lang="en-US" sz="1100" b="0" i="0" baseline="0" dirty="0">
                          <a:solidFill>
                            <a:srgbClr val="4C4C4C"/>
                          </a:solidFill>
                          <a:latin typeface="Open Sans"/>
                          <a:cs typeface="Open Sans"/>
                        </a:rPr>
                        <a:t>, describe the process step by step.</a:t>
                      </a:r>
                      <a:endParaRPr lang="en-US" sz="1000" b="0" i="0" dirty="0">
                        <a:solidFill>
                          <a:srgbClr val="4C4C4C"/>
                        </a:solidFill>
                        <a:latin typeface="Open Sans"/>
                        <a:cs typeface="Open Sans"/>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cxnSp>
        <p:nvCxnSpPr>
          <p:cNvPr id="11" name="Straight Connector 10"/>
          <p:cNvCxnSpPr>
            <a:endCxn id="9" idx="2"/>
          </p:cNvCxnSpPr>
          <p:nvPr/>
        </p:nvCxnSpPr>
        <p:spPr>
          <a:xfrm>
            <a:off x="3419590" y="5765400"/>
            <a:ext cx="15527" cy="3744360"/>
          </a:xfrm>
          <a:prstGeom prst="line">
            <a:avLst/>
          </a:prstGeom>
          <a:ln w="19050"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97940" y="5626900"/>
            <a:ext cx="1808703" cy="276999"/>
          </a:xfrm>
          <a:prstGeom prst="rect">
            <a:avLst/>
          </a:prstGeom>
          <a:noFill/>
        </p:spPr>
        <p:txBody>
          <a:bodyPr wrap="square" rtlCol="0">
            <a:spAutoFit/>
          </a:bodyPr>
          <a:lstStyle/>
          <a:p>
            <a:pPr algn="ctr"/>
            <a:r>
              <a:rPr lang="en-US" sz="1200" b="1" dirty="0">
                <a:solidFill>
                  <a:srgbClr val="4C4C4C"/>
                </a:solidFill>
                <a:latin typeface="Open Sans Light"/>
                <a:cs typeface="Open Sans Light"/>
              </a:rPr>
              <a:t>For the Customer</a:t>
            </a:r>
            <a:endParaRPr lang="en-US" sz="1200" b="1" dirty="0">
              <a:latin typeface="Open Sans Light"/>
              <a:cs typeface="Open Sans Light"/>
            </a:endParaRPr>
          </a:p>
        </p:txBody>
      </p:sp>
      <p:sp>
        <p:nvSpPr>
          <p:cNvPr id="15" name="TextBox 14"/>
          <p:cNvSpPr txBox="1"/>
          <p:nvPr/>
        </p:nvSpPr>
        <p:spPr>
          <a:xfrm>
            <a:off x="4204778" y="5626899"/>
            <a:ext cx="1952510" cy="276999"/>
          </a:xfrm>
          <a:prstGeom prst="rect">
            <a:avLst/>
          </a:prstGeom>
          <a:noFill/>
        </p:spPr>
        <p:txBody>
          <a:bodyPr wrap="square" rtlCol="0">
            <a:spAutoFit/>
          </a:bodyPr>
          <a:lstStyle/>
          <a:p>
            <a:pPr algn="ctr"/>
            <a:r>
              <a:rPr lang="en-US" sz="1200" b="1" dirty="0">
                <a:solidFill>
                  <a:srgbClr val="4C4C4C"/>
                </a:solidFill>
                <a:latin typeface="Open Sans Light"/>
                <a:cs typeface="Open Sans Light"/>
              </a:rPr>
              <a:t>Within Starlight</a:t>
            </a:r>
            <a:endParaRPr lang="en-US" sz="1200" b="1" dirty="0">
              <a:latin typeface="Open Sans Light"/>
              <a:cs typeface="Open Sans Light"/>
            </a:endParaRPr>
          </a:p>
        </p:txBody>
      </p:sp>
      <p:graphicFrame>
        <p:nvGraphicFramePr>
          <p:cNvPr id="22" name="Table 21"/>
          <p:cNvGraphicFramePr>
            <a:graphicFrameLocks noGrp="1"/>
          </p:cNvGraphicFramePr>
          <p:nvPr>
            <p:extLst>
              <p:ext uri="{D42A27DB-BD31-4B8C-83A1-F6EECF244321}">
                <p14:modId xmlns:p14="http://schemas.microsoft.com/office/powerpoint/2010/main" val="1251441966"/>
              </p:ext>
            </p:extLst>
          </p:nvPr>
        </p:nvGraphicFramePr>
        <p:xfrm>
          <a:off x="141105" y="2095545"/>
          <a:ext cx="6619083" cy="905755"/>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90575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CUSTOMER:</a:t>
                      </a:r>
                      <a:r>
                        <a:rPr lang="en-US" sz="1400" b="1" i="0" baseline="0" dirty="0">
                          <a:solidFill>
                            <a:srgbClr val="4C4C4C"/>
                          </a:solidFill>
                          <a:latin typeface="Open Sans"/>
                          <a:cs typeface="Open Sans"/>
                        </a:rPr>
                        <a:t> </a:t>
                      </a:r>
                      <a:r>
                        <a:rPr lang="en-US" sz="1100" b="0" i="0" baseline="0" dirty="0">
                          <a:solidFill>
                            <a:srgbClr val="4C4C4C"/>
                          </a:solidFill>
                          <a:latin typeface="Open Sans"/>
                          <a:cs typeface="Open Sans"/>
                        </a:rPr>
                        <a:t>Who are your customers? Be specific about your target market (which customers is this idea trying to help?).</a:t>
                      </a:r>
                      <a:endParaRPr lang="en-US" sz="1100" b="1" i="0" dirty="0">
                        <a:solidFill>
                          <a:srgbClr val="4C4C4C"/>
                        </a:solidFill>
                        <a:latin typeface="Open Sans"/>
                        <a:cs typeface="Open San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0019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p:cNvGraphicFramePr>
            <a:graphicFrameLocks noGrp="1"/>
          </p:cNvGraphicFramePr>
          <p:nvPr>
            <p:extLst>
              <p:ext uri="{D42A27DB-BD31-4B8C-83A1-F6EECF244321}">
                <p14:modId xmlns:p14="http://schemas.microsoft.com/office/powerpoint/2010/main" val="587903532"/>
              </p:ext>
            </p:extLst>
          </p:nvPr>
        </p:nvGraphicFramePr>
        <p:xfrm>
          <a:off x="128276" y="5021787"/>
          <a:ext cx="6619083" cy="2070774"/>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207077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STARLIGHT</a:t>
                      </a:r>
                      <a:r>
                        <a:rPr lang="en-US" sz="1400" b="1" i="0" baseline="0" dirty="0">
                          <a:solidFill>
                            <a:srgbClr val="E4515F"/>
                          </a:solidFill>
                          <a:latin typeface="Open Sans"/>
                          <a:cs typeface="Open Sans"/>
                        </a:rPr>
                        <a:t> APPEAL:</a:t>
                      </a:r>
                      <a:r>
                        <a:rPr lang="en-US" sz="1400" b="0" i="0" baseline="0" dirty="0">
                          <a:solidFill>
                            <a:srgbClr val="4C4C4C"/>
                          </a:solidFill>
                          <a:latin typeface="Open Sans"/>
                          <a:cs typeface="Open Sans"/>
                        </a:rPr>
                        <a:t> </a:t>
                      </a:r>
                      <a:r>
                        <a:rPr lang="en-US" sz="1000" b="0" i="0" baseline="0" dirty="0">
                          <a:solidFill>
                            <a:srgbClr val="4C4C4C"/>
                          </a:solidFill>
                          <a:latin typeface="Open Sans"/>
                          <a:cs typeface="Open Sans"/>
                        </a:rPr>
                        <a:t>How will this idea contribute to Starlight’s success? E.g. what is the impact this idea will have, how will it contribute to Starlight’s purpose or will it provide revenue for Starlight? </a:t>
                      </a: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27" name="Table 26"/>
          <p:cNvGraphicFramePr>
            <a:graphicFrameLocks noGrp="1"/>
          </p:cNvGraphicFramePr>
          <p:nvPr>
            <p:extLst>
              <p:ext uri="{D42A27DB-BD31-4B8C-83A1-F6EECF244321}">
                <p14:modId xmlns:p14="http://schemas.microsoft.com/office/powerpoint/2010/main" val="1208657338"/>
              </p:ext>
            </p:extLst>
          </p:nvPr>
        </p:nvGraphicFramePr>
        <p:xfrm>
          <a:off x="128276" y="1124096"/>
          <a:ext cx="6619083" cy="1770032"/>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177003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WHAT</a:t>
                      </a:r>
                      <a:r>
                        <a:rPr lang="en-US" sz="1400" b="1" i="0" baseline="0" dirty="0">
                          <a:solidFill>
                            <a:srgbClr val="E4515F"/>
                          </a:solidFill>
                          <a:latin typeface="Open Sans"/>
                          <a:cs typeface="Open Sans"/>
                        </a:rPr>
                        <a:t> IS THE DIFFERENCE FOR YOUR CUSTOMER?</a:t>
                      </a:r>
                      <a:r>
                        <a:rPr lang="en-US" sz="1400" b="1" i="0" dirty="0">
                          <a:solidFill>
                            <a:srgbClr val="E4515F"/>
                          </a:solidFill>
                          <a:latin typeface="Open Sans"/>
                          <a:cs typeface="Open Sans"/>
                        </a:rPr>
                        <a:t>:</a:t>
                      </a:r>
                      <a:r>
                        <a:rPr lang="en-US" sz="1400" b="1" i="0" baseline="0" dirty="0">
                          <a:solidFill>
                            <a:srgbClr val="E4515F"/>
                          </a:solidFill>
                          <a:latin typeface="Open Sans"/>
                          <a:cs typeface="Open Sans"/>
                        </a:rPr>
                        <a:t> </a:t>
                      </a:r>
                      <a:r>
                        <a:rPr lang="en-US" sz="1000" b="0" i="0" baseline="0" dirty="0">
                          <a:solidFill>
                            <a:srgbClr val="4C4C4C"/>
                          </a:solidFill>
                          <a:latin typeface="Open Sans"/>
                          <a:cs typeface="Open Sans"/>
                        </a:rPr>
                        <a:t>(how is the new customer experience different to what customers currently experience i.e. compare current state to future state) </a:t>
                      </a:r>
                      <a:endParaRPr lang="en-US" sz="1000" b="1" i="0" dirty="0">
                        <a:solidFill>
                          <a:srgbClr val="4C4C4C"/>
                        </a:solidFill>
                        <a:latin typeface="Open Sans"/>
                        <a:cs typeface="Open San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1" name="TextBox 10"/>
          <p:cNvSpPr txBox="1"/>
          <p:nvPr/>
        </p:nvSpPr>
        <p:spPr>
          <a:xfrm>
            <a:off x="897940" y="672134"/>
            <a:ext cx="5259348" cy="492443"/>
          </a:xfrm>
          <a:prstGeom prst="rect">
            <a:avLst/>
          </a:prstGeom>
          <a:noFill/>
        </p:spPr>
        <p:txBody>
          <a:bodyPr wrap="square" rtlCol="0">
            <a:spAutoFit/>
          </a:bodyPr>
          <a:lstStyle/>
          <a:p>
            <a:pPr algn="ctr"/>
            <a:r>
              <a:rPr lang="en-US" sz="2600" dirty="0">
                <a:solidFill>
                  <a:schemeClr val="bg1"/>
                </a:solidFill>
                <a:latin typeface="Serifa Std 45 Light"/>
                <a:cs typeface="Serifa Std 45 Light"/>
              </a:rPr>
              <a:t>Idea Harvesting Framework</a:t>
            </a:r>
          </a:p>
        </p:txBody>
      </p:sp>
      <p:graphicFrame>
        <p:nvGraphicFramePr>
          <p:cNvPr id="14" name="Table 13"/>
          <p:cNvGraphicFramePr>
            <a:graphicFrameLocks noGrp="1"/>
          </p:cNvGraphicFramePr>
          <p:nvPr>
            <p:extLst>
              <p:ext uri="{D42A27DB-BD31-4B8C-83A1-F6EECF244321}">
                <p14:modId xmlns:p14="http://schemas.microsoft.com/office/powerpoint/2010/main" val="1325891646"/>
              </p:ext>
            </p:extLst>
          </p:nvPr>
        </p:nvGraphicFramePr>
        <p:xfrm>
          <a:off x="128276" y="3005451"/>
          <a:ext cx="6619083" cy="1905013"/>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190501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CUSTOMER APPEAL:</a:t>
                      </a:r>
                      <a:r>
                        <a:rPr lang="en-US" sz="1400" b="1" i="0" baseline="0" dirty="0">
                          <a:solidFill>
                            <a:srgbClr val="E4515F"/>
                          </a:solidFill>
                          <a:latin typeface="Open Sans"/>
                          <a:cs typeface="Open Sans"/>
                        </a:rPr>
                        <a:t> </a:t>
                      </a:r>
                      <a:r>
                        <a:rPr lang="en-US" sz="1000" b="0" i="0" baseline="0" dirty="0">
                          <a:solidFill>
                            <a:srgbClr val="4C4C4C"/>
                          </a:solidFill>
                          <a:latin typeface="Open Sans"/>
                          <a:cs typeface="Open Sans"/>
                        </a:rPr>
                        <a:t>How &amp; why will this idea appeal to the customer?  How will it add value?</a:t>
                      </a:r>
                      <a:endParaRPr lang="en-US" sz="1000" b="1" i="0" dirty="0">
                        <a:solidFill>
                          <a:srgbClr val="4C4C4C"/>
                        </a:solidFill>
                        <a:latin typeface="Open Sans"/>
                        <a:cs typeface="Open San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80272646"/>
              </p:ext>
            </p:extLst>
          </p:nvPr>
        </p:nvGraphicFramePr>
        <p:xfrm>
          <a:off x="128277" y="7235687"/>
          <a:ext cx="6619083" cy="2090610"/>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20906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NEW</a:t>
                      </a:r>
                      <a:r>
                        <a:rPr lang="en-US" sz="1400" b="1" i="0" baseline="0" dirty="0">
                          <a:solidFill>
                            <a:srgbClr val="E4515F"/>
                          </a:solidFill>
                          <a:latin typeface="Open Sans"/>
                          <a:cs typeface="Open Sans"/>
                        </a:rPr>
                        <a:t>/INNOVATIVE</a:t>
                      </a:r>
                      <a:r>
                        <a:rPr lang="en-US" sz="1400" b="1" i="0" dirty="0">
                          <a:solidFill>
                            <a:srgbClr val="E4515F"/>
                          </a:solidFill>
                          <a:latin typeface="Open Sans"/>
                          <a:cs typeface="Open Sans"/>
                        </a:rPr>
                        <a:t>:</a:t>
                      </a:r>
                      <a:r>
                        <a:rPr lang="en-US" sz="1400" b="1" i="0" baseline="0" dirty="0">
                          <a:solidFill>
                            <a:srgbClr val="E4515F"/>
                          </a:solidFill>
                          <a:latin typeface="Open Sans"/>
                          <a:cs typeface="Open Sans"/>
                        </a:rPr>
                        <a:t> </a:t>
                      </a:r>
                      <a:r>
                        <a:rPr lang="en-US" sz="1000" b="0" i="0" baseline="0" dirty="0">
                          <a:solidFill>
                            <a:srgbClr val="4C4C4C"/>
                          </a:solidFill>
                          <a:latin typeface="Open Sans"/>
                          <a:cs typeface="Open Sans"/>
                        </a:rPr>
                        <a:t>What is new or innovative about your idea? How is this creating value that wasn’t there before? Is it new for the customer, your </a:t>
                      </a:r>
                      <a:r>
                        <a:rPr lang="en-US" sz="1000" b="0" i="0" baseline="0" dirty="0" err="1">
                          <a:solidFill>
                            <a:srgbClr val="4C4C4C"/>
                          </a:solidFill>
                          <a:latin typeface="Open Sans"/>
                          <a:cs typeface="Open Sans"/>
                        </a:rPr>
                        <a:t>organisation</a:t>
                      </a:r>
                      <a:r>
                        <a:rPr lang="en-US" sz="1000" b="0" i="0" baseline="0" dirty="0">
                          <a:solidFill>
                            <a:srgbClr val="4C4C4C"/>
                          </a:solidFill>
                          <a:latin typeface="Open Sans"/>
                          <a:cs typeface="Open Sans"/>
                        </a:rPr>
                        <a:t>, the industry or the world? </a:t>
                      </a:r>
                      <a:endParaRPr lang="en-US" sz="1000" b="0" i="0" dirty="0">
                        <a:solidFill>
                          <a:srgbClr val="4C4C4C"/>
                        </a:solidFill>
                        <a:latin typeface="Open Sans"/>
                        <a:cs typeface="Open Sans"/>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4281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Table 25"/>
          <p:cNvGraphicFramePr>
            <a:graphicFrameLocks noGrp="1"/>
          </p:cNvGraphicFramePr>
          <p:nvPr>
            <p:extLst>
              <p:ext uri="{D42A27DB-BD31-4B8C-83A1-F6EECF244321}">
                <p14:modId xmlns:p14="http://schemas.microsoft.com/office/powerpoint/2010/main" val="2137921133"/>
              </p:ext>
            </p:extLst>
          </p:nvPr>
        </p:nvGraphicFramePr>
        <p:xfrm>
          <a:off x="128276" y="4855887"/>
          <a:ext cx="6619083" cy="4550506"/>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4550506">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DRAW A PICTURE OF THE IDEA IN ACTION: </a:t>
                      </a:r>
                      <a:r>
                        <a:rPr lang="en-US" sz="1000" b="0" i="0" baseline="0" dirty="0">
                          <a:solidFill>
                            <a:srgbClr val="4C4C4C"/>
                          </a:solidFill>
                          <a:latin typeface="Open Sans"/>
                          <a:cs typeface="Open Sans"/>
                        </a:rPr>
                        <a:t>(It doesn’t have to be a Picasso, just something that brings the idea to life, it could be stick figures, a diagram etc. helping </a:t>
                      </a:r>
                      <a:r>
                        <a:rPr lang="en-US" sz="1000" b="0" i="0" baseline="0" dirty="0" err="1">
                          <a:solidFill>
                            <a:srgbClr val="4C4C4C"/>
                          </a:solidFill>
                          <a:latin typeface="Open Sans"/>
                          <a:cs typeface="Open Sans"/>
                        </a:rPr>
                        <a:t>visualise</a:t>
                      </a:r>
                      <a:r>
                        <a:rPr lang="en-US" sz="1000" b="0" i="0" baseline="0" dirty="0">
                          <a:solidFill>
                            <a:srgbClr val="4C4C4C"/>
                          </a:solidFill>
                          <a:latin typeface="Open Sans"/>
                          <a:cs typeface="Open Sans"/>
                        </a:rPr>
                        <a:t> </a:t>
                      </a:r>
                      <a:r>
                        <a:rPr lang="en-US" sz="1000" b="0" i="0" u="sng" baseline="0" dirty="0">
                          <a:solidFill>
                            <a:srgbClr val="4C4C4C"/>
                          </a:solidFill>
                          <a:latin typeface="Open Sans"/>
                          <a:cs typeface="Open Sans"/>
                        </a:rPr>
                        <a:t>how this idea would work in practice</a:t>
                      </a:r>
                      <a:r>
                        <a:rPr lang="en-US" sz="1000" b="0" i="0" baseline="0" dirty="0">
                          <a:solidFill>
                            <a:srgbClr val="4C4C4C"/>
                          </a:solidFill>
                          <a:latin typeface="Open Sans"/>
                          <a:cs typeface="Open Sans"/>
                        </a:rPr>
                        <a:t>) </a:t>
                      </a:r>
                      <a:endParaRPr lang="en-US" sz="800" b="0" i="0" dirty="0">
                        <a:solidFill>
                          <a:srgbClr val="4C4C4C"/>
                        </a:solidFill>
                        <a:latin typeface="Open Sans"/>
                        <a:cs typeface="Open San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0" i="0" dirty="0">
                        <a:solidFill>
                          <a:srgbClr val="4C4C4C"/>
                        </a:solidFill>
                        <a:latin typeface="Open Sans"/>
                        <a:cs typeface="Open Sans"/>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4" name="TextBox 3"/>
          <p:cNvSpPr txBox="1"/>
          <p:nvPr/>
        </p:nvSpPr>
        <p:spPr>
          <a:xfrm>
            <a:off x="897940" y="672134"/>
            <a:ext cx="5259348" cy="492443"/>
          </a:xfrm>
          <a:prstGeom prst="rect">
            <a:avLst/>
          </a:prstGeom>
          <a:noFill/>
        </p:spPr>
        <p:txBody>
          <a:bodyPr wrap="square" rtlCol="0">
            <a:spAutoFit/>
          </a:bodyPr>
          <a:lstStyle/>
          <a:p>
            <a:pPr algn="ctr"/>
            <a:r>
              <a:rPr lang="en-US" sz="2600" dirty="0">
                <a:solidFill>
                  <a:schemeClr val="bg1"/>
                </a:solidFill>
                <a:latin typeface="Serifa Std 45 Light"/>
                <a:cs typeface="Serifa Std 45 Light"/>
              </a:rPr>
              <a:t>Idea Harvesting Framework</a:t>
            </a:r>
          </a:p>
        </p:txBody>
      </p:sp>
      <p:graphicFrame>
        <p:nvGraphicFramePr>
          <p:cNvPr id="12" name="Table 11"/>
          <p:cNvGraphicFramePr>
            <a:graphicFrameLocks noGrp="1"/>
          </p:cNvGraphicFramePr>
          <p:nvPr>
            <p:extLst>
              <p:ext uri="{D42A27DB-BD31-4B8C-83A1-F6EECF244321}">
                <p14:modId xmlns:p14="http://schemas.microsoft.com/office/powerpoint/2010/main" val="428148918"/>
              </p:ext>
            </p:extLst>
          </p:nvPr>
        </p:nvGraphicFramePr>
        <p:xfrm>
          <a:off x="128276" y="3444243"/>
          <a:ext cx="6619083" cy="1334491"/>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13344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EVIDENCE:</a:t>
                      </a:r>
                      <a:r>
                        <a:rPr lang="en-US" sz="1400" b="1" i="0" baseline="0" dirty="0">
                          <a:solidFill>
                            <a:srgbClr val="E4515F"/>
                          </a:solidFill>
                          <a:latin typeface="Open Sans"/>
                          <a:cs typeface="Open Sans"/>
                        </a:rPr>
                        <a:t> </a:t>
                      </a:r>
                      <a:r>
                        <a:rPr lang="en-US" sz="1100" b="0" i="0" baseline="0" dirty="0">
                          <a:solidFill>
                            <a:srgbClr val="4C4C4C"/>
                          </a:solidFill>
                          <a:latin typeface="Open Sans"/>
                          <a:cs typeface="Open Sans"/>
                        </a:rPr>
                        <a:t>What evidence do you have to suggest this idea will be effective? Try to capture at least 3 pieces from around the world. </a:t>
                      </a:r>
                      <a:endParaRPr lang="en-US" sz="1100" b="1" i="0" dirty="0">
                        <a:solidFill>
                          <a:srgbClr val="4C4C4C"/>
                        </a:solidFill>
                        <a:latin typeface="Open Sans"/>
                        <a:cs typeface="Open San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85078530"/>
              </p:ext>
            </p:extLst>
          </p:nvPr>
        </p:nvGraphicFramePr>
        <p:xfrm>
          <a:off x="128276" y="1241730"/>
          <a:ext cx="6619083" cy="2125360"/>
        </p:xfrm>
        <a:graphic>
          <a:graphicData uri="http://schemas.openxmlformats.org/drawingml/2006/table">
            <a:tbl>
              <a:tblPr firstRow="1" bandRow="1">
                <a:tableStyleId>{2D5ABB26-0587-4C30-8999-92F81FD0307C}</a:tableStyleId>
              </a:tblPr>
              <a:tblGrid>
                <a:gridCol w="6619083">
                  <a:extLst>
                    <a:ext uri="{9D8B030D-6E8A-4147-A177-3AD203B41FA5}">
                      <a16:colId xmlns:a16="http://schemas.microsoft.com/office/drawing/2014/main" val="20000"/>
                    </a:ext>
                  </a:extLst>
                </a:gridCol>
              </a:tblGrid>
              <a:tr h="2125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1" i="0" dirty="0">
                          <a:solidFill>
                            <a:srgbClr val="E4515F"/>
                          </a:solidFill>
                          <a:latin typeface="Open Sans"/>
                          <a:cs typeface="Open Sans"/>
                        </a:rPr>
                        <a:t>EXECUTION:</a:t>
                      </a:r>
                      <a:r>
                        <a:rPr lang="en-US" sz="1400" b="1" i="0" baseline="0" dirty="0">
                          <a:solidFill>
                            <a:srgbClr val="E4515F"/>
                          </a:solidFill>
                          <a:latin typeface="Open Sans"/>
                          <a:cs typeface="Open Sans"/>
                        </a:rPr>
                        <a:t> </a:t>
                      </a:r>
                      <a:r>
                        <a:rPr lang="en-US" sz="1000" b="0" i="0" baseline="0" dirty="0">
                          <a:solidFill>
                            <a:srgbClr val="4C4C4C"/>
                          </a:solidFill>
                          <a:latin typeface="Open Sans"/>
                          <a:cs typeface="Open Sans"/>
                        </a:rPr>
                        <a:t>How would this idea be executed? What key actions are needed to implement?            E.g. what partnerships, policy changes or resources etc. will be required to implement this idea? </a:t>
                      </a:r>
                      <a:endParaRPr lang="en-US" sz="1000" b="0" i="0" dirty="0">
                        <a:solidFill>
                          <a:srgbClr val="4C4C4C"/>
                        </a:solidFill>
                        <a:latin typeface="AP Letter Regular"/>
                        <a:cs typeface="AP Letter Regular"/>
                      </a:endParaRPr>
                    </a:p>
                  </a:txBody>
                  <a:tcPr>
                    <a:lnL w="12700" cap="flat" cmpd="sng" algn="ctr">
                      <a:solidFill>
                        <a:srgbClr val="C2B7B5"/>
                      </a:solidFill>
                      <a:prstDash val="solid"/>
                      <a:round/>
                      <a:headEnd type="none" w="med" len="med"/>
                      <a:tailEnd type="none" w="med" len="med"/>
                    </a:lnL>
                    <a:lnR w="12700" cap="flat" cmpd="sng" algn="ctr">
                      <a:solidFill>
                        <a:srgbClr val="C2B7B5"/>
                      </a:solidFill>
                      <a:prstDash val="solid"/>
                      <a:round/>
                      <a:headEnd type="none" w="med" len="med"/>
                      <a:tailEnd type="none" w="med" len="med"/>
                    </a:lnR>
                    <a:lnT w="12700" cap="flat" cmpd="sng" algn="ctr">
                      <a:solidFill>
                        <a:srgbClr val="C2B7B5"/>
                      </a:solidFill>
                      <a:prstDash val="solid"/>
                      <a:round/>
                      <a:headEnd type="none" w="med" len="med"/>
                      <a:tailEnd type="none" w="med" len="med"/>
                    </a:lnT>
                    <a:lnB w="12700" cap="flat" cmpd="sng" algn="ctr">
                      <a:solidFill>
                        <a:srgbClr val="C2B7B5"/>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cxnSp>
        <p:nvCxnSpPr>
          <p:cNvPr id="5" name="Straight Connector 4"/>
          <p:cNvCxnSpPr/>
          <p:nvPr/>
        </p:nvCxnSpPr>
        <p:spPr>
          <a:xfrm flipH="1">
            <a:off x="3434963" y="1750776"/>
            <a:ext cx="2854" cy="1493356"/>
          </a:xfrm>
          <a:prstGeom prst="line">
            <a:avLst/>
          </a:prstGeom>
          <a:ln w="19050" cmpd="sng">
            <a:solidFill>
              <a:schemeClr val="bg1">
                <a:lumMod val="75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89551" y="1750776"/>
            <a:ext cx="1808703" cy="276999"/>
          </a:xfrm>
          <a:prstGeom prst="rect">
            <a:avLst/>
          </a:prstGeom>
          <a:noFill/>
        </p:spPr>
        <p:txBody>
          <a:bodyPr wrap="square" rtlCol="0">
            <a:spAutoFit/>
          </a:bodyPr>
          <a:lstStyle/>
          <a:p>
            <a:pPr algn="ctr"/>
            <a:r>
              <a:rPr lang="en-US" sz="1200" b="1" dirty="0">
                <a:solidFill>
                  <a:srgbClr val="E4515F"/>
                </a:solidFill>
                <a:latin typeface="Open Sans"/>
                <a:cs typeface="Open Sans"/>
              </a:rPr>
              <a:t>Internally</a:t>
            </a:r>
          </a:p>
        </p:txBody>
      </p:sp>
      <p:sp>
        <p:nvSpPr>
          <p:cNvPr id="8" name="TextBox 7"/>
          <p:cNvSpPr txBox="1"/>
          <p:nvPr/>
        </p:nvSpPr>
        <p:spPr>
          <a:xfrm>
            <a:off x="4024070" y="1750776"/>
            <a:ext cx="1808703" cy="276999"/>
          </a:xfrm>
          <a:prstGeom prst="rect">
            <a:avLst/>
          </a:prstGeom>
          <a:noFill/>
        </p:spPr>
        <p:txBody>
          <a:bodyPr wrap="square" rtlCol="0">
            <a:spAutoFit/>
          </a:bodyPr>
          <a:lstStyle/>
          <a:p>
            <a:pPr algn="ctr"/>
            <a:r>
              <a:rPr lang="en-US" sz="1200" b="1" dirty="0">
                <a:solidFill>
                  <a:srgbClr val="E4515F"/>
                </a:solidFill>
                <a:latin typeface="Open Sans"/>
                <a:cs typeface="Open Sans"/>
              </a:rPr>
              <a:t>Externally</a:t>
            </a:r>
          </a:p>
        </p:txBody>
      </p:sp>
    </p:spTree>
    <p:extLst>
      <p:ext uri="{BB962C8B-B14F-4D97-AF65-F5344CB8AC3E}">
        <p14:creationId xmlns:p14="http://schemas.microsoft.com/office/powerpoint/2010/main" val="812487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61ef411f64f4b4586e3ed4a02e83ba8 xmlns="8cd72d20-3381-4cb0-bd3a-d2550efcac75">
      <Terms xmlns="http://schemas.microsoft.com/office/infopath/2007/PartnerControls"/>
    </o61ef411f64f4b4586e3ed4a02e83ba8>
    <k7f4cb077fb440dd9255415eb397d508 xmlns="f598507c-9b21-4040-a1c3-72283daf90ea" xsi:nil="true"/>
    <TaxCatchAll xmlns="f598507c-9b21-4040-a1c3-72283daf90ea"/>
    <fbf6994572584904a83934c63549b864 xmlns="8cd72d20-3381-4cb0-bd3a-d2550efcac75">
      <Terms xmlns="http://schemas.microsoft.com/office/infopath/2007/PartnerControls"/>
    </fbf6994572584904a83934c63549b864>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aseContentType" ma:contentTypeID="0x01010054871E815B30BD4BAC6E612B9801BCA3006800FB12EBA3594CA3E50EB15EFB43CB" ma:contentTypeVersion="11" ma:contentTypeDescription="" ma:contentTypeScope="" ma:versionID="6a59aff0e64aa3277028656e66c59150">
  <xsd:schema xmlns:xsd="http://www.w3.org/2001/XMLSchema" xmlns:xs="http://www.w3.org/2001/XMLSchema" xmlns:p="http://schemas.microsoft.com/office/2006/metadata/properties" xmlns:ns2="f598507c-9b21-4040-a1c3-72283daf90ea" xmlns:ns3="8cd72d20-3381-4cb0-bd3a-d2550efcac75" xmlns:ns4="7ea3f403-3b5f-4028-ba44-48ae83f11928" xmlns:ns5="78d706ae-0e7b-419c-932e-26a617b037f3" targetNamespace="http://schemas.microsoft.com/office/2006/metadata/properties" ma:root="true" ma:fieldsID="7c90952f03dd4549f17b2bbd79919778" ns2:_="" ns3:_="" ns4:_="" ns5:_="">
    <xsd:import namespace="f598507c-9b21-4040-a1c3-72283daf90ea"/>
    <xsd:import namespace="8cd72d20-3381-4cb0-bd3a-d2550efcac75"/>
    <xsd:import namespace="7ea3f403-3b5f-4028-ba44-48ae83f11928"/>
    <xsd:import namespace="78d706ae-0e7b-419c-932e-26a617b037f3"/>
    <xsd:element name="properties">
      <xsd:complexType>
        <xsd:sequence>
          <xsd:element name="documentManagement">
            <xsd:complexType>
              <xsd:all>
                <xsd:element ref="ns2:_dlc_DocId" minOccurs="0"/>
                <xsd:element ref="ns2:_dlc_DocIdUrl" minOccurs="0"/>
                <xsd:element ref="ns2:_dlc_DocIdPersistId" minOccurs="0"/>
                <xsd:element ref="ns2:k7f4cb077fb440dd9255415eb397d508" minOccurs="0"/>
                <xsd:element ref="ns2:TaxCatchAll" minOccurs="0"/>
                <xsd:element ref="ns2:TaxCatchAllLabel" minOccurs="0"/>
                <xsd:element ref="ns3:o61ef411f64f4b4586e3ed4a02e83ba8" minOccurs="0"/>
                <xsd:element ref="ns3:fbf6994572584904a83934c63549b864" minOccurs="0"/>
                <xsd:element ref="ns4:SharedWithUsers" minOccurs="0"/>
                <xsd:element ref="ns4:SharedWithDetails" minOccurs="0"/>
                <xsd:element ref="ns5:MediaServiceMetadata" minOccurs="0"/>
                <xsd:element ref="ns5:MediaServiceFastMetadata" minOccurs="0"/>
                <xsd:element ref="ns5:MediaServiceAutoKeyPoints" minOccurs="0"/>
                <xsd:element ref="ns5: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98507c-9b21-4040-a1c3-72283daf90e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k7f4cb077fb440dd9255415eb397d508" ma:index="11" nillable="true" ma:displayName="DocumentType_0" ma:hidden="true" ma:internalName="k7f4cb077fb440dd9255415eb397d508">
      <xsd:simpleType>
        <xsd:restriction base="dms:Note"/>
      </xsd:simpleType>
    </xsd:element>
    <xsd:element name="TaxCatchAll" ma:index="12" nillable="true" ma:displayName="Taxonomy Catch All Column" ma:description="" ma:hidden="true" ma:list="{064cb58c-700c-4fbd-aa77-40d71e68af95}" ma:internalName="TaxCatchAll" ma:showField="CatchAllData" ma:web="f598507c-9b21-4040-a1c3-72283daf90ea">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064cb58c-700c-4fbd-aa77-40d71e68af95}" ma:internalName="TaxCatchAllLabel" ma:readOnly="true" ma:showField="CatchAllDataLabel" ma:web="f598507c-9b21-4040-a1c3-72283daf90e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cd72d20-3381-4cb0-bd3a-d2550efcac75" elementFormDefault="qualified">
    <xsd:import namespace="http://schemas.microsoft.com/office/2006/documentManagement/types"/>
    <xsd:import namespace="http://schemas.microsoft.com/office/infopath/2007/PartnerControls"/>
    <xsd:element name="o61ef411f64f4b4586e3ed4a02e83ba8" ma:index="15" nillable="true" ma:taxonomy="true" ma:internalName="o61ef411f64f4b4586e3ed4a02e83ba8" ma:taxonomyFieldName="State" ma:displayName="State" ma:readOnly="false" ma:fieldId="{861ef411-f64f-4b45-86e3-ed4a02e83ba8}" ma:sspId="07872f6e-1a37-4d40-aa03-1aa2d4b66061" ma:termSetId="5fa429a5-abf3-4388-b7e8-0a1e91f06df4" ma:anchorId="44bf0d7e-6162-4f6f-86a3-a81330f195e1" ma:open="false" ma:isKeyword="false">
      <xsd:complexType>
        <xsd:sequence>
          <xsd:element ref="pc:Terms" minOccurs="0" maxOccurs="1"/>
        </xsd:sequence>
      </xsd:complexType>
    </xsd:element>
    <xsd:element name="fbf6994572584904a83934c63549b864" ma:index="17" nillable="true" ma:taxonomy="true" ma:internalName="fbf6994572584904a83934c63549b864" ma:taxonomyFieldName="Year" ma:displayName="Year" ma:readOnly="false" ma:fieldId="{fbf69945-7258-4904-a839-34c63549b864}" ma:sspId="07872f6e-1a37-4d40-aa03-1aa2d4b66061" ma:termSetId="5fa429a5-abf3-4388-b7e8-0a1e91f06df4" ma:anchorId="c4109da8-68a1-4c4b-8e2e-7e0a918b1b24"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a3f403-3b5f-4028-ba44-48ae83f11928" elementFormDefault="qualified">
    <xsd:import namespace="http://schemas.microsoft.com/office/2006/documentManagement/types"/>
    <xsd:import namespace="http://schemas.microsoft.com/office/infopath/2007/PartnerControls"/>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d706ae-0e7b-419c-932e-26a617b037f3" elementFormDefault="qualified">
    <xsd:import namespace="http://schemas.microsoft.com/office/2006/documentManagement/types"/>
    <xsd:import namespace="http://schemas.microsoft.com/office/infopath/2007/PartnerControls"/>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4D497422-160B-43CA-960F-7BB32000C68A}">
  <ds:schemaRefs>
    <ds:schemaRef ds:uri="299f931a-6396-4466-a6c6-6ca675092f19"/>
    <ds:schemaRef ds:uri="http://purl.org/dc/elements/1.1/"/>
    <ds:schemaRef ds:uri="http://schemas.microsoft.com/office/2006/metadata/properties"/>
    <ds:schemaRef ds:uri="http://schemas.openxmlformats.org/package/2006/metadata/core-properties"/>
    <ds:schemaRef ds:uri="http://purl.org/dc/terms/"/>
    <ds:schemaRef ds:uri="43e2afc6-c924-4907-9383-b326ceaf4abd"/>
    <ds:schemaRef ds:uri="http://schemas.microsoft.com/office/infopath/2007/PartnerControl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5A27C67E-38D4-4CAC-A331-AAF0A42ED5E5}">
  <ds:schemaRefs>
    <ds:schemaRef ds:uri="http://schemas.microsoft.com/sharepoint/v3/contenttype/forms"/>
  </ds:schemaRefs>
</ds:datastoreItem>
</file>

<file path=customXml/itemProps3.xml><?xml version="1.0" encoding="utf-8"?>
<ds:datastoreItem xmlns:ds="http://schemas.openxmlformats.org/officeDocument/2006/customXml" ds:itemID="{E0F9F80C-2539-4210-BFB7-938389318CEA}"/>
</file>

<file path=customXml/itemProps4.xml><?xml version="1.0" encoding="utf-8"?>
<ds:datastoreItem xmlns:ds="http://schemas.openxmlformats.org/officeDocument/2006/customXml" ds:itemID="{53C32041-717F-408C-8FCF-33580718D8BA}"/>
</file>

<file path=docProps/app.xml><?xml version="1.0" encoding="utf-8"?>
<Properties xmlns="http://schemas.openxmlformats.org/officeDocument/2006/extended-properties" xmlns:vt="http://schemas.openxmlformats.org/officeDocument/2006/docPropsVTypes">
  <TotalTime>8870</TotalTime>
  <Words>343</Words>
  <Application>Microsoft Office PowerPoint</Application>
  <PresentationFormat>A4 Paper (210x297 mm)</PresentationFormat>
  <Paragraphs>20</Paragraphs>
  <Slides>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vt:i4>
      </vt:variant>
    </vt:vector>
  </HeadingPairs>
  <TitlesOfParts>
    <vt:vector size="13" baseType="lpstr">
      <vt:lpstr>Ap letter</vt:lpstr>
      <vt:lpstr>Ap letter</vt:lpstr>
      <vt:lpstr>Ap letter</vt:lpstr>
      <vt:lpstr>AP Letter Regular</vt:lpstr>
      <vt:lpstr>Arial</vt:lpstr>
      <vt:lpstr>Calibri</vt:lpstr>
      <vt:lpstr>Open Sans</vt:lpstr>
      <vt:lpstr>Open Sans Light</vt:lpstr>
      <vt:lpstr>Serifa Std 45 Light</vt:lpstr>
      <vt:lpstr>Office Theme</vt:lpstr>
      <vt:lpstr>PowerPoint Presentation</vt:lpstr>
      <vt:lpstr>PowerPoint Presentation</vt:lpstr>
      <vt:lpstr>PowerPoint Presentation</vt:lpstr>
    </vt:vector>
  </TitlesOfParts>
  <Company>Inventium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Barclay</dc:creator>
  <cp:lastModifiedBy>Imogen Aitken</cp:lastModifiedBy>
  <cp:revision>69</cp:revision>
  <cp:lastPrinted>2016-11-14T04:50:15Z</cp:lastPrinted>
  <dcterms:created xsi:type="dcterms:W3CDTF">2015-04-21T23:39:59Z</dcterms:created>
  <dcterms:modified xsi:type="dcterms:W3CDTF">2019-09-05T00:09:49Z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0x01010054871E815B30BD4BAC6E612B9801BCA3006800FB12EBA3594CA3E50EB15EFB43CB</vt:lpwstr>
  </property>
</Properties>
</file>