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2" r:id="rId2"/>
    <p:sldId id="281" r:id="rId3"/>
    <p:sldId id="294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96"/>
    <p:restoredTop sz="94679"/>
  </p:normalViewPr>
  <p:slideViewPr>
    <p:cSldViewPr snapToGrid="0" snapToObjects="1">
      <p:cViewPr varScale="1">
        <p:scale>
          <a:sx n="100" d="100"/>
          <a:sy n="100" d="100"/>
        </p:scale>
        <p:origin x="79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685E7-D42E-8546-8A1D-483F3E01F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516814-F4D3-9544-A7D6-9A85349314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2C8AD-0C1C-E944-AFD9-E365829FA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71CD-7E53-1243-9052-7D8959E03226}" type="datetimeFigureOut">
              <a:rPr lang="en-US" smtClean="0"/>
              <a:t>2/20/21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1EFBA-2A39-CD46-B59E-F4F124B65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94AE3-536F-AA41-A34E-E8AE65992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A978-62D2-4040-BAE1-25E16482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34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C3B54-BEA3-DC49-88DE-D1BE18218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50287B-827D-4B4F-8115-AFC8613D2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94A0A-2A5D-F740-BA6A-351518CA8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71CD-7E53-1243-9052-7D8959E03226}" type="datetimeFigureOut">
              <a:rPr lang="en-US" smtClean="0"/>
              <a:t>2/20/21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13C22-85E1-2D42-8BC8-12CA7D18F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AD2E0-3C44-EB43-A1EA-25AD38C95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A978-62D2-4040-BAE1-25E16482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6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EE462F-78B0-0243-8274-4159240204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EC9C68-B38E-9241-84AD-B4FF26E26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3ACB3E-F83E-5846-8357-8671E20CF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71CD-7E53-1243-9052-7D8959E03226}" type="datetimeFigureOut">
              <a:rPr lang="en-US" smtClean="0"/>
              <a:t>2/20/21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76CA5-6DB8-AB43-8F7A-0354F2BA3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2522-18E3-3644-AB3D-1F3735E41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A978-62D2-4040-BAE1-25E16482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2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8632-85BC-344B-977A-9D098001E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C3E1D-C64F-1845-BCAB-773146B41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6A9B1-1316-1B40-ABDE-4281EC064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71CD-7E53-1243-9052-7D8959E03226}" type="datetimeFigureOut">
              <a:rPr lang="en-US" smtClean="0"/>
              <a:t>2/20/21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4C23D-5019-BD49-9ED7-D9D28DA29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65BD3-489B-D143-8253-69A8AA5F3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A978-62D2-4040-BAE1-25E16482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11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20D09-4242-5342-88A6-1E52049C8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72847-754C-AB46-9E55-E1E220315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9D95D-1D22-FD47-9BB0-2EDFBCF5B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71CD-7E53-1243-9052-7D8959E03226}" type="datetimeFigureOut">
              <a:rPr lang="en-US" smtClean="0"/>
              <a:t>2/20/21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2020F-A4A1-064E-80DE-C2CB58C15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CE53DD-4B48-B64D-BFEF-93DE1A494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A978-62D2-4040-BAE1-25E16482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158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6BA4E-34D4-5E4B-8779-3EB6F12AF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6F5F9-BDD5-364E-90AF-DA70E2CBA7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566FB-AD49-D844-AC9C-F1A26D2CBD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979274-5026-DE40-B704-F7256F05C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71CD-7E53-1243-9052-7D8959E03226}" type="datetimeFigureOut">
              <a:rPr lang="en-US" smtClean="0"/>
              <a:t>2/20/21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422CAE-F0F8-D744-916E-E97589718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633F70-A3B8-0645-ADE9-74339A41D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A978-62D2-4040-BAE1-25E16482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35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0682B-CF42-9C41-8EB9-8D7E45C9B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9BD3D3-E687-1D4E-B8A3-835AD2D11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F1F19A-C0D2-404C-B80E-8DBA811BF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184DF3-E2B7-9D4B-94B1-C9383BE92C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3167BC-9AA5-7E4F-B0D8-0A243C6DD3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9CBDAC-300B-1D49-ADF6-6C9147520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71CD-7E53-1243-9052-7D8959E03226}" type="datetimeFigureOut">
              <a:rPr lang="en-US" smtClean="0"/>
              <a:t>2/20/21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3CEAD3-C685-944C-A3AE-523C6699E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8855A9-7693-2B49-BEA6-F3A72FEDC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A978-62D2-4040-BAE1-25E16482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88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F9EA1-CC61-454A-B636-210A1FAEA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5F15EF-1DB9-5A4A-8F41-E25246928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71CD-7E53-1243-9052-7D8959E03226}" type="datetimeFigureOut">
              <a:rPr lang="en-US" smtClean="0"/>
              <a:t>2/20/21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DC7D0B-6BEF-C144-8A53-B0FC7176D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E73844-0B38-DC4A-8035-8335D39DB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A978-62D2-4040-BAE1-25E16482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908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AC941A-8454-7F49-92F6-3148A4972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71CD-7E53-1243-9052-7D8959E03226}" type="datetimeFigureOut">
              <a:rPr lang="en-US" smtClean="0"/>
              <a:t>2/20/21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22B614-57EA-FA4E-85E6-AD36389D5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BB0AA8-47BE-214E-ACB6-5846B134C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A978-62D2-4040-BAE1-25E16482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5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31DD6-F47A-484D-BA92-92F2EBE83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77C52-B257-6E43-8645-29D4469B5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7B758C-FE27-C84F-9565-E2C52D9E22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1A50B4-CA64-3C4D-8865-54F34FE4E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71CD-7E53-1243-9052-7D8959E03226}" type="datetimeFigureOut">
              <a:rPr lang="en-US" smtClean="0"/>
              <a:t>2/20/21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2B588-B26E-5849-B73C-B16A2541C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FFE49-2010-4C47-BADE-C060C3283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A978-62D2-4040-BAE1-25E16482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00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04513-C83D-B74B-99C9-9C0FD208C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04E1E9-45FF-F74D-911D-67050EFA4A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C5BC29-B3F4-194A-B078-00C300C854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BCEE83-5AC7-3D48-ACEA-35B1264B2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71CD-7E53-1243-9052-7D8959E03226}" type="datetimeFigureOut">
              <a:rPr lang="en-US" smtClean="0"/>
              <a:t>2/20/21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12B03B-9F48-7F46-B84C-74074BDF8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44C954-4432-CA46-B39C-BAD9A3F70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A978-62D2-4040-BAE1-25E16482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198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32045F-ABC7-1A4A-841D-1AE2B4F00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44704A-DDCE-7C43-8128-3FAAA093B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AB395-2729-824E-A9AB-637DFCFC6C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171CD-7E53-1243-9052-7D8959E03226}" type="datetimeFigureOut">
              <a:rPr lang="en-US" smtClean="0"/>
              <a:t>2/20/21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E6631-99AC-994D-A6D7-1B997A1377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E7032-5B55-9D42-918A-2681944477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FA978-62D2-4040-BAE1-25E16482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61E274-BC15-0B41-92B1-E31C7B51471A}"/>
              </a:ext>
            </a:extLst>
          </p:cNvPr>
          <p:cNvSpPr txBox="1"/>
          <p:nvPr/>
        </p:nvSpPr>
        <p:spPr>
          <a:xfrm>
            <a:off x="96246" y="2029522"/>
            <a:ext cx="10413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harlie Display" pitchFamily="82" charset="77"/>
              </a:rPr>
              <a:t>Enterprise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7FA9D8-1E54-2E41-BC9D-A38D874A802D}"/>
              </a:ext>
            </a:extLst>
          </p:cNvPr>
          <p:cNvSpPr txBox="1"/>
          <p:nvPr/>
        </p:nvSpPr>
        <p:spPr>
          <a:xfrm>
            <a:off x="107682" y="3002237"/>
            <a:ext cx="905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harlie Display" pitchFamily="82" charset="77"/>
              </a:rPr>
              <a:t>Portfolio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31FBC3-4996-8549-AD7B-D86E246E514A}"/>
              </a:ext>
            </a:extLst>
          </p:cNvPr>
          <p:cNvSpPr txBox="1"/>
          <p:nvPr/>
        </p:nvSpPr>
        <p:spPr>
          <a:xfrm>
            <a:off x="107682" y="4069036"/>
            <a:ext cx="8936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harlie Display" pitchFamily="82" charset="77"/>
              </a:rPr>
              <a:t>Program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69E8EF-DEBF-4842-9F0E-4E81FFC48067}"/>
              </a:ext>
            </a:extLst>
          </p:cNvPr>
          <p:cNvSpPr txBox="1"/>
          <p:nvPr/>
        </p:nvSpPr>
        <p:spPr>
          <a:xfrm>
            <a:off x="117357" y="5176706"/>
            <a:ext cx="6297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harlie Display" pitchFamily="82" charset="77"/>
              </a:rPr>
              <a:t>Team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3E3899-FC37-3647-A615-27EF874472EB}"/>
              </a:ext>
            </a:extLst>
          </p:cNvPr>
          <p:cNvSpPr txBox="1"/>
          <p:nvPr/>
        </p:nvSpPr>
        <p:spPr>
          <a:xfrm>
            <a:off x="117982" y="6174375"/>
            <a:ext cx="9957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harlie Display" pitchFamily="82" charset="77"/>
              </a:rPr>
              <a:t>Individual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94DB97-17C5-E047-8397-9FB558C114B0}"/>
              </a:ext>
            </a:extLst>
          </p:cNvPr>
          <p:cNvSpPr txBox="1"/>
          <p:nvPr/>
        </p:nvSpPr>
        <p:spPr>
          <a:xfrm>
            <a:off x="4164536" y="1323930"/>
            <a:ext cx="691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Charlie Display" pitchFamily="82" charset="77"/>
              </a:rPr>
              <a:t>Points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FFF2F5-02AE-6441-A1B1-0E869D251630}"/>
              </a:ext>
            </a:extLst>
          </p:cNvPr>
          <p:cNvSpPr txBox="1"/>
          <p:nvPr/>
        </p:nvSpPr>
        <p:spPr>
          <a:xfrm>
            <a:off x="3909974" y="368617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Charlie Display" pitchFamily="82" charset="77"/>
              </a:rPr>
              <a:t>Hours (-&gt;MW)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E3DA05-C999-8845-B363-646FE8CCC30D}"/>
              </a:ext>
            </a:extLst>
          </p:cNvPr>
          <p:cNvCxnSpPr>
            <a:cxnSpLocks/>
          </p:cNvCxnSpPr>
          <p:nvPr/>
        </p:nvCxnSpPr>
        <p:spPr>
          <a:xfrm>
            <a:off x="-17506" y="1736121"/>
            <a:ext cx="1220950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61F4CC0-2288-0741-A4EF-DD1CF2CB8214}"/>
              </a:ext>
            </a:extLst>
          </p:cNvPr>
          <p:cNvCxnSpPr>
            <a:cxnSpLocks/>
          </p:cNvCxnSpPr>
          <p:nvPr/>
        </p:nvCxnSpPr>
        <p:spPr>
          <a:xfrm>
            <a:off x="2630284" y="57095"/>
            <a:ext cx="0" cy="680090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FBC0285-F492-A146-AF72-4026265FE79C}"/>
              </a:ext>
            </a:extLst>
          </p:cNvPr>
          <p:cNvCxnSpPr>
            <a:cxnSpLocks/>
          </p:cNvCxnSpPr>
          <p:nvPr/>
        </p:nvCxnSpPr>
        <p:spPr>
          <a:xfrm>
            <a:off x="1394" y="313204"/>
            <a:ext cx="12190606" cy="44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3AC67DB-E04F-C942-9312-976F9002B4C4}"/>
              </a:ext>
            </a:extLst>
          </p:cNvPr>
          <p:cNvSpPr txBox="1"/>
          <p:nvPr/>
        </p:nvSpPr>
        <p:spPr>
          <a:xfrm>
            <a:off x="2720170" y="1893521"/>
            <a:ext cx="106964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dirty="0">
                <a:latin typeface="Charlie Display" pitchFamily="82" charset="77"/>
              </a:rPr>
              <a:t>Plan Budgets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E31C89D-3D5A-F24E-8E5B-777D5C2BE7BA}"/>
              </a:ext>
            </a:extLst>
          </p:cNvPr>
          <p:cNvSpPr txBox="1"/>
          <p:nvPr/>
        </p:nvSpPr>
        <p:spPr>
          <a:xfrm>
            <a:off x="3939045" y="2786720"/>
            <a:ext cx="112733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dirty="0">
                <a:latin typeface="Charlie Display" pitchFamily="82" charset="77"/>
              </a:rPr>
              <a:t>Identify Epics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E68D4BC-7218-0D4E-BA5C-1DC3055D7C55}"/>
              </a:ext>
            </a:extLst>
          </p:cNvPr>
          <p:cNvSpPr txBox="1"/>
          <p:nvPr/>
        </p:nvSpPr>
        <p:spPr>
          <a:xfrm>
            <a:off x="5348249" y="3203808"/>
            <a:ext cx="1225286" cy="9161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dirty="0">
                <a:latin typeface="Charlie Display" pitchFamily="82" charset="77"/>
              </a:rPr>
              <a:t>Build </a:t>
            </a:r>
          </a:p>
          <a:p>
            <a:pPr algn="ctr"/>
            <a:r>
              <a:rPr lang="en-US" dirty="0">
                <a:latin typeface="Charlie Display" pitchFamily="82" charset="77"/>
              </a:rPr>
              <a:t>3-PI Roadmap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5D03112-0689-2F41-9C8A-372767F36464}"/>
              </a:ext>
            </a:extLst>
          </p:cNvPr>
          <p:cNvSpPr txBox="1"/>
          <p:nvPr/>
        </p:nvSpPr>
        <p:spPr>
          <a:xfrm>
            <a:off x="8025560" y="3970383"/>
            <a:ext cx="162643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harlie Display" pitchFamily="82" charset="77"/>
              </a:rPr>
              <a:t>Plan the next Quarter (PI)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1E2AEEF-954D-9A41-BDE7-ED9077935552}"/>
              </a:ext>
            </a:extLst>
          </p:cNvPr>
          <p:cNvSpPr txBox="1"/>
          <p:nvPr/>
        </p:nvSpPr>
        <p:spPr>
          <a:xfrm>
            <a:off x="9821173" y="5046917"/>
            <a:ext cx="124299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harlie Display" pitchFamily="82" charset="77"/>
              </a:rPr>
              <a:t>Plan the Sprint(s)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E93C839-ACB9-6D47-9D79-ED588BD92073}"/>
              </a:ext>
            </a:extLst>
          </p:cNvPr>
          <p:cNvSpPr txBox="1"/>
          <p:nvPr/>
        </p:nvSpPr>
        <p:spPr>
          <a:xfrm>
            <a:off x="11243564" y="6053950"/>
            <a:ext cx="83044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harlie Display" pitchFamily="82" charset="77"/>
              </a:rPr>
              <a:t>Plan Tasks</a:t>
            </a:r>
          </a:p>
        </p:txBody>
      </p: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BD39B485-8AB0-A34D-9241-0034B265A669}"/>
              </a:ext>
            </a:extLst>
          </p:cNvPr>
          <p:cNvCxnSpPr>
            <a:stCxn id="20" idx="2"/>
            <a:endCxn id="21" idx="1"/>
          </p:cNvCxnSpPr>
          <p:nvPr/>
        </p:nvCxnSpPr>
        <p:spPr>
          <a:xfrm rot="16200000" flipH="1">
            <a:off x="3312001" y="2482842"/>
            <a:ext cx="570034" cy="68405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DF10B282-E7DE-8143-B4B6-1C241C9F9989}"/>
              </a:ext>
            </a:extLst>
          </p:cNvPr>
          <p:cNvCxnSpPr>
            <a:cxnSpLocks/>
            <a:stCxn id="21" idx="2"/>
            <a:endCxn id="22" idx="1"/>
          </p:cNvCxnSpPr>
          <p:nvPr/>
        </p:nvCxnSpPr>
        <p:spPr>
          <a:xfrm rot="16200000" flipH="1">
            <a:off x="4811067" y="3124697"/>
            <a:ext cx="228828" cy="84553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CD2BAE0F-82E0-1F45-AA04-66148714ED97}"/>
              </a:ext>
            </a:extLst>
          </p:cNvPr>
          <p:cNvCxnSpPr>
            <a:cxnSpLocks/>
            <a:stCxn id="22" idx="2"/>
            <a:endCxn id="57" idx="1"/>
          </p:cNvCxnSpPr>
          <p:nvPr/>
        </p:nvCxnSpPr>
        <p:spPr>
          <a:xfrm rot="16200000" flipH="1">
            <a:off x="6215853" y="3864988"/>
            <a:ext cx="168831" cy="67875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>
            <a:extLst>
              <a:ext uri="{FF2B5EF4-FFF2-40B4-BE49-F238E27FC236}">
                <a16:creationId xmlns:a16="http://schemas.microsoft.com/office/drawing/2014/main" id="{787E19E3-9249-744B-A7A7-58F21B2DE1BA}"/>
              </a:ext>
            </a:extLst>
          </p:cNvPr>
          <p:cNvCxnSpPr>
            <a:cxnSpLocks/>
            <a:stCxn id="108" idx="2"/>
            <a:endCxn id="25" idx="1"/>
          </p:cNvCxnSpPr>
          <p:nvPr/>
        </p:nvCxnSpPr>
        <p:spPr>
          <a:xfrm rot="16200000" flipH="1">
            <a:off x="9696975" y="4830526"/>
            <a:ext cx="687347" cy="240583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62694ECD-74BE-E64D-BC05-1B76561441F1}"/>
              </a:ext>
            </a:extLst>
          </p:cNvPr>
          <p:cNvCxnSpPr>
            <a:cxnSpLocks/>
          </p:cNvCxnSpPr>
          <p:nvPr/>
        </p:nvCxnSpPr>
        <p:spPr>
          <a:xfrm>
            <a:off x="-8925" y="2692254"/>
            <a:ext cx="1220092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E5429F4-CFE6-B549-9D4E-9F8D911CBDBC}"/>
              </a:ext>
            </a:extLst>
          </p:cNvPr>
          <p:cNvCxnSpPr>
            <a:cxnSpLocks/>
          </p:cNvCxnSpPr>
          <p:nvPr/>
        </p:nvCxnSpPr>
        <p:spPr>
          <a:xfrm>
            <a:off x="-8925" y="3688489"/>
            <a:ext cx="1220092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A0F32F2-C6F5-DF4C-87B9-BC6178CE23A5}"/>
              </a:ext>
            </a:extLst>
          </p:cNvPr>
          <p:cNvCxnSpPr>
            <a:cxnSpLocks/>
          </p:cNvCxnSpPr>
          <p:nvPr/>
        </p:nvCxnSpPr>
        <p:spPr>
          <a:xfrm>
            <a:off x="-7049" y="4829431"/>
            <a:ext cx="1219904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850F3C77-DF1E-5644-A180-16CD53A9097B}"/>
              </a:ext>
            </a:extLst>
          </p:cNvPr>
          <p:cNvCxnSpPr>
            <a:cxnSpLocks/>
          </p:cNvCxnSpPr>
          <p:nvPr/>
        </p:nvCxnSpPr>
        <p:spPr>
          <a:xfrm>
            <a:off x="-8926" y="5896231"/>
            <a:ext cx="1220092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9D01BDAD-EBC3-5843-9163-28D6EC008C1B}"/>
              </a:ext>
            </a:extLst>
          </p:cNvPr>
          <p:cNvSpPr txBox="1"/>
          <p:nvPr/>
        </p:nvSpPr>
        <p:spPr>
          <a:xfrm>
            <a:off x="6639644" y="3965614"/>
            <a:ext cx="112733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dirty="0">
                <a:latin typeface="Charlie Display" pitchFamily="82" charset="77"/>
              </a:rPr>
              <a:t>Identify Features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42330182-4FCA-EC40-BEA8-A89078FC24E5}"/>
              </a:ext>
            </a:extLst>
          </p:cNvPr>
          <p:cNvCxnSpPr>
            <a:cxnSpLocks/>
            <a:stCxn id="57" idx="3"/>
            <a:endCxn id="23" idx="1"/>
          </p:cNvCxnSpPr>
          <p:nvPr/>
        </p:nvCxnSpPr>
        <p:spPr>
          <a:xfrm>
            <a:off x="7766979" y="4288780"/>
            <a:ext cx="258581" cy="47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AFB1BDAD-2023-3B4D-9F90-7C7F04E9C90F}"/>
              </a:ext>
            </a:extLst>
          </p:cNvPr>
          <p:cNvSpPr txBox="1"/>
          <p:nvPr/>
        </p:nvSpPr>
        <p:spPr>
          <a:xfrm>
            <a:off x="3520270" y="19844"/>
            <a:ext cx="65708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highlight>
                  <a:srgbClr val="FFFF00"/>
                </a:highlight>
                <a:latin typeface="Charlie Display" pitchFamily="82" charset="77"/>
              </a:rPr>
              <a:t>Estimation Units for demand from work items (and for capacity constraints)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1E47B4D-D71C-1340-9D5F-E50AFCA95279}"/>
              </a:ext>
            </a:extLst>
          </p:cNvPr>
          <p:cNvSpPr txBox="1"/>
          <p:nvPr/>
        </p:nvSpPr>
        <p:spPr>
          <a:xfrm>
            <a:off x="8553547" y="2148942"/>
            <a:ext cx="3075236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latin typeface="Charlie Display" pitchFamily="82" charset="77"/>
              </a:rPr>
              <a:t>Capacity Planning can occur at each of these steps, performed by the leadership at that level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68C73BE3-AAF2-6042-B4CF-2E2531CE592A}"/>
              </a:ext>
            </a:extLst>
          </p:cNvPr>
          <p:cNvCxnSpPr>
            <a:cxnSpLocks/>
            <a:stCxn id="81" idx="2"/>
            <a:endCxn id="22" idx="3"/>
          </p:cNvCxnSpPr>
          <p:nvPr/>
        </p:nvCxnSpPr>
        <p:spPr>
          <a:xfrm flipH="1">
            <a:off x="6573535" y="2979939"/>
            <a:ext cx="3517630" cy="68194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3BB41F4E-D165-F548-873C-E1AA605049D3}"/>
              </a:ext>
            </a:extLst>
          </p:cNvPr>
          <p:cNvCxnSpPr>
            <a:cxnSpLocks/>
            <a:stCxn id="81" idx="2"/>
            <a:endCxn id="23" idx="0"/>
          </p:cNvCxnSpPr>
          <p:nvPr/>
        </p:nvCxnSpPr>
        <p:spPr>
          <a:xfrm flipH="1">
            <a:off x="8838776" y="2979939"/>
            <a:ext cx="1252389" cy="990444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F0D2676C-F4D3-114C-A37E-C0EEBA967431}"/>
              </a:ext>
            </a:extLst>
          </p:cNvPr>
          <p:cNvCxnSpPr>
            <a:cxnSpLocks/>
            <a:stCxn id="81" idx="2"/>
            <a:endCxn id="24" idx="0"/>
          </p:cNvCxnSpPr>
          <p:nvPr/>
        </p:nvCxnSpPr>
        <p:spPr>
          <a:xfrm>
            <a:off x="10091165" y="2979939"/>
            <a:ext cx="351503" cy="2066978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63A6AA4F-8BC5-B042-92EA-D8023A0BDF04}"/>
              </a:ext>
            </a:extLst>
          </p:cNvPr>
          <p:cNvSpPr txBox="1"/>
          <p:nvPr/>
        </p:nvSpPr>
        <p:spPr>
          <a:xfrm>
            <a:off x="8274064" y="5043438"/>
            <a:ext cx="112733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dirty="0">
                <a:latin typeface="Charlie Display" pitchFamily="82" charset="77"/>
              </a:rPr>
              <a:t>Identify Stories</a:t>
            </a:r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56B0CB92-DDCE-CD4D-A18D-3EBC02023AF9}"/>
              </a:ext>
            </a:extLst>
          </p:cNvPr>
          <p:cNvCxnSpPr>
            <a:cxnSpLocks/>
            <a:stCxn id="23" idx="2"/>
            <a:endCxn id="108" idx="0"/>
          </p:cNvCxnSpPr>
          <p:nvPr/>
        </p:nvCxnSpPr>
        <p:spPr>
          <a:xfrm flipH="1">
            <a:off x="8837732" y="4616714"/>
            <a:ext cx="1044" cy="4267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0BE19F92-04BF-2D43-948B-2E8A9EE84495}"/>
              </a:ext>
            </a:extLst>
          </p:cNvPr>
          <p:cNvCxnSpPr>
            <a:cxnSpLocks/>
            <a:stCxn id="108" idx="3"/>
            <a:endCxn id="24" idx="1"/>
          </p:cNvCxnSpPr>
          <p:nvPr/>
        </p:nvCxnSpPr>
        <p:spPr>
          <a:xfrm>
            <a:off x="9401399" y="5366604"/>
            <a:ext cx="419774" cy="34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6FDB99D-22E7-BB42-AAE5-907FC05D0AFA}"/>
              </a:ext>
            </a:extLst>
          </p:cNvPr>
          <p:cNvCxnSpPr>
            <a:cxnSpLocks/>
          </p:cNvCxnSpPr>
          <p:nvPr/>
        </p:nvCxnSpPr>
        <p:spPr>
          <a:xfrm>
            <a:off x="-17507" y="759132"/>
            <a:ext cx="122095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48DD342-E36C-1F47-8739-20FB6083B5D7}"/>
              </a:ext>
            </a:extLst>
          </p:cNvPr>
          <p:cNvCxnSpPr>
            <a:cxnSpLocks/>
          </p:cNvCxnSpPr>
          <p:nvPr/>
        </p:nvCxnSpPr>
        <p:spPr>
          <a:xfrm>
            <a:off x="-17508" y="1210445"/>
            <a:ext cx="12209508" cy="15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E8477082-A3EA-4C4A-96F0-4505B3ED3B27}"/>
              </a:ext>
            </a:extLst>
          </p:cNvPr>
          <p:cNvSpPr txBox="1"/>
          <p:nvPr/>
        </p:nvSpPr>
        <p:spPr>
          <a:xfrm>
            <a:off x="-140117" y="1325911"/>
            <a:ext cx="1001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latin typeface="Charlie Display" pitchFamily="82" charset="77"/>
              </a:rPr>
              <a:t>Run: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8168058-5BED-534C-B5D6-2B5BCE0347BA}"/>
              </a:ext>
            </a:extLst>
          </p:cNvPr>
          <p:cNvSpPr txBox="1"/>
          <p:nvPr/>
        </p:nvSpPr>
        <p:spPr>
          <a:xfrm>
            <a:off x="-126911" y="862113"/>
            <a:ext cx="1001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latin typeface="Charlie Display" pitchFamily="82" charset="77"/>
              </a:rPr>
              <a:t>Walk: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397F1F1-73EC-6C4D-9086-DC011E985BF3}"/>
              </a:ext>
            </a:extLst>
          </p:cNvPr>
          <p:cNvSpPr txBox="1"/>
          <p:nvPr/>
        </p:nvSpPr>
        <p:spPr>
          <a:xfrm>
            <a:off x="-126911" y="358449"/>
            <a:ext cx="1001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latin typeface="Charlie Display" pitchFamily="82" charset="77"/>
              </a:rPr>
              <a:t>Crawl: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9CB92AE-4200-C748-B585-11E3C33EB1CB}"/>
              </a:ext>
            </a:extLst>
          </p:cNvPr>
          <p:cNvSpPr txBox="1"/>
          <p:nvPr/>
        </p:nvSpPr>
        <p:spPr>
          <a:xfrm>
            <a:off x="4250938" y="840823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Charlie Display" pitchFamily="82" charset="77"/>
              </a:rPr>
              <a:t>MW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E404CB8-7966-8740-B00A-CE47746ED289}"/>
              </a:ext>
            </a:extLst>
          </p:cNvPr>
          <p:cNvSpPr txBox="1"/>
          <p:nvPr/>
        </p:nvSpPr>
        <p:spPr>
          <a:xfrm>
            <a:off x="7113106" y="848115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Charlie Display" pitchFamily="82" charset="77"/>
              </a:rPr>
              <a:t>MW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6E1036A-46EE-1940-AC00-54FC5068B091}"/>
              </a:ext>
            </a:extLst>
          </p:cNvPr>
          <p:cNvSpPr txBox="1"/>
          <p:nvPr/>
        </p:nvSpPr>
        <p:spPr>
          <a:xfrm>
            <a:off x="6573535" y="373389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Charlie Display" pitchFamily="82" charset="77"/>
              </a:rPr>
              <a:t>Hours (-&gt;MW)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5877926-5720-B84D-879C-761C14BD9B01}"/>
              </a:ext>
            </a:extLst>
          </p:cNvPr>
          <p:cNvSpPr txBox="1"/>
          <p:nvPr/>
        </p:nvSpPr>
        <p:spPr>
          <a:xfrm>
            <a:off x="7038406" y="1318293"/>
            <a:ext cx="691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Charlie Display" pitchFamily="82" charset="77"/>
              </a:rPr>
              <a:t>Points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C5ED260-B9B1-AE43-8063-20B32EF526AF}"/>
              </a:ext>
            </a:extLst>
          </p:cNvPr>
          <p:cNvSpPr txBox="1"/>
          <p:nvPr/>
        </p:nvSpPr>
        <p:spPr>
          <a:xfrm>
            <a:off x="8597099" y="1310126"/>
            <a:ext cx="691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Charlie Display" pitchFamily="82" charset="77"/>
              </a:rPr>
              <a:t>Points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FDC8AEB-79FF-E24D-BE9E-3B4DD9BF66FB}"/>
              </a:ext>
            </a:extLst>
          </p:cNvPr>
          <p:cNvSpPr txBox="1"/>
          <p:nvPr/>
        </p:nvSpPr>
        <p:spPr>
          <a:xfrm>
            <a:off x="8597099" y="835073"/>
            <a:ext cx="691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Charlie Display" pitchFamily="82" charset="77"/>
              </a:rPr>
              <a:t>Points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E7FDD5E-FD77-0E48-A3B8-50807C57E3F7}"/>
              </a:ext>
            </a:extLst>
          </p:cNvPr>
          <p:cNvSpPr txBox="1"/>
          <p:nvPr/>
        </p:nvSpPr>
        <p:spPr>
          <a:xfrm>
            <a:off x="8606850" y="351835"/>
            <a:ext cx="691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Charlie Display" pitchFamily="82" charset="77"/>
              </a:rPr>
              <a:t>Points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6EE2879-C80E-4540-943C-87D115BB146A}"/>
              </a:ext>
            </a:extLst>
          </p:cNvPr>
          <p:cNvSpPr txBox="1"/>
          <p:nvPr/>
        </p:nvSpPr>
        <p:spPr>
          <a:xfrm>
            <a:off x="1234807" y="334356"/>
            <a:ext cx="13692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>
                <a:latin typeface="Charlie Display" pitchFamily="82" charset="77"/>
              </a:rPr>
              <a:t>Estimation System = “MW/TW”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ABA4486-26AA-7943-83B2-4C091F231EFB}"/>
              </a:ext>
            </a:extLst>
          </p:cNvPr>
          <p:cNvSpPr txBox="1"/>
          <p:nvPr/>
        </p:nvSpPr>
        <p:spPr>
          <a:xfrm>
            <a:off x="1204722" y="795152"/>
            <a:ext cx="13993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>
                <a:latin typeface="Charlie Display" pitchFamily="82" charset="77"/>
              </a:rPr>
              <a:t>Estimation System = “MW/TW”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721B4A61-6348-6046-BF42-E13A19705D54}"/>
              </a:ext>
            </a:extLst>
          </p:cNvPr>
          <p:cNvSpPr txBox="1"/>
          <p:nvPr/>
        </p:nvSpPr>
        <p:spPr>
          <a:xfrm>
            <a:off x="1235426" y="1284083"/>
            <a:ext cx="12742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>
                <a:latin typeface="Charlie Display" pitchFamily="82" charset="77"/>
              </a:rPr>
              <a:t>Estimation System = “Points”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BEA90D63-BC9B-AA4D-8A99-7636089BBF1C}"/>
              </a:ext>
            </a:extLst>
          </p:cNvPr>
          <p:cNvCxnSpPr>
            <a:cxnSpLocks/>
          </p:cNvCxnSpPr>
          <p:nvPr/>
        </p:nvCxnSpPr>
        <p:spPr>
          <a:xfrm>
            <a:off x="1193212" y="19844"/>
            <a:ext cx="0" cy="680090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079E11A9-FFDB-B249-A88A-A0340E5DEF0A}"/>
              </a:ext>
            </a:extLst>
          </p:cNvPr>
          <p:cNvSpPr txBox="1"/>
          <p:nvPr/>
        </p:nvSpPr>
        <p:spPr>
          <a:xfrm>
            <a:off x="1139400" y="56016"/>
            <a:ext cx="14879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>
                <a:latin typeface="Charlie Display" pitchFamily="82" charset="77"/>
              </a:rPr>
              <a:t>Portfolio Configuration</a:t>
            </a:r>
          </a:p>
        </p:txBody>
      </p:sp>
    </p:spTree>
    <p:extLst>
      <p:ext uri="{BB962C8B-B14F-4D97-AF65-F5344CB8AC3E}">
        <p14:creationId xmlns:p14="http://schemas.microsoft.com/office/powerpoint/2010/main" val="2058761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9F29E4A-ABB9-FC43-B78D-C67118BA8AD2}"/>
              </a:ext>
            </a:extLst>
          </p:cNvPr>
          <p:cNvSpPr txBox="1"/>
          <p:nvPr/>
        </p:nvSpPr>
        <p:spPr>
          <a:xfrm>
            <a:off x="236156" y="1360975"/>
            <a:ext cx="615553" cy="117596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US" sz="1400" b="1" dirty="0">
                <a:latin typeface="Charlie Display" pitchFamily="82" charset="77"/>
              </a:rPr>
              <a:t> Portfolio Epic</a:t>
            </a:r>
          </a:p>
          <a:p>
            <a:pPr algn="ctr"/>
            <a:r>
              <a:rPr lang="en-US" sz="1400" b="1" dirty="0">
                <a:latin typeface="Charlie Display" pitchFamily="82" charset="77"/>
              </a:rPr>
              <a:t> (Project)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1BBDAD-AAE0-DD43-8D74-909A4EAC8227}"/>
              </a:ext>
            </a:extLst>
          </p:cNvPr>
          <p:cNvSpPr txBox="1"/>
          <p:nvPr/>
        </p:nvSpPr>
        <p:spPr>
          <a:xfrm>
            <a:off x="238810" y="3320942"/>
            <a:ext cx="615553" cy="941925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US" sz="1400" b="1" dirty="0">
                <a:latin typeface="Charlie Display" pitchFamily="82" charset="77"/>
              </a:rPr>
              <a:t>Feature</a:t>
            </a:r>
          </a:p>
          <a:p>
            <a:pPr algn="ctr"/>
            <a:r>
              <a:rPr lang="en-US" sz="1400" b="1" dirty="0">
                <a:latin typeface="Charlie Display" pitchFamily="82" charset="77"/>
              </a:rPr>
              <a:t> (JIRA Epic)</a:t>
            </a:r>
            <a:endParaRPr lang="en-US" sz="2000" b="1" dirty="0">
              <a:latin typeface="Charlie Display" pitchFamily="82" charset="7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E2CDCC-7ECC-FF4E-98DA-DD6132FB7DE9}"/>
              </a:ext>
            </a:extLst>
          </p:cNvPr>
          <p:cNvSpPr txBox="1"/>
          <p:nvPr/>
        </p:nvSpPr>
        <p:spPr>
          <a:xfrm>
            <a:off x="333799" y="4752307"/>
            <a:ext cx="400110" cy="51712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400" b="1" dirty="0">
                <a:latin typeface="Charlie Display" pitchFamily="82" charset="77"/>
              </a:rPr>
              <a:t>Story</a:t>
            </a:r>
            <a:endParaRPr lang="en-US" sz="2000" b="1" dirty="0">
              <a:latin typeface="Charlie Display" pitchFamily="82" charset="7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171EF1-7941-B24D-A671-F71AC9DF3376}"/>
              </a:ext>
            </a:extLst>
          </p:cNvPr>
          <p:cNvSpPr txBox="1"/>
          <p:nvPr/>
        </p:nvSpPr>
        <p:spPr>
          <a:xfrm>
            <a:off x="342690" y="5978944"/>
            <a:ext cx="400110" cy="46102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400" b="1" dirty="0">
                <a:latin typeface="Charlie Display" pitchFamily="82" charset="77"/>
              </a:rPr>
              <a:t>Task</a:t>
            </a:r>
            <a:endParaRPr lang="en-US" sz="2000" b="1" dirty="0">
              <a:latin typeface="Charlie Display" pitchFamily="82" charset="77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A771726-345E-5F41-A347-18C025C2039A}"/>
              </a:ext>
            </a:extLst>
          </p:cNvPr>
          <p:cNvSpPr txBox="1"/>
          <p:nvPr/>
        </p:nvSpPr>
        <p:spPr>
          <a:xfrm>
            <a:off x="1177917" y="2099197"/>
            <a:ext cx="1236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harlie Display" pitchFamily="82" charset="77"/>
              </a:rPr>
              <a:t>To help portfolio leadership to create realistic roadmaps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5BE3498-2D5A-BB49-A59E-F4FC8319A4C2}"/>
              </a:ext>
            </a:extLst>
          </p:cNvPr>
          <p:cNvSpPr txBox="1"/>
          <p:nvPr/>
        </p:nvSpPr>
        <p:spPr>
          <a:xfrm>
            <a:off x="1184794" y="3211542"/>
            <a:ext cx="1236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harlie Display" pitchFamily="82" charset="77"/>
              </a:rPr>
              <a:t>To help program leadership steer a “reasonable” amount of work to the next PI (as features)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F898BA8-D8CB-9B45-A97F-63074F1B7813}"/>
              </a:ext>
            </a:extLst>
          </p:cNvPr>
          <p:cNvSpPr txBox="1"/>
          <p:nvPr/>
        </p:nvSpPr>
        <p:spPr>
          <a:xfrm>
            <a:off x="1201932" y="4523261"/>
            <a:ext cx="12369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harlie Display" pitchFamily="82" charset="77"/>
              </a:rPr>
              <a:t>To help team leadership to plan the sprints with a consistent velocity target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2E331A2-2DA2-3548-8C78-E31248A3106F}"/>
              </a:ext>
            </a:extLst>
          </p:cNvPr>
          <p:cNvSpPr txBox="1"/>
          <p:nvPr/>
        </p:nvSpPr>
        <p:spPr>
          <a:xfrm>
            <a:off x="1147181" y="5855513"/>
            <a:ext cx="1353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harlie Display" pitchFamily="82" charset="77"/>
              </a:rPr>
              <a:t>To help developers show incremental progress with hour-based tasks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3FB7BDB-21C3-3C43-9AEF-D4926D4C50A0}"/>
              </a:ext>
            </a:extLst>
          </p:cNvPr>
          <p:cNvSpPr txBox="1"/>
          <p:nvPr/>
        </p:nvSpPr>
        <p:spPr>
          <a:xfrm>
            <a:off x="2455242" y="2031641"/>
            <a:ext cx="15172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Member-Weeks per Program per PI (converted from </a:t>
            </a:r>
            <a:r>
              <a:rPr lang="en-US" sz="1000" b="1" dirty="0">
                <a:latin typeface="Charlie Display" pitchFamily="82" charset="77"/>
              </a:rPr>
              <a:t>hours</a:t>
            </a:r>
            <a:r>
              <a:rPr lang="en-US" sz="1000" dirty="0">
                <a:latin typeface="Charlie Display" pitchFamily="82" charset="77"/>
              </a:rPr>
              <a:t> estimates collected outside JA)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3851B67-B62C-9847-8E38-29D93CF964B3}"/>
              </a:ext>
            </a:extLst>
          </p:cNvPr>
          <p:cNvSpPr txBox="1"/>
          <p:nvPr/>
        </p:nvSpPr>
        <p:spPr>
          <a:xfrm>
            <a:off x="2550528" y="4796895"/>
            <a:ext cx="1236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Story points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225C657-EBFD-154F-9D9E-3BDFA2883072}"/>
              </a:ext>
            </a:extLst>
          </p:cNvPr>
          <p:cNvSpPr txBox="1"/>
          <p:nvPr/>
        </p:nvSpPr>
        <p:spPr>
          <a:xfrm>
            <a:off x="2654960" y="6185938"/>
            <a:ext cx="1013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Hours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180E05E-87AA-2D4E-A9A1-FDDF21E83FF3}"/>
              </a:ext>
            </a:extLst>
          </p:cNvPr>
          <p:cNvSpPr txBox="1"/>
          <p:nvPr/>
        </p:nvSpPr>
        <p:spPr>
          <a:xfrm>
            <a:off x="3971236" y="2082713"/>
            <a:ext cx="1236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After epic has been accepted into portfolio backlog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95333C4-7D10-6447-A020-5F4DF18A216E}"/>
              </a:ext>
            </a:extLst>
          </p:cNvPr>
          <p:cNvSpPr txBox="1"/>
          <p:nvPr/>
        </p:nvSpPr>
        <p:spPr>
          <a:xfrm>
            <a:off x="3985801" y="3284490"/>
            <a:ext cx="12369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After feature has been identified, usually as part of a Big Design Up Front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D27A4D6-0F41-2141-B82F-9D6458C8DD41}"/>
              </a:ext>
            </a:extLst>
          </p:cNvPr>
          <p:cNvSpPr txBox="1"/>
          <p:nvPr/>
        </p:nvSpPr>
        <p:spPr>
          <a:xfrm>
            <a:off x="5408882" y="2052098"/>
            <a:ext cx="1236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Epic owners, system architects, and program architects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D225DEF-74F0-DE49-9E43-DB463F3B913B}"/>
              </a:ext>
            </a:extLst>
          </p:cNvPr>
          <p:cNvSpPr txBox="1"/>
          <p:nvPr/>
        </p:nvSpPr>
        <p:spPr>
          <a:xfrm>
            <a:off x="5383674" y="3214201"/>
            <a:ext cx="1236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Product managers, working with product architects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E0770C1-0DA0-2649-8696-A905996ED135}"/>
              </a:ext>
            </a:extLst>
          </p:cNvPr>
          <p:cNvSpPr txBox="1"/>
          <p:nvPr/>
        </p:nvSpPr>
        <p:spPr>
          <a:xfrm>
            <a:off x="3958515" y="4573365"/>
            <a:ext cx="12369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After story has been placed into sprint backlog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DFFC19D-F0AD-4F46-AD83-1379D7E4EB52}"/>
              </a:ext>
            </a:extLst>
          </p:cNvPr>
          <p:cNvSpPr txBox="1"/>
          <p:nvPr/>
        </p:nvSpPr>
        <p:spPr>
          <a:xfrm>
            <a:off x="5393595" y="4622508"/>
            <a:ext cx="12369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Product owners, working with developers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3F5CEBE-DBC1-6840-8DFE-052FFE68B536}"/>
              </a:ext>
            </a:extLst>
          </p:cNvPr>
          <p:cNvSpPr txBox="1"/>
          <p:nvPr/>
        </p:nvSpPr>
        <p:spPr>
          <a:xfrm>
            <a:off x="4026220" y="6056001"/>
            <a:ext cx="11100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After sprint has started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C2B9D0B-53DB-CE46-BB68-D862E2FD1D75}"/>
              </a:ext>
            </a:extLst>
          </p:cNvPr>
          <p:cNvSpPr txBox="1"/>
          <p:nvPr/>
        </p:nvSpPr>
        <p:spPr>
          <a:xfrm>
            <a:off x="5444926" y="6086018"/>
            <a:ext cx="1031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Developers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C2D4028-1427-9146-B668-117D603EF5C6}"/>
              </a:ext>
            </a:extLst>
          </p:cNvPr>
          <p:cNvSpPr txBox="1"/>
          <p:nvPr/>
        </p:nvSpPr>
        <p:spPr>
          <a:xfrm>
            <a:off x="6860061" y="2123975"/>
            <a:ext cx="1236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Forecast tab of the epic</a:t>
            </a:r>
          </a:p>
          <a:p>
            <a:pPr algn="ctr"/>
            <a:r>
              <a:rPr lang="en-US" sz="1000" dirty="0">
                <a:latin typeface="Charlie Display" pitchFamily="82" charset="77"/>
              </a:rPr>
              <a:t>(or the Forecast page directly)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BD1DB61-293B-AD45-90A2-9EFCE1D66B26}"/>
              </a:ext>
            </a:extLst>
          </p:cNvPr>
          <p:cNvSpPr txBox="1"/>
          <p:nvPr/>
        </p:nvSpPr>
        <p:spPr>
          <a:xfrm>
            <a:off x="6811842" y="3225939"/>
            <a:ext cx="1331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Member Weeks field on Detail tab of the feature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0E44BE2-F81A-A343-871D-1378F8355D53}"/>
              </a:ext>
            </a:extLst>
          </p:cNvPr>
          <p:cNvSpPr txBox="1"/>
          <p:nvPr/>
        </p:nvSpPr>
        <p:spPr>
          <a:xfrm>
            <a:off x="6683193" y="4573365"/>
            <a:ext cx="146299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harlie Display" pitchFamily="82" charset="77"/>
              </a:rPr>
              <a:t>N/A</a:t>
            </a:r>
            <a:r>
              <a:rPr lang="en-US" sz="1000" dirty="0">
                <a:latin typeface="Charlie Display" pitchFamily="82" charset="77"/>
              </a:rPr>
              <a:t> – Points should be entered in JIRA and viewed as read-only in Points field on the Story in JA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0F0C31D-79CC-EC46-9E1E-46C5016B7269}"/>
              </a:ext>
            </a:extLst>
          </p:cNvPr>
          <p:cNvSpPr txBox="1"/>
          <p:nvPr/>
        </p:nvSpPr>
        <p:spPr>
          <a:xfrm>
            <a:off x="6770984" y="5816605"/>
            <a:ext cx="146299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harlie Display" pitchFamily="82" charset="77"/>
              </a:rPr>
              <a:t>N/A</a:t>
            </a:r>
            <a:r>
              <a:rPr lang="en-US" sz="1000" dirty="0">
                <a:latin typeface="Charlie Display" pitchFamily="82" charset="77"/>
              </a:rPr>
              <a:t> – Hours should be entered in JIRA and viewed as read-only in Hours field on the Task in JA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934E366-EB93-4B41-8E36-22EE9FE998A4}"/>
              </a:ext>
            </a:extLst>
          </p:cNvPr>
          <p:cNvSpPr txBox="1"/>
          <p:nvPr/>
        </p:nvSpPr>
        <p:spPr>
          <a:xfrm>
            <a:off x="8263126" y="2082713"/>
            <a:ext cx="2325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From “Plan Capacity” button in Forecast page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C2A0EC2-3B22-8A45-9C2F-45B0BBC60554}"/>
              </a:ext>
            </a:extLst>
          </p:cNvPr>
          <p:cNvSpPr txBox="1"/>
          <p:nvPr/>
        </p:nvSpPr>
        <p:spPr>
          <a:xfrm>
            <a:off x="8285015" y="4474741"/>
            <a:ext cx="23232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Team Velocity in points (per sprint) is calculated automatically but can be overridden from “Override” button in Backlog-&gt;Viewing Stories&gt; Kanban </a:t>
            </a:r>
            <a:r>
              <a:rPr lang="en-US" sz="1000" dirty="0" err="1">
                <a:latin typeface="Charlie Display" pitchFamily="82" charset="77"/>
              </a:rPr>
              <a:t>Board:Column</a:t>
            </a:r>
            <a:r>
              <a:rPr lang="en-US" sz="1000" dirty="0">
                <a:latin typeface="Charlie Display" pitchFamily="82" charset="77"/>
              </a:rPr>
              <a:t> View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84097B5-5DB1-A943-8314-2EFDD971AF17}"/>
              </a:ext>
            </a:extLst>
          </p:cNvPr>
          <p:cNvSpPr txBox="1"/>
          <p:nvPr/>
        </p:nvSpPr>
        <p:spPr>
          <a:xfrm>
            <a:off x="8336991" y="5828975"/>
            <a:ext cx="2201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Team Velocity in Hours (per sprint) is entered for the individual members of the team from the Sprint object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1754808-14D1-404A-B29B-4CBEAFE9D813}"/>
              </a:ext>
            </a:extLst>
          </p:cNvPr>
          <p:cNvSpPr txBox="1"/>
          <p:nvPr/>
        </p:nvSpPr>
        <p:spPr>
          <a:xfrm>
            <a:off x="10672959" y="2094685"/>
            <a:ext cx="1503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harlie Display" pitchFamily="82" charset="77"/>
              </a:rPr>
              <a:t>Forecast </a:t>
            </a:r>
            <a:r>
              <a:rPr lang="en-US" sz="1000" dirty="0">
                <a:latin typeface="Charlie Display" pitchFamily="82" charset="77"/>
              </a:rPr>
              <a:t>page</a:t>
            </a:r>
            <a:r>
              <a:rPr lang="en-US" sz="1000" b="1" dirty="0">
                <a:latin typeface="Charlie Display" pitchFamily="82" charset="77"/>
              </a:rPr>
              <a:t>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F9647AF-4CCD-F841-92B5-7CF889DDFFD8}"/>
              </a:ext>
            </a:extLst>
          </p:cNvPr>
          <p:cNvSpPr txBox="1"/>
          <p:nvPr/>
        </p:nvSpPr>
        <p:spPr>
          <a:xfrm>
            <a:off x="10714515" y="4562611"/>
            <a:ext cx="1333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harlie Display" pitchFamily="82" charset="77"/>
              </a:rPr>
              <a:t>Backlog-</a:t>
            </a:r>
            <a:r>
              <a:rPr lang="en-US" sz="1000" dirty="0">
                <a:latin typeface="Charlie Display" pitchFamily="82" charset="77"/>
              </a:rPr>
              <a:t>&gt;Viewing Stories&gt;Kanban Board: Column View)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34E14BC-343A-8841-B256-71B7DABB821B}"/>
              </a:ext>
            </a:extLst>
          </p:cNvPr>
          <p:cNvSpPr txBox="1"/>
          <p:nvPr/>
        </p:nvSpPr>
        <p:spPr>
          <a:xfrm>
            <a:off x="10724592" y="6009834"/>
            <a:ext cx="133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harlie Display" pitchFamily="82" charset="77"/>
              </a:rPr>
              <a:t>Capacity Planning </a:t>
            </a:r>
            <a:r>
              <a:rPr lang="en-US" sz="1000" dirty="0">
                <a:latin typeface="Charlie Display" pitchFamily="82" charset="77"/>
              </a:rPr>
              <a:t>page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27B2F9F-3E70-074F-8919-1FD08C88CC90}"/>
              </a:ext>
            </a:extLst>
          </p:cNvPr>
          <p:cNvSpPr txBox="1"/>
          <p:nvPr/>
        </p:nvSpPr>
        <p:spPr>
          <a:xfrm>
            <a:off x="1097116" y="992542"/>
            <a:ext cx="13769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harlie Display" pitchFamily="82" charset="77"/>
              </a:rPr>
              <a:t>To help portfolio leadership to anticipate cost and set a target budget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227F225-2EF5-6542-8962-53A8A930BAF0}"/>
              </a:ext>
            </a:extLst>
          </p:cNvPr>
          <p:cNvSpPr txBox="1"/>
          <p:nvPr/>
        </p:nvSpPr>
        <p:spPr>
          <a:xfrm>
            <a:off x="2428104" y="980719"/>
            <a:ext cx="14834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Member Weeks (converted from </a:t>
            </a:r>
            <a:r>
              <a:rPr lang="en-US" sz="1000" b="1" dirty="0">
                <a:latin typeface="Charlie Display" pitchFamily="82" charset="77"/>
              </a:rPr>
              <a:t>hours</a:t>
            </a:r>
            <a:r>
              <a:rPr lang="en-US" sz="1000" dirty="0">
                <a:latin typeface="Charlie Display" pitchFamily="82" charset="77"/>
              </a:rPr>
              <a:t> estimates, collected outside JA)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B58F9B9-59FE-F444-A42C-378A10BEDF77}"/>
              </a:ext>
            </a:extLst>
          </p:cNvPr>
          <p:cNvSpPr txBox="1"/>
          <p:nvPr/>
        </p:nvSpPr>
        <p:spPr>
          <a:xfrm>
            <a:off x="3881832" y="996951"/>
            <a:ext cx="13632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After epic has been pulled from the funnel, with epic in “Intake PI”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2AF7914-7905-4D43-8EA1-2C4CF87AFA0D}"/>
              </a:ext>
            </a:extLst>
          </p:cNvPr>
          <p:cNvSpPr txBox="1"/>
          <p:nvPr/>
        </p:nvSpPr>
        <p:spPr>
          <a:xfrm>
            <a:off x="5477454" y="1158680"/>
            <a:ext cx="1041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Epic owners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CBDCB7C-AC84-C04E-AB09-481CE37C7182}"/>
              </a:ext>
            </a:extLst>
          </p:cNvPr>
          <p:cNvSpPr txBox="1"/>
          <p:nvPr/>
        </p:nvSpPr>
        <p:spPr>
          <a:xfrm>
            <a:off x="6811842" y="976736"/>
            <a:ext cx="1331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Member Weeks field on Detail tab of the epic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2528D4B-76B5-8249-BEC7-C94B78DC14D4}"/>
              </a:ext>
            </a:extLst>
          </p:cNvPr>
          <p:cNvSpPr txBox="1"/>
          <p:nvPr/>
        </p:nvSpPr>
        <p:spPr>
          <a:xfrm>
            <a:off x="10665147" y="997149"/>
            <a:ext cx="1419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harlie Display" pitchFamily="82" charset="77"/>
              </a:rPr>
              <a:t>Portfolio Room: Resources View </a:t>
            </a:r>
            <a:endParaRPr lang="en-US" sz="1000" dirty="0">
              <a:latin typeface="Charlie Display" pitchFamily="82" charset="77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15CCBCF-4F71-1040-97B3-6F0E53F9C871}"/>
              </a:ext>
            </a:extLst>
          </p:cNvPr>
          <p:cNvSpPr txBox="1"/>
          <p:nvPr/>
        </p:nvSpPr>
        <p:spPr>
          <a:xfrm>
            <a:off x="8271144" y="992456"/>
            <a:ext cx="2236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From “Plan Capacity” button in Forecast page (against an Intake program and Intake PI for the Portfolio)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B418F2C-4965-1241-AE42-34D4653F2CD7}"/>
              </a:ext>
            </a:extLst>
          </p:cNvPr>
          <p:cNvSpPr txBox="1"/>
          <p:nvPr/>
        </p:nvSpPr>
        <p:spPr>
          <a:xfrm>
            <a:off x="2433204" y="3360303"/>
            <a:ext cx="14834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Member Weeks (converted from </a:t>
            </a:r>
            <a:r>
              <a:rPr lang="en-US" sz="1000" b="1" dirty="0">
                <a:latin typeface="Charlie Display" pitchFamily="82" charset="77"/>
              </a:rPr>
              <a:t>hours</a:t>
            </a:r>
            <a:r>
              <a:rPr lang="en-US" sz="1000" dirty="0">
                <a:latin typeface="Charlie Display" pitchFamily="82" charset="77"/>
              </a:rPr>
              <a:t> estimates, collected outside JA)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81FB984-3856-DB46-A383-C3BDE5CC0B37}"/>
              </a:ext>
            </a:extLst>
          </p:cNvPr>
          <p:cNvSpPr txBox="1"/>
          <p:nvPr/>
        </p:nvSpPr>
        <p:spPr>
          <a:xfrm>
            <a:off x="8162013" y="3779549"/>
            <a:ext cx="24276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MW-&gt;Pts is driven by Estimation Conversions for </a:t>
            </a:r>
            <a:r>
              <a:rPr lang="en-US" sz="1000" dirty="0" err="1">
                <a:latin typeface="Charlie Display" pitchFamily="82" charset="77"/>
              </a:rPr>
              <a:t>Fibanocci</a:t>
            </a:r>
            <a:r>
              <a:rPr lang="en-US" sz="1000" dirty="0">
                <a:latin typeface="Charlie Display" pitchFamily="82" charset="77"/>
              </a:rPr>
              <a:t> settings [e.g. if 1 MW = 2.5 story points, then set 1 Fibonacci FP = 0.067 TW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C8C23FC-6EB1-1747-9C62-3C4B4E9C641C}"/>
              </a:ext>
            </a:extLst>
          </p:cNvPr>
          <p:cNvSpPr txBox="1"/>
          <p:nvPr/>
        </p:nvSpPr>
        <p:spPr>
          <a:xfrm>
            <a:off x="8277852" y="3218466"/>
            <a:ext cx="228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“Override” button in Backlog-&gt; Viewing Features-&gt; Kanban </a:t>
            </a:r>
            <a:r>
              <a:rPr lang="en-US" sz="1000" dirty="0" err="1">
                <a:latin typeface="Charlie Display" pitchFamily="82" charset="77"/>
              </a:rPr>
              <a:t>Board:Column</a:t>
            </a:r>
            <a:r>
              <a:rPr lang="en-US" sz="1000" dirty="0">
                <a:latin typeface="Charlie Display" pitchFamily="82" charset="77"/>
              </a:rPr>
              <a:t> View 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A8270DE-F67F-8F44-9819-F38CAB403A72}"/>
              </a:ext>
            </a:extLst>
          </p:cNvPr>
          <p:cNvSpPr txBox="1"/>
          <p:nvPr/>
        </p:nvSpPr>
        <p:spPr>
          <a:xfrm>
            <a:off x="10724591" y="3346440"/>
            <a:ext cx="1333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harlie Display" pitchFamily="82" charset="77"/>
              </a:rPr>
              <a:t>Program Room-</a:t>
            </a:r>
            <a:r>
              <a:rPr lang="en-US" sz="1000" dirty="0">
                <a:latin typeface="Charlie Display" pitchFamily="82" charset="77"/>
              </a:rPr>
              <a:t>&gt; Program Increment Load-&gt; &lt;gear&gt; Estimated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0A96A1E-F519-0840-8370-2A502B283725}"/>
              </a:ext>
            </a:extLst>
          </p:cNvPr>
          <p:cNvSpPr txBox="1"/>
          <p:nvPr/>
        </p:nvSpPr>
        <p:spPr>
          <a:xfrm>
            <a:off x="1260095" y="272198"/>
            <a:ext cx="1074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Estimation Purpose</a:t>
            </a:r>
            <a:endParaRPr lang="en-US" sz="2000" i="1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12D882A-0D52-754E-A6ED-4513D0941D04}"/>
              </a:ext>
            </a:extLst>
          </p:cNvPr>
          <p:cNvSpPr txBox="1"/>
          <p:nvPr/>
        </p:nvSpPr>
        <p:spPr>
          <a:xfrm>
            <a:off x="2642098" y="272198"/>
            <a:ext cx="1074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Estimation Units</a:t>
            </a:r>
            <a:endParaRPr lang="en-US" sz="2000" i="1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ECAB0C5-CF99-3D47-9502-B1F0B70B8F8C}"/>
              </a:ext>
            </a:extLst>
          </p:cNvPr>
          <p:cNvSpPr txBox="1"/>
          <p:nvPr/>
        </p:nvSpPr>
        <p:spPr>
          <a:xfrm>
            <a:off x="4033842" y="132741"/>
            <a:ext cx="10746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When Estimate is Captured</a:t>
            </a:r>
            <a:endParaRPr lang="en-US" sz="2000" i="1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0F7DB485-47E5-4746-9D01-68FDEBC2836D}"/>
              </a:ext>
            </a:extLst>
          </p:cNvPr>
          <p:cNvSpPr txBox="1"/>
          <p:nvPr/>
        </p:nvSpPr>
        <p:spPr>
          <a:xfrm>
            <a:off x="5560976" y="122230"/>
            <a:ext cx="9257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Who Enters the Estimate</a:t>
            </a:r>
            <a:endParaRPr lang="en-US" sz="2000" i="1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0407657-DEDB-164D-8EFC-9143BC324074}"/>
              </a:ext>
            </a:extLst>
          </p:cNvPr>
          <p:cNvSpPr txBox="1"/>
          <p:nvPr/>
        </p:nvSpPr>
        <p:spPr>
          <a:xfrm>
            <a:off x="6744203" y="121884"/>
            <a:ext cx="1349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Where to Enter </a:t>
            </a:r>
            <a:r>
              <a:rPr lang="en-US" sz="1400" b="1" i="1" dirty="0"/>
              <a:t>Demand</a:t>
            </a:r>
            <a:r>
              <a:rPr lang="en-US" sz="1400" i="1" dirty="0"/>
              <a:t> in Jira Align</a:t>
            </a:r>
            <a:endParaRPr lang="en-US" sz="2000" i="1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5D25AD3-5BAA-6F41-9944-52B6C59B70E3}"/>
              </a:ext>
            </a:extLst>
          </p:cNvPr>
          <p:cNvSpPr txBox="1"/>
          <p:nvPr/>
        </p:nvSpPr>
        <p:spPr>
          <a:xfrm>
            <a:off x="8575891" y="185738"/>
            <a:ext cx="1760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Where to Enter </a:t>
            </a:r>
            <a:r>
              <a:rPr lang="en-US" sz="1400" b="1" i="1" dirty="0"/>
              <a:t>Capacity</a:t>
            </a:r>
            <a:r>
              <a:rPr lang="en-US" sz="1400" i="1" dirty="0"/>
              <a:t> in Jira Align</a:t>
            </a:r>
            <a:endParaRPr lang="en-US" sz="2000" i="1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1462BEA-41F8-044B-A155-77E6C7EFCFF4}"/>
              </a:ext>
            </a:extLst>
          </p:cNvPr>
          <p:cNvSpPr txBox="1"/>
          <p:nvPr/>
        </p:nvSpPr>
        <p:spPr>
          <a:xfrm>
            <a:off x="10724592" y="115512"/>
            <a:ext cx="13933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Where Capacity Planning is done in Jira Align</a:t>
            </a:r>
            <a:endParaRPr lang="en-US" sz="2000" i="1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4BF36EB-0A65-7246-9E8C-C67D68E0AD23}"/>
              </a:ext>
            </a:extLst>
          </p:cNvPr>
          <p:cNvSpPr txBox="1"/>
          <p:nvPr/>
        </p:nvSpPr>
        <p:spPr>
          <a:xfrm>
            <a:off x="94774" y="164252"/>
            <a:ext cx="887827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Crawl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8386BC2-2E4C-D644-80FC-844C71D07CB6}"/>
              </a:ext>
            </a:extLst>
          </p:cNvPr>
          <p:cNvSpPr txBox="1"/>
          <p:nvPr/>
        </p:nvSpPr>
        <p:spPr>
          <a:xfrm>
            <a:off x="1804" y="623563"/>
            <a:ext cx="10746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i="1" dirty="0"/>
              <a:t>Work Item Level</a:t>
            </a:r>
            <a:endParaRPr lang="en-US" sz="1400" i="1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7FB93F6-49F4-EF46-991B-6EB9AA611E39}"/>
              </a:ext>
            </a:extLst>
          </p:cNvPr>
          <p:cNvCxnSpPr/>
          <p:nvPr/>
        </p:nvCxnSpPr>
        <p:spPr>
          <a:xfrm>
            <a:off x="0" y="913693"/>
            <a:ext cx="121920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8504A77D-238B-F44F-97DE-9EBBAAC4C944}"/>
              </a:ext>
            </a:extLst>
          </p:cNvPr>
          <p:cNvCxnSpPr/>
          <p:nvPr/>
        </p:nvCxnSpPr>
        <p:spPr>
          <a:xfrm>
            <a:off x="0" y="3074115"/>
            <a:ext cx="121920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AAB9205B-4D8E-0B4E-8A54-E08C9E6026AA}"/>
              </a:ext>
            </a:extLst>
          </p:cNvPr>
          <p:cNvCxnSpPr/>
          <p:nvPr/>
        </p:nvCxnSpPr>
        <p:spPr>
          <a:xfrm>
            <a:off x="0" y="4474741"/>
            <a:ext cx="121920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FEBBE492-3090-0C41-BEA6-740E282D5A01}"/>
              </a:ext>
            </a:extLst>
          </p:cNvPr>
          <p:cNvCxnSpPr/>
          <p:nvPr/>
        </p:nvCxnSpPr>
        <p:spPr>
          <a:xfrm>
            <a:off x="-10519" y="5663493"/>
            <a:ext cx="121920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465149A0-C1AF-2C47-8654-656C91E43ACC}"/>
              </a:ext>
            </a:extLst>
          </p:cNvPr>
          <p:cNvCxnSpPr>
            <a:cxnSpLocks/>
          </p:cNvCxnSpPr>
          <p:nvPr/>
        </p:nvCxnSpPr>
        <p:spPr>
          <a:xfrm>
            <a:off x="1100649" y="1823453"/>
            <a:ext cx="11076158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B57B6EE-E093-8440-9840-DC1D08062457}"/>
              </a:ext>
            </a:extLst>
          </p:cNvPr>
          <p:cNvCxnSpPr/>
          <p:nvPr/>
        </p:nvCxnSpPr>
        <p:spPr>
          <a:xfrm>
            <a:off x="1097116" y="-10555"/>
            <a:ext cx="0" cy="68580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74EB5A5B-F970-6A4A-AD71-D67E8540DE69}"/>
              </a:ext>
            </a:extLst>
          </p:cNvPr>
          <p:cNvCxnSpPr/>
          <p:nvPr/>
        </p:nvCxnSpPr>
        <p:spPr>
          <a:xfrm>
            <a:off x="2452771" y="-10555"/>
            <a:ext cx="0" cy="68580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ADCB4E16-AF98-294C-A4D0-55851CF8D787}"/>
              </a:ext>
            </a:extLst>
          </p:cNvPr>
          <p:cNvCxnSpPr/>
          <p:nvPr/>
        </p:nvCxnSpPr>
        <p:spPr>
          <a:xfrm>
            <a:off x="3911602" y="12700"/>
            <a:ext cx="0" cy="68580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9E789E5-0EF8-BF49-B4E0-F7834A7B9DCB}"/>
              </a:ext>
            </a:extLst>
          </p:cNvPr>
          <p:cNvCxnSpPr/>
          <p:nvPr/>
        </p:nvCxnSpPr>
        <p:spPr>
          <a:xfrm>
            <a:off x="5343103" y="-10555"/>
            <a:ext cx="0" cy="68580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18D7B849-4897-3448-A606-B0C466AC1CDD}"/>
              </a:ext>
            </a:extLst>
          </p:cNvPr>
          <p:cNvCxnSpPr/>
          <p:nvPr/>
        </p:nvCxnSpPr>
        <p:spPr>
          <a:xfrm>
            <a:off x="6718393" y="-10555"/>
            <a:ext cx="0" cy="68580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F5673CDE-7E8F-1649-82AA-2C88346DF733}"/>
              </a:ext>
            </a:extLst>
          </p:cNvPr>
          <p:cNvCxnSpPr/>
          <p:nvPr/>
        </p:nvCxnSpPr>
        <p:spPr>
          <a:xfrm>
            <a:off x="8143428" y="0"/>
            <a:ext cx="0" cy="68580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743B6291-84B2-314F-8483-F6D29FC4D694}"/>
              </a:ext>
            </a:extLst>
          </p:cNvPr>
          <p:cNvCxnSpPr/>
          <p:nvPr/>
        </p:nvCxnSpPr>
        <p:spPr>
          <a:xfrm>
            <a:off x="10608226" y="12706"/>
            <a:ext cx="0" cy="68580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027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FA771726-345E-5F41-A347-18C025C2039A}"/>
              </a:ext>
            </a:extLst>
          </p:cNvPr>
          <p:cNvSpPr txBox="1"/>
          <p:nvPr/>
        </p:nvSpPr>
        <p:spPr>
          <a:xfrm>
            <a:off x="1177917" y="2099197"/>
            <a:ext cx="1236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harlie Display" pitchFamily="82" charset="77"/>
              </a:rPr>
              <a:t>To help portfolio leadership to create realistic roadmaps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5BE3498-2D5A-BB49-A59E-F4FC8319A4C2}"/>
              </a:ext>
            </a:extLst>
          </p:cNvPr>
          <p:cNvSpPr txBox="1"/>
          <p:nvPr/>
        </p:nvSpPr>
        <p:spPr>
          <a:xfrm>
            <a:off x="1184794" y="3211542"/>
            <a:ext cx="1236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harlie Display" pitchFamily="82" charset="77"/>
              </a:rPr>
              <a:t>To help program leadership steer a “reasonable” amount of work to the next PI (as features)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F898BA8-D8CB-9B45-A97F-63074F1B7813}"/>
              </a:ext>
            </a:extLst>
          </p:cNvPr>
          <p:cNvSpPr txBox="1"/>
          <p:nvPr/>
        </p:nvSpPr>
        <p:spPr>
          <a:xfrm>
            <a:off x="1201932" y="4523261"/>
            <a:ext cx="12369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harlie Display" pitchFamily="82" charset="77"/>
              </a:rPr>
              <a:t>To help team leadership to plan the sprints with a consistent velocity target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2E331A2-2DA2-3548-8C78-E31248A3106F}"/>
              </a:ext>
            </a:extLst>
          </p:cNvPr>
          <p:cNvSpPr txBox="1"/>
          <p:nvPr/>
        </p:nvSpPr>
        <p:spPr>
          <a:xfrm>
            <a:off x="1147181" y="5855513"/>
            <a:ext cx="1353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harlie Display" pitchFamily="82" charset="77"/>
              </a:rPr>
              <a:t>To help developers show incremental progress with hour based tasks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3851B67-B62C-9847-8E38-29D93CF964B3}"/>
              </a:ext>
            </a:extLst>
          </p:cNvPr>
          <p:cNvSpPr txBox="1"/>
          <p:nvPr/>
        </p:nvSpPr>
        <p:spPr>
          <a:xfrm>
            <a:off x="2550528" y="4796895"/>
            <a:ext cx="1236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Story points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225C657-EBFD-154F-9D9E-3BDFA2883072}"/>
              </a:ext>
            </a:extLst>
          </p:cNvPr>
          <p:cNvSpPr txBox="1"/>
          <p:nvPr/>
        </p:nvSpPr>
        <p:spPr>
          <a:xfrm>
            <a:off x="2654960" y="6185938"/>
            <a:ext cx="1013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Hours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180E05E-87AA-2D4E-A9A1-FDDF21E83FF3}"/>
              </a:ext>
            </a:extLst>
          </p:cNvPr>
          <p:cNvSpPr txBox="1"/>
          <p:nvPr/>
        </p:nvSpPr>
        <p:spPr>
          <a:xfrm>
            <a:off x="3971236" y="2082713"/>
            <a:ext cx="1236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After epic has been accepted into portfolio backlog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95333C4-7D10-6447-A020-5F4DF18A216E}"/>
              </a:ext>
            </a:extLst>
          </p:cNvPr>
          <p:cNvSpPr txBox="1"/>
          <p:nvPr/>
        </p:nvSpPr>
        <p:spPr>
          <a:xfrm>
            <a:off x="3985801" y="3284490"/>
            <a:ext cx="12369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After feature has been accepted into program backlog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D27A4D6-0F41-2141-B82F-9D6458C8DD41}"/>
              </a:ext>
            </a:extLst>
          </p:cNvPr>
          <p:cNvSpPr txBox="1"/>
          <p:nvPr/>
        </p:nvSpPr>
        <p:spPr>
          <a:xfrm>
            <a:off x="5408882" y="2052098"/>
            <a:ext cx="1236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Epic owners, system architects, and program architects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D225DEF-74F0-DE49-9E43-DB463F3B913B}"/>
              </a:ext>
            </a:extLst>
          </p:cNvPr>
          <p:cNvSpPr txBox="1"/>
          <p:nvPr/>
        </p:nvSpPr>
        <p:spPr>
          <a:xfrm>
            <a:off x="5383674" y="3214201"/>
            <a:ext cx="1236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Product managers, working with product architects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E0770C1-0DA0-2649-8696-A905996ED135}"/>
              </a:ext>
            </a:extLst>
          </p:cNvPr>
          <p:cNvSpPr txBox="1"/>
          <p:nvPr/>
        </p:nvSpPr>
        <p:spPr>
          <a:xfrm>
            <a:off x="3958515" y="4573365"/>
            <a:ext cx="1236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After story has been accepted into sprint backlog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DFFC19D-F0AD-4F46-AD83-1379D7E4EB52}"/>
              </a:ext>
            </a:extLst>
          </p:cNvPr>
          <p:cNvSpPr txBox="1"/>
          <p:nvPr/>
        </p:nvSpPr>
        <p:spPr>
          <a:xfrm>
            <a:off x="5393595" y="4622508"/>
            <a:ext cx="12369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Product owners, working with developers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3F5CEBE-DBC1-6840-8DFE-052FFE68B536}"/>
              </a:ext>
            </a:extLst>
          </p:cNvPr>
          <p:cNvSpPr txBox="1"/>
          <p:nvPr/>
        </p:nvSpPr>
        <p:spPr>
          <a:xfrm>
            <a:off x="4026220" y="6056001"/>
            <a:ext cx="11100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After sprint has started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C2B9D0B-53DB-CE46-BB68-D862E2FD1D75}"/>
              </a:ext>
            </a:extLst>
          </p:cNvPr>
          <p:cNvSpPr txBox="1"/>
          <p:nvPr/>
        </p:nvSpPr>
        <p:spPr>
          <a:xfrm>
            <a:off x="5444926" y="6086018"/>
            <a:ext cx="1031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Developers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C2D4028-1427-9146-B668-117D603EF5C6}"/>
              </a:ext>
            </a:extLst>
          </p:cNvPr>
          <p:cNvSpPr txBox="1"/>
          <p:nvPr/>
        </p:nvSpPr>
        <p:spPr>
          <a:xfrm>
            <a:off x="6860061" y="2123975"/>
            <a:ext cx="1236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Forecast tab of the epic</a:t>
            </a:r>
          </a:p>
          <a:p>
            <a:pPr algn="ctr"/>
            <a:r>
              <a:rPr lang="en-US" sz="1000" dirty="0">
                <a:latin typeface="Charlie Display" pitchFamily="82" charset="77"/>
              </a:rPr>
              <a:t>(or the Forecast page directly)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BD1DB61-293B-AD45-90A2-9EFCE1D66B26}"/>
              </a:ext>
            </a:extLst>
          </p:cNvPr>
          <p:cNvSpPr txBox="1"/>
          <p:nvPr/>
        </p:nvSpPr>
        <p:spPr>
          <a:xfrm>
            <a:off x="6811842" y="3275338"/>
            <a:ext cx="1331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Member Weeks field on Detail tab of the feature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0E44BE2-F81A-A343-871D-1378F8355D53}"/>
              </a:ext>
            </a:extLst>
          </p:cNvPr>
          <p:cNvSpPr txBox="1"/>
          <p:nvPr/>
        </p:nvSpPr>
        <p:spPr>
          <a:xfrm>
            <a:off x="6695893" y="4573365"/>
            <a:ext cx="146299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harlie Display" pitchFamily="82" charset="77"/>
              </a:rPr>
              <a:t>N/A</a:t>
            </a:r>
            <a:r>
              <a:rPr lang="en-US" sz="1000" dirty="0">
                <a:latin typeface="Charlie Display" pitchFamily="82" charset="77"/>
              </a:rPr>
              <a:t> – Points should be entered in JIRA and viewed as read-only in Points field on the Story in JA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0F0C31D-79CC-EC46-9E1E-46C5016B7269}"/>
              </a:ext>
            </a:extLst>
          </p:cNvPr>
          <p:cNvSpPr txBox="1"/>
          <p:nvPr/>
        </p:nvSpPr>
        <p:spPr>
          <a:xfrm>
            <a:off x="6713675" y="5816006"/>
            <a:ext cx="146299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harlie Display" pitchFamily="82" charset="77"/>
              </a:rPr>
              <a:t>N/A</a:t>
            </a:r>
            <a:r>
              <a:rPr lang="en-US" sz="1000" dirty="0">
                <a:latin typeface="Charlie Display" pitchFamily="82" charset="77"/>
              </a:rPr>
              <a:t> – Hours should be entered in JIRA and viewed as read-only in Hours field on the Task in JA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934E366-EB93-4B41-8E36-22EE9FE998A4}"/>
              </a:ext>
            </a:extLst>
          </p:cNvPr>
          <p:cNvSpPr txBox="1"/>
          <p:nvPr/>
        </p:nvSpPr>
        <p:spPr>
          <a:xfrm>
            <a:off x="8285015" y="1942590"/>
            <a:ext cx="2325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From “Plan Capacity” button in Forecast page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C2A0EC2-3B22-8A45-9C2F-45B0BBC60554}"/>
              </a:ext>
            </a:extLst>
          </p:cNvPr>
          <p:cNvSpPr txBox="1"/>
          <p:nvPr/>
        </p:nvSpPr>
        <p:spPr>
          <a:xfrm>
            <a:off x="8285015" y="4666055"/>
            <a:ext cx="23232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Team Velocity in points (per sprint) is calculated automatically but can be overridden from “Override” button in Backlog-&gt;Viewing Stories&gt; Kanban </a:t>
            </a:r>
            <a:r>
              <a:rPr lang="en-US" sz="1000" dirty="0" err="1">
                <a:latin typeface="Charlie Display" pitchFamily="82" charset="77"/>
              </a:rPr>
              <a:t>Board:Column</a:t>
            </a:r>
            <a:r>
              <a:rPr lang="en-US" sz="1000" dirty="0">
                <a:latin typeface="Charlie Display" pitchFamily="82" charset="77"/>
              </a:rPr>
              <a:t> View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1754808-14D1-404A-B29B-4CBEAFE9D813}"/>
              </a:ext>
            </a:extLst>
          </p:cNvPr>
          <p:cNvSpPr txBox="1"/>
          <p:nvPr/>
        </p:nvSpPr>
        <p:spPr>
          <a:xfrm>
            <a:off x="10672959" y="2094685"/>
            <a:ext cx="1503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harlie Display" pitchFamily="82" charset="77"/>
              </a:rPr>
              <a:t>Forecast </a:t>
            </a:r>
            <a:r>
              <a:rPr lang="en-US" sz="1000" dirty="0">
                <a:latin typeface="Charlie Display" pitchFamily="82" charset="77"/>
              </a:rPr>
              <a:t>page</a:t>
            </a:r>
            <a:r>
              <a:rPr lang="en-US" sz="1000" b="1" dirty="0">
                <a:latin typeface="Charlie Display" pitchFamily="82" charset="77"/>
              </a:rPr>
              <a:t>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F9647AF-4CCD-F841-92B5-7CF889DDFFD8}"/>
              </a:ext>
            </a:extLst>
          </p:cNvPr>
          <p:cNvSpPr txBox="1"/>
          <p:nvPr/>
        </p:nvSpPr>
        <p:spPr>
          <a:xfrm>
            <a:off x="10712486" y="4753200"/>
            <a:ext cx="13331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harlie Display" pitchFamily="82" charset="77"/>
              </a:rPr>
              <a:t>Backlog-</a:t>
            </a:r>
            <a:r>
              <a:rPr lang="en-US" sz="1000" dirty="0">
                <a:latin typeface="Charlie Display" pitchFamily="82" charset="77"/>
              </a:rPr>
              <a:t>&gt;Viewing Stories&gt;Kanban Board: Column View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34E14BC-343A-8841-B256-71B7DABB821B}"/>
              </a:ext>
            </a:extLst>
          </p:cNvPr>
          <p:cNvSpPr txBox="1"/>
          <p:nvPr/>
        </p:nvSpPr>
        <p:spPr>
          <a:xfrm>
            <a:off x="10724592" y="6009834"/>
            <a:ext cx="133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harlie Display" pitchFamily="82" charset="77"/>
              </a:rPr>
              <a:t>Capacity Planning </a:t>
            </a:r>
            <a:r>
              <a:rPr lang="en-US" sz="1000" dirty="0">
                <a:latin typeface="Charlie Display" pitchFamily="82" charset="77"/>
              </a:rPr>
              <a:t>page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27B2F9F-3E70-074F-8919-1FD08C88CC90}"/>
              </a:ext>
            </a:extLst>
          </p:cNvPr>
          <p:cNvSpPr txBox="1"/>
          <p:nvPr/>
        </p:nvSpPr>
        <p:spPr>
          <a:xfrm>
            <a:off x="1097116" y="992542"/>
            <a:ext cx="13769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harlie Display" pitchFamily="82" charset="77"/>
              </a:rPr>
              <a:t>To help portfolio leadership to anticipate cost and set a target budget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B58F9B9-59FE-F444-A42C-378A10BEDF77}"/>
              </a:ext>
            </a:extLst>
          </p:cNvPr>
          <p:cNvSpPr txBox="1"/>
          <p:nvPr/>
        </p:nvSpPr>
        <p:spPr>
          <a:xfrm>
            <a:off x="3881832" y="996951"/>
            <a:ext cx="13632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After epic has been pulled from the funnel, with epic in “Intake PI”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2AF7914-7905-4D43-8EA1-2C4CF87AFA0D}"/>
              </a:ext>
            </a:extLst>
          </p:cNvPr>
          <p:cNvSpPr txBox="1"/>
          <p:nvPr/>
        </p:nvSpPr>
        <p:spPr>
          <a:xfrm>
            <a:off x="5477454" y="1158680"/>
            <a:ext cx="1041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Epic owners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CBDCB7C-AC84-C04E-AB09-481CE37C7182}"/>
              </a:ext>
            </a:extLst>
          </p:cNvPr>
          <p:cNvSpPr txBox="1"/>
          <p:nvPr/>
        </p:nvSpPr>
        <p:spPr>
          <a:xfrm>
            <a:off x="6811842" y="976736"/>
            <a:ext cx="1331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Member Weeks field on Detail tab of the epic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2528D4B-76B5-8249-BEC7-C94B78DC14D4}"/>
              </a:ext>
            </a:extLst>
          </p:cNvPr>
          <p:cNvSpPr txBox="1"/>
          <p:nvPr/>
        </p:nvSpPr>
        <p:spPr>
          <a:xfrm>
            <a:off x="10665147" y="997149"/>
            <a:ext cx="1419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harlie Display" pitchFamily="82" charset="77"/>
              </a:rPr>
              <a:t>Portfolio Room: Resources View </a:t>
            </a:r>
            <a:r>
              <a:rPr lang="en-US" sz="1000" dirty="0">
                <a:latin typeface="Charlie Display" pitchFamily="82" charset="77"/>
              </a:rPr>
              <a:t> – View the sum of sizes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15CCBCF-4F71-1040-97B3-6F0E53F9C871}"/>
              </a:ext>
            </a:extLst>
          </p:cNvPr>
          <p:cNvSpPr txBox="1"/>
          <p:nvPr/>
        </p:nvSpPr>
        <p:spPr>
          <a:xfrm>
            <a:off x="8310252" y="992456"/>
            <a:ext cx="2236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From “Plan Capacity” button in Forecast page (against an Intake program and Intake PI for the Portfolio)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F51BD16-1AE8-294E-A58D-E3D1961B9E90}"/>
              </a:ext>
            </a:extLst>
          </p:cNvPr>
          <p:cNvSpPr txBox="1"/>
          <p:nvPr/>
        </p:nvSpPr>
        <p:spPr>
          <a:xfrm>
            <a:off x="2428104" y="980719"/>
            <a:ext cx="14834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Member Weeks (converted from </a:t>
            </a:r>
            <a:r>
              <a:rPr lang="en-US" sz="1000" b="1" dirty="0">
                <a:latin typeface="Charlie Display" pitchFamily="82" charset="77"/>
              </a:rPr>
              <a:t>team-sprints</a:t>
            </a:r>
            <a:r>
              <a:rPr lang="en-US" sz="1000" dirty="0">
                <a:latin typeface="Charlie Display" pitchFamily="82" charset="77"/>
              </a:rPr>
              <a:t> estimates, collected outside JA)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65BB275-77B2-3849-86D4-C55106D83C15}"/>
              </a:ext>
            </a:extLst>
          </p:cNvPr>
          <p:cNvSpPr txBox="1"/>
          <p:nvPr/>
        </p:nvSpPr>
        <p:spPr>
          <a:xfrm>
            <a:off x="2455242" y="2031641"/>
            <a:ext cx="15172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Member-Weeks per Program per PI (converted from </a:t>
            </a:r>
            <a:r>
              <a:rPr lang="en-US" sz="1000" b="1" dirty="0">
                <a:latin typeface="Charlie Display" pitchFamily="82" charset="77"/>
              </a:rPr>
              <a:t>team-sprints </a:t>
            </a:r>
            <a:r>
              <a:rPr lang="en-US" sz="1000" dirty="0">
                <a:latin typeface="Charlie Display" pitchFamily="82" charset="77"/>
              </a:rPr>
              <a:t>estimates collected outside JA)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3398DEF2-60FE-7E42-9EAC-727D247FC142}"/>
              </a:ext>
            </a:extLst>
          </p:cNvPr>
          <p:cNvSpPr txBox="1"/>
          <p:nvPr/>
        </p:nvSpPr>
        <p:spPr>
          <a:xfrm>
            <a:off x="2433204" y="3360303"/>
            <a:ext cx="14834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Member Weeks (converted from </a:t>
            </a:r>
            <a:r>
              <a:rPr lang="en-US" sz="1000" b="1" dirty="0">
                <a:latin typeface="Charlie Display" pitchFamily="82" charset="77"/>
              </a:rPr>
              <a:t>team-sprints</a:t>
            </a:r>
            <a:r>
              <a:rPr lang="en-US" sz="1000" dirty="0">
                <a:latin typeface="Charlie Display" pitchFamily="82" charset="77"/>
              </a:rPr>
              <a:t> estimates, collected outside JA)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84BEB85-6428-934E-86E5-9867A2A7CB3B}"/>
              </a:ext>
            </a:extLst>
          </p:cNvPr>
          <p:cNvSpPr txBox="1"/>
          <p:nvPr/>
        </p:nvSpPr>
        <p:spPr>
          <a:xfrm>
            <a:off x="10724591" y="3346440"/>
            <a:ext cx="1333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harlie Display" pitchFamily="82" charset="77"/>
              </a:rPr>
              <a:t>Program Room-</a:t>
            </a:r>
            <a:r>
              <a:rPr lang="en-US" sz="1000" dirty="0">
                <a:latin typeface="Charlie Display" pitchFamily="82" charset="77"/>
              </a:rPr>
              <a:t>&gt; Program Increment Load-&gt; &lt;gear&gt; Estimated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5411EC0-BD53-2545-9A64-1851167E3F34}"/>
              </a:ext>
            </a:extLst>
          </p:cNvPr>
          <p:cNvSpPr txBox="1"/>
          <p:nvPr/>
        </p:nvSpPr>
        <p:spPr>
          <a:xfrm>
            <a:off x="8352280" y="3789915"/>
            <a:ext cx="2212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MW-&gt;Pts is driven by Estimation Conversions for </a:t>
            </a:r>
            <a:r>
              <a:rPr lang="en-US" sz="1000" dirty="0" err="1">
                <a:latin typeface="Charlie Display" pitchFamily="82" charset="77"/>
              </a:rPr>
              <a:t>Fibanocci</a:t>
            </a:r>
            <a:r>
              <a:rPr lang="en-US" sz="1000" dirty="0">
                <a:latin typeface="Charlie Display" pitchFamily="82" charset="77"/>
              </a:rPr>
              <a:t> settings [e.g. if 1 MW = 2.5 story points, then set 1 Fibonacci FP = 0.067 TW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85678F6-A5C6-6E4F-86DB-D64D751517B7}"/>
              </a:ext>
            </a:extLst>
          </p:cNvPr>
          <p:cNvSpPr txBox="1"/>
          <p:nvPr/>
        </p:nvSpPr>
        <p:spPr>
          <a:xfrm>
            <a:off x="8318669" y="3268813"/>
            <a:ext cx="228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“Override” button in Backlog-&gt; Viewing Features-&gt; Kanban </a:t>
            </a:r>
            <a:r>
              <a:rPr lang="en-US" sz="1000" dirty="0" err="1">
                <a:latin typeface="Charlie Display" pitchFamily="82" charset="77"/>
              </a:rPr>
              <a:t>Board:Column</a:t>
            </a:r>
            <a:r>
              <a:rPr lang="en-US" sz="1000" dirty="0">
                <a:latin typeface="Charlie Display" pitchFamily="82" charset="77"/>
              </a:rPr>
              <a:t> View 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6247780-C950-3943-8D5C-82221FE98DAE}"/>
              </a:ext>
            </a:extLst>
          </p:cNvPr>
          <p:cNvSpPr txBox="1"/>
          <p:nvPr/>
        </p:nvSpPr>
        <p:spPr>
          <a:xfrm>
            <a:off x="8336991" y="5799158"/>
            <a:ext cx="22014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harlie Display" pitchFamily="82" charset="77"/>
              </a:rPr>
              <a:t>To enable points-to-$ conversions, Team Allocations in Hours (per sprint) is entered for the individual members of the team from the Sprint object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AD1BC6F-E1A2-E54C-9333-1C32A0CCCB31}"/>
              </a:ext>
            </a:extLst>
          </p:cNvPr>
          <p:cNvSpPr txBox="1"/>
          <p:nvPr/>
        </p:nvSpPr>
        <p:spPr>
          <a:xfrm>
            <a:off x="1260095" y="272198"/>
            <a:ext cx="1074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Estimation Purpose</a:t>
            </a:r>
            <a:endParaRPr lang="en-US" sz="2000" i="1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A5E1388-5E23-5949-BC57-9242591B9DE1}"/>
              </a:ext>
            </a:extLst>
          </p:cNvPr>
          <p:cNvSpPr txBox="1"/>
          <p:nvPr/>
        </p:nvSpPr>
        <p:spPr>
          <a:xfrm>
            <a:off x="2642098" y="272198"/>
            <a:ext cx="1074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Estimation Units</a:t>
            </a:r>
            <a:endParaRPr lang="en-US" sz="2000" i="1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3800A966-BA6C-7E4F-947A-5A315256FABD}"/>
              </a:ext>
            </a:extLst>
          </p:cNvPr>
          <p:cNvSpPr txBox="1"/>
          <p:nvPr/>
        </p:nvSpPr>
        <p:spPr>
          <a:xfrm>
            <a:off x="4033842" y="132741"/>
            <a:ext cx="10746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When Estimate is Captured</a:t>
            </a:r>
            <a:endParaRPr lang="en-US" sz="2000" i="1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58D963E-32E3-AC4E-AC7C-633C2E04D213}"/>
              </a:ext>
            </a:extLst>
          </p:cNvPr>
          <p:cNvSpPr txBox="1"/>
          <p:nvPr/>
        </p:nvSpPr>
        <p:spPr>
          <a:xfrm>
            <a:off x="5560976" y="122230"/>
            <a:ext cx="9257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Who Enters the Estimate</a:t>
            </a:r>
            <a:endParaRPr lang="en-US" sz="2000" i="1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0DD9EB1C-4C08-EC49-86F0-88F19B6254BA}"/>
              </a:ext>
            </a:extLst>
          </p:cNvPr>
          <p:cNvSpPr txBox="1"/>
          <p:nvPr/>
        </p:nvSpPr>
        <p:spPr>
          <a:xfrm>
            <a:off x="6744203" y="121884"/>
            <a:ext cx="15492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Where to Enter </a:t>
            </a:r>
            <a:r>
              <a:rPr lang="en-US" sz="1400" b="1" i="1" dirty="0"/>
              <a:t>Demand</a:t>
            </a:r>
            <a:r>
              <a:rPr lang="en-US" sz="1400" i="1" dirty="0"/>
              <a:t> in Jira Align</a:t>
            </a:r>
            <a:endParaRPr lang="en-US" sz="2000" i="1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2B6DAAD-43FF-1849-BB0C-B9FCB72E8A11}"/>
              </a:ext>
            </a:extLst>
          </p:cNvPr>
          <p:cNvSpPr txBox="1"/>
          <p:nvPr/>
        </p:nvSpPr>
        <p:spPr>
          <a:xfrm>
            <a:off x="8575891" y="185738"/>
            <a:ext cx="1760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Where to Enter </a:t>
            </a:r>
            <a:r>
              <a:rPr lang="en-US" sz="1400" b="1" i="1" dirty="0"/>
              <a:t>Capacity</a:t>
            </a:r>
            <a:r>
              <a:rPr lang="en-US" sz="1400" i="1" dirty="0"/>
              <a:t> in Jira Align</a:t>
            </a:r>
            <a:endParaRPr lang="en-US" sz="2000" i="1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B3C661C-6D29-0A49-B2C3-1BAB90C93233}"/>
              </a:ext>
            </a:extLst>
          </p:cNvPr>
          <p:cNvSpPr txBox="1"/>
          <p:nvPr/>
        </p:nvSpPr>
        <p:spPr>
          <a:xfrm>
            <a:off x="10724592" y="115512"/>
            <a:ext cx="13933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Where Capacity Planning is done in Jira Align</a:t>
            </a:r>
            <a:endParaRPr lang="en-US" sz="2000" i="1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F9FF490-4D97-2B49-8E2F-AE178EB3474C}"/>
              </a:ext>
            </a:extLst>
          </p:cNvPr>
          <p:cNvSpPr txBox="1"/>
          <p:nvPr/>
        </p:nvSpPr>
        <p:spPr>
          <a:xfrm>
            <a:off x="94774" y="164252"/>
            <a:ext cx="887827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Walk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E168D3BF-34D9-8447-86C3-631FF5634CDD}"/>
              </a:ext>
            </a:extLst>
          </p:cNvPr>
          <p:cNvSpPr txBox="1"/>
          <p:nvPr/>
        </p:nvSpPr>
        <p:spPr>
          <a:xfrm>
            <a:off x="1804" y="623563"/>
            <a:ext cx="10746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i="1" dirty="0"/>
              <a:t>Work Item Level</a:t>
            </a:r>
            <a:endParaRPr lang="en-US" sz="1400" i="1" dirty="0"/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0F54B116-05A6-0740-AB83-B7D929AF5662}"/>
              </a:ext>
            </a:extLst>
          </p:cNvPr>
          <p:cNvCxnSpPr/>
          <p:nvPr/>
        </p:nvCxnSpPr>
        <p:spPr>
          <a:xfrm>
            <a:off x="0" y="913693"/>
            <a:ext cx="121920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288FAA1C-0028-5544-B466-5B09768AD8F2}"/>
              </a:ext>
            </a:extLst>
          </p:cNvPr>
          <p:cNvCxnSpPr/>
          <p:nvPr/>
        </p:nvCxnSpPr>
        <p:spPr>
          <a:xfrm>
            <a:off x="0" y="3074115"/>
            <a:ext cx="121920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8D98F94B-440D-0A4C-B52F-86FE3477FA39}"/>
              </a:ext>
            </a:extLst>
          </p:cNvPr>
          <p:cNvCxnSpPr/>
          <p:nvPr/>
        </p:nvCxnSpPr>
        <p:spPr>
          <a:xfrm>
            <a:off x="0" y="4474741"/>
            <a:ext cx="121920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65381F0E-AEA9-5D4F-BD7E-D4B39105660E}"/>
              </a:ext>
            </a:extLst>
          </p:cNvPr>
          <p:cNvCxnSpPr/>
          <p:nvPr/>
        </p:nvCxnSpPr>
        <p:spPr>
          <a:xfrm>
            <a:off x="-10519" y="5663493"/>
            <a:ext cx="121920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35345700-E9DC-1D4F-BC9E-6FB1CDD53899}"/>
              </a:ext>
            </a:extLst>
          </p:cNvPr>
          <p:cNvCxnSpPr>
            <a:cxnSpLocks/>
          </p:cNvCxnSpPr>
          <p:nvPr/>
        </p:nvCxnSpPr>
        <p:spPr>
          <a:xfrm>
            <a:off x="1100649" y="1823453"/>
            <a:ext cx="11076158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928C1C3B-BDB6-2D41-9B7C-4FBF11124CF7}"/>
              </a:ext>
            </a:extLst>
          </p:cNvPr>
          <p:cNvCxnSpPr/>
          <p:nvPr/>
        </p:nvCxnSpPr>
        <p:spPr>
          <a:xfrm>
            <a:off x="1097116" y="-10555"/>
            <a:ext cx="0" cy="68580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70A3B691-05AA-4340-B145-FF476307D85B}"/>
              </a:ext>
            </a:extLst>
          </p:cNvPr>
          <p:cNvCxnSpPr/>
          <p:nvPr/>
        </p:nvCxnSpPr>
        <p:spPr>
          <a:xfrm>
            <a:off x="2452771" y="-10555"/>
            <a:ext cx="0" cy="68580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7854C607-9B9C-C243-A602-C3E3D453B8A1}"/>
              </a:ext>
            </a:extLst>
          </p:cNvPr>
          <p:cNvCxnSpPr/>
          <p:nvPr/>
        </p:nvCxnSpPr>
        <p:spPr>
          <a:xfrm>
            <a:off x="3911602" y="12700"/>
            <a:ext cx="0" cy="68580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F6E51D27-C46B-7641-8511-41B698175DA0}"/>
              </a:ext>
            </a:extLst>
          </p:cNvPr>
          <p:cNvCxnSpPr/>
          <p:nvPr/>
        </p:nvCxnSpPr>
        <p:spPr>
          <a:xfrm>
            <a:off x="5343103" y="-10555"/>
            <a:ext cx="0" cy="68580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3295446B-B946-CD47-B903-23538241FE18}"/>
              </a:ext>
            </a:extLst>
          </p:cNvPr>
          <p:cNvCxnSpPr/>
          <p:nvPr/>
        </p:nvCxnSpPr>
        <p:spPr>
          <a:xfrm>
            <a:off x="6718393" y="-10555"/>
            <a:ext cx="0" cy="68580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9204AF71-C153-8D42-BA0F-ADB230166280}"/>
              </a:ext>
            </a:extLst>
          </p:cNvPr>
          <p:cNvCxnSpPr/>
          <p:nvPr/>
        </p:nvCxnSpPr>
        <p:spPr>
          <a:xfrm>
            <a:off x="8143428" y="0"/>
            <a:ext cx="0" cy="68580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1585574E-9A40-AF43-98C4-078EA77FF669}"/>
              </a:ext>
            </a:extLst>
          </p:cNvPr>
          <p:cNvCxnSpPr/>
          <p:nvPr/>
        </p:nvCxnSpPr>
        <p:spPr>
          <a:xfrm>
            <a:off x="10608226" y="12706"/>
            <a:ext cx="0" cy="68580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8C1A83AA-1BC7-1C41-A530-35233E7D5526}"/>
              </a:ext>
            </a:extLst>
          </p:cNvPr>
          <p:cNvSpPr txBox="1"/>
          <p:nvPr/>
        </p:nvSpPr>
        <p:spPr>
          <a:xfrm>
            <a:off x="333799" y="1334431"/>
            <a:ext cx="400110" cy="11759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US" sz="1400" b="1" dirty="0">
                <a:latin typeface="Charlie Display" pitchFamily="82" charset="77"/>
              </a:rPr>
              <a:t> Portfolio Epic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F4D482C7-9892-0042-B8B2-C412D69C166A}"/>
              </a:ext>
            </a:extLst>
          </p:cNvPr>
          <p:cNvSpPr txBox="1"/>
          <p:nvPr/>
        </p:nvSpPr>
        <p:spPr>
          <a:xfrm>
            <a:off x="238810" y="3320942"/>
            <a:ext cx="615553" cy="941925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US" sz="1400" b="1" dirty="0">
                <a:latin typeface="Charlie Display" pitchFamily="82" charset="77"/>
              </a:rPr>
              <a:t>Feature</a:t>
            </a:r>
          </a:p>
          <a:p>
            <a:pPr algn="ctr"/>
            <a:r>
              <a:rPr lang="en-US" sz="1400" b="1" dirty="0">
                <a:latin typeface="Charlie Display" pitchFamily="82" charset="77"/>
              </a:rPr>
              <a:t> (JIRA Epic)</a:t>
            </a:r>
            <a:endParaRPr lang="en-US" sz="2000" b="1" dirty="0">
              <a:latin typeface="Charlie Display" pitchFamily="82" charset="77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2717D6D-D187-0842-A1B2-72C7D35EFD1C}"/>
              </a:ext>
            </a:extLst>
          </p:cNvPr>
          <p:cNvSpPr txBox="1"/>
          <p:nvPr/>
        </p:nvSpPr>
        <p:spPr>
          <a:xfrm>
            <a:off x="333799" y="4752307"/>
            <a:ext cx="400110" cy="51712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400" b="1" dirty="0">
                <a:latin typeface="Charlie Display" pitchFamily="82" charset="77"/>
              </a:rPr>
              <a:t>Story</a:t>
            </a:r>
            <a:endParaRPr lang="en-US" sz="2000" b="1" dirty="0">
              <a:latin typeface="Charlie Display" pitchFamily="82" charset="77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81AABDDF-4A09-0E4E-AC4B-A1E3370EEFE6}"/>
              </a:ext>
            </a:extLst>
          </p:cNvPr>
          <p:cNvSpPr txBox="1"/>
          <p:nvPr/>
        </p:nvSpPr>
        <p:spPr>
          <a:xfrm>
            <a:off x="342690" y="5978944"/>
            <a:ext cx="400110" cy="46102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400" b="1" dirty="0">
                <a:latin typeface="Charlie Display" pitchFamily="82" charset="77"/>
              </a:rPr>
              <a:t>Task</a:t>
            </a:r>
            <a:endParaRPr lang="en-US" sz="2000" b="1" dirty="0">
              <a:latin typeface="Charlie Display" pitchFamily="8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950260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78EF6387-D86F-1F47-AAA6-44B390A238C0}"/>
              </a:ext>
            </a:extLst>
          </p:cNvPr>
          <p:cNvSpPr txBox="1"/>
          <p:nvPr/>
        </p:nvSpPr>
        <p:spPr>
          <a:xfrm>
            <a:off x="1260095" y="272198"/>
            <a:ext cx="1074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Estimation Purpose</a:t>
            </a:r>
            <a:endParaRPr lang="en-US" sz="2000" i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C64EE7-8E0D-BB43-8C70-642BA12E7786}"/>
              </a:ext>
            </a:extLst>
          </p:cNvPr>
          <p:cNvSpPr txBox="1"/>
          <p:nvPr/>
        </p:nvSpPr>
        <p:spPr>
          <a:xfrm>
            <a:off x="2642098" y="272198"/>
            <a:ext cx="1074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Estimation Units</a:t>
            </a:r>
            <a:endParaRPr lang="en-US" sz="2000" i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E933540-4F26-E645-86A3-BB368F1AEFBF}"/>
              </a:ext>
            </a:extLst>
          </p:cNvPr>
          <p:cNvSpPr txBox="1"/>
          <p:nvPr/>
        </p:nvSpPr>
        <p:spPr>
          <a:xfrm>
            <a:off x="4033842" y="132741"/>
            <a:ext cx="10746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When Estimate is Captured</a:t>
            </a:r>
            <a:endParaRPr lang="en-US" sz="2000" i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C6E329-995E-4B4D-8F79-3DD48513081A}"/>
              </a:ext>
            </a:extLst>
          </p:cNvPr>
          <p:cNvSpPr txBox="1"/>
          <p:nvPr/>
        </p:nvSpPr>
        <p:spPr>
          <a:xfrm>
            <a:off x="5560976" y="122230"/>
            <a:ext cx="9257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Who Enters the Estimate</a:t>
            </a:r>
            <a:endParaRPr lang="en-US" sz="2000" i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21C191F-29C8-1F4B-A8F6-32261E538319}"/>
              </a:ext>
            </a:extLst>
          </p:cNvPr>
          <p:cNvSpPr txBox="1"/>
          <p:nvPr/>
        </p:nvSpPr>
        <p:spPr>
          <a:xfrm>
            <a:off x="6744203" y="121884"/>
            <a:ext cx="15492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Where to Enter </a:t>
            </a:r>
            <a:r>
              <a:rPr lang="en-US" sz="1400" b="1" i="1" dirty="0"/>
              <a:t>Demand</a:t>
            </a:r>
            <a:r>
              <a:rPr lang="en-US" sz="1400" i="1" dirty="0"/>
              <a:t> in Jira Align</a:t>
            </a:r>
            <a:endParaRPr lang="en-US" sz="2000" i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0BB7A6F-4891-F740-928A-5FB969B7C2AF}"/>
              </a:ext>
            </a:extLst>
          </p:cNvPr>
          <p:cNvSpPr txBox="1"/>
          <p:nvPr/>
        </p:nvSpPr>
        <p:spPr>
          <a:xfrm>
            <a:off x="8575891" y="185738"/>
            <a:ext cx="1760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Where to Enter </a:t>
            </a:r>
            <a:r>
              <a:rPr lang="en-US" sz="1400" b="1" i="1" dirty="0"/>
              <a:t>Capacity</a:t>
            </a:r>
            <a:r>
              <a:rPr lang="en-US" sz="1400" i="1" dirty="0"/>
              <a:t> in Jira Align</a:t>
            </a:r>
            <a:endParaRPr lang="en-US" sz="2000" i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73BBD3-F46E-CF41-A455-7184323C048A}"/>
              </a:ext>
            </a:extLst>
          </p:cNvPr>
          <p:cNvSpPr txBox="1"/>
          <p:nvPr/>
        </p:nvSpPr>
        <p:spPr>
          <a:xfrm>
            <a:off x="10724592" y="115512"/>
            <a:ext cx="13933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Where Capacity Planning is done in Jira Align</a:t>
            </a:r>
            <a:endParaRPr lang="en-US" sz="2000" i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A771726-345E-5F41-A347-18C025C2039A}"/>
              </a:ext>
            </a:extLst>
          </p:cNvPr>
          <p:cNvSpPr txBox="1"/>
          <p:nvPr/>
        </p:nvSpPr>
        <p:spPr>
          <a:xfrm>
            <a:off x="1177917" y="2099197"/>
            <a:ext cx="1236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 help portfolio leadership to create realistic roadmaps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5BE3498-2D5A-BB49-A59E-F4FC8319A4C2}"/>
              </a:ext>
            </a:extLst>
          </p:cNvPr>
          <p:cNvSpPr txBox="1"/>
          <p:nvPr/>
        </p:nvSpPr>
        <p:spPr>
          <a:xfrm>
            <a:off x="1184794" y="3211542"/>
            <a:ext cx="1236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 help program leadership steer a “reasonable” amount of work to the next PI (as features)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F898BA8-D8CB-9B45-A97F-63074F1B7813}"/>
              </a:ext>
            </a:extLst>
          </p:cNvPr>
          <p:cNvSpPr txBox="1"/>
          <p:nvPr/>
        </p:nvSpPr>
        <p:spPr>
          <a:xfrm>
            <a:off x="1201932" y="4523261"/>
            <a:ext cx="1236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 help team leadership to plan the sprints with a consistent velocity target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3FB7BDB-21C3-3C43-9AEF-D4926D4C50A0}"/>
              </a:ext>
            </a:extLst>
          </p:cNvPr>
          <p:cNvSpPr txBox="1"/>
          <p:nvPr/>
        </p:nvSpPr>
        <p:spPr>
          <a:xfrm>
            <a:off x="2557605" y="2160765"/>
            <a:ext cx="1294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(Anticipated) story points</a:t>
            </a:r>
            <a:r>
              <a:rPr lang="en-US" sz="1200" i="1" dirty="0"/>
              <a:t> </a:t>
            </a:r>
            <a:r>
              <a:rPr lang="en-US" sz="1200" dirty="0"/>
              <a:t>per</a:t>
            </a:r>
            <a:r>
              <a:rPr lang="en-US" sz="1200" i="1" dirty="0"/>
              <a:t> </a:t>
            </a:r>
            <a:r>
              <a:rPr lang="en-US" sz="1200" dirty="0"/>
              <a:t>Program</a:t>
            </a:r>
            <a:r>
              <a:rPr lang="en-US" sz="1200" i="1" dirty="0"/>
              <a:t> </a:t>
            </a:r>
            <a:r>
              <a:rPr lang="en-US" sz="1200" dirty="0"/>
              <a:t>per PI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1EFA14E-E9CE-9F4A-A6F9-8CDC3748A32F}"/>
              </a:ext>
            </a:extLst>
          </p:cNvPr>
          <p:cNvSpPr txBox="1"/>
          <p:nvPr/>
        </p:nvSpPr>
        <p:spPr>
          <a:xfrm>
            <a:off x="2570904" y="3491199"/>
            <a:ext cx="1221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(Anticipated) Story Points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3851B67-B62C-9847-8E38-29D93CF964B3}"/>
              </a:ext>
            </a:extLst>
          </p:cNvPr>
          <p:cNvSpPr txBox="1"/>
          <p:nvPr/>
        </p:nvSpPr>
        <p:spPr>
          <a:xfrm>
            <a:off x="2571176" y="4839609"/>
            <a:ext cx="1236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Story points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180E05E-87AA-2D4E-A9A1-FDDF21E83FF3}"/>
              </a:ext>
            </a:extLst>
          </p:cNvPr>
          <p:cNvSpPr txBox="1"/>
          <p:nvPr/>
        </p:nvSpPr>
        <p:spPr>
          <a:xfrm>
            <a:off x="3971236" y="2082713"/>
            <a:ext cx="1236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After epic has been accepted into portfolio backlog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95333C4-7D10-6447-A020-5F4DF18A216E}"/>
              </a:ext>
            </a:extLst>
          </p:cNvPr>
          <p:cNvSpPr txBox="1"/>
          <p:nvPr/>
        </p:nvSpPr>
        <p:spPr>
          <a:xfrm>
            <a:off x="3985801" y="3284490"/>
            <a:ext cx="1236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After feature has been accepted into program backlog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D27A4D6-0F41-2141-B82F-9D6458C8DD41}"/>
              </a:ext>
            </a:extLst>
          </p:cNvPr>
          <p:cNvSpPr txBox="1"/>
          <p:nvPr/>
        </p:nvSpPr>
        <p:spPr>
          <a:xfrm>
            <a:off x="5408882" y="2052098"/>
            <a:ext cx="1236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Epic owners, system architects, and program architects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D225DEF-74F0-DE49-9E43-DB463F3B913B}"/>
              </a:ext>
            </a:extLst>
          </p:cNvPr>
          <p:cNvSpPr txBox="1"/>
          <p:nvPr/>
        </p:nvSpPr>
        <p:spPr>
          <a:xfrm>
            <a:off x="5392972" y="3264639"/>
            <a:ext cx="1236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Product managers, working with product architects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E0770C1-0DA0-2649-8696-A905996ED135}"/>
              </a:ext>
            </a:extLst>
          </p:cNvPr>
          <p:cNvSpPr txBox="1"/>
          <p:nvPr/>
        </p:nvSpPr>
        <p:spPr>
          <a:xfrm>
            <a:off x="3958515" y="4573365"/>
            <a:ext cx="1236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After story has been accepted into sprint backlog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DFFC19D-F0AD-4F46-AD83-1379D7E4EB52}"/>
              </a:ext>
            </a:extLst>
          </p:cNvPr>
          <p:cNvSpPr txBox="1"/>
          <p:nvPr/>
        </p:nvSpPr>
        <p:spPr>
          <a:xfrm>
            <a:off x="5393595" y="4622508"/>
            <a:ext cx="1236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Product owners, working with developers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C2D4028-1427-9146-B668-117D603EF5C6}"/>
              </a:ext>
            </a:extLst>
          </p:cNvPr>
          <p:cNvSpPr txBox="1"/>
          <p:nvPr/>
        </p:nvSpPr>
        <p:spPr>
          <a:xfrm>
            <a:off x="6860061" y="2123975"/>
            <a:ext cx="1236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Forecast tab of the epic</a:t>
            </a:r>
          </a:p>
          <a:p>
            <a:pPr algn="ctr"/>
            <a:r>
              <a:rPr lang="en-US" sz="1200" dirty="0"/>
              <a:t>(or the Forecast page directly)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BD1DB61-293B-AD45-90A2-9EFCE1D66B26}"/>
              </a:ext>
            </a:extLst>
          </p:cNvPr>
          <p:cNvSpPr txBox="1"/>
          <p:nvPr/>
        </p:nvSpPr>
        <p:spPr>
          <a:xfrm>
            <a:off x="6811842" y="3346440"/>
            <a:ext cx="1331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Points field on Detail tab of the feature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0E44BE2-F81A-A343-871D-1378F8355D53}"/>
              </a:ext>
            </a:extLst>
          </p:cNvPr>
          <p:cNvSpPr txBox="1"/>
          <p:nvPr/>
        </p:nvSpPr>
        <p:spPr>
          <a:xfrm>
            <a:off x="6746139" y="4573365"/>
            <a:ext cx="14629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N/A</a:t>
            </a:r>
            <a:r>
              <a:rPr lang="en-US" sz="1200" dirty="0"/>
              <a:t> – Points should be entered in JIRA and viewed as read-only in Points field on the Story in JA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14111CF-BE3C-1B48-9F61-A7339D917361}"/>
              </a:ext>
            </a:extLst>
          </p:cNvPr>
          <p:cNvSpPr txBox="1"/>
          <p:nvPr/>
        </p:nvSpPr>
        <p:spPr>
          <a:xfrm>
            <a:off x="8221515" y="3169733"/>
            <a:ext cx="2281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Average Program Velocity (per PI) is calculated automatically but can be overridden from “Override” button in Backlog-&gt;Viewing Features-&gt; Kanban </a:t>
            </a:r>
            <a:r>
              <a:rPr lang="en-US" sz="1200" dirty="0" err="1"/>
              <a:t>Board:Column</a:t>
            </a:r>
            <a:r>
              <a:rPr lang="en-US" sz="1200" dirty="0"/>
              <a:t> View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C2A0EC2-3B22-8A45-9C2F-45B0BBC60554}"/>
              </a:ext>
            </a:extLst>
          </p:cNvPr>
          <p:cNvSpPr txBox="1"/>
          <p:nvPr/>
        </p:nvSpPr>
        <p:spPr>
          <a:xfrm>
            <a:off x="8221515" y="4474741"/>
            <a:ext cx="23232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Team Velocity in points (per sprint) is calculated automatically but can be overridden from “Override” button in Backlog-&gt;Viewing Stories&gt; Kanban </a:t>
            </a:r>
            <a:r>
              <a:rPr lang="en-US" sz="1200" dirty="0" err="1"/>
              <a:t>Board:Column</a:t>
            </a:r>
            <a:r>
              <a:rPr lang="en-US" sz="1200" dirty="0"/>
              <a:t> View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84097B5-5DB1-A943-8314-2EFDD971AF17}"/>
              </a:ext>
            </a:extLst>
          </p:cNvPr>
          <p:cNvSpPr txBox="1"/>
          <p:nvPr/>
        </p:nvSpPr>
        <p:spPr>
          <a:xfrm>
            <a:off x="8273491" y="5799158"/>
            <a:ext cx="22014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To enable points-to-$ conversions, Team Allocations in Hours (per sprint) is entered for the individual members of the team from the Sprint object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1754808-14D1-404A-B29B-4CBEAFE9D813}"/>
              </a:ext>
            </a:extLst>
          </p:cNvPr>
          <p:cNvSpPr txBox="1"/>
          <p:nvPr/>
        </p:nvSpPr>
        <p:spPr>
          <a:xfrm>
            <a:off x="10672959" y="2094685"/>
            <a:ext cx="1503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Backlog-</a:t>
            </a:r>
            <a:r>
              <a:rPr lang="en-US" sz="1200" dirty="0"/>
              <a:t>&gt;Viewing Epics-&gt;Kanban Board: Column View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D12163E-6802-F248-88C7-0EFEE6285373}"/>
              </a:ext>
            </a:extLst>
          </p:cNvPr>
          <p:cNvSpPr txBox="1"/>
          <p:nvPr/>
        </p:nvSpPr>
        <p:spPr>
          <a:xfrm>
            <a:off x="10752030" y="3246352"/>
            <a:ext cx="13331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Backlog-</a:t>
            </a:r>
            <a:r>
              <a:rPr lang="en-US" sz="1200" dirty="0"/>
              <a:t>&gt;Viewing Features&gt;Kanban Board: Column View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F9647AF-4CCD-F841-92B5-7CF889DDFFD8}"/>
              </a:ext>
            </a:extLst>
          </p:cNvPr>
          <p:cNvSpPr txBox="1"/>
          <p:nvPr/>
        </p:nvSpPr>
        <p:spPr>
          <a:xfrm>
            <a:off x="10714515" y="4562611"/>
            <a:ext cx="13331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Backlog-</a:t>
            </a:r>
            <a:r>
              <a:rPr lang="en-US" sz="1200" dirty="0"/>
              <a:t>&gt;Viewing Stories&gt;Kanban Board: Column View)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3B90607-ED10-EE4A-B17B-FF0DB98695A6}"/>
              </a:ext>
            </a:extLst>
          </p:cNvPr>
          <p:cNvSpPr txBox="1"/>
          <p:nvPr/>
        </p:nvSpPr>
        <p:spPr>
          <a:xfrm>
            <a:off x="94774" y="164252"/>
            <a:ext cx="887827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Run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27B2F9F-3E70-074F-8919-1FD08C88CC90}"/>
              </a:ext>
            </a:extLst>
          </p:cNvPr>
          <p:cNvSpPr txBox="1"/>
          <p:nvPr/>
        </p:nvSpPr>
        <p:spPr>
          <a:xfrm>
            <a:off x="1097116" y="992542"/>
            <a:ext cx="1376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 help portfolio leadership to anticipate cost and set a target budget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227F225-2EF5-6542-8962-53A8A930BAF0}"/>
              </a:ext>
            </a:extLst>
          </p:cNvPr>
          <p:cNvSpPr txBox="1"/>
          <p:nvPr/>
        </p:nvSpPr>
        <p:spPr>
          <a:xfrm>
            <a:off x="2586817" y="1140046"/>
            <a:ext cx="1221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(Anticipated) Story Points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B58F9B9-59FE-F444-A42C-378A10BEDF77}"/>
              </a:ext>
            </a:extLst>
          </p:cNvPr>
          <p:cNvSpPr txBox="1"/>
          <p:nvPr/>
        </p:nvSpPr>
        <p:spPr>
          <a:xfrm>
            <a:off x="3881832" y="996951"/>
            <a:ext cx="13632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After epic has been pulled from the funnel, with epic in “Intake PI”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2AF7914-7905-4D43-8EA1-2C4CF87AFA0D}"/>
              </a:ext>
            </a:extLst>
          </p:cNvPr>
          <p:cNvSpPr txBox="1"/>
          <p:nvPr/>
        </p:nvSpPr>
        <p:spPr>
          <a:xfrm>
            <a:off x="5477454" y="1158680"/>
            <a:ext cx="1041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Epic owners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CBDCB7C-AC84-C04E-AB09-481CE37C7182}"/>
              </a:ext>
            </a:extLst>
          </p:cNvPr>
          <p:cNvSpPr txBox="1"/>
          <p:nvPr/>
        </p:nvSpPr>
        <p:spPr>
          <a:xfrm>
            <a:off x="6811842" y="976736"/>
            <a:ext cx="1331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Points field on Detail tab of the epic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2528D4B-76B5-8249-BEC7-C94B78DC14D4}"/>
              </a:ext>
            </a:extLst>
          </p:cNvPr>
          <p:cNvSpPr txBox="1"/>
          <p:nvPr/>
        </p:nvSpPr>
        <p:spPr>
          <a:xfrm>
            <a:off x="10665147" y="997149"/>
            <a:ext cx="1419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Portfolio Room: Resources View</a:t>
            </a:r>
            <a:endParaRPr lang="en-US" sz="12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2DDF5C5-C37C-3E49-82FC-148BC7EA273C}"/>
              </a:ext>
            </a:extLst>
          </p:cNvPr>
          <p:cNvSpPr txBox="1"/>
          <p:nvPr/>
        </p:nvSpPr>
        <p:spPr>
          <a:xfrm>
            <a:off x="8178223" y="1999372"/>
            <a:ext cx="24413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Average Program Velocity (per PI) is calculated automatically but can be overridden from “Override” button in Backlog-&gt;Viewing Features-&gt; Kanban </a:t>
            </a:r>
            <a:r>
              <a:rPr lang="en-US" sz="1200" dirty="0" err="1"/>
              <a:t>Board:Column</a:t>
            </a:r>
            <a:r>
              <a:rPr lang="en-US" sz="1200" dirty="0"/>
              <a:t> View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4B17753-2243-EA4F-9155-715816BDB399}"/>
              </a:ext>
            </a:extLst>
          </p:cNvPr>
          <p:cNvSpPr txBox="1"/>
          <p:nvPr/>
        </p:nvSpPr>
        <p:spPr>
          <a:xfrm>
            <a:off x="8174088" y="873701"/>
            <a:ext cx="24356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Average Program Velocity (per PI) is calculated automatically but can be overridden from “Override” button in Backlog-&gt;Viewing Features-&gt; Kanban </a:t>
            </a:r>
            <a:r>
              <a:rPr lang="en-US" sz="1200" dirty="0" err="1"/>
              <a:t>Board:Column</a:t>
            </a:r>
            <a:r>
              <a:rPr lang="en-US" sz="1200" dirty="0"/>
              <a:t> View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3123A98-AFEE-2C43-9803-CE3CBE681B94}"/>
              </a:ext>
            </a:extLst>
          </p:cNvPr>
          <p:cNvSpPr txBox="1"/>
          <p:nvPr/>
        </p:nvSpPr>
        <p:spPr>
          <a:xfrm>
            <a:off x="1804" y="623563"/>
            <a:ext cx="10746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i="1" dirty="0"/>
              <a:t>Work Item Level</a:t>
            </a:r>
            <a:endParaRPr lang="en-US" sz="1400" i="1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1B4BF302-CE99-894F-85B6-0EE915D08BED}"/>
              </a:ext>
            </a:extLst>
          </p:cNvPr>
          <p:cNvSpPr txBox="1"/>
          <p:nvPr/>
        </p:nvSpPr>
        <p:spPr>
          <a:xfrm>
            <a:off x="2673138" y="6161934"/>
            <a:ext cx="1013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N/A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217B7DE-1B27-DC45-AA0E-C3C3E185E8EE}"/>
              </a:ext>
            </a:extLst>
          </p:cNvPr>
          <p:cNvSpPr txBox="1"/>
          <p:nvPr/>
        </p:nvSpPr>
        <p:spPr>
          <a:xfrm>
            <a:off x="4055856" y="6136653"/>
            <a:ext cx="1013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N/A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31430C2-69B2-DA45-A90C-508A33441A5D}"/>
              </a:ext>
            </a:extLst>
          </p:cNvPr>
          <p:cNvSpPr txBox="1"/>
          <p:nvPr/>
        </p:nvSpPr>
        <p:spPr>
          <a:xfrm>
            <a:off x="5462138" y="6088154"/>
            <a:ext cx="1013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N/A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A46CD55-EFB8-5244-A228-940EE99F27CE}"/>
              </a:ext>
            </a:extLst>
          </p:cNvPr>
          <p:cNvSpPr txBox="1"/>
          <p:nvPr/>
        </p:nvSpPr>
        <p:spPr>
          <a:xfrm>
            <a:off x="6934755" y="6113973"/>
            <a:ext cx="1013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N/A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9971315-4E60-704C-962C-93E11C82FF5C}"/>
              </a:ext>
            </a:extLst>
          </p:cNvPr>
          <p:cNvSpPr txBox="1"/>
          <p:nvPr/>
        </p:nvSpPr>
        <p:spPr>
          <a:xfrm>
            <a:off x="1266010" y="6083795"/>
            <a:ext cx="1013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N/A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8BD183C-0826-AB41-B6D6-19D92FC27C11}"/>
              </a:ext>
            </a:extLst>
          </p:cNvPr>
          <p:cNvSpPr txBox="1"/>
          <p:nvPr/>
        </p:nvSpPr>
        <p:spPr>
          <a:xfrm>
            <a:off x="10842112" y="6083794"/>
            <a:ext cx="1013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N/A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3F57B923-C57E-814C-B867-B1269CF0FA3A}"/>
              </a:ext>
            </a:extLst>
          </p:cNvPr>
          <p:cNvCxnSpPr/>
          <p:nvPr/>
        </p:nvCxnSpPr>
        <p:spPr>
          <a:xfrm>
            <a:off x="0" y="913693"/>
            <a:ext cx="121920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02338644-88B4-E542-8513-BC3462CB8A14}"/>
              </a:ext>
            </a:extLst>
          </p:cNvPr>
          <p:cNvCxnSpPr/>
          <p:nvPr/>
        </p:nvCxnSpPr>
        <p:spPr>
          <a:xfrm>
            <a:off x="0" y="3074115"/>
            <a:ext cx="121920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9829859F-F7A1-E542-B5E2-409E00A2170A}"/>
              </a:ext>
            </a:extLst>
          </p:cNvPr>
          <p:cNvCxnSpPr/>
          <p:nvPr/>
        </p:nvCxnSpPr>
        <p:spPr>
          <a:xfrm>
            <a:off x="0" y="4474741"/>
            <a:ext cx="121920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F84305F6-CB3D-6C48-9A82-6F033713A80D}"/>
              </a:ext>
            </a:extLst>
          </p:cNvPr>
          <p:cNvCxnSpPr/>
          <p:nvPr/>
        </p:nvCxnSpPr>
        <p:spPr>
          <a:xfrm>
            <a:off x="-10519" y="5663493"/>
            <a:ext cx="121920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70A5BBA-EB35-8644-AE58-358E312B7877}"/>
              </a:ext>
            </a:extLst>
          </p:cNvPr>
          <p:cNvCxnSpPr>
            <a:cxnSpLocks/>
          </p:cNvCxnSpPr>
          <p:nvPr/>
        </p:nvCxnSpPr>
        <p:spPr>
          <a:xfrm>
            <a:off x="1100649" y="1823453"/>
            <a:ext cx="11076158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88CE9B7B-E982-F94C-B059-E8D27824BBB6}"/>
              </a:ext>
            </a:extLst>
          </p:cNvPr>
          <p:cNvCxnSpPr/>
          <p:nvPr/>
        </p:nvCxnSpPr>
        <p:spPr>
          <a:xfrm>
            <a:off x="1097116" y="-10555"/>
            <a:ext cx="0" cy="68580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BD1CA9CB-E5F2-9240-A5BB-D5D86785EF86}"/>
              </a:ext>
            </a:extLst>
          </p:cNvPr>
          <p:cNvCxnSpPr/>
          <p:nvPr/>
        </p:nvCxnSpPr>
        <p:spPr>
          <a:xfrm>
            <a:off x="2452771" y="-10555"/>
            <a:ext cx="0" cy="68580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CD99F311-A79B-AC4B-A5AE-17B07268C8C6}"/>
              </a:ext>
            </a:extLst>
          </p:cNvPr>
          <p:cNvCxnSpPr/>
          <p:nvPr/>
        </p:nvCxnSpPr>
        <p:spPr>
          <a:xfrm>
            <a:off x="3911602" y="12700"/>
            <a:ext cx="0" cy="68580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7C3F9920-CB43-F246-BE80-DEB3A36400FB}"/>
              </a:ext>
            </a:extLst>
          </p:cNvPr>
          <p:cNvCxnSpPr/>
          <p:nvPr/>
        </p:nvCxnSpPr>
        <p:spPr>
          <a:xfrm>
            <a:off x="5343103" y="-10555"/>
            <a:ext cx="0" cy="68580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89AA537A-F991-E145-BA81-1072D15E5279}"/>
              </a:ext>
            </a:extLst>
          </p:cNvPr>
          <p:cNvCxnSpPr/>
          <p:nvPr/>
        </p:nvCxnSpPr>
        <p:spPr>
          <a:xfrm>
            <a:off x="6718393" y="-10555"/>
            <a:ext cx="0" cy="68580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0FC472AC-2477-B84A-962D-BDDF0D9B3FD2}"/>
              </a:ext>
            </a:extLst>
          </p:cNvPr>
          <p:cNvCxnSpPr/>
          <p:nvPr/>
        </p:nvCxnSpPr>
        <p:spPr>
          <a:xfrm>
            <a:off x="8143428" y="0"/>
            <a:ext cx="0" cy="68580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6C60BA9F-673B-B64A-A1DE-6D5FEB3AA990}"/>
              </a:ext>
            </a:extLst>
          </p:cNvPr>
          <p:cNvCxnSpPr/>
          <p:nvPr/>
        </p:nvCxnSpPr>
        <p:spPr>
          <a:xfrm>
            <a:off x="10608226" y="12706"/>
            <a:ext cx="0" cy="68580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2687A32E-30DA-AE43-A212-987767549A5C}"/>
              </a:ext>
            </a:extLst>
          </p:cNvPr>
          <p:cNvSpPr txBox="1"/>
          <p:nvPr/>
        </p:nvSpPr>
        <p:spPr>
          <a:xfrm>
            <a:off x="333799" y="1334431"/>
            <a:ext cx="400110" cy="11759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US" sz="1400" b="1" dirty="0">
                <a:latin typeface="Charlie Display" pitchFamily="82" charset="77"/>
              </a:rPr>
              <a:t> Portfolio Epic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961376CA-8C83-D74E-ADFE-99862A23F1A0}"/>
              </a:ext>
            </a:extLst>
          </p:cNvPr>
          <p:cNvSpPr txBox="1"/>
          <p:nvPr/>
        </p:nvSpPr>
        <p:spPr>
          <a:xfrm>
            <a:off x="238810" y="3320942"/>
            <a:ext cx="615553" cy="941925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US" sz="1400" b="1" dirty="0">
                <a:latin typeface="Charlie Display" pitchFamily="82" charset="77"/>
              </a:rPr>
              <a:t>Feature</a:t>
            </a:r>
          </a:p>
          <a:p>
            <a:pPr algn="ctr"/>
            <a:r>
              <a:rPr lang="en-US" sz="1400" b="1" dirty="0">
                <a:latin typeface="Charlie Display" pitchFamily="82" charset="77"/>
              </a:rPr>
              <a:t> (JIRA Epic)</a:t>
            </a:r>
            <a:endParaRPr lang="en-US" sz="2000" b="1" dirty="0">
              <a:latin typeface="Charlie Display" pitchFamily="82" charset="77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552E5F7F-C7B5-E64A-A66A-DA0D42C2AFB0}"/>
              </a:ext>
            </a:extLst>
          </p:cNvPr>
          <p:cNvSpPr txBox="1"/>
          <p:nvPr/>
        </p:nvSpPr>
        <p:spPr>
          <a:xfrm>
            <a:off x="333799" y="4752307"/>
            <a:ext cx="400110" cy="51712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400" b="1" dirty="0">
                <a:latin typeface="Charlie Display" pitchFamily="82" charset="77"/>
              </a:rPr>
              <a:t>Story</a:t>
            </a:r>
            <a:endParaRPr lang="en-US" sz="2000" b="1" dirty="0">
              <a:latin typeface="Charlie Display" pitchFamily="82" charset="77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0128A3C-24E7-BD44-A583-4E651C16CE40}"/>
              </a:ext>
            </a:extLst>
          </p:cNvPr>
          <p:cNvSpPr txBox="1"/>
          <p:nvPr/>
        </p:nvSpPr>
        <p:spPr>
          <a:xfrm>
            <a:off x="342690" y="5978944"/>
            <a:ext cx="400110" cy="46102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400" b="1" dirty="0">
                <a:latin typeface="Charlie Display" pitchFamily="82" charset="77"/>
              </a:rPr>
              <a:t>Task</a:t>
            </a:r>
            <a:endParaRPr lang="en-US" sz="2000" b="1" dirty="0">
              <a:latin typeface="Charlie Display" pitchFamily="8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8039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1737</TotalTime>
  <Words>1480</Words>
  <Application>Microsoft Macintosh PowerPoint</Application>
  <PresentationFormat>Widescreen</PresentationFormat>
  <Paragraphs>185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Charlie Display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May</dc:creator>
  <cp:lastModifiedBy>Mark Cruth</cp:lastModifiedBy>
  <cp:revision>71</cp:revision>
  <dcterms:created xsi:type="dcterms:W3CDTF">2019-07-29T13:27:18Z</dcterms:created>
  <dcterms:modified xsi:type="dcterms:W3CDTF">2021-02-20T17:06:00Z</dcterms:modified>
</cp:coreProperties>
</file>