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4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5041B-BA4B-4B70-BC1A-AFBE1E131C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F74A0B-6765-4525-A59F-FAAEBC689A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8D6F8-0CB6-4973-9E19-7237D665B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FB2-9D94-4E46-9924-CDCB7E84DC3B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86336-5E4F-40F3-B800-5BA97ADDA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312BF-A0D6-4FE5-BB11-088724D77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826B-BBD6-4428-B0F6-771E3AFB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62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0947E-F507-4589-B4D0-76E933F33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58CEE8-86E1-4F91-A208-133E7F291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9B93A-F5FB-4B4B-80F2-ED743BFE5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FB2-9D94-4E46-9924-CDCB7E84DC3B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80ADD-0EC9-4822-A0F1-109D68043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75C93-B081-40BE-981C-5371DDB77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826B-BBD6-4428-B0F6-771E3AFB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09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BDDA5F-B480-4A70-A055-709A90F766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837859-8A21-418B-B25E-842875329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EB6C1-2BA7-49B5-A42A-95CD72746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FB2-9D94-4E46-9924-CDCB7E84DC3B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4AF31-097C-4B93-9A9B-9D718CEF1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2816F-32BE-4477-8293-677CAA965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826B-BBD6-4428-B0F6-771E3AFB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FAE3A-39FC-4CB1-89EE-8E923A696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9E661-41C3-4749-BB28-00D3021B5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FBD90-B937-4592-B724-5E6F67ECA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FB2-9D94-4E46-9924-CDCB7E84DC3B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AE127-BDF4-4778-BC35-89BEECE82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29D7C-0358-4097-8FD0-ABACEB95B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826B-BBD6-4428-B0F6-771E3AFB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0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15D97-21B2-47EC-876D-9407D75D0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66CEB-17CC-40AE-96E6-46CB0FFDF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A72C9-0A18-4FD9-A0A4-4B4D98E76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FB2-9D94-4E46-9924-CDCB7E84DC3B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89EF5-7AFA-4B69-8BDA-46763FC85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717F4-F6A0-4E9B-B531-1C570B3CE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826B-BBD6-4428-B0F6-771E3AFB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97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ABB22-AE88-48FC-897F-301530555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24C28-81E6-4849-9454-9DD08EEBFA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58D226-47AD-408D-ABF4-C894FE736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B1CFA6-8E0B-42FE-812D-2601CFE81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FB2-9D94-4E46-9924-CDCB7E84DC3B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53DF7-B965-4277-B0C5-072B56D99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C955F-3EAF-42D9-B1D4-6A2D92343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826B-BBD6-4428-B0F6-771E3AFB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68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4A98B-3AB3-4552-B6C4-3D893BBBB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43F687-A736-4B05-B0BB-E3F13746D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DCBB0F-2E98-4595-A3C9-D14D91703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40BD10-B030-49FD-B364-7EEA5F0880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5C9056-C60C-49B9-AB37-4AE94BEA40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EC3BF5-4FA7-4C84-BE6F-4FC4D0C6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FB2-9D94-4E46-9924-CDCB7E84DC3B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77BB9A-D592-4E9A-AB92-4E4C4B585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3895EE-F9DD-47DF-BDA2-EEAB2F438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826B-BBD6-4428-B0F6-771E3AFB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0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D0BD0-7029-4929-B19E-CD1F41AAB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A31934-7001-487C-8F5C-67BC49FDB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FB2-9D94-4E46-9924-CDCB7E84DC3B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9E4F22-3DFE-4D10-B507-C6C804B5E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2C7289-2BC4-4025-A3EF-26477CC95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826B-BBD6-4428-B0F6-771E3AFB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58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2DD798-88F6-4B60-B3F9-B1B3779FE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FB2-9D94-4E46-9924-CDCB7E84DC3B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CB82A1-1B73-4313-B7BF-4453B8022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20587-A65D-4075-A46D-39CA0C44F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826B-BBD6-4428-B0F6-771E3AFB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1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B65C9-9EB2-4ED5-8EFA-CBBF3749F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AEFE9-C712-4B34-AFCE-8CB6E6F97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160A62-4955-4129-A771-AAC085E14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E3DE6-EDB0-4AC6-A23F-07AB02009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FB2-9D94-4E46-9924-CDCB7E84DC3B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0E294-EEF6-411F-BD64-F345863F5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FAC99E-A9E6-49CA-BEC5-F8CFB41F9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826B-BBD6-4428-B0F6-771E3AFB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4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88871-379F-4DEF-AB61-E5E622145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CE8684-6041-402C-AC66-E2218CB3E2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A9E7D8-529E-4C0E-993C-53461231C7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9A647-441B-4D2C-B5F1-36FA6169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FB2-9D94-4E46-9924-CDCB7E84DC3B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2EA1B-A44B-4B51-B2CC-AE9E2E963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F4FD7C-82EC-4A55-9390-9F292EBD0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826B-BBD6-4428-B0F6-771E3AFB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4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DFA4CA-E30B-43FF-AB37-18FC986C4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62DA5-6373-4100-B833-BB1496900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B017D-CD4C-40E0-9E2F-7EF0DE0B47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E8FB2-9D94-4E46-9924-CDCB7E84DC3B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AEE26-4FBF-4393-9FBD-12F6CE7A57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34AB0-F752-49AA-9159-44150A03A5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7826B-BBD6-4428-B0F6-771E3AFB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69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">
            <a:extLst>
              <a:ext uri="{FF2B5EF4-FFF2-40B4-BE49-F238E27FC236}">
                <a16:creationId xmlns:a16="http://schemas.microsoft.com/office/drawing/2014/main" id="{FF08DA09-EF2E-2443-A64B-B9875EE75863}"/>
              </a:ext>
            </a:extLst>
          </p:cNvPr>
          <p:cNvSpPr txBox="1">
            <a:spLocks/>
          </p:cNvSpPr>
          <p:nvPr/>
        </p:nvSpPr>
        <p:spPr>
          <a:xfrm>
            <a:off x="163608" y="126913"/>
            <a:ext cx="11845354" cy="3013322"/>
          </a:xfrm>
          <a:prstGeom prst="roundRect">
            <a:avLst>
              <a:gd name="adj" fmla="val 1037"/>
            </a:avLst>
          </a:prstGeom>
          <a:solidFill>
            <a:srgbClr val="C0C7D0">
              <a:lumMod val="40000"/>
              <a:lumOff val="60000"/>
            </a:srgbClr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marR="0" indent="0" algn="ctr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Charlie Display" pitchFamily="82" charset="77"/>
                <a:cs typeface="Charlie Display" pitchFamily="82" charset="77"/>
                <a:sym typeface="Helvetica Light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 marL="0" marR="0" lvl="0" indent="0" algn="ctr" defTabSz="412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8D3E9246-ABE4-3840-BDD8-D0E186CDC70E}"/>
              </a:ext>
            </a:extLst>
          </p:cNvPr>
          <p:cNvGrpSpPr/>
          <p:nvPr/>
        </p:nvGrpSpPr>
        <p:grpSpPr>
          <a:xfrm>
            <a:off x="343974" y="2282471"/>
            <a:ext cx="2261818" cy="790781"/>
            <a:chOff x="636401" y="1188609"/>
            <a:chExt cx="2261818" cy="790781"/>
          </a:xfrm>
        </p:grpSpPr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FD4D5206-B93A-F444-8334-DAE128A5061C}"/>
                </a:ext>
              </a:extLst>
            </p:cNvPr>
            <p:cNvGrpSpPr/>
            <p:nvPr/>
          </p:nvGrpSpPr>
          <p:grpSpPr>
            <a:xfrm>
              <a:off x="782177" y="1334385"/>
              <a:ext cx="2116042" cy="645005"/>
              <a:chOff x="9895678" y="5031812"/>
              <a:chExt cx="2116042" cy="645005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B49CFF15-A9A2-8041-93C0-7CA94FA2E1B6}"/>
                  </a:ext>
                </a:extLst>
              </p:cNvPr>
              <p:cNvSpPr/>
              <p:nvPr/>
            </p:nvSpPr>
            <p:spPr>
              <a:xfrm>
                <a:off x="9895678" y="5031812"/>
                <a:ext cx="2116042" cy="64500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9" name="finance-dollar dotted.pdf">
                <a:extLst>
                  <a:ext uri="{FF2B5EF4-FFF2-40B4-BE49-F238E27FC236}">
                    <a16:creationId xmlns:a16="http://schemas.microsoft.com/office/drawing/2014/main" id="{4FFDFDDF-DC6F-4D4D-9BFF-1B59A286D1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13066" y="5113856"/>
                <a:ext cx="455697" cy="449367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120" name="object-lightbulb.pdf">
                <a:extLst>
                  <a:ext uri="{FF2B5EF4-FFF2-40B4-BE49-F238E27FC236}">
                    <a16:creationId xmlns:a16="http://schemas.microsoft.com/office/drawing/2014/main" id="{4CB82788-A8C7-BA49-B5F6-98F0029547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47975" y="5095986"/>
                <a:ext cx="418127" cy="456138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121" name="object-thumbsup award.pdf">
                <a:extLst>
                  <a:ext uri="{FF2B5EF4-FFF2-40B4-BE49-F238E27FC236}">
                    <a16:creationId xmlns:a16="http://schemas.microsoft.com/office/drawing/2014/main" id="{B0B9C919-A4DE-0B40-93C1-9BD5B01C99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74480" y="5136116"/>
                <a:ext cx="450850" cy="457201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122" name="organize-agile.pdf">
                <a:extLst>
                  <a:ext uri="{FF2B5EF4-FFF2-40B4-BE49-F238E27FC236}">
                    <a16:creationId xmlns:a16="http://schemas.microsoft.com/office/drawing/2014/main" id="{B3FE7637-D0DC-B648-811E-26C3934DDC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43021" y="5219434"/>
                <a:ext cx="457201" cy="285750"/>
              </a:xfrm>
              <a:prstGeom prst="rect">
                <a:avLst/>
              </a:prstGeom>
              <a:ln w="12700">
                <a:miter lim="400000"/>
              </a:ln>
            </p:spPr>
          </p:pic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6CA0464E-39BA-7B46-B992-72FCEB3FC582}"/>
                </a:ext>
              </a:extLst>
            </p:cNvPr>
            <p:cNvGrpSpPr/>
            <p:nvPr/>
          </p:nvGrpSpPr>
          <p:grpSpPr>
            <a:xfrm>
              <a:off x="709289" y="1261497"/>
              <a:ext cx="2116042" cy="645005"/>
              <a:chOff x="9895678" y="5031812"/>
              <a:chExt cx="2116042" cy="645005"/>
            </a:xfrm>
          </p:grpSpPr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30E0D6AE-02E6-1444-AEA4-46F93F703E26}"/>
                  </a:ext>
                </a:extLst>
              </p:cNvPr>
              <p:cNvSpPr/>
              <p:nvPr/>
            </p:nvSpPr>
            <p:spPr>
              <a:xfrm>
                <a:off x="9895678" y="5031812"/>
                <a:ext cx="2116042" cy="64500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3" name="finance-dollar dotted.pdf">
                <a:extLst>
                  <a:ext uri="{FF2B5EF4-FFF2-40B4-BE49-F238E27FC236}">
                    <a16:creationId xmlns:a16="http://schemas.microsoft.com/office/drawing/2014/main" id="{D9627FB0-B621-0E44-B543-FD53DC1082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13066" y="5113856"/>
                <a:ext cx="455697" cy="449367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114" name="object-lightbulb.pdf">
                <a:extLst>
                  <a:ext uri="{FF2B5EF4-FFF2-40B4-BE49-F238E27FC236}">
                    <a16:creationId xmlns:a16="http://schemas.microsoft.com/office/drawing/2014/main" id="{4157BCEB-4668-1D4C-A6C4-9958AB62AA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47975" y="5095986"/>
                <a:ext cx="418127" cy="456138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115" name="object-thumbsup award.pdf">
                <a:extLst>
                  <a:ext uri="{FF2B5EF4-FFF2-40B4-BE49-F238E27FC236}">
                    <a16:creationId xmlns:a16="http://schemas.microsoft.com/office/drawing/2014/main" id="{23409727-DBCB-CF4C-A36A-E2CE96EB42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74480" y="5136116"/>
                <a:ext cx="450850" cy="457201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116" name="organize-agile.pdf">
                <a:extLst>
                  <a:ext uri="{FF2B5EF4-FFF2-40B4-BE49-F238E27FC236}">
                    <a16:creationId xmlns:a16="http://schemas.microsoft.com/office/drawing/2014/main" id="{F7DB6D6B-3350-F946-A676-FB2E9B0EE1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43021" y="5219434"/>
                <a:ext cx="457201" cy="285750"/>
              </a:xfrm>
              <a:prstGeom prst="rect">
                <a:avLst/>
              </a:prstGeom>
              <a:ln w="12700">
                <a:miter lim="400000"/>
              </a:ln>
            </p:spPr>
          </p:pic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7187D6DE-631C-B040-976E-6F3C5513EEC6}"/>
                </a:ext>
              </a:extLst>
            </p:cNvPr>
            <p:cNvGrpSpPr/>
            <p:nvPr/>
          </p:nvGrpSpPr>
          <p:grpSpPr>
            <a:xfrm>
              <a:off x="636401" y="1188609"/>
              <a:ext cx="2116042" cy="645005"/>
              <a:chOff x="9895678" y="5031812"/>
              <a:chExt cx="2116042" cy="645005"/>
            </a:xfrm>
          </p:grpSpPr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EEA0B64C-A989-EB4A-BDB8-5566AACFA6CD}"/>
                  </a:ext>
                </a:extLst>
              </p:cNvPr>
              <p:cNvSpPr/>
              <p:nvPr/>
            </p:nvSpPr>
            <p:spPr>
              <a:xfrm>
                <a:off x="9895678" y="5031812"/>
                <a:ext cx="2116042" cy="64500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2" name="finance-dollar dotted.pdf">
                <a:extLst>
                  <a:ext uri="{FF2B5EF4-FFF2-40B4-BE49-F238E27FC236}">
                    <a16:creationId xmlns:a16="http://schemas.microsoft.com/office/drawing/2014/main" id="{A8D0FE38-7805-924C-B20B-6F610DE3AE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13066" y="5113856"/>
                <a:ext cx="455697" cy="449367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103" name="object-lightbulb.pdf">
                <a:extLst>
                  <a:ext uri="{FF2B5EF4-FFF2-40B4-BE49-F238E27FC236}">
                    <a16:creationId xmlns:a16="http://schemas.microsoft.com/office/drawing/2014/main" id="{C82F2854-9D10-104F-8717-681C3B63E9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47975" y="5095986"/>
                <a:ext cx="418127" cy="456138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105" name="object-thumbsup award.pdf">
                <a:extLst>
                  <a:ext uri="{FF2B5EF4-FFF2-40B4-BE49-F238E27FC236}">
                    <a16:creationId xmlns:a16="http://schemas.microsoft.com/office/drawing/2014/main" id="{1FE8E824-C6EA-304F-B73A-BBC2932D9D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74480" y="5136116"/>
                <a:ext cx="450850" cy="457201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108" name="organize-agile.pdf">
                <a:extLst>
                  <a:ext uri="{FF2B5EF4-FFF2-40B4-BE49-F238E27FC236}">
                    <a16:creationId xmlns:a16="http://schemas.microsoft.com/office/drawing/2014/main" id="{6BC41260-2ED4-8240-AAEF-4D1CD6C833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43021" y="5219434"/>
                <a:ext cx="457201" cy="285750"/>
              </a:xfrm>
              <a:prstGeom prst="rect">
                <a:avLst/>
              </a:prstGeom>
              <a:ln w="12700">
                <a:miter lim="400000"/>
              </a:ln>
            </p:spPr>
          </p:pic>
        </p:grpSp>
      </p:grpSp>
      <p:sp>
        <p:nvSpPr>
          <p:cNvPr id="70" name="Right Arrow 69">
            <a:extLst>
              <a:ext uri="{FF2B5EF4-FFF2-40B4-BE49-F238E27FC236}">
                <a16:creationId xmlns:a16="http://schemas.microsoft.com/office/drawing/2014/main" id="{5C7F2EC9-47E5-014A-8C6C-0B7AFF0BF222}"/>
              </a:ext>
            </a:extLst>
          </p:cNvPr>
          <p:cNvSpPr/>
          <p:nvPr/>
        </p:nvSpPr>
        <p:spPr>
          <a:xfrm>
            <a:off x="3083465" y="604892"/>
            <a:ext cx="6835787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rror">
            <a:extLst>
              <a:ext uri="{FF2B5EF4-FFF2-40B4-BE49-F238E27FC236}">
                <a16:creationId xmlns:a16="http://schemas.microsoft.com/office/drawing/2014/main" id="{48DF4E59-94C9-2F47-AFAA-BDD20F35D966}"/>
              </a:ext>
            </a:extLst>
          </p:cNvPr>
          <p:cNvSpPr txBox="1">
            <a:spLocks/>
          </p:cNvSpPr>
          <p:nvPr/>
        </p:nvSpPr>
        <p:spPr>
          <a:xfrm>
            <a:off x="220624" y="210171"/>
            <a:ext cx="1345344" cy="307777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 marL="0" marR="0" lvl="0" indent="0" algn="l" defTabSz="412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9" normalizeH="0" baseline="0" noProof="0" dirty="0">
                <a:ln>
                  <a:noFill/>
                </a:ln>
                <a:solidFill>
                  <a:srgbClr val="7A869A"/>
                </a:solidFill>
                <a:effectLst/>
                <a:uLnTx/>
                <a:uFillTx/>
                <a:latin typeface="Charlie Display" pitchFamily="82" charset="77"/>
                <a:sym typeface="Charlie Display"/>
              </a:rPr>
              <a:t>Business</a:t>
            </a:r>
            <a:endParaRPr kumimoji="0" lang="en-US" sz="900" b="1" i="0" u="none" strike="noStrike" kern="0" cap="none" spc="9" normalizeH="0" baseline="0" noProof="0" dirty="0">
              <a:ln>
                <a:noFill/>
              </a:ln>
              <a:solidFill>
                <a:srgbClr val="7A869A"/>
              </a:solidFill>
              <a:effectLst/>
              <a:uLnTx/>
              <a:uFillTx/>
              <a:latin typeface="Charlie Display" pitchFamily="82" charset="77"/>
              <a:sym typeface="Charlie Display"/>
            </a:endParaRPr>
          </a:p>
        </p:txBody>
      </p:sp>
      <p:sp>
        <p:nvSpPr>
          <p:cNvPr id="6" name="Rounded Rectangle">
            <a:extLst>
              <a:ext uri="{FF2B5EF4-FFF2-40B4-BE49-F238E27FC236}">
                <a16:creationId xmlns:a16="http://schemas.microsoft.com/office/drawing/2014/main" id="{75B1F5B7-F4DD-384E-AF08-04A01908FE67}"/>
              </a:ext>
            </a:extLst>
          </p:cNvPr>
          <p:cNvSpPr txBox="1">
            <a:spLocks/>
          </p:cNvSpPr>
          <p:nvPr/>
        </p:nvSpPr>
        <p:spPr>
          <a:xfrm>
            <a:off x="175946" y="3298317"/>
            <a:ext cx="4864628" cy="3372020"/>
          </a:xfrm>
          <a:prstGeom prst="roundRect">
            <a:avLst>
              <a:gd name="adj" fmla="val 1037"/>
            </a:avLst>
          </a:prstGeom>
          <a:solidFill>
            <a:srgbClr val="C0C7D0">
              <a:lumMod val="40000"/>
              <a:lumOff val="60000"/>
            </a:srgbClr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marR="0" indent="0" algn="ctr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Charlie Display" pitchFamily="82" charset="77"/>
                <a:cs typeface="Charlie Display" pitchFamily="82" charset="77"/>
                <a:sym typeface="Helvetica Light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 marL="0" marR="0" lvl="0" indent="0" algn="ctr" defTabSz="412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7" name="Error">
            <a:extLst>
              <a:ext uri="{FF2B5EF4-FFF2-40B4-BE49-F238E27FC236}">
                <a16:creationId xmlns:a16="http://schemas.microsoft.com/office/drawing/2014/main" id="{50EB76F8-76B8-E842-8948-30809AD184B6}"/>
              </a:ext>
            </a:extLst>
          </p:cNvPr>
          <p:cNvSpPr txBox="1">
            <a:spLocks/>
          </p:cNvSpPr>
          <p:nvPr/>
        </p:nvSpPr>
        <p:spPr>
          <a:xfrm>
            <a:off x="313723" y="3380118"/>
            <a:ext cx="583221" cy="307777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 marL="0" marR="0" lvl="0" indent="0" algn="l" defTabSz="412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9" normalizeH="0" baseline="0" noProof="0" dirty="0">
                <a:ln>
                  <a:noFill/>
                </a:ln>
                <a:solidFill>
                  <a:srgbClr val="7A869A"/>
                </a:solidFill>
                <a:effectLst/>
                <a:uLnTx/>
                <a:uFillTx/>
                <a:latin typeface="Charlie Display" pitchFamily="82" charset="77"/>
                <a:sym typeface="Charlie Display"/>
              </a:rPr>
              <a:t>IT</a:t>
            </a:r>
            <a:endParaRPr kumimoji="0" lang="en-US" sz="900" b="1" i="0" u="none" strike="noStrike" kern="0" cap="none" spc="9" normalizeH="0" baseline="0" noProof="0" dirty="0">
              <a:ln>
                <a:noFill/>
              </a:ln>
              <a:solidFill>
                <a:srgbClr val="7A869A"/>
              </a:solidFill>
              <a:effectLst/>
              <a:uLnTx/>
              <a:uFillTx/>
              <a:latin typeface="Charlie Display" pitchFamily="82" charset="77"/>
              <a:sym typeface="Charlie Display"/>
            </a:endParaRPr>
          </a:p>
        </p:txBody>
      </p:sp>
      <p:sp>
        <p:nvSpPr>
          <p:cNvPr id="8" name="Rounded Rectangle">
            <a:extLst>
              <a:ext uri="{FF2B5EF4-FFF2-40B4-BE49-F238E27FC236}">
                <a16:creationId xmlns:a16="http://schemas.microsoft.com/office/drawing/2014/main" id="{46772FF0-C53B-1349-8AD4-B769B28970B9}"/>
              </a:ext>
            </a:extLst>
          </p:cNvPr>
          <p:cNvSpPr txBox="1">
            <a:spLocks/>
          </p:cNvSpPr>
          <p:nvPr/>
        </p:nvSpPr>
        <p:spPr>
          <a:xfrm>
            <a:off x="5211131" y="3291792"/>
            <a:ext cx="6801817" cy="3378545"/>
          </a:xfrm>
          <a:prstGeom prst="roundRect">
            <a:avLst>
              <a:gd name="adj" fmla="val 1037"/>
            </a:avLst>
          </a:prstGeom>
          <a:solidFill>
            <a:srgbClr val="C0C7D0">
              <a:lumMod val="40000"/>
              <a:lumOff val="60000"/>
            </a:srgbClr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marR="0" indent="0" algn="ctr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Charlie Display" pitchFamily="82" charset="77"/>
                <a:cs typeface="Charlie Display" pitchFamily="82" charset="77"/>
                <a:sym typeface="Helvetica Light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 marL="0" marR="0" lvl="0" indent="0" algn="ctr" defTabSz="412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9" name="Error">
            <a:extLst>
              <a:ext uri="{FF2B5EF4-FFF2-40B4-BE49-F238E27FC236}">
                <a16:creationId xmlns:a16="http://schemas.microsoft.com/office/drawing/2014/main" id="{44E5FCE0-9322-4E41-BFB9-C7F3BC7C996C}"/>
              </a:ext>
            </a:extLst>
          </p:cNvPr>
          <p:cNvSpPr txBox="1">
            <a:spLocks/>
          </p:cNvSpPr>
          <p:nvPr/>
        </p:nvSpPr>
        <p:spPr>
          <a:xfrm>
            <a:off x="11253024" y="5798740"/>
            <a:ext cx="660817" cy="307777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 marL="0" marR="0" lvl="0" indent="0" algn="l" defTabSz="412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9" normalizeH="0" baseline="0" noProof="0" dirty="0">
                <a:ln>
                  <a:noFill/>
                </a:ln>
                <a:solidFill>
                  <a:srgbClr val="7A869A"/>
                </a:solidFill>
                <a:effectLst/>
                <a:uLnTx/>
                <a:uFillTx/>
                <a:latin typeface="Charlie Display" pitchFamily="82" charset="77"/>
                <a:sym typeface="Charlie Display"/>
              </a:rPr>
              <a:t>R&amp;D</a:t>
            </a:r>
            <a:endParaRPr kumimoji="0" lang="en-US" sz="900" b="1" i="0" u="none" strike="noStrike" kern="0" cap="none" spc="9" normalizeH="0" baseline="0" noProof="0" dirty="0">
              <a:ln>
                <a:noFill/>
              </a:ln>
              <a:solidFill>
                <a:srgbClr val="7A869A"/>
              </a:solidFill>
              <a:effectLst/>
              <a:uLnTx/>
              <a:uFillTx/>
              <a:latin typeface="Charlie Display" pitchFamily="82" charset="77"/>
              <a:sym typeface="Charlie Display"/>
            </a:endParaRPr>
          </a:p>
        </p:txBody>
      </p:sp>
      <p:sp>
        <p:nvSpPr>
          <p:cNvPr id="10" name="LABEL">
            <a:extLst>
              <a:ext uri="{FF2B5EF4-FFF2-40B4-BE49-F238E27FC236}">
                <a16:creationId xmlns:a16="http://schemas.microsoft.com/office/drawing/2014/main" id="{1382A818-44B3-3A48-970D-3616669BA583}"/>
              </a:ext>
            </a:extLst>
          </p:cNvPr>
          <p:cNvSpPr/>
          <p:nvPr/>
        </p:nvSpPr>
        <p:spPr>
          <a:xfrm>
            <a:off x="3496466" y="528159"/>
            <a:ext cx="906569" cy="642399"/>
          </a:xfrm>
          <a:prstGeom prst="roundRect">
            <a:avLst>
              <a:gd name="adj" fmla="val 10970"/>
            </a:avLst>
          </a:prstGeom>
          <a:solidFill>
            <a:srgbClr val="0065FF">
              <a:lumOff val="-9925"/>
            </a:srgb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rPr>
              <a:t>Take order</a:t>
            </a:r>
            <a:endParaRPr kumimoji="0" sz="1400" b="1" i="0" u="none" strike="noStrike" kern="0" cap="all" spc="224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harlie Display" pitchFamily="82" charset="77"/>
              <a:sym typeface="Charlie Display Light"/>
            </a:endParaRPr>
          </a:p>
        </p:txBody>
      </p:sp>
      <p:sp>
        <p:nvSpPr>
          <p:cNvPr id="11" name="LABEL">
            <a:extLst>
              <a:ext uri="{FF2B5EF4-FFF2-40B4-BE49-F238E27FC236}">
                <a16:creationId xmlns:a16="http://schemas.microsoft.com/office/drawing/2014/main" id="{4F7959AC-3EE9-BE4C-AF80-635F68EBCEA0}"/>
              </a:ext>
            </a:extLst>
          </p:cNvPr>
          <p:cNvSpPr/>
          <p:nvPr/>
        </p:nvSpPr>
        <p:spPr>
          <a:xfrm>
            <a:off x="4611597" y="528158"/>
            <a:ext cx="906569" cy="642399"/>
          </a:xfrm>
          <a:prstGeom prst="roundRect">
            <a:avLst>
              <a:gd name="adj" fmla="val 10970"/>
            </a:avLst>
          </a:prstGeom>
          <a:solidFill>
            <a:srgbClr val="0065FF">
              <a:lumOff val="-9925"/>
            </a:srgb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rPr>
              <a:t>BILL order</a:t>
            </a:r>
            <a:endParaRPr kumimoji="0" sz="1400" b="1" i="0" u="none" strike="noStrike" kern="0" cap="all" spc="224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harlie Display" pitchFamily="82" charset="77"/>
              <a:sym typeface="Charlie Display Light"/>
            </a:endParaRPr>
          </a:p>
        </p:txBody>
      </p:sp>
      <p:sp>
        <p:nvSpPr>
          <p:cNvPr id="12" name="LABEL">
            <a:extLst>
              <a:ext uri="{FF2B5EF4-FFF2-40B4-BE49-F238E27FC236}">
                <a16:creationId xmlns:a16="http://schemas.microsoft.com/office/drawing/2014/main" id="{A7C3D4A5-2C1B-6249-8D31-0C5E84576627}"/>
              </a:ext>
            </a:extLst>
          </p:cNvPr>
          <p:cNvSpPr/>
          <p:nvPr/>
        </p:nvSpPr>
        <p:spPr>
          <a:xfrm>
            <a:off x="5672532" y="535403"/>
            <a:ext cx="1031121" cy="642399"/>
          </a:xfrm>
          <a:prstGeom prst="roundRect">
            <a:avLst>
              <a:gd name="adj" fmla="val 10970"/>
            </a:avLst>
          </a:prstGeom>
          <a:solidFill>
            <a:srgbClr val="0065FF">
              <a:lumOff val="-9925"/>
            </a:srgb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rPr>
              <a:t>Fulfill order</a:t>
            </a:r>
            <a:endParaRPr kumimoji="0" sz="1400" b="1" i="0" u="none" strike="noStrike" kern="0" cap="all" spc="224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harlie Display" pitchFamily="82" charset="77"/>
              <a:sym typeface="Charlie Display Light"/>
            </a:endParaRPr>
          </a:p>
        </p:txBody>
      </p:sp>
      <p:sp>
        <p:nvSpPr>
          <p:cNvPr id="13" name="LABEL">
            <a:extLst>
              <a:ext uri="{FF2B5EF4-FFF2-40B4-BE49-F238E27FC236}">
                <a16:creationId xmlns:a16="http://schemas.microsoft.com/office/drawing/2014/main" id="{C962965A-FC70-D148-A1A7-8B363548E1AC}"/>
              </a:ext>
            </a:extLst>
          </p:cNvPr>
          <p:cNvSpPr/>
          <p:nvPr/>
        </p:nvSpPr>
        <p:spPr>
          <a:xfrm>
            <a:off x="6858694" y="544701"/>
            <a:ext cx="1115131" cy="642399"/>
          </a:xfrm>
          <a:prstGeom prst="roundRect">
            <a:avLst>
              <a:gd name="adj" fmla="val 10970"/>
            </a:avLst>
          </a:prstGeom>
          <a:solidFill>
            <a:srgbClr val="0065FF">
              <a:lumOff val="-9925"/>
            </a:srgb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rPr>
              <a:t>deliver order</a:t>
            </a:r>
            <a:endParaRPr kumimoji="0" sz="1400" b="1" i="0" u="none" strike="noStrike" kern="0" cap="all" spc="224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harlie Display" pitchFamily="82" charset="77"/>
              <a:sym typeface="Charlie Display Light"/>
            </a:endParaRPr>
          </a:p>
        </p:txBody>
      </p:sp>
      <p:sp>
        <p:nvSpPr>
          <p:cNvPr id="14" name="LABEL">
            <a:extLst>
              <a:ext uri="{FF2B5EF4-FFF2-40B4-BE49-F238E27FC236}">
                <a16:creationId xmlns:a16="http://schemas.microsoft.com/office/drawing/2014/main" id="{BFAB42CF-5F5B-2642-87BC-1DFC94B419F4}"/>
              </a:ext>
            </a:extLst>
          </p:cNvPr>
          <p:cNvSpPr/>
          <p:nvPr/>
        </p:nvSpPr>
        <p:spPr>
          <a:xfrm>
            <a:off x="8121336" y="535402"/>
            <a:ext cx="1115131" cy="642399"/>
          </a:xfrm>
          <a:prstGeom prst="roundRect">
            <a:avLst>
              <a:gd name="adj" fmla="val 10970"/>
            </a:avLst>
          </a:prstGeom>
          <a:solidFill>
            <a:srgbClr val="0065FF">
              <a:lumOff val="-9925"/>
            </a:srgb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rPr>
              <a:t>service order</a:t>
            </a:r>
            <a:endParaRPr kumimoji="0" sz="1400" b="1" i="0" u="none" strike="noStrike" kern="0" cap="all" spc="224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harlie Display" pitchFamily="82" charset="77"/>
              <a:sym typeface="Charlie Display Light"/>
            </a:endParaRPr>
          </a:p>
        </p:txBody>
      </p:sp>
      <p:sp>
        <p:nvSpPr>
          <p:cNvPr id="15" name="LONGER LABEL">
            <a:extLst>
              <a:ext uri="{FF2B5EF4-FFF2-40B4-BE49-F238E27FC236}">
                <a16:creationId xmlns:a16="http://schemas.microsoft.com/office/drawing/2014/main" id="{B2CF65CF-0C00-F04A-8998-D1CAC285C49E}"/>
              </a:ext>
            </a:extLst>
          </p:cNvPr>
          <p:cNvSpPr/>
          <p:nvPr/>
        </p:nvSpPr>
        <p:spPr>
          <a:xfrm>
            <a:off x="3856893" y="1431301"/>
            <a:ext cx="1354238" cy="476918"/>
          </a:xfrm>
          <a:prstGeom prst="roundRect">
            <a:avLst>
              <a:gd name="adj" fmla="val 10970"/>
            </a:avLst>
          </a:prstGeom>
          <a:solidFill>
            <a:srgbClr val="36B37E">
              <a:hueOff val="326477"/>
              <a:satOff val="46115"/>
              <a:lumOff val="-1915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rPr>
              <a:t>System X</a:t>
            </a:r>
            <a:endParaRPr kumimoji="0" sz="1400" b="1" i="0" u="none" strike="noStrike" kern="0" cap="all" spc="224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harlie Display" pitchFamily="82" charset="77"/>
              <a:sym typeface="Charlie Display Light"/>
            </a:endParaRPr>
          </a:p>
        </p:txBody>
      </p:sp>
      <p:sp>
        <p:nvSpPr>
          <p:cNvPr id="16" name="LONGER LABEL">
            <a:extLst>
              <a:ext uri="{FF2B5EF4-FFF2-40B4-BE49-F238E27FC236}">
                <a16:creationId xmlns:a16="http://schemas.microsoft.com/office/drawing/2014/main" id="{5E85A7F9-2A1D-B44D-98EC-8D9FB3988622}"/>
              </a:ext>
            </a:extLst>
          </p:cNvPr>
          <p:cNvSpPr/>
          <p:nvPr/>
        </p:nvSpPr>
        <p:spPr>
          <a:xfrm>
            <a:off x="5390075" y="1434930"/>
            <a:ext cx="1354238" cy="476918"/>
          </a:xfrm>
          <a:prstGeom prst="roundRect">
            <a:avLst>
              <a:gd name="adj" fmla="val 10970"/>
            </a:avLst>
          </a:prstGeom>
          <a:solidFill>
            <a:srgbClr val="36B37E">
              <a:hueOff val="326477"/>
              <a:satOff val="46115"/>
              <a:lumOff val="-1915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rPr>
              <a:t>System Y</a:t>
            </a:r>
            <a:endParaRPr kumimoji="0" sz="1400" b="1" i="0" u="none" strike="noStrike" kern="0" cap="all" spc="224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harlie Display" pitchFamily="82" charset="77"/>
              <a:sym typeface="Charlie Display Light"/>
            </a:endParaRPr>
          </a:p>
        </p:txBody>
      </p:sp>
      <p:sp>
        <p:nvSpPr>
          <p:cNvPr id="17" name="LONGER LABEL">
            <a:extLst>
              <a:ext uri="{FF2B5EF4-FFF2-40B4-BE49-F238E27FC236}">
                <a16:creationId xmlns:a16="http://schemas.microsoft.com/office/drawing/2014/main" id="{4C24E455-773A-6E44-B6FB-235982A07C5A}"/>
              </a:ext>
            </a:extLst>
          </p:cNvPr>
          <p:cNvSpPr/>
          <p:nvPr/>
        </p:nvSpPr>
        <p:spPr>
          <a:xfrm>
            <a:off x="8127986" y="2021367"/>
            <a:ext cx="1462037" cy="476918"/>
          </a:xfrm>
          <a:prstGeom prst="roundRect">
            <a:avLst>
              <a:gd name="adj" fmla="val 10970"/>
            </a:avLst>
          </a:prstGeom>
          <a:solidFill>
            <a:srgbClr val="36B37E">
              <a:hueOff val="326477"/>
              <a:satOff val="46115"/>
              <a:lumOff val="-1915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rPr>
              <a:t>product A</a:t>
            </a:r>
            <a:endParaRPr kumimoji="0" sz="1400" b="1" i="0" u="none" strike="noStrike" kern="0" cap="all" spc="224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harlie Display" pitchFamily="82" charset="77"/>
              <a:sym typeface="Charlie Display Light"/>
            </a:endParaRPr>
          </a:p>
        </p:txBody>
      </p:sp>
      <p:sp>
        <p:nvSpPr>
          <p:cNvPr id="18" name="LONGER LABEL">
            <a:extLst>
              <a:ext uri="{FF2B5EF4-FFF2-40B4-BE49-F238E27FC236}">
                <a16:creationId xmlns:a16="http://schemas.microsoft.com/office/drawing/2014/main" id="{3BEDB34B-DBEF-384D-9434-FDF826D64831}"/>
              </a:ext>
            </a:extLst>
          </p:cNvPr>
          <p:cNvSpPr/>
          <p:nvPr/>
        </p:nvSpPr>
        <p:spPr>
          <a:xfrm>
            <a:off x="10469581" y="2018839"/>
            <a:ext cx="1462037" cy="476918"/>
          </a:xfrm>
          <a:prstGeom prst="roundRect">
            <a:avLst>
              <a:gd name="adj" fmla="val 10970"/>
            </a:avLst>
          </a:prstGeom>
          <a:solidFill>
            <a:srgbClr val="36B37E">
              <a:hueOff val="326477"/>
              <a:satOff val="46115"/>
              <a:lumOff val="-1915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rPr>
              <a:t>product B</a:t>
            </a:r>
            <a:endParaRPr kumimoji="0" sz="1400" b="1" i="0" u="none" strike="noStrike" kern="0" cap="all" spc="224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harlie Display" pitchFamily="82" charset="77"/>
              <a:sym typeface="Charlie Display Light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A419D5A-D6F1-FA46-A931-47F66E7F580E}"/>
              </a:ext>
            </a:extLst>
          </p:cNvPr>
          <p:cNvGrpSpPr/>
          <p:nvPr/>
        </p:nvGrpSpPr>
        <p:grpSpPr>
          <a:xfrm rot="-2460000">
            <a:off x="138161" y="4821639"/>
            <a:ext cx="4525118" cy="449239"/>
            <a:chOff x="2541547" y="5331900"/>
            <a:chExt cx="4525118" cy="449239"/>
          </a:xfrm>
        </p:grpSpPr>
        <p:sp>
          <p:nvSpPr>
            <p:cNvPr id="19" name="LABEL">
              <a:extLst>
                <a:ext uri="{FF2B5EF4-FFF2-40B4-BE49-F238E27FC236}">
                  <a16:creationId xmlns:a16="http://schemas.microsoft.com/office/drawing/2014/main" id="{56B99CF4-76D8-1949-96C3-A0288B2E98A7}"/>
                </a:ext>
              </a:extLst>
            </p:cNvPr>
            <p:cNvSpPr/>
            <p:nvPr/>
          </p:nvSpPr>
          <p:spPr>
            <a:xfrm>
              <a:off x="2541547" y="5337523"/>
              <a:ext cx="1172163" cy="443616"/>
            </a:xfrm>
            <a:prstGeom prst="roundRect">
              <a:avLst>
                <a:gd name="adj" fmla="val 10970"/>
              </a:avLst>
            </a:prstGeom>
            <a:solidFill>
              <a:srgbClr val="00B8D9"/>
            </a:solidFill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 algn="ctr">
                <a:lnSpc>
                  <a:spcPct val="100000"/>
                </a:lnSpc>
                <a:defRPr sz="2800" b="1" cap="all" spc="224">
                  <a:solidFill>
                    <a:srgbClr val="FFFFFF"/>
                  </a:solidFill>
                  <a:latin typeface="Charlie Display Light"/>
                  <a:ea typeface="Charlie Display Light"/>
                  <a:cs typeface="Charlie Display Light"/>
                  <a:sym typeface="Charlie Display Light"/>
                </a:defRPr>
              </a:lvl1pPr>
            </a:lstStyle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all" spc="22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harlie Display" pitchFamily="82" charset="77"/>
                  <a:sym typeface="Charlie Display Light"/>
                </a:rPr>
                <a:t>backlog</a:t>
              </a:r>
              <a:endParaRPr kumimoji="0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endParaRPr>
            </a:p>
          </p:txBody>
        </p:sp>
        <p:sp>
          <p:nvSpPr>
            <p:cNvPr id="20" name="LABEL">
              <a:extLst>
                <a:ext uri="{FF2B5EF4-FFF2-40B4-BE49-F238E27FC236}">
                  <a16:creationId xmlns:a16="http://schemas.microsoft.com/office/drawing/2014/main" id="{815CEAD3-A1EF-2448-B7C1-EC2D37E7E9DC}"/>
                </a:ext>
              </a:extLst>
            </p:cNvPr>
            <p:cNvSpPr/>
            <p:nvPr/>
          </p:nvSpPr>
          <p:spPr>
            <a:xfrm>
              <a:off x="3778378" y="5337523"/>
              <a:ext cx="848297" cy="443616"/>
            </a:xfrm>
            <a:prstGeom prst="roundRect">
              <a:avLst>
                <a:gd name="adj" fmla="val 10970"/>
              </a:avLst>
            </a:prstGeom>
            <a:solidFill>
              <a:srgbClr val="00B8D9"/>
            </a:solidFill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 algn="ctr">
                <a:lnSpc>
                  <a:spcPct val="100000"/>
                </a:lnSpc>
                <a:defRPr sz="2800" b="1" cap="all" spc="224">
                  <a:solidFill>
                    <a:srgbClr val="FFFFFF"/>
                  </a:solidFill>
                  <a:latin typeface="Charlie Display Light"/>
                  <a:ea typeface="Charlie Display Light"/>
                  <a:cs typeface="Charlie Display Light"/>
                  <a:sym typeface="Charlie Display Light"/>
                </a:defRPr>
              </a:lvl1pPr>
            </a:lstStyle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all" spc="22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harlie Display" pitchFamily="82" charset="77"/>
                  <a:sym typeface="Charlie Display Light"/>
                </a:rPr>
                <a:t>plan</a:t>
              </a:r>
              <a:endParaRPr kumimoji="0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endParaRPr>
            </a:p>
          </p:txBody>
        </p:sp>
        <p:sp>
          <p:nvSpPr>
            <p:cNvPr id="21" name="LABEL">
              <a:extLst>
                <a:ext uri="{FF2B5EF4-FFF2-40B4-BE49-F238E27FC236}">
                  <a16:creationId xmlns:a16="http://schemas.microsoft.com/office/drawing/2014/main" id="{9092099B-CEF4-1F44-A272-D53FC52B2CC7}"/>
                </a:ext>
              </a:extLst>
            </p:cNvPr>
            <p:cNvSpPr/>
            <p:nvPr/>
          </p:nvSpPr>
          <p:spPr>
            <a:xfrm>
              <a:off x="4703631" y="5337523"/>
              <a:ext cx="1350182" cy="443616"/>
            </a:xfrm>
            <a:prstGeom prst="roundRect">
              <a:avLst>
                <a:gd name="adj" fmla="val 10970"/>
              </a:avLst>
            </a:prstGeom>
            <a:solidFill>
              <a:srgbClr val="00B8D9"/>
            </a:solidFill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 algn="ctr">
                <a:lnSpc>
                  <a:spcPct val="100000"/>
                </a:lnSpc>
                <a:defRPr sz="2800" b="1" cap="all" spc="224">
                  <a:solidFill>
                    <a:srgbClr val="FFFFFF"/>
                  </a:solidFill>
                  <a:latin typeface="Charlie Display Light"/>
                  <a:ea typeface="Charlie Display Light"/>
                  <a:cs typeface="Charlie Display Light"/>
                  <a:sym typeface="Charlie Display Light"/>
                </a:defRPr>
              </a:lvl1pPr>
            </a:lstStyle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all" spc="22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harlie Display" pitchFamily="82" charset="77"/>
                  <a:sym typeface="Charlie Display Light"/>
                </a:rPr>
                <a:t>In-progress</a:t>
              </a:r>
              <a:endParaRPr kumimoji="0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endParaRPr>
            </a:p>
          </p:txBody>
        </p:sp>
        <p:sp>
          <p:nvSpPr>
            <p:cNvPr id="22" name="LABEL">
              <a:extLst>
                <a:ext uri="{FF2B5EF4-FFF2-40B4-BE49-F238E27FC236}">
                  <a16:creationId xmlns:a16="http://schemas.microsoft.com/office/drawing/2014/main" id="{02EE2637-8985-A443-BB92-FA760523200C}"/>
                </a:ext>
              </a:extLst>
            </p:cNvPr>
            <p:cNvSpPr/>
            <p:nvPr/>
          </p:nvSpPr>
          <p:spPr>
            <a:xfrm>
              <a:off x="6138189" y="5331900"/>
              <a:ext cx="928476" cy="443616"/>
            </a:xfrm>
            <a:prstGeom prst="roundRect">
              <a:avLst>
                <a:gd name="adj" fmla="val 10970"/>
              </a:avLst>
            </a:prstGeom>
            <a:solidFill>
              <a:srgbClr val="00B8D9"/>
            </a:solidFill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 algn="ctr">
                <a:lnSpc>
                  <a:spcPct val="100000"/>
                </a:lnSpc>
                <a:defRPr sz="2800" b="1" cap="all" spc="224">
                  <a:solidFill>
                    <a:srgbClr val="FFFFFF"/>
                  </a:solidFill>
                  <a:latin typeface="Charlie Display Light"/>
                  <a:ea typeface="Charlie Display Light"/>
                  <a:cs typeface="Charlie Display Light"/>
                  <a:sym typeface="Charlie Display Light"/>
                </a:defRPr>
              </a:lvl1pPr>
            </a:lstStyle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all" spc="22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harlie Display" pitchFamily="82" charset="77"/>
                  <a:sym typeface="Charlie Display Light"/>
                </a:rPr>
                <a:t>done</a:t>
              </a:r>
              <a:endParaRPr kumimoji="0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2085737-09D4-6F43-A847-AF05C09EFBD7}"/>
              </a:ext>
            </a:extLst>
          </p:cNvPr>
          <p:cNvGrpSpPr/>
          <p:nvPr/>
        </p:nvGrpSpPr>
        <p:grpSpPr>
          <a:xfrm rot="-2460000">
            <a:off x="2653174" y="4801923"/>
            <a:ext cx="4525118" cy="449239"/>
            <a:chOff x="2541547" y="5331900"/>
            <a:chExt cx="4525118" cy="449239"/>
          </a:xfrm>
        </p:grpSpPr>
        <p:sp>
          <p:nvSpPr>
            <p:cNvPr id="27" name="LABEL">
              <a:extLst>
                <a:ext uri="{FF2B5EF4-FFF2-40B4-BE49-F238E27FC236}">
                  <a16:creationId xmlns:a16="http://schemas.microsoft.com/office/drawing/2014/main" id="{526CF1C7-B6D6-6F49-BC74-CA4A37EC9BBF}"/>
                </a:ext>
              </a:extLst>
            </p:cNvPr>
            <p:cNvSpPr/>
            <p:nvPr/>
          </p:nvSpPr>
          <p:spPr>
            <a:xfrm>
              <a:off x="2541547" y="5337523"/>
              <a:ext cx="1172163" cy="443616"/>
            </a:xfrm>
            <a:prstGeom prst="roundRect">
              <a:avLst>
                <a:gd name="adj" fmla="val 10970"/>
              </a:avLst>
            </a:prstGeom>
            <a:solidFill>
              <a:srgbClr val="00B8D9"/>
            </a:solidFill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 algn="ctr">
                <a:lnSpc>
                  <a:spcPct val="100000"/>
                </a:lnSpc>
                <a:defRPr sz="2800" b="1" cap="all" spc="224">
                  <a:solidFill>
                    <a:srgbClr val="FFFFFF"/>
                  </a:solidFill>
                  <a:latin typeface="Charlie Display Light"/>
                  <a:ea typeface="Charlie Display Light"/>
                  <a:cs typeface="Charlie Display Light"/>
                  <a:sym typeface="Charlie Display Light"/>
                </a:defRPr>
              </a:lvl1pPr>
            </a:lstStyle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all" spc="22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harlie Display" pitchFamily="82" charset="77"/>
                  <a:sym typeface="Charlie Display Light"/>
                </a:rPr>
                <a:t>backlog</a:t>
              </a:r>
              <a:endParaRPr kumimoji="0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endParaRPr>
            </a:p>
          </p:txBody>
        </p:sp>
        <p:sp>
          <p:nvSpPr>
            <p:cNvPr id="28" name="LABEL">
              <a:extLst>
                <a:ext uri="{FF2B5EF4-FFF2-40B4-BE49-F238E27FC236}">
                  <a16:creationId xmlns:a16="http://schemas.microsoft.com/office/drawing/2014/main" id="{812E63D1-2B41-F44D-9261-E860CDECE2BF}"/>
                </a:ext>
              </a:extLst>
            </p:cNvPr>
            <p:cNvSpPr/>
            <p:nvPr/>
          </p:nvSpPr>
          <p:spPr>
            <a:xfrm>
              <a:off x="3778378" y="5337523"/>
              <a:ext cx="848297" cy="443616"/>
            </a:xfrm>
            <a:prstGeom prst="roundRect">
              <a:avLst>
                <a:gd name="adj" fmla="val 10970"/>
              </a:avLst>
            </a:prstGeom>
            <a:solidFill>
              <a:srgbClr val="00B8D9"/>
            </a:solidFill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 algn="ctr">
                <a:lnSpc>
                  <a:spcPct val="100000"/>
                </a:lnSpc>
                <a:defRPr sz="2800" b="1" cap="all" spc="224">
                  <a:solidFill>
                    <a:srgbClr val="FFFFFF"/>
                  </a:solidFill>
                  <a:latin typeface="Charlie Display Light"/>
                  <a:ea typeface="Charlie Display Light"/>
                  <a:cs typeface="Charlie Display Light"/>
                  <a:sym typeface="Charlie Display Light"/>
                </a:defRPr>
              </a:lvl1pPr>
            </a:lstStyle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all" spc="22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harlie Display" pitchFamily="82" charset="77"/>
                  <a:sym typeface="Charlie Display Light"/>
                </a:rPr>
                <a:t>plan</a:t>
              </a:r>
              <a:endParaRPr kumimoji="0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endParaRPr>
            </a:p>
          </p:txBody>
        </p:sp>
        <p:sp>
          <p:nvSpPr>
            <p:cNvPr id="29" name="LABEL">
              <a:extLst>
                <a:ext uri="{FF2B5EF4-FFF2-40B4-BE49-F238E27FC236}">
                  <a16:creationId xmlns:a16="http://schemas.microsoft.com/office/drawing/2014/main" id="{9570C3B5-25F5-5D4C-8232-A82D8E14705D}"/>
                </a:ext>
              </a:extLst>
            </p:cNvPr>
            <p:cNvSpPr/>
            <p:nvPr/>
          </p:nvSpPr>
          <p:spPr>
            <a:xfrm>
              <a:off x="4703631" y="5337523"/>
              <a:ext cx="1350182" cy="443616"/>
            </a:xfrm>
            <a:prstGeom prst="roundRect">
              <a:avLst>
                <a:gd name="adj" fmla="val 10970"/>
              </a:avLst>
            </a:prstGeom>
            <a:solidFill>
              <a:srgbClr val="00B8D9"/>
            </a:solidFill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 algn="ctr">
                <a:lnSpc>
                  <a:spcPct val="100000"/>
                </a:lnSpc>
                <a:defRPr sz="2800" b="1" cap="all" spc="224">
                  <a:solidFill>
                    <a:srgbClr val="FFFFFF"/>
                  </a:solidFill>
                  <a:latin typeface="Charlie Display Light"/>
                  <a:ea typeface="Charlie Display Light"/>
                  <a:cs typeface="Charlie Display Light"/>
                  <a:sym typeface="Charlie Display Light"/>
                </a:defRPr>
              </a:lvl1pPr>
            </a:lstStyle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all" spc="22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harlie Display" pitchFamily="82" charset="77"/>
                  <a:sym typeface="Charlie Display Light"/>
                </a:rPr>
                <a:t>In-progress</a:t>
              </a:r>
              <a:endParaRPr kumimoji="0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endParaRPr>
            </a:p>
          </p:txBody>
        </p:sp>
        <p:sp>
          <p:nvSpPr>
            <p:cNvPr id="30" name="LABEL">
              <a:extLst>
                <a:ext uri="{FF2B5EF4-FFF2-40B4-BE49-F238E27FC236}">
                  <a16:creationId xmlns:a16="http://schemas.microsoft.com/office/drawing/2014/main" id="{981A1C75-BE9D-A347-B303-74F6B6584998}"/>
                </a:ext>
              </a:extLst>
            </p:cNvPr>
            <p:cNvSpPr/>
            <p:nvPr/>
          </p:nvSpPr>
          <p:spPr>
            <a:xfrm>
              <a:off x="6138189" y="5331900"/>
              <a:ext cx="928476" cy="443616"/>
            </a:xfrm>
            <a:prstGeom prst="roundRect">
              <a:avLst>
                <a:gd name="adj" fmla="val 10970"/>
              </a:avLst>
            </a:prstGeom>
            <a:solidFill>
              <a:srgbClr val="00B8D9"/>
            </a:solidFill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 algn="ctr">
                <a:lnSpc>
                  <a:spcPct val="100000"/>
                </a:lnSpc>
                <a:defRPr sz="2800" b="1" cap="all" spc="224">
                  <a:solidFill>
                    <a:srgbClr val="FFFFFF"/>
                  </a:solidFill>
                  <a:latin typeface="Charlie Display Light"/>
                  <a:ea typeface="Charlie Display Light"/>
                  <a:cs typeface="Charlie Display Light"/>
                  <a:sym typeface="Charlie Display Light"/>
                </a:defRPr>
              </a:lvl1pPr>
            </a:lstStyle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all" spc="22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harlie Display" pitchFamily="82" charset="77"/>
                  <a:sym typeface="Charlie Display Light"/>
                </a:rPr>
                <a:t>done</a:t>
              </a:r>
              <a:endParaRPr kumimoji="0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B623897-A247-3043-AC41-CA1A366C065B}"/>
              </a:ext>
            </a:extLst>
          </p:cNvPr>
          <p:cNvGrpSpPr/>
          <p:nvPr/>
        </p:nvGrpSpPr>
        <p:grpSpPr>
          <a:xfrm rot="-2460000">
            <a:off x="5407389" y="4773509"/>
            <a:ext cx="4525118" cy="449239"/>
            <a:chOff x="2541547" y="5331900"/>
            <a:chExt cx="4525118" cy="449239"/>
          </a:xfrm>
        </p:grpSpPr>
        <p:sp>
          <p:nvSpPr>
            <p:cNvPr id="33" name="LABEL">
              <a:extLst>
                <a:ext uri="{FF2B5EF4-FFF2-40B4-BE49-F238E27FC236}">
                  <a16:creationId xmlns:a16="http://schemas.microsoft.com/office/drawing/2014/main" id="{5E894794-1375-CB41-B9A7-2D70DCD1547E}"/>
                </a:ext>
              </a:extLst>
            </p:cNvPr>
            <p:cNvSpPr/>
            <p:nvPr/>
          </p:nvSpPr>
          <p:spPr>
            <a:xfrm>
              <a:off x="2541547" y="5337523"/>
              <a:ext cx="1172163" cy="443616"/>
            </a:xfrm>
            <a:prstGeom prst="roundRect">
              <a:avLst>
                <a:gd name="adj" fmla="val 10970"/>
              </a:avLst>
            </a:prstGeom>
            <a:solidFill>
              <a:srgbClr val="00B8D9"/>
            </a:solidFill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 algn="ctr">
                <a:lnSpc>
                  <a:spcPct val="100000"/>
                </a:lnSpc>
                <a:defRPr sz="2800" b="1" cap="all" spc="224">
                  <a:solidFill>
                    <a:srgbClr val="FFFFFF"/>
                  </a:solidFill>
                  <a:latin typeface="Charlie Display Light"/>
                  <a:ea typeface="Charlie Display Light"/>
                  <a:cs typeface="Charlie Display Light"/>
                  <a:sym typeface="Charlie Display Light"/>
                </a:defRPr>
              </a:lvl1pPr>
            </a:lstStyle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all" spc="22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harlie Display" pitchFamily="82" charset="77"/>
                  <a:sym typeface="Charlie Display Light"/>
                </a:rPr>
                <a:t>backlog</a:t>
              </a:r>
              <a:endParaRPr kumimoji="0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endParaRPr>
            </a:p>
          </p:txBody>
        </p:sp>
        <p:sp>
          <p:nvSpPr>
            <p:cNvPr id="34" name="LABEL">
              <a:extLst>
                <a:ext uri="{FF2B5EF4-FFF2-40B4-BE49-F238E27FC236}">
                  <a16:creationId xmlns:a16="http://schemas.microsoft.com/office/drawing/2014/main" id="{ED2F9153-6E56-CC43-BBDB-E5684B29253A}"/>
                </a:ext>
              </a:extLst>
            </p:cNvPr>
            <p:cNvSpPr/>
            <p:nvPr/>
          </p:nvSpPr>
          <p:spPr>
            <a:xfrm>
              <a:off x="3778378" y="5337523"/>
              <a:ext cx="848297" cy="443616"/>
            </a:xfrm>
            <a:prstGeom prst="roundRect">
              <a:avLst>
                <a:gd name="adj" fmla="val 10970"/>
              </a:avLst>
            </a:prstGeom>
            <a:solidFill>
              <a:srgbClr val="00B8D9"/>
            </a:solidFill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 algn="ctr">
                <a:lnSpc>
                  <a:spcPct val="100000"/>
                </a:lnSpc>
                <a:defRPr sz="2800" b="1" cap="all" spc="224">
                  <a:solidFill>
                    <a:srgbClr val="FFFFFF"/>
                  </a:solidFill>
                  <a:latin typeface="Charlie Display Light"/>
                  <a:ea typeface="Charlie Display Light"/>
                  <a:cs typeface="Charlie Display Light"/>
                  <a:sym typeface="Charlie Display Light"/>
                </a:defRPr>
              </a:lvl1pPr>
            </a:lstStyle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all" spc="22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harlie Display" pitchFamily="82" charset="77"/>
                  <a:sym typeface="Charlie Display Light"/>
                </a:rPr>
                <a:t>plan</a:t>
              </a:r>
              <a:endParaRPr kumimoji="0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endParaRPr>
            </a:p>
          </p:txBody>
        </p:sp>
        <p:sp>
          <p:nvSpPr>
            <p:cNvPr id="35" name="LABEL">
              <a:extLst>
                <a:ext uri="{FF2B5EF4-FFF2-40B4-BE49-F238E27FC236}">
                  <a16:creationId xmlns:a16="http://schemas.microsoft.com/office/drawing/2014/main" id="{86FBCF38-6D62-224E-8095-C5E490049B60}"/>
                </a:ext>
              </a:extLst>
            </p:cNvPr>
            <p:cNvSpPr/>
            <p:nvPr/>
          </p:nvSpPr>
          <p:spPr>
            <a:xfrm>
              <a:off x="4703631" y="5337523"/>
              <a:ext cx="1350182" cy="443616"/>
            </a:xfrm>
            <a:prstGeom prst="roundRect">
              <a:avLst>
                <a:gd name="adj" fmla="val 10970"/>
              </a:avLst>
            </a:prstGeom>
            <a:solidFill>
              <a:srgbClr val="00B8D9"/>
            </a:solidFill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 algn="ctr">
                <a:lnSpc>
                  <a:spcPct val="100000"/>
                </a:lnSpc>
                <a:defRPr sz="2800" b="1" cap="all" spc="224">
                  <a:solidFill>
                    <a:srgbClr val="FFFFFF"/>
                  </a:solidFill>
                  <a:latin typeface="Charlie Display Light"/>
                  <a:ea typeface="Charlie Display Light"/>
                  <a:cs typeface="Charlie Display Light"/>
                  <a:sym typeface="Charlie Display Light"/>
                </a:defRPr>
              </a:lvl1pPr>
            </a:lstStyle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all" spc="22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harlie Display" pitchFamily="82" charset="77"/>
                  <a:sym typeface="Charlie Display Light"/>
                </a:rPr>
                <a:t>In-progress</a:t>
              </a:r>
              <a:endParaRPr kumimoji="0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endParaRPr>
            </a:p>
          </p:txBody>
        </p:sp>
        <p:sp>
          <p:nvSpPr>
            <p:cNvPr id="36" name="LABEL">
              <a:extLst>
                <a:ext uri="{FF2B5EF4-FFF2-40B4-BE49-F238E27FC236}">
                  <a16:creationId xmlns:a16="http://schemas.microsoft.com/office/drawing/2014/main" id="{4B81ED99-836C-8042-B776-E32805BCBCD9}"/>
                </a:ext>
              </a:extLst>
            </p:cNvPr>
            <p:cNvSpPr/>
            <p:nvPr/>
          </p:nvSpPr>
          <p:spPr>
            <a:xfrm>
              <a:off x="6138189" y="5331900"/>
              <a:ext cx="928476" cy="443616"/>
            </a:xfrm>
            <a:prstGeom prst="roundRect">
              <a:avLst>
                <a:gd name="adj" fmla="val 10970"/>
              </a:avLst>
            </a:prstGeom>
            <a:solidFill>
              <a:srgbClr val="00B8D9"/>
            </a:solidFill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 algn="ctr">
                <a:lnSpc>
                  <a:spcPct val="100000"/>
                </a:lnSpc>
                <a:defRPr sz="2800" b="1" cap="all" spc="224">
                  <a:solidFill>
                    <a:srgbClr val="FFFFFF"/>
                  </a:solidFill>
                  <a:latin typeface="Charlie Display Light"/>
                  <a:ea typeface="Charlie Display Light"/>
                  <a:cs typeface="Charlie Display Light"/>
                  <a:sym typeface="Charlie Display Light"/>
                </a:defRPr>
              </a:lvl1pPr>
            </a:lstStyle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all" spc="22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harlie Display" pitchFamily="82" charset="77"/>
                  <a:sym typeface="Charlie Display Light"/>
                </a:rPr>
                <a:t>done</a:t>
              </a:r>
              <a:endParaRPr kumimoji="0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CECC84C-CAE6-FF41-8007-B43A6F66E22A}"/>
              </a:ext>
            </a:extLst>
          </p:cNvPr>
          <p:cNvGrpSpPr/>
          <p:nvPr/>
        </p:nvGrpSpPr>
        <p:grpSpPr>
          <a:xfrm rot="-2460000">
            <a:off x="8014652" y="4781195"/>
            <a:ext cx="4525118" cy="449239"/>
            <a:chOff x="2541547" y="5331900"/>
            <a:chExt cx="4525118" cy="449239"/>
          </a:xfrm>
        </p:grpSpPr>
        <p:sp>
          <p:nvSpPr>
            <p:cNvPr id="45" name="LABEL">
              <a:extLst>
                <a:ext uri="{FF2B5EF4-FFF2-40B4-BE49-F238E27FC236}">
                  <a16:creationId xmlns:a16="http://schemas.microsoft.com/office/drawing/2014/main" id="{13D6C77A-9122-1D46-8AC4-82701119E803}"/>
                </a:ext>
              </a:extLst>
            </p:cNvPr>
            <p:cNvSpPr/>
            <p:nvPr/>
          </p:nvSpPr>
          <p:spPr>
            <a:xfrm>
              <a:off x="2541547" y="5337523"/>
              <a:ext cx="1172163" cy="443616"/>
            </a:xfrm>
            <a:prstGeom prst="roundRect">
              <a:avLst>
                <a:gd name="adj" fmla="val 10970"/>
              </a:avLst>
            </a:prstGeom>
            <a:solidFill>
              <a:srgbClr val="00B8D9"/>
            </a:solidFill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 algn="ctr">
                <a:lnSpc>
                  <a:spcPct val="100000"/>
                </a:lnSpc>
                <a:defRPr sz="2800" b="1" cap="all" spc="224">
                  <a:solidFill>
                    <a:srgbClr val="FFFFFF"/>
                  </a:solidFill>
                  <a:latin typeface="Charlie Display Light"/>
                  <a:ea typeface="Charlie Display Light"/>
                  <a:cs typeface="Charlie Display Light"/>
                  <a:sym typeface="Charlie Display Light"/>
                </a:defRPr>
              </a:lvl1pPr>
            </a:lstStyle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all" spc="22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harlie Display" pitchFamily="82" charset="77"/>
                  <a:sym typeface="Charlie Display Light"/>
                </a:rPr>
                <a:t>backlog</a:t>
              </a:r>
              <a:endParaRPr kumimoji="0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endParaRPr>
            </a:p>
          </p:txBody>
        </p:sp>
        <p:sp>
          <p:nvSpPr>
            <p:cNvPr id="46" name="LABEL">
              <a:extLst>
                <a:ext uri="{FF2B5EF4-FFF2-40B4-BE49-F238E27FC236}">
                  <a16:creationId xmlns:a16="http://schemas.microsoft.com/office/drawing/2014/main" id="{B3D052ED-A065-EA40-BFD8-ED30289945A0}"/>
                </a:ext>
              </a:extLst>
            </p:cNvPr>
            <p:cNvSpPr/>
            <p:nvPr/>
          </p:nvSpPr>
          <p:spPr>
            <a:xfrm>
              <a:off x="3778378" y="5337523"/>
              <a:ext cx="848297" cy="443616"/>
            </a:xfrm>
            <a:prstGeom prst="roundRect">
              <a:avLst>
                <a:gd name="adj" fmla="val 10970"/>
              </a:avLst>
            </a:prstGeom>
            <a:solidFill>
              <a:srgbClr val="00B8D9"/>
            </a:solidFill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 algn="ctr">
                <a:lnSpc>
                  <a:spcPct val="100000"/>
                </a:lnSpc>
                <a:defRPr sz="2800" b="1" cap="all" spc="224">
                  <a:solidFill>
                    <a:srgbClr val="FFFFFF"/>
                  </a:solidFill>
                  <a:latin typeface="Charlie Display Light"/>
                  <a:ea typeface="Charlie Display Light"/>
                  <a:cs typeface="Charlie Display Light"/>
                  <a:sym typeface="Charlie Display Light"/>
                </a:defRPr>
              </a:lvl1pPr>
            </a:lstStyle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all" spc="22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harlie Display" pitchFamily="82" charset="77"/>
                  <a:sym typeface="Charlie Display Light"/>
                </a:rPr>
                <a:t>plan</a:t>
              </a:r>
              <a:endParaRPr kumimoji="0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endParaRPr>
            </a:p>
          </p:txBody>
        </p:sp>
        <p:sp>
          <p:nvSpPr>
            <p:cNvPr id="47" name="LABEL">
              <a:extLst>
                <a:ext uri="{FF2B5EF4-FFF2-40B4-BE49-F238E27FC236}">
                  <a16:creationId xmlns:a16="http://schemas.microsoft.com/office/drawing/2014/main" id="{88AC8ACC-ABBC-0440-9CFB-685AC170C4A4}"/>
                </a:ext>
              </a:extLst>
            </p:cNvPr>
            <p:cNvSpPr/>
            <p:nvPr/>
          </p:nvSpPr>
          <p:spPr>
            <a:xfrm>
              <a:off x="4703631" y="5337523"/>
              <a:ext cx="1350182" cy="443616"/>
            </a:xfrm>
            <a:prstGeom prst="roundRect">
              <a:avLst>
                <a:gd name="adj" fmla="val 10970"/>
              </a:avLst>
            </a:prstGeom>
            <a:solidFill>
              <a:srgbClr val="00B8D9"/>
            </a:solidFill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 algn="ctr">
                <a:lnSpc>
                  <a:spcPct val="100000"/>
                </a:lnSpc>
                <a:defRPr sz="2800" b="1" cap="all" spc="224">
                  <a:solidFill>
                    <a:srgbClr val="FFFFFF"/>
                  </a:solidFill>
                  <a:latin typeface="Charlie Display Light"/>
                  <a:ea typeface="Charlie Display Light"/>
                  <a:cs typeface="Charlie Display Light"/>
                  <a:sym typeface="Charlie Display Light"/>
                </a:defRPr>
              </a:lvl1pPr>
            </a:lstStyle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all" spc="22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harlie Display" pitchFamily="82" charset="77"/>
                  <a:sym typeface="Charlie Display Light"/>
                </a:rPr>
                <a:t>In-progress</a:t>
              </a:r>
              <a:endParaRPr kumimoji="0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endParaRPr>
            </a:p>
          </p:txBody>
        </p:sp>
        <p:sp>
          <p:nvSpPr>
            <p:cNvPr id="48" name="LABEL">
              <a:extLst>
                <a:ext uri="{FF2B5EF4-FFF2-40B4-BE49-F238E27FC236}">
                  <a16:creationId xmlns:a16="http://schemas.microsoft.com/office/drawing/2014/main" id="{861850EC-44DA-3144-9005-8B13CFE5F38C}"/>
                </a:ext>
              </a:extLst>
            </p:cNvPr>
            <p:cNvSpPr/>
            <p:nvPr/>
          </p:nvSpPr>
          <p:spPr>
            <a:xfrm>
              <a:off x="6138189" y="5331900"/>
              <a:ext cx="928476" cy="443616"/>
            </a:xfrm>
            <a:prstGeom prst="roundRect">
              <a:avLst>
                <a:gd name="adj" fmla="val 10970"/>
              </a:avLst>
            </a:prstGeom>
            <a:solidFill>
              <a:srgbClr val="00B8D9"/>
            </a:solidFill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 algn="ctr">
                <a:lnSpc>
                  <a:spcPct val="100000"/>
                </a:lnSpc>
                <a:defRPr sz="2800" b="1" cap="all" spc="224">
                  <a:solidFill>
                    <a:srgbClr val="FFFFFF"/>
                  </a:solidFill>
                  <a:latin typeface="Charlie Display Light"/>
                  <a:ea typeface="Charlie Display Light"/>
                  <a:cs typeface="Charlie Display Light"/>
                  <a:sym typeface="Charlie Display Light"/>
                </a:defRPr>
              </a:lvl1pPr>
            </a:lstStyle>
            <a:p>
              <a:pPr marL="0" marR="0" lvl="0" indent="0" algn="ctr" defTabSz="8255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all" spc="22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harlie Display" pitchFamily="82" charset="77"/>
                  <a:sym typeface="Charlie Display Light"/>
                </a:rPr>
                <a:t>done</a:t>
              </a:r>
              <a:endParaRPr kumimoji="0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endParaRPr>
            </a:p>
          </p:txBody>
        </p:sp>
      </p:grpSp>
      <p:sp>
        <p:nvSpPr>
          <p:cNvPr id="50" name="LONGER LABEL">
            <a:extLst>
              <a:ext uri="{FF2B5EF4-FFF2-40B4-BE49-F238E27FC236}">
                <a16:creationId xmlns:a16="http://schemas.microsoft.com/office/drawing/2014/main" id="{25ECEC44-2EC0-D14D-9B11-083B3FCD5024}"/>
              </a:ext>
            </a:extLst>
          </p:cNvPr>
          <p:cNvSpPr/>
          <p:nvPr/>
        </p:nvSpPr>
        <p:spPr>
          <a:xfrm>
            <a:off x="6914221" y="1426953"/>
            <a:ext cx="1354238" cy="476918"/>
          </a:xfrm>
          <a:prstGeom prst="roundRect">
            <a:avLst>
              <a:gd name="adj" fmla="val 10970"/>
            </a:avLst>
          </a:prstGeom>
          <a:solidFill>
            <a:srgbClr val="36B37E">
              <a:hueOff val="326477"/>
              <a:satOff val="46115"/>
              <a:lumOff val="-1915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all" spc="2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harlie Display" pitchFamily="82" charset="77"/>
                <a:sym typeface="Charlie Display Light"/>
              </a:rPr>
              <a:t>System z</a:t>
            </a:r>
            <a:endParaRPr kumimoji="0" sz="1400" b="1" i="0" u="none" strike="noStrike" kern="0" cap="all" spc="224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harlie Display" pitchFamily="82" charset="77"/>
              <a:sym typeface="Charlie Display Light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93E6ECA-9A55-F14F-AD44-E3FB8EB5C23E}"/>
              </a:ext>
            </a:extLst>
          </p:cNvPr>
          <p:cNvCxnSpPr>
            <a:endCxn id="10" idx="2"/>
          </p:cNvCxnSpPr>
          <p:nvPr/>
        </p:nvCxnSpPr>
        <p:spPr>
          <a:xfrm flipH="1" flipV="1">
            <a:off x="3949751" y="1170558"/>
            <a:ext cx="602484" cy="256395"/>
          </a:xfrm>
          <a:prstGeom prst="straightConnector1">
            <a:avLst/>
          </a:prstGeom>
          <a:ln w="28575">
            <a:solidFill>
              <a:schemeClr val="accent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88D9EAD-5C0C-EB4C-8C04-4ACB57403EB4}"/>
              </a:ext>
            </a:extLst>
          </p:cNvPr>
          <p:cNvCxnSpPr>
            <a:cxnSpLocks/>
          </p:cNvCxnSpPr>
          <p:nvPr/>
        </p:nvCxnSpPr>
        <p:spPr>
          <a:xfrm flipV="1">
            <a:off x="4671724" y="1170558"/>
            <a:ext cx="368850" cy="256395"/>
          </a:xfrm>
          <a:prstGeom prst="straightConnector1">
            <a:avLst/>
          </a:prstGeom>
          <a:ln w="28575">
            <a:solidFill>
              <a:schemeClr val="accent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11801ED-DDE0-CE4E-958B-E7D77342124F}"/>
              </a:ext>
            </a:extLst>
          </p:cNvPr>
          <p:cNvCxnSpPr>
            <a:cxnSpLocks/>
            <a:stCxn id="16" idx="0"/>
            <a:endCxn id="12" idx="2"/>
          </p:cNvCxnSpPr>
          <p:nvPr/>
        </p:nvCxnSpPr>
        <p:spPr>
          <a:xfrm flipV="1">
            <a:off x="6067194" y="1177802"/>
            <a:ext cx="120899" cy="257128"/>
          </a:xfrm>
          <a:prstGeom prst="straightConnector1">
            <a:avLst/>
          </a:prstGeom>
          <a:ln w="28575">
            <a:solidFill>
              <a:schemeClr val="accent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8BD665F8-E350-B344-8770-E5E81DB5694C}"/>
              </a:ext>
            </a:extLst>
          </p:cNvPr>
          <p:cNvCxnSpPr>
            <a:cxnSpLocks/>
            <a:stCxn id="50" idx="0"/>
            <a:endCxn id="13" idx="2"/>
          </p:cNvCxnSpPr>
          <p:nvPr/>
        </p:nvCxnSpPr>
        <p:spPr>
          <a:xfrm flipH="1" flipV="1">
            <a:off x="7416260" y="1187100"/>
            <a:ext cx="175080" cy="239853"/>
          </a:xfrm>
          <a:prstGeom prst="straightConnector1">
            <a:avLst/>
          </a:prstGeom>
          <a:ln w="28575">
            <a:solidFill>
              <a:schemeClr val="accent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>
            <a:extLst>
              <a:ext uri="{FF2B5EF4-FFF2-40B4-BE49-F238E27FC236}">
                <a16:creationId xmlns:a16="http://schemas.microsoft.com/office/drawing/2014/main" id="{FA0292AB-8EB1-A549-BC2E-AD8E3A9F330C}"/>
              </a:ext>
            </a:extLst>
          </p:cNvPr>
          <p:cNvCxnSpPr>
            <a:cxnSpLocks/>
            <a:stCxn id="17" idx="0"/>
            <a:endCxn id="50" idx="3"/>
          </p:cNvCxnSpPr>
          <p:nvPr/>
        </p:nvCxnSpPr>
        <p:spPr>
          <a:xfrm rot="16200000" flipV="1">
            <a:off x="8385755" y="1548117"/>
            <a:ext cx="355955" cy="590546"/>
          </a:xfrm>
          <a:prstGeom prst="bentConnector2">
            <a:avLst/>
          </a:prstGeom>
          <a:ln w="2857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>
            <a:extLst>
              <a:ext uri="{FF2B5EF4-FFF2-40B4-BE49-F238E27FC236}">
                <a16:creationId xmlns:a16="http://schemas.microsoft.com/office/drawing/2014/main" id="{97903C7D-C1DE-494A-ABE9-82AF48E244C5}"/>
              </a:ext>
            </a:extLst>
          </p:cNvPr>
          <p:cNvCxnSpPr>
            <a:cxnSpLocks/>
            <a:endCxn id="50" idx="3"/>
          </p:cNvCxnSpPr>
          <p:nvPr/>
        </p:nvCxnSpPr>
        <p:spPr>
          <a:xfrm rot="10800000">
            <a:off x="8268459" y="1665413"/>
            <a:ext cx="2664584" cy="353429"/>
          </a:xfrm>
          <a:prstGeom prst="bentConnector3">
            <a:avLst>
              <a:gd name="adj1" fmla="val 763"/>
            </a:avLst>
          </a:prstGeom>
          <a:ln w="2857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oup 96">
            <a:extLst>
              <a:ext uri="{FF2B5EF4-FFF2-40B4-BE49-F238E27FC236}">
                <a16:creationId xmlns:a16="http://schemas.microsoft.com/office/drawing/2014/main" id="{4BA61AA5-D874-214E-813B-349EA248B446}"/>
              </a:ext>
            </a:extLst>
          </p:cNvPr>
          <p:cNvGrpSpPr/>
          <p:nvPr/>
        </p:nvGrpSpPr>
        <p:grpSpPr>
          <a:xfrm>
            <a:off x="-317349" y="2913358"/>
            <a:ext cx="4837151" cy="2149192"/>
            <a:chOff x="-48325" y="2488624"/>
            <a:chExt cx="4837151" cy="2149192"/>
          </a:xfrm>
        </p:grpSpPr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DFDBACF2-C1C9-8B4C-9A01-E5AED7DA02AD}"/>
                </a:ext>
              </a:extLst>
            </p:cNvPr>
            <p:cNvGrpSpPr/>
            <p:nvPr/>
          </p:nvGrpSpPr>
          <p:grpSpPr>
            <a:xfrm rot="19140000">
              <a:off x="-48325" y="3620725"/>
              <a:ext cx="4837151" cy="763282"/>
              <a:chOff x="342076" y="1827748"/>
              <a:chExt cx="4837151" cy="763282"/>
            </a:xfrm>
          </p:grpSpPr>
          <p:pic>
            <p:nvPicPr>
              <p:cNvPr id="84" name="object-team.pdf">
                <a:extLst>
                  <a:ext uri="{FF2B5EF4-FFF2-40B4-BE49-F238E27FC236}">
                    <a16:creationId xmlns:a16="http://schemas.microsoft.com/office/drawing/2014/main" id="{4CB74A3B-DB13-8C49-A88D-11E22E5DDF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02" y="1994838"/>
                <a:ext cx="457201" cy="457201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85" name="object-team.pdf">
                <a:extLst>
                  <a:ext uri="{FF2B5EF4-FFF2-40B4-BE49-F238E27FC236}">
                    <a16:creationId xmlns:a16="http://schemas.microsoft.com/office/drawing/2014/main" id="{95965C62-CFB5-4A4E-8012-DB66B9B800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02101" y="1999188"/>
                <a:ext cx="457201" cy="457201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86" name="object-team.pdf">
                <a:extLst>
                  <a:ext uri="{FF2B5EF4-FFF2-40B4-BE49-F238E27FC236}">
                    <a16:creationId xmlns:a16="http://schemas.microsoft.com/office/drawing/2014/main" id="{0A6F5C3F-5D2D-9044-B7CB-AEDED6884C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05748" y="1994837"/>
                <a:ext cx="457201" cy="457201"/>
              </a:xfrm>
              <a:prstGeom prst="rect">
                <a:avLst/>
              </a:prstGeom>
              <a:ln w="12700">
                <a:miter lim="400000"/>
              </a:ln>
            </p:spPr>
          </p:pic>
          <p:sp>
            <p:nvSpPr>
              <p:cNvPr id="87" name="Rounded Rectangle 86">
                <a:extLst>
                  <a:ext uri="{FF2B5EF4-FFF2-40B4-BE49-F238E27FC236}">
                    <a16:creationId xmlns:a16="http://schemas.microsoft.com/office/drawing/2014/main" id="{B7B50355-38A7-4B48-AB5E-3EEA1BAE14E7}"/>
                  </a:ext>
                </a:extLst>
              </p:cNvPr>
              <p:cNvSpPr/>
              <p:nvPr/>
            </p:nvSpPr>
            <p:spPr>
              <a:xfrm>
                <a:off x="342076" y="1827748"/>
                <a:ext cx="4837151" cy="763282"/>
              </a:xfrm>
              <a:prstGeom prst="roundRect">
                <a:avLst/>
              </a:prstGeom>
              <a:noFill/>
              <a:ln w="28575">
                <a:solidFill>
                  <a:schemeClr val="accent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4" name="Error">
              <a:extLst>
                <a:ext uri="{FF2B5EF4-FFF2-40B4-BE49-F238E27FC236}">
                  <a16:creationId xmlns:a16="http://schemas.microsoft.com/office/drawing/2014/main" id="{DF3E0F08-EF96-0A48-B354-E5F74C672218}"/>
                </a:ext>
              </a:extLst>
            </p:cNvPr>
            <p:cNvSpPr txBox="1">
              <a:spLocks/>
            </p:cNvSpPr>
            <p:nvPr/>
          </p:nvSpPr>
          <p:spPr>
            <a:xfrm rot="19140000">
              <a:off x="52499" y="4360817"/>
              <a:ext cx="1747407" cy="276999"/>
            </a:xfrm>
            <a:prstGeom prst="rect">
              <a:avLst/>
            </a:prstGeom>
          </p:spPr>
          <p:txBody>
            <a:bodyPr wrap="square" anchor="t">
              <a:spAutoFit/>
            </a:bodyPr>
            <a:lstStyle>
              <a:lvl1pPr marL="0" marR="0" indent="0" algn="l" defTabSz="41275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900" b="0" i="0" u="none" strike="noStrike" cap="none" spc="9" baseline="0">
                  <a:ln>
                    <a:noFill/>
                  </a:ln>
                  <a:solidFill>
                    <a:srgbClr val="7A869A"/>
                  </a:solidFill>
                  <a:uFillTx/>
                  <a:latin typeface="Charlie Display" pitchFamily="82" charset="77"/>
                  <a:ea typeface="Charlie Display" pitchFamily="82" charset="77"/>
                  <a:cs typeface="Charlie Display" pitchFamily="82" charset="77"/>
                  <a:sym typeface="Charlie Display"/>
                </a:defRPr>
              </a:lvl1pPr>
              <a:lvl2pPr marL="33703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2pPr>
              <a:lvl3pPr marL="36878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3pPr>
              <a:lvl4pPr marL="40053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4pPr>
              <a:lvl5pPr marL="43228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5pPr>
              <a:lvl6pPr marL="46403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6pPr>
              <a:lvl7pPr marL="49578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7pPr>
              <a:lvl8pPr marL="52753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8pPr>
              <a:lvl9pPr marL="55928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9pPr>
            </a:lstStyle>
            <a:p>
              <a:pPr marL="0" marR="0" lvl="0" indent="0" algn="l" defTabSz="41275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9" normalizeH="0" baseline="0" noProof="0" dirty="0">
                  <a:ln>
                    <a:noFill/>
                  </a:ln>
                  <a:solidFill>
                    <a:srgbClr val="7A869A"/>
                  </a:solidFill>
                  <a:effectLst/>
                  <a:uLnTx/>
                  <a:uFillTx/>
                  <a:latin typeface="Charlie Display" pitchFamily="82" charset="77"/>
                  <a:sym typeface="Charlie Display"/>
                </a:rPr>
                <a:t>Jira Align Program 1</a:t>
              </a:r>
            </a:p>
          </p:txBody>
        </p:sp>
        <p:pic>
          <p:nvPicPr>
            <p:cNvPr id="96" name="object-team.pdf">
              <a:extLst>
                <a:ext uri="{FF2B5EF4-FFF2-40B4-BE49-F238E27FC236}">
                  <a16:creationId xmlns:a16="http://schemas.microsoft.com/office/drawing/2014/main" id="{EEEE08F4-34EF-2B42-902D-3C3CB002B11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140000">
              <a:off x="3613923" y="2488624"/>
              <a:ext cx="457201" cy="457201"/>
            </a:xfrm>
            <a:prstGeom prst="rect">
              <a:avLst/>
            </a:prstGeom>
            <a:noFill/>
            <a:ln w="12700">
              <a:miter lim="400000"/>
            </a:ln>
          </p:spPr>
        </p:pic>
      </p:grpSp>
      <p:pic>
        <p:nvPicPr>
          <p:cNvPr id="100" name="object-team.pdf">
            <a:extLst>
              <a:ext uri="{FF2B5EF4-FFF2-40B4-BE49-F238E27FC236}">
                <a16:creationId xmlns:a16="http://schemas.microsoft.com/office/drawing/2014/main" id="{34D8C174-1B97-A34A-B51A-250F2690FE1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23" y="1314969"/>
            <a:ext cx="457201" cy="457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finance-dollar.pdf">
            <a:extLst>
              <a:ext uri="{FF2B5EF4-FFF2-40B4-BE49-F238E27FC236}">
                <a16:creationId xmlns:a16="http://schemas.microsoft.com/office/drawing/2014/main" id="{6AD2DC0D-2D34-DE4E-A7A1-56DF3D6670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0841" y="6128533"/>
            <a:ext cx="458186" cy="458186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Error">
            <a:extLst>
              <a:ext uri="{FF2B5EF4-FFF2-40B4-BE49-F238E27FC236}">
                <a16:creationId xmlns:a16="http://schemas.microsoft.com/office/drawing/2014/main" id="{8666FFD6-6FA4-FE4A-AB61-66C688930051}"/>
              </a:ext>
            </a:extLst>
          </p:cNvPr>
          <p:cNvSpPr txBox="1">
            <a:spLocks/>
          </p:cNvSpPr>
          <p:nvPr/>
        </p:nvSpPr>
        <p:spPr>
          <a:xfrm>
            <a:off x="1606144" y="1281959"/>
            <a:ext cx="1364795" cy="523220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 marL="0" marR="0" lvl="0" indent="0" algn="l" defTabSz="412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9" normalizeH="0" baseline="0" noProof="0" dirty="0">
                <a:ln>
                  <a:noFill/>
                </a:ln>
                <a:solidFill>
                  <a:srgbClr val="7A869A"/>
                </a:solidFill>
                <a:effectLst/>
                <a:uLnTx/>
                <a:uFillTx/>
                <a:latin typeface="Charlie Display" pitchFamily="82" charset="77"/>
                <a:sym typeface="Charlie Display"/>
              </a:rPr>
              <a:t>Jira Align Team ~ $1M / year</a:t>
            </a:r>
            <a:endParaRPr kumimoji="0" lang="en-US" sz="900" b="0" i="0" u="none" strike="noStrike" kern="0" cap="none" spc="9" normalizeH="0" baseline="0" noProof="0" dirty="0">
              <a:ln>
                <a:noFill/>
              </a:ln>
              <a:solidFill>
                <a:srgbClr val="7A869A"/>
              </a:solidFill>
              <a:effectLst/>
              <a:uLnTx/>
              <a:uFillTx/>
              <a:latin typeface="Charlie Display" pitchFamily="82" charset="77"/>
              <a:sym typeface="Charlie Display"/>
            </a:endParaRPr>
          </a:p>
        </p:txBody>
      </p:sp>
      <p:sp>
        <p:nvSpPr>
          <p:cNvPr id="131" name="Error">
            <a:extLst>
              <a:ext uri="{FF2B5EF4-FFF2-40B4-BE49-F238E27FC236}">
                <a16:creationId xmlns:a16="http://schemas.microsoft.com/office/drawing/2014/main" id="{7B9C655A-AC53-9043-8C38-E44F8058D069}"/>
              </a:ext>
            </a:extLst>
          </p:cNvPr>
          <p:cNvSpPr txBox="1">
            <a:spLocks/>
          </p:cNvSpPr>
          <p:nvPr/>
        </p:nvSpPr>
        <p:spPr>
          <a:xfrm>
            <a:off x="960174" y="622661"/>
            <a:ext cx="1538760" cy="523220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 marL="0" marR="0" lvl="0" indent="0" algn="l" defTabSz="412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9" normalizeH="0" baseline="0" noProof="0" dirty="0">
                <a:ln>
                  <a:noFill/>
                </a:ln>
                <a:solidFill>
                  <a:srgbClr val="7A869A"/>
                </a:solidFill>
                <a:effectLst/>
                <a:uLnTx/>
                <a:uFillTx/>
                <a:latin typeface="Charlie Display" pitchFamily="82" charset="77"/>
                <a:sym typeface="Charlie Display"/>
              </a:rPr>
              <a:t>Jira Align Portfolio Budget</a:t>
            </a:r>
            <a:endParaRPr kumimoji="0" lang="en-US" sz="900" b="0" i="0" u="none" strike="noStrike" kern="0" cap="none" spc="9" normalizeH="0" baseline="0" noProof="0" dirty="0">
              <a:ln>
                <a:noFill/>
              </a:ln>
              <a:solidFill>
                <a:srgbClr val="7A869A"/>
              </a:solidFill>
              <a:effectLst/>
              <a:uLnTx/>
              <a:uFillTx/>
              <a:latin typeface="Charlie Display" pitchFamily="82" charset="77"/>
              <a:sym typeface="Charlie Display"/>
            </a:endParaRPr>
          </a:p>
        </p:txBody>
      </p:sp>
      <p:sp>
        <p:nvSpPr>
          <p:cNvPr id="132" name="Error">
            <a:extLst>
              <a:ext uri="{FF2B5EF4-FFF2-40B4-BE49-F238E27FC236}">
                <a16:creationId xmlns:a16="http://schemas.microsoft.com/office/drawing/2014/main" id="{B9C29667-07FC-2E4B-9433-492C58A89F8D}"/>
              </a:ext>
            </a:extLst>
          </p:cNvPr>
          <p:cNvSpPr txBox="1">
            <a:spLocks/>
          </p:cNvSpPr>
          <p:nvPr/>
        </p:nvSpPr>
        <p:spPr>
          <a:xfrm>
            <a:off x="371805" y="1959218"/>
            <a:ext cx="2111667" cy="307777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 marL="0" marR="0" lvl="0" indent="0" algn="l" defTabSz="412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9" normalizeH="0" baseline="0" noProof="0" dirty="0">
                <a:ln>
                  <a:noFill/>
                </a:ln>
                <a:solidFill>
                  <a:srgbClr val="7A869A"/>
                </a:solidFill>
                <a:effectLst/>
                <a:uLnTx/>
                <a:uFillTx/>
                <a:latin typeface="Charlie Display" pitchFamily="82" charset="77"/>
                <a:sym typeface="Charlie Display"/>
              </a:rPr>
              <a:t>Backlog of Change Ideas</a:t>
            </a:r>
            <a:endParaRPr kumimoji="0" lang="en-US" sz="900" b="0" i="0" u="none" strike="noStrike" kern="0" cap="none" spc="9" normalizeH="0" baseline="0" noProof="0" dirty="0">
              <a:ln>
                <a:noFill/>
              </a:ln>
              <a:solidFill>
                <a:srgbClr val="7A869A"/>
              </a:solidFill>
              <a:effectLst/>
              <a:uLnTx/>
              <a:uFillTx/>
              <a:latin typeface="Charlie Display" pitchFamily="82" charset="77"/>
              <a:sym typeface="Charlie Display"/>
            </a:endParaRPr>
          </a:p>
        </p:txBody>
      </p:sp>
      <p:pic>
        <p:nvPicPr>
          <p:cNvPr id="133" name="finance-bank.pdf" descr="finance-bank.pdf">
            <a:extLst>
              <a:ext uri="{FF2B5EF4-FFF2-40B4-BE49-F238E27FC236}">
                <a16:creationId xmlns:a16="http://schemas.microsoft.com/office/drawing/2014/main" id="{4E9CAF97-7D49-364A-A453-8A86DD88E86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4154" y="684961"/>
            <a:ext cx="453276" cy="39305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5" name="Group 134">
            <a:extLst>
              <a:ext uri="{FF2B5EF4-FFF2-40B4-BE49-F238E27FC236}">
                <a16:creationId xmlns:a16="http://schemas.microsoft.com/office/drawing/2014/main" id="{98892957-05A8-2545-BAC9-711599B7AAC0}"/>
              </a:ext>
            </a:extLst>
          </p:cNvPr>
          <p:cNvGrpSpPr>
            <a:grpSpLocks noChangeAspect="1"/>
          </p:cNvGrpSpPr>
          <p:nvPr/>
        </p:nvGrpSpPr>
        <p:grpSpPr>
          <a:xfrm>
            <a:off x="7518671" y="2892812"/>
            <a:ext cx="4837151" cy="2149192"/>
            <a:chOff x="-48325" y="2488624"/>
            <a:chExt cx="4837151" cy="2149192"/>
          </a:xfrm>
        </p:grpSpPr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6FDFF72A-382B-EB43-9D07-63E2AE45B9CE}"/>
                </a:ext>
              </a:extLst>
            </p:cNvPr>
            <p:cNvGrpSpPr/>
            <p:nvPr/>
          </p:nvGrpSpPr>
          <p:grpSpPr>
            <a:xfrm rot="19140000">
              <a:off x="-48325" y="3620725"/>
              <a:ext cx="4837151" cy="763282"/>
              <a:chOff x="342076" y="1827748"/>
              <a:chExt cx="4837151" cy="763282"/>
            </a:xfrm>
          </p:grpSpPr>
          <p:pic>
            <p:nvPicPr>
              <p:cNvPr id="139" name="object-team.pdf">
                <a:extLst>
                  <a:ext uri="{FF2B5EF4-FFF2-40B4-BE49-F238E27FC236}">
                    <a16:creationId xmlns:a16="http://schemas.microsoft.com/office/drawing/2014/main" id="{46497CA9-14AB-1940-B427-4D655EAEDD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02" y="1994838"/>
                <a:ext cx="457201" cy="457201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140" name="object-team.pdf">
                <a:extLst>
                  <a:ext uri="{FF2B5EF4-FFF2-40B4-BE49-F238E27FC236}">
                    <a16:creationId xmlns:a16="http://schemas.microsoft.com/office/drawing/2014/main" id="{5B141A8B-73E7-AB47-98F8-F3FEC77F50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02101" y="1999188"/>
                <a:ext cx="457201" cy="457201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141" name="object-team.pdf">
                <a:extLst>
                  <a:ext uri="{FF2B5EF4-FFF2-40B4-BE49-F238E27FC236}">
                    <a16:creationId xmlns:a16="http://schemas.microsoft.com/office/drawing/2014/main" id="{5905D8AB-33F4-7442-89DE-271F1D889E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05748" y="1994837"/>
                <a:ext cx="457201" cy="457201"/>
              </a:xfrm>
              <a:prstGeom prst="rect">
                <a:avLst/>
              </a:prstGeom>
              <a:ln w="12700">
                <a:miter lim="400000"/>
              </a:ln>
            </p:spPr>
          </p:pic>
          <p:sp>
            <p:nvSpPr>
              <p:cNvPr id="142" name="Rounded Rectangle 141">
                <a:extLst>
                  <a:ext uri="{FF2B5EF4-FFF2-40B4-BE49-F238E27FC236}">
                    <a16:creationId xmlns:a16="http://schemas.microsoft.com/office/drawing/2014/main" id="{8FD5FE36-95B6-444F-A394-95F6D92B08CA}"/>
                  </a:ext>
                </a:extLst>
              </p:cNvPr>
              <p:cNvSpPr/>
              <p:nvPr/>
            </p:nvSpPr>
            <p:spPr>
              <a:xfrm>
                <a:off x="342076" y="1827748"/>
                <a:ext cx="4837151" cy="763282"/>
              </a:xfrm>
              <a:prstGeom prst="roundRect">
                <a:avLst/>
              </a:prstGeom>
              <a:noFill/>
              <a:ln w="28575">
                <a:solidFill>
                  <a:schemeClr val="accent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7" name="Error">
              <a:extLst>
                <a:ext uri="{FF2B5EF4-FFF2-40B4-BE49-F238E27FC236}">
                  <a16:creationId xmlns:a16="http://schemas.microsoft.com/office/drawing/2014/main" id="{845B4E36-CCAD-BE4E-9B33-D92D3DEA9788}"/>
                </a:ext>
              </a:extLst>
            </p:cNvPr>
            <p:cNvSpPr txBox="1">
              <a:spLocks/>
            </p:cNvSpPr>
            <p:nvPr/>
          </p:nvSpPr>
          <p:spPr>
            <a:xfrm rot="19140000">
              <a:off x="52499" y="4360817"/>
              <a:ext cx="1747407" cy="276999"/>
            </a:xfrm>
            <a:prstGeom prst="rect">
              <a:avLst/>
            </a:prstGeom>
          </p:spPr>
          <p:txBody>
            <a:bodyPr wrap="square" anchor="t">
              <a:spAutoFit/>
            </a:bodyPr>
            <a:lstStyle>
              <a:lvl1pPr marL="0" marR="0" indent="0" algn="l" defTabSz="41275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900" b="0" i="0" u="none" strike="noStrike" cap="none" spc="9" baseline="0">
                  <a:ln>
                    <a:noFill/>
                  </a:ln>
                  <a:solidFill>
                    <a:srgbClr val="7A869A"/>
                  </a:solidFill>
                  <a:uFillTx/>
                  <a:latin typeface="Charlie Display" pitchFamily="82" charset="77"/>
                  <a:ea typeface="Charlie Display" pitchFamily="82" charset="77"/>
                  <a:cs typeface="Charlie Display" pitchFamily="82" charset="77"/>
                  <a:sym typeface="Charlie Display"/>
                </a:defRPr>
              </a:lvl1pPr>
              <a:lvl2pPr marL="33703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2pPr>
              <a:lvl3pPr marL="36878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3pPr>
              <a:lvl4pPr marL="40053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4pPr>
              <a:lvl5pPr marL="43228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5pPr>
              <a:lvl6pPr marL="46403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6pPr>
              <a:lvl7pPr marL="49578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7pPr>
              <a:lvl8pPr marL="52753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8pPr>
              <a:lvl9pPr marL="55928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9pPr>
            </a:lstStyle>
            <a:p>
              <a:pPr marL="0" marR="0" lvl="0" indent="0" algn="l" defTabSz="41275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9" normalizeH="0" baseline="0" noProof="0" dirty="0">
                  <a:ln>
                    <a:noFill/>
                  </a:ln>
                  <a:solidFill>
                    <a:srgbClr val="7A869A"/>
                  </a:solidFill>
                  <a:effectLst/>
                  <a:uLnTx/>
                  <a:uFillTx/>
                  <a:latin typeface="Charlie Display" pitchFamily="82" charset="77"/>
                  <a:sym typeface="Charlie Display"/>
                </a:rPr>
                <a:t>Jira Align Program 4</a:t>
              </a:r>
            </a:p>
          </p:txBody>
        </p:sp>
        <p:pic>
          <p:nvPicPr>
            <p:cNvPr id="138" name="object-team.pdf">
              <a:extLst>
                <a:ext uri="{FF2B5EF4-FFF2-40B4-BE49-F238E27FC236}">
                  <a16:creationId xmlns:a16="http://schemas.microsoft.com/office/drawing/2014/main" id="{925C53DE-5784-A447-B616-316071B6EA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140000">
              <a:off x="3613923" y="2488624"/>
              <a:ext cx="457201" cy="457201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154290E0-849C-784F-BBA5-9F393F20DF79}"/>
              </a:ext>
            </a:extLst>
          </p:cNvPr>
          <p:cNvGrpSpPr/>
          <p:nvPr/>
        </p:nvGrpSpPr>
        <p:grpSpPr>
          <a:xfrm>
            <a:off x="4937807" y="2853056"/>
            <a:ext cx="4837151" cy="2149192"/>
            <a:chOff x="-48325" y="2488624"/>
            <a:chExt cx="4837151" cy="2149192"/>
          </a:xfrm>
        </p:grpSpPr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24C8B22E-07F4-9D44-B60F-8AB7202A682A}"/>
                </a:ext>
              </a:extLst>
            </p:cNvPr>
            <p:cNvGrpSpPr/>
            <p:nvPr/>
          </p:nvGrpSpPr>
          <p:grpSpPr>
            <a:xfrm rot="19140000">
              <a:off x="-48325" y="3620725"/>
              <a:ext cx="4837151" cy="763282"/>
              <a:chOff x="342076" y="1827748"/>
              <a:chExt cx="4837151" cy="763282"/>
            </a:xfrm>
          </p:grpSpPr>
          <p:pic>
            <p:nvPicPr>
              <p:cNvPr id="147" name="object-team.pdf">
                <a:extLst>
                  <a:ext uri="{FF2B5EF4-FFF2-40B4-BE49-F238E27FC236}">
                    <a16:creationId xmlns:a16="http://schemas.microsoft.com/office/drawing/2014/main" id="{60662197-F7D9-5743-B1EA-F498D2C66E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02" y="1994838"/>
                <a:ext cx="457201" cy="457201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148" name="object-team.pdf">
                <a:extLst>
                  <a:ext uri="{FF2B5EF4-FFF2-40B4-BE49-F238E27FC236}">
                    <a16:creationId xmlns:a16="http://schemas.microsoft.com/office/drawing/2014/main" id="{827D1FE0-F92B-5D49-BD93-C8A3F7B4AA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02101" y="1999188"/>
                <a:ext cx="457201" cy="457201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149" name="object-team.pdf">
                <a:extLst>
                  <a:ext uri="{FF2B5EF4-FFF2-40B4-BE49-F238E27FC236}">
                    <a16:creationId xmlns:a16="http://schemas.microsoft.com/office/drawing/2014/main" id="{DF0383CA-B00B-8746-A044-9DB952DF14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05748" y="1994837"/>
                <a:ext cx="457201" cy="457201"/>
              </a:xfrm>
              <a:prstGeom prst="rect">
                <a:avLst/>
              </a:prstGeom>
              <a:ln w="12700">
                <a:miter lim="400000"/>
              </a:ln>
            </p:spPr>
          </p:pic>
          <p:sp>
            <p:nvSpPr>
              <p:cNvPr id="150" name="Rounded Rectangle 149">
                <a:extLst>
                  <a:ext uri="{FF2B5EF4-FFF2-40B4-BE49-F238E27FC236}">
                    <a16:creationId xmlns:a16="http://schemas.microsoft.com/office/drawing/2014/main" id="{82A2DB33-E0CD-E340-BA52-85CE918502F9}"/>
                  </a:ext>
                </a:extLst>
              </p:cNvPr>
              <p:cNvSpPr/>
              <p:nvPr/>
            </p:nvSpPr>
            <p:spPr>
              <a:xfrm>
                <a:off x="342076" y="1827748"/>
                <a:ext cx="4837151" cy="763282"/>
              </a:xfrm>
              <a:prstGeom prst="roundRect">
                <a:avLst/>
              </a:prstGeom>
              <a:noFill/>
              <a:ln w="28575">
                <a:solidFill>
                  <a:schemeClr val="accent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5" name="Error">
              <a:extLst>
                <a:ext uri="{FF2B5EF4-FFF2-40B4-BE49-F238E27FC236}">
                  <a16:creationId xmlns:a16="http://schemas.microsoft.com/office/drawing/2014/main" id="{05995203-26DB-324B-AFD7-5F168EA74861}"/>
                </a:ext>
              </a:extLst>
            </p:cNvPr>
            <p:cNvSpPr txBox="1">
              <a:spLocks/>
            </p:cNvSpPr>
            <p:nvPr/>
          </p:nvSpPr>
          <p:spPr>
            <a:xfrm rot="19140000">
              <a:off x="52499" y="4360817"/>
              <a:ext cx="1747407" cy="276999"/>
            </a:xfrm>
            <a:prstGeom prst="rect">
              <a:avLst/>
            </a:prstGeom>
          </p:spPr>
          <p:txBody>
            <a:bodyPr wrap="square" anchor="t">
              <a:spAutoFit/>
            </a:bodyPr>
            <a:lstStyle>
              <a:lvl1pPr marL="0" marR="0" indent="0" algn="l" defTabSz="41275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900" b="0" i="0" u="none" strike="noStrike" cap="none" spc="9" baseline="0">
                  <a:ln>
                    <a:noFill/>
                  </a:ln>
                  <a:solidFill>
                    <a:srgbClr val="7A869A"/>
                  </a:solidFill>
                  <a:uFillTx/>
                  <a:latin typeface="Charlie Display" pitchFamily="82" charset="77"/>
                  <a:ea typeface="Charlie Display" pitchFamily="82" charset="77"/>
                  <a:cs typeface="Charlie Display" pitchFamily="82" charset="77"/>
                  <a:sym typeface="Charlie Display"/>
                </a:defRPr>
              </a:lvl1pPr>
              <a:lvl2pPr marL="33703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2pPr>
              <a:lvl3pPr marL="36878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3pPr>
              <a:lvl4pPr marL="40053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4pPr>
              <a:lvl5pPr marL="43228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5pPr>
              <a:lvl6pPr marL="46403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6pPr>
              <a:lvl7pPr marL="49578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7pPr>
              <a:lvl8pPr marL="52753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8pPr>
              <a:lvl9pPr marL="55928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9pPr>
            </a:lstStyle>
            <a:p>
              <a:pPr marL="0" marR="0" lvl="0" indent="0" algn="l" defTabSz="41275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9" normalizeH="0" baseline="0" noProof="0" dirty="0">
                  <a:ln>
                    <a:noFill/>
                  </a:ln>
                  <a:solidFill>
                    <a:srgbClr val="7A869A"/>
                  </a:solidFill>
                  <a:effectLst/>
                  <a:uLnTx/>
                  <a:uFillTx/>
                  <a:latin typeface="Charlie Display" pitchFamily="82" charset="77"/>
                  <a:sym typeface="Charlie Display"/>
                </a:rPr>
                <a:t>Jira Align Program 3</a:t>
              </a:r>
            </a:p>
          </p:txBody>
        </p:sp>
        <p:pic>
          <p:nvPicPr>
            <p:cNvPr id="146" name="object-team.pdf">
              <a:extLst>
                <a:ext uri="{FF2B5EF4-FFF2-40B4-BE49-F238E27FC236}">
                  <a16:creationId xmlns:a16="http://schemas.microsoft.com/office/drawing/2014/main" id="{40AF1D84-4B6F-DC4B-9932-B131E1F531B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140000">
              <a:off x="3613923" y="2488624"/>
              <a:ext cx="457201" cy="457201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E4CC08E1-6B09-8749-8695-9813BA21B110}"/>
              </a:ext>
            </a:extLst>
          </p:cNvPr>
          <p:cNvGrpSpPr/>
          <p:nvPr/>
        </p:nvGrpSpPr>
        <p:grpSpPr>
          <a:xfrm>
            <a:off x="2201238" y="2899438"/>
            <a:ext cx="4837151" cy="2149192"/>
            <a:chOff x="-48325" y="2488624"/>
            <a:chExt cx="4837151" cy="2149192"/>
          </a:xfrm>
        </p:grpSpPr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id="{5824E815-AB65-B341-8379-44209FF24239}"/>
                </a:ext>
              </a:extLst>
            </p:cNvPr>
            <p:cNvGrpSpPr/>
            <p:nvPr/>
          </p:nvGrpSpPr>
          <p:grpSpPr>
            <a:xfrm rot="19140000">
              <a:off x="-48325" y="3620725"/>
              <a:ext cx="4837151" cy="763282"/>
              <a:chOff x="342076" y="1827748"/>
              <a:chExt cx="4837151" cy="763282"/>
            </a:xfrm>
          </p:grpSpPr>
          <p:pic>
            <p:nvPicPr>
              <p:cNvPr id="155" name="object-team.pdf">
                <a:extLst>
                  <a:ext uri="{FF2B5EF4-FFF2-40B4-BE49-F238E27FC236}">
                    <a16:creationId xmlns:a16="http://schemas.microsoft.com/office/drawing/2014/main" id="{F5A768E1-25A5-B046-A2ED-AC858AE21E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02" y="1994838"/>
                <a:ext cx="457201" cy="457201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156" name="object-team.pdf">
                <a:extLst>
                  <a:ext uri="{FF2B5EF4-FFF2-40B4-BE49-F238E27FC236}">
                    <a16:creationId xmlns:a16="http://schemas.microsoft.com/office/drawing/2014/main" id="{9D4897D0-CF41-5E43-A673-0465598D8B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02101" y="1999188"/>
                <a:ext cx="457201" cy="457201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157" name="object-team.pdf">
                <a:extLst>
                  <a:ext uri="{FF2B5EF4-FFF2-40B4-BE49-F238E27FC236}">
                    <a16:creationId xmlns:a16="http://schemas.microsoft.com/office/drawing/2014/main" id="{ACEE5EB9-80B1-224D-9E15-60F1C53842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05748" y="1994837"/>
                <a:ext cx="457201" cy="457201"/>
              </a:xfrm>
              <a:prstGeom prst="rect">
                <a:avLst/>
              </a:prstGeom>
              <a:ln w="12700">
                <a:miter lim="400000"/>
              </a:ln>
            </p:spPr>
          </p:pic>
          <p:sp>
            <p:nvSpPr>
              <p:cNvPr id="158" name="Rounded Rectangle 157">
                <a:extLst>
                  <a:ext uri="{FF2B5EF4-FFF2-40B4-BE49-F238E27FC236}">
                    <a16:creationId xmlns:a16="http://schemas.microsoft.com/office/drawing/2014/main" id="{55160B1C-2C6A-E248-9458-1D67AE02EE27}"/>
                  </a:ext>
                </a:extLst>
              </p:cNvPr>
              <p:cNvSpPr/>
              <p:nvPr/>
            </p:nvSpPr>
            <p:spPr>
              <a:xfrm>
                <a:off x="342076" y="1827748"/>
                <a:ext cx="4837151" cy="763282"/>
              </a:xfrm>
              <a:prstGeom prst="roundRect">
                <a:avLst/>
              </a:prstGeom>
              <a:noFill/>
              <a:ln w="28575">
                <a:solidFill>
                  <a:schemeClr val="accent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3" name="Error">
              <a:extLst>
                <a:ext uri="{FF2B5EF4-FFF2-40B4-BE49-F238E27FC236}">
                  <a16:creationId xmlns:a16="http://schemas.microsoft.com/office/drawing/2014/main" id="{654B9E9B-4381-B94F-9364-EDD61BF4CB3B}"/>
                </a:ext>
              </a:extLst>
            </p:cNvPr>
            <p:cNvSpPr txBox="1">
              <a:spLocks/>
            </p:cNvSpPr>
            <p:nvPr/>
          </p:nvSpPr>
          <p:spPr>
            <a:xfrm rot="19140000">
              <a:off x="52499" y="4360817"/>
              <a:ext cx="1747407" cy="276999"/>
            </a:xfrm>
            <a:prstGeom prst="rect">
              <a:avLst/>
            </a:prstGeom>
          </p:spPr>
          <p:txBody>
            <a:bodyPr wrap="square" anchor="t">
              <a:spAutoFit/>
            </a:bodyPr>
            <a:lstStyle>
              <a:lvl1pPr marL="0" marR="0" indent="0" algn="l" defTabSz="41275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900" b="0" i="0" u="none" strike="noStrike" cap="none" spc="9" baseline="0">
                  <a:ln>
                    <a:noFill/>
                  </a:ln>
                  <a:solidFill>
                    <a:srgbClr val="7A869A"/>
                  </a:solidFill>
                  <a:uFillTx/>
                  <a:latin typeface="Charlie Display" pitchFamily="82" charset="77"/>
                  <a:ea typeface="Charlie Display" pitchFamily="82" charset="77"/>
                  <a:cs typeface="Charlie Display" pitchFamily="82" charset="77"/>
                  <a:sym typeface="Charlie Display"/>
                </a:defRPr>
              </a:lvl1pPr>
              <a:lvl2pPr marL="33703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2pPr>
              <a:lvl3pPr marL="36878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3pPr>
              <a:lvl4pPr marL="40053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4pPr>
              <a:lvl5pPr marL="43228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5pPr>
              <a:lvl6pPr marL="46403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6pPr>
              <a:lvl7pPr marL="49578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7pPr>
              <a:lvl8pPr marL="52753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8pPr>
              <a:lvl9pPr marL="5592885" marR="0" indent="-3052885" algn="ctr" defTabSz="292100" latinLnBrk="0">
                <a:lnSpc>
                  <a:spcPct val="100000"/>
                </a:lnSpc>
                <a:spcBef>
                  <a:spcPts val="2600"/>
                </a:spcBef>
                <a:spcAft>
                  <a:spcPts val="0"/>
                </a:spcAft>
                <a:buClrTx/>
                <a:buSzPct val="75000"/>
                <a:buFontTx/>
                <a:buChar char="•"/>
                <a:tabLst/>
                <a:defRPr sz="25000" b="0" i="0" u="none" strike="noStrike" cap="none" spc="0" baseline="0">
                  <a:ln>
                    <a:noFill/>
                  </a:ln>
                  <a:solidFill>
                    <a:srgbClr val="FFFFFF"/>
                  </a:solidFill>
                  <a:uFillTx/>
                  <a:latin typeface="Charlie Display"/>
                  <a:ea typeface="Charlie Display"/>
                  <a:cs typeface="Charlie Display"/>
                  <a:sym typeface="Charlie Display"/>
                </a:defRPr>
              </a:lvl9pPr>
            </a:lstStyle>
            <a:p>
              <a:pPr marL="0" marR="0" lvl="0" indent="0" algn="l" defTabSz="41275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9" normalizeH="0" baseline="0" noProof="0" dirty="0">
                  <a:ln>
                    <a:noFill/>
                  </a:ln>
                  <a:solidFill>
                    <a:srgbClr val="7A869A"/>
                  </a:solidFill>
                  <a:effectLst/>
                  <a:uLnTx/>
                  <a:uFillTx/>
                  <a:latin typeface="Charlie Display" pitchFamily="82" charset="77"/>
                  <a:sym typeface="Charlie Display"/>
                </a:rPr>
                <a:t>Jira Align Program 2</a:t>
              </a:r>
            </a:p>
          </p:txBody>
        </p:sp>
        <p:pic>
          <p:nvPicPr>
            <p:cNvPr id="154" name="object-team.pdf">
              <a:extLst>
                <a:ext uri="{FF2B5EF4-FFF2-40B4-BE49-F238E27FC236}">
                  <a16:creationId xmlns:a16="http://schemas.microsoft.com/office/drawing/2014/main" id="{143C7AB3-96BD-284F-88B5-45A3A2E74FE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140000">
              <a:off x="3613923" y="2488624"/>
              <a:ext cx="457201" cy="457201"/>
            </a:xfrm>
            <a:prstGeom prst="rect">
              <a:avLst/>
            </a:prstGeom>
            <a:ln w="12700">
              <a:miter lim="400000"/>
            </a:ln>
          </p:spPr>
        </p:pic>
      </p:grpSp>
      <p:pic>
        <p:nvPicPr>
          <p:cNvPr id="159" name="finance-dollar.pdf">
            <a:extLst>
              <a:ext uri="{FF2B5EF4-FFF2-40B4-BE49-F238E27FC236}">
                <a16:creationId xmlns:a16="http://schemas.microsoft.com/office/drawing/2014/main" id="{D0C77CDF-2F45-DC46-8EE5-0900DA9BC7C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42" y="3743292"/>
            <a:ext cx="458186" cy="458186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161" name="Elbow Connector 160">
            <a:extLst>
              <a:ext uri="{FF2B5EF4-FFF2-40B4-BE49-F238E27FC236}">
                <a16:creationId xmlns:a16="http://schemas.microsoft.com/office/drawing/2014/main" id="{62ED239A-5DB8-9042-A6B4-33D6D5F035B3}"/>
              </a:ext>
            </a:extLst>
          </p:cNvPr>
          <p:cNvCxnSpPr>
            <a:stCxn id="133" idx="2"/>
            <a:endCxn id="100" idx="1"/>
          </p:cNvCxnSpPr>
          <p:nvPr/>
        </p:nvCxnSpPr>
        <p:spPr>
          <a:xfrm rot="16200000" flipH="1">
            <a:off x="626228" y="1092575"/>
            <a:ext cx="465558" cy="436431"/>
          </a:xfrm>
          <a:prstGeom prst="bentConnector2">
            <a:avLst/>
          </a:prstGeom>
          <a:ln w="28575">
            <a:solidFill>
              <a:schemeClr val="accent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LONGER LABEL">
            <a:extLst>
              <a:ext uri="{FF2B5EF4-FFF2-40B4-BE49-F238E27FC236}">
                <a16:creationId xmlns:a16="http://schemas.microsoft.com/office/drawing/2014/main" id="{ABC321D9-B3B4-6740-8BB4-4FCE258A3872}"/>
              </a:ext>
            </a:extLst>
          </p:cNvPr>
          <p:cNvSpPr/>
          <p:nvPr/>
        </p:nvSpPr>
        <p:spPr>
          <a:xfrm>
            <a:off x="1152163" y="3793680"/>
            <a:ext cx="502117" cy="476918"/>
          </a:xfrm>
          <a:prstGeom prst="roundRect">
            <a:avLst>
              <a:gd name="adj" fmla="val 10970"/>
            </a:avLst>
          </a:prstGeom>
          <a:solidFill>
            <a:srgbClr val="FF8B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F1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63" name="LONGER LABEL">
            <a:extLst>
              <a:ext uri="{FF2B5EF4-FFF2-40B4-BE49-F238E27FC236}">
                <a16:creationId xmlns:a16="http://schemas.microsoft.com/office/drawing/2014/main" id="{94ACEAA8-A6B8-BF4D-B102-8CFA8A7022F9}"/>
              </a:ext>
            </a:extLst>
          </p:cNvPr>
          <p:cNvSpPr/>
          <p:nvPr/>
        </p:nvSpPr>
        <p:spPr>
          <a:xfrm>
            <a:off x="1741906" y="3795851"/>
            <a:ext cx="502117" cy="476918"/>
          </a:xfrm>
          <a:prstGeom prst="roundRect">
            <a:avLst>
              <a:gd name="adj" fmla="val 10970"/>
            </a:avLst>
          </a:prstGeom>
          <a:solidFill>
            <a:srgbClr val="FF8B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F2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64" name="LONGER LABEL">
            <a:extLst>
              <a:ext uri="{FF2B5EF4-FFF2-40B4-BE49-F238E27FC236}">
                <a16:creationId xmlns:a16="http://schemas.microsoft.com/office/drawing/2014/main" id="{96FC9504-DF11-3444-8719-153EF230463A}"/>
              </a:ext>
            </a:extLst>
          </p:cNvPr>
          <p:cNvSpPr/>
          <p:nvPr/>
        </p:nvSpPr>
        <p:spPr>
          <a:xfrm>
            <a:off x="2341391" y="3800062"/>
            <a:ext cx="502117" cy="476918"/>
          </a:xfrm>
          <a:prstGeom prst="roundRect">
            <a:avLst>
              <a:gd name="adj" fmla="val 10970"/>
            </a:avLst>
          </a:prstGeom>
          <a:solidFill>
            <a:srgbClr val="FF8B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F3</a:t>
            </a:r>
            <a:endParaRPr sz="1400" dirty="0">
              <a:latin typeface="Charlie Display" pitchFamily="82" charset="77"/>
            </a:endParaRPr>
          </a:p>
        </p:txBody>
      </p:sp>
      <p:cxnSp>
        <p:nvCxnSpPr>
          <p:cNvPr id="165" name="Elbow Connector 164">
            <a:extLst>
              <a:ext uri="{FF2B5EF4-FFF2-40B4-BE49-F238E27FC236}">
                <a16:creationId xmlns:a16="http://schemas.microsoft.com/office/drawing/2014/main" id="{5DCF3715-E40F-A445-AA60-1897BC66753D}"/>
              </a:ext>
            </a:extLst>
          </p:cNvPr>
          <p:cNvCxnSpPr>
            <a:cxnSpLocks/>
            <a:stCxn id="109" idx="2"/>
            <a:endCxn id="162" idx="0"/>
          </p:cNvCxnSpPr>
          <p:nvPr/>
        </p:nvCxnSpPr>
        <p:spPr>
          <a:xfrm rot="16200000" flipH="1">
            <a:off x="969506" y="3359964"/>
            <a:ext cx="866204" cy="1227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lbow Connector 167">
            <a:extLst>
              <a:ext uri="{FF2B5EF4-FFF2-40B4-BE49-F238E27FC236}">
                <a16:creationId xmlns:a16="http://schemas.microsoft.com/office/drawing/2014/main" id="{4B4C5581-3C76-494C-9A8C-1A742A6BA7F1}"/>
              </a:ext>
            </a:extLst>
          </p:cNvPr>
          <p:cNvCxnSpPr>
            <a:cxnSpLocks/>
            <a:stCxn id="109" idx="2"/>
            <a:endCxn id="163" idx="0"/>
          </p:cNvCxnSpPr>
          <p:nvPr/>
        </p:nvCxnSpPr>
        <p:spPr>
          <a:xfrm rot="16200000" flipH="1">
            <a:off x="1263293" y="3066178"/>
            <a:ext cx="868375" cy="590970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lbow Connector 170">
            <a:extLst>
              <a:ext uri="{FF2B5EF4-FFF2-40B4-BE49-F238E27FC236}">
                <a16:creationId xmlns:a16="http://schemas.microsoft.com/office/drawing/2014/main" id="{09607D6C-9BC0-6C46-A3BB-26343F7508D4}"/>
              </a:ext>
            </a:extLst>
          </p:cNvPr>
          <p:cNvCxnSpPr>
            <a:cxnSpLocks/>
            <a:stCxn id="109" idx="2"/>
            <a:endCxn id="164" idx="0"/>
          </p:cNvCxnSpPr>
          <p:nvPr/>
        </p:nvCxnSpPr>
        <p:spPr>
          <a:xfrm rot="16200000" flipH="1">
            <a:off x="1560929" y="2768541"/>
            <a:ext cx="872586" cy="1190455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LONGER LABEL">
            <a:extLst>
              <a:ext uri="{FF2B5EF4-FFF2-40B4-BE49-F238E27FC236}">
                <a16:creationId xmlns:a16="http://schemas.microsoft.com/office/drawing/2014/main" id="{83233D3E-C068-FD42-BFC9-7840F288C489}"/>
              </a:ext>
            </a:extLst>
          </p:cNvPr>
          <p:cNvSpPr/>
          <p:nvPr/>
        </p:nvSpPr>
        <p:spPr>
          <a:xfrm>
            <a:off x="7465018" y="3774508"/>
            <a:ext cx="502117" cy="476918"/>
          </a:xfrm>
          <a:prstGeom prst="roundRect">
            <a:avLst>
              <a:gd name="adj" fmla="val 10970"/>
            </a:avLst>
          </a:prstGeom>
          <a:solidFill>
            <a:srgbClr val="FF8B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F4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75" name="LONGER LABEL">
            <a:extLst>
              <a:ext uri="{FF2B5EF4-FFF2-40B4-BE49-F238E27FC236}">
                <a16:creationId xmlns:a16="http://schemas.microsoft.com/office/drawing/2014/main" id="{F5B15473-8DC1-B84E-8839-0052BBA104DC}"/>
              </a:ext>
            </a:extLst>
          </p:cNvPr>
          <p:cNvSpPr/>
          <p:nvPr/>
        </p:nvSpPr>
        <p:spPr>
          <a:xfrm>
            <a:off x="10187013" y="3776275"/>
            <a:ext cx="502117" cy="476918"/>
          </a:xfrm>
          <a:prstGeom prst="roundRect">
            <a:avLst>
              <a:gd name="adj" fmla="val 10970"/>
            </a:avLst>
          </a:prstGeom>
          <a:solidFill>
            <a:srgbClr val="FF8B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F5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76" name="Error">
            <a:extLst>
              <a:ext uri="{FF2B5EF4-FFF2-40B4-BE49-F238E27FC236}">
                <a16:creationId xmlns:a16="http://schemas.microsoft.com/office/drawing/2014/main" id="{24DB3CE6-8020-F649-8C20-80D27AC7FCEB}"/>
              </a:ext>
            </a:extLst>
          </p:cNvPr>
          <p:cNvSpPr txBox="1">
            <a:spLocks/>
          </p:cNvSpPr>
          <p:nvPr/>
        </p:nvSpPr>
        <p:spPr>
          <a:xfrm>
            <a:off x="5180159" y="174421"/>
            <a:ext cx="2338711" cy="307777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 marL="0" marR="0" lvl="0" indent="0" algn="l" defTabSz="412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9" normalizeH="0" baseline="0" noProof="0" dirty="0">
                <a:ln>
                  <a:noFill/>
                </a:ln>
                <a:solidFill>
                  <a:srgbClr val="7A869A"/>
                </a:solidFill>
                <a:effectLst/>
                <a:uLnTx/>
                <a:uFillTx/>
                <a:latin typeface="Charlie Display" pitchFamily="82" charset="77"/>
                <a:sym typeface="Charlie Display"/>
              </a:rPr>
              <a:t>Operational Value Stream</a:t>
            </a:r>
            <a:endParaRPr kumimoji="0" lang="en-US" sz="900" b="0" i="1" u="none" strike="noStrike" kern="0" cap="none" spc="9" normalizeH="0" baseline="0" noProof="0" dirty="0">
              <a:ln>
                <a:noFill/>
              </a:ln>
              <a:solidFill>
                <a:srgbClr val="7A869A"/>
              </a:solidFill>
              <a:effectLst/>
              <a:uLnTx/>
              <a:uFillTx/>
              <a:latin typeface="Charlie Display" pitchFamily="82" charset="77"/>
              <a:sym typeface="Charlie Display"/>
            </a:endParaRPr>
          </a:p>
        </p:txBody>
      </p:sp>
      <p:sp>
        <p:nvSpPr>
          <p:cNvPr id="177" name="Arc 176">
            <a:extLst>
              <a:ext uri="{FF2B5EF4-FFF2-40B4-BE49-F238E27FC236}">
                <a16:creationId xmlns:a16="http://schemas.microsoft.com/office/drawing/2014/main" id="{66382392-1AAE-2F4A-9485-8A58B55F08EC}"/>
              </a:ext>
            </a:extLst>
          </p:cNvPr>
          <p:cNvSpPr/>
          <p:nvPr/>
        </p:nvSpPr>
        <p:spPr>
          <a:xfrm flipH="1" flipV="1">
            <a:off x="2761146" y="1008042"/>
            <a:ext cx="1941805" cy="2639820"/>
          </a:xfrm>
          <a:prstGeom prst="arc">
            <a:avLst>
              <a:gd name="adj1" fmla="val 9683867"/>
              <a:gd name="adj2" fmla="val 14988023"/>
            </a:avLst>
          </a:prstGeom>
          <a:noFill/>
          <a:ln w="38100" cap="flat">
            <a:solidFill>
              <a:schemeClr val="accent1"/>
            </a:solidFill>
            <a:prstDash val="sysDot"/>
            <a:miter lim="400000"/>
            <a:headEnd type="triangle" w="med" len="med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78" name="Arc 177">
            <a:extLst>
              <a:ext uri="{FF2B5EF4-FFF2-40B4-BE49-F238E27FC236}">
                <a16:creationId xmlns:a16="http://schemas.microsoft.com/office/drawing/2014/main" id="{41800E5A-4514-5547-99C5-997E62C89430}"/>
              </a:ext>
            </a:extLst>
          </p:cNvPr>
          <p:cNvSpPr/>
          <p:nvPr/>
        </p:nvSpPr>
        <p:spPr>
          <a:xfrm flipH="1" flipV="1">
            <a:off x="4960411" y="180059"/>
            <a:ext cx="2378882" cy="3491199"/>
          </a:xfrm>
          <a:prstGeom prst="arc">
            <a:avLst>
              <a:gd name="adj1" fmla="val 10909154"/>
              <a:gd name="adj2" fmla="val 15063882"/>
            </a:avLst>
          </a:prstGeom>
          <a:noFill/>
          <a:ln w="38100" cap="flat">
            <a:solidFill>
              <a:schemeClr val="accent1"/>
            </a:solidFill>
            <a:prstDash val="sysDot"/>
            <a:miter lim="400000"/>
            <a:headEnd type="triangle" w="med" len="med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79" name="Arc 178">
            <a:extLst>
              <a:ext uri="{FF2B5EF4-FFF2-40B4-BE49-F238E27FC236}">
                <a16:creationId xmlns:a16="http://schemas.microsoft.com/office/drawing/2014/main" id="{E7B41F52-D7F9-A24A-9DDA-3F5400B6569E}"/>
              </a:ext>
            </a:extLst>
          </p:cNvPr>
          <p:cNvSpPr/>
          <p:nvPr/>
        </p:nvSpPr>
        <p:spPr>
          <a:xfrm flipH="1" flipV="1">
            <a:off x="7056663" y="2130700"/>
            <a:ext cx="2683473" cy="1617872"/>
          </a:xfrm>
          <a:prstGeom prst="arc">
            <a:avLst>
              <a:gd name="adj1" fmla="val 9670574"/>
              <a:gd name="adj2" fmla="val 12392537"/>
            </a:avLst>
          </a:prstGeom>
          <a:noFill/>
          <a:ln w="38100" cap="flat">
            <a:solidFill>
              <a:schemeClr val="accent1"/>
            </a:solidFill>
            <a:prstDash val="sysDot"/>
            <a:miter lim="400000"/>
            <a:headEnd type="triangle" w="med" len="med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0" name="Arc 179">
            <a:extLst>
              <a:ext uri="{FF2B5EF4-FFF2-40B4-BE49-F238E27FC236}">
                <a16:creationId xmlns:a16="http://schemas.microsoft.com/office/drawing/2014/main" id="{45371EBD-90B2-0346-AAD8-F7402CDDC0B9}"/>
              </a:ext>
            </a:extLst>
          </p:cNvPr>
          <p:cNvSpPr/>
          <p:nvPr/>
        </p:nvSpPr>
        <p:spPr>
          <a:xfrm flipH="1" flipV="1">
            <a:off x="9622036" y="2104422"/>
            <a:ext cx="2683473" cy="1617872"/>
          </a:xfrm>
          <a:prstGeom prst="arc">
            <a:avLst>
              <a:gd name="adj1" fmla="val 9302055"/>
              <a:gd name="adj2" fmla="val 12392537"/>
            </a:avLst>
          </a:prstGeom>
          <a:noFill/>
          <a:ln w="38100" cap="flat">
            <a:solidFill>
              <a:schemeClr val="accent1"/>
            </a:solidFill>
            <a:prstDash val="sysDot"/>
            <a:miter lim="400000"/>
            <a:headEnd type="triangle" w="med" len="med"/>
            <a:tailEnd type="non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1" name="Error">
            <a:extLst>
              <a:ext uri="{FF2B5EF4-FFF2-40B4-BE49-F238E27FC236}">
                <a16:creationId xmlns:a16="http://schemas.microsoft.com/office/drawing/2014/main" id="{83188680-7F88-C44F-858E-480F179E45DC}"/>
              </a:ext>
            </a:extLst>
          </p:cNvPr>
          <p:cNvSpPr txBox="1">
            <a:spLocks/>
          </p:cNvSpPr>
          <p:nvPr/>
        </p:nvSpPr>
        <p:spPr>
          <a:xfrm rot="19140000">
            <a:off x="9393307" y="5108094"/>
            <a:ext cx="2699543" cy="307777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 marL="0" marR="0" lvl="0" indent="0" algn="l" defTabSz="412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9" normalizeH="0" baseline="0" noProof="0" dirty="0">
                <a:ln>
                  <a:noFill/>
                </a:ln>
                <a:solidFill>
                  <a:srgbClr val="7A869A"/>
                </a:solidFill>
                <a:effectLst/>
                <a:uLnTx/>
                <a:uFillTx/>
                <a:latin typeface="Charlie Display" pitchFamily="82" charset="77"/>
                <a:sym typeface="Charlie Display"/>
              </a:rPr>
              <a:t>Developmental Value Stream</a:t>
            </a:r>
            <a:endParaRPr kumimoji="0" lang="en-US" sz="900" b="0" i="1" u="none" strike="noStrike" kern="0" cap="none" spc="9" normalizeH="0" baseline="0" noProof="0" dirty="0">
              <a:ln>
                <a:noFill/>
              </a:ln>
              <a:solidFill>
                <a:srgbClr val="7A869A"/>
              </a:solidFill>
              <a:effectLst/>
              <a:uLnTx/>
              <a:uFillTx/>
              <a:latin typeface="Charlie Display" pitchFamily="82" charset="77"/>
              <a:sym typeface="Charlie Display"/>
            </a:endParaRPr>
          </a:p>
        </p:txBody>
      </p:sp>
      <p:sp>
        <p:nvSpPr>
          <p:cNvPr id="182" name="Error">
            <a:extLst>
              <a:ext uri="{FF2B5EF4-FFF2-40B4-BE49-F238E27FC236}">
                <a16:creationId xmlns:a16="http://schemas.microsoft.com/office/drawing/2014/main" id="{BBC2C672-D21B-9C49-B794-96D4B3D0B70B}"/>
              </a:ext>
            </a:extLst>
          </p:cNvPr>
          <p:cNvSpPr txBox="1">
            <a:spLocks/>
          </p:cNvSpPr>
          <p:nvPr/>
        </p:nvSpPr>
        <p:spPr>
          <a:xfrm>
            <a:off x="3316720" y="2244080"/>
            <a:ext cx="3671089" cy="307777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 marL="0" marR="0" lvl="0" indent="0" algn="l" defTabSz="412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9" normalizeH="0" baseline="0" noProof="0" dirty="0">
                <a:ln>
                  <a:noFill/>
                </a:ln>
                <a:solidFill>
                  <a:srgbClr val="7A869A"/>
                </a:solidFill>
                <a:effectLst/>
                <a:uLnTx/>
                <a:uFillTx/>
                <a:latin typeface="Charlie Display" pitchFamily="82" charset="77"/>
                <a:sym typeface="Charlie Display"/>
              </a:rPr>
              <a:t>Product/System/Program Leadership Teams</a:t>
            </a:r>
            <a:endParaRPr kumimoji="0" lang="en-US" sz="900" b="0" i="1" u="none" strike="noStrike" kern="0" cap="none" spc="9" normalizeH="0" baseline="0" noProof="0" dirty="0">
              <a:ln>
                <a:noFill/>
              </a:ln>
              <a:solidFill>
                <a:srgbClr val="7A869A"/>
              </a:solidFill>
              <a:effectLst/>
              <a:uLnTx/>
              <a:uFillTx/>
              <a:latin typeface="Charlie Display" pitchFamily="82" charset="77"/>
              <a:sym typeface="Charlie Display"/>
            </a:endParaRPr>
          </a:p>
        </p:txBody>
      </p:sp>
      <p:sp>
        <p:nvSpPr>
          <p:cNvPr id="183" name="Error">
            <a:extLst>
              <a:ext uri="{FF2B5EF4-FFF2-40B4-BE49-F238E27FC236}">
                <a16:creationId xmlns:a16="http://schemas.microsoft.com/office/drawing/2014/main" id="{D9D92AAC-B487-C741-B2B0-07BF82013A98}"/>
              </a:ext>
            </a:extLst>
          </p:cNvPr>
          <p:cNvSpPr txBox="1">
            <a:spLocks/>
          </p:cNvSpPr>
          <p:nvPr/>
        </p:nvSpPr>
        <p:spPr>
          <a:xfrm>
            <a:off x="6846342" y="6079618"/>
            <a:ext cx="1311234" cy="523220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 marL="0" marR="0" lvl="0" indent="0" algn="ctr" defTabSz="4127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9" normalizeH="0" baseline="0" noProof="0" dirty="0">
                <a:ln>
                  <a:noFill/>
                </a:ln>
                <a:solidFill>
                  <a:srgbClr val="7A869A"/>
                </a:solidFill>
                <a:effectLst/>
                <a:uLnTx/>
                <a:uFillTx/>
                <a:latin typeface="Charlie Display" pitchFamily="82" charset="77"/>
                <a:sym typeface="Charlie Display"/>
              </a:rPr>
              <a:t>Development Teams</a:t>
            </a:r>
            <a:endParaRPr kumimoji="0" lang="en-US" sz="900" b="0" i="1" u="none" strike="noStrike" kern="0" cap="none" spc="9" normalizeH="0" baseline="0" noProof="0" dirty="0">
              <a:ln>
                <a:noFill/>
              </a:ln>
              <a:solidFill>
                <a:srgbClr val="7A869A"/>
              </a:solidFill>
              <a:effectLst/>
              <a:uLnTx/>
              <a:uFillTx/>
              <a:latin typeface="Charlie Display" pitchFamily="82" charset="77"/>
              <a:sym typeface="Charlie Display"/>
            </a:endParaRPr>
          </a:p>
        </p:txBody>
      </p:sp>
    </p:spTree>
    <p:extLst>
      <p:ext uri="{BB962C8B-B14F-4D97-AF65-F5344CB8AC3E}">
        <p14:creationId xmlns:p14="http://schemas.microsoft.com/office/powerpoint/2010/main" val="1680541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15721</TotalTime>
  <Words>96</Words>
  <Application>Microsoft Macintosh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Charlie Display</vt:lpstr>
      <vt:lpstr>Helvetica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May</cp:lastModifiedBy>
  <cp:revision>171</cp:revision>
  <dcterms:created xsi:type="dcterms:W3CDTF">2018-06-05T22:04:27Z</dcterms:created>
  <dcterms:modified xsi:type="dcterms:W3CDTF">2020-10-24T19:38:07Z</dcterms:modified>
</cp:coreProperties>
</file>