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8" name="Shape 8"/>
        <p:cNvGrpSpPr/>
        <p:nvPr/>
      </p:nvGrpSpPr>
      <p:grpSpPr>
        <a:xfrm>
          <a:off x="0" y="0"/>
          <a:ext cx="0" cy="0"/>
          <a:chOff x="0" y="0"/>
          <a:chExt cx="0" cy="0"/>
        </a:xfrm>
      </p:grpSpPr>
      <p:sp>
        <p:nvSpPr>
          <p:cNvPr id="9" name="Google Shape;9;p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 name="Google Shape;10;p2"/>
          <p:cNvSpPr txBox="1"/>
          <p:nvPr>
            <p:ph idx="1" type="subTitle"/>
          </p:nvPr>
        </p:nvSpPr>
        <p:spPr>
          <a:xfrm>
            <a:off x="504000" y="1326600"/>
            <a:ext cx="9072000" cy="32886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38" name="Shape 38"/>
        <p:cNvGrpSpPr/>
        <p:nvPr/>
      </p:nvGrpSpPr>
      <p:grpSpPr>
        <a:xfrm>
          <a:off x="0" y="0"/>
          <a:ext cx="0" cy="0"/>
          <a:chOff x="0" y="0"/>
          <a:chExt cx="0" cy="0"/>
        </a:xfrm>
      </p:grpSpPr>
      <p:sp>
        <p:nvSpPr>
          <p:cNvPr id="39" name="Google Shape;39;p1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body"/>
          </p:nvPr>
        </p:nvSpPr>
        <p:spPr>
          <a:xfrm>
            <a:off x="504000" y="132660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1"/>
          <p:cNvSpPr txBox="1"/>
          <p:nvPr>
            <p:ph idx="2"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2" name="Shape 42"/>
        <p:cNvGrpSpPr/>
        <p:nvPr/>
      </p:nvGrpSpPr>
      <p:grpSpPr>
        <a:xfrm>
          <a:off x="0" y="0"/>
          <a:ext cx="0" cy="0"/>
          <a:chOff x="0" y="0"/>
          <a:chExt cx="0" cy="0"/>
        </a:xfrm>
      </p:grpSpPr>
      <p:sp>
        <p:nvSpPr>
          <p:cNvPr id="43" name="Google Shape;43;p1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12"/>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12"/>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12"/>
          <p:cNvSpPr txBox="1"/>
          <p:nvPr>
            <p:ph idx="4"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48" name="Shape 48"/>
        <p:cNvGrpSpPr/>
        <p:nvPr/>
      </p:nvGrpSpPr>
      <p:grpSpPr>
        <a:xfrm>
          <a:off x="0" y="0"/>
          <a:ext cx="0" cy="0"/>
          <a:chOff x="0" y="0"/>
          <a:chExt cx="0" cy="0"/>
        </a:xfrm>
      </p:grpSpPr>
      <p:sp>
        <p:nvSpPr>
          <p:cNvPr id="49" name="Google Shape;49;p13"/>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
          <p:cNvSpPr txBox="1"/>
          <p:nvPr>
            <p:ph idx="1" type="body"/>
          </p:nvPr>
        </p:nvSpPr>
        <p:spPr>
          <a:xfrm>
            <a:off x="50400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13"/>
          <p:cNvSpPr txBox="1"/>
          <p:nvPr>
            <p:ph idx="2" type="body"/>
          </p:nvPr>
        </p:nvSpPr>
        <p:spPr>
          <a:xfrm>
            <a:off x="357156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13"/>
          <p:cNvSpPr txBox="1"/>
          <p:nvPr>
            <p:ph idx="3" type="body"/>
          </p:nvPr>
        </p:nvSpPr>
        <p:spPr>
          <a:xfrm>
            <a:off x="663912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4" type="body"/>
          </p:nvPr>
        </p:nvSpPr>
        <p:spPr>
          <a:xfrm>
            <a:off x="50400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5" type="body"/>
          </p:nvPr>
        </p:nvSpPr>
        <p:spPr>
          <a:xfrm>
            <a:off x="357156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6" type="body"/>
          </p:nvPr>
        </p:nvSpPr>
        <p:spPr>
          <a:xfrm>
            <a:off x="663912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 name="Shape 12"/>
        <p:cNvGrpSpPr/>
        <p:nvPr/>
      </p:nvGrpSpPr>
      <p:grpSpPr>
        <a:xfrm>
          <a:off x="0" y="0"/>
          <a:ext cx="0" cy="0"/>
          <a:chOff x="0" y="0"/>
          <a:chExt cx="0" cy="0"/>
        </a:xfrm>
      </p:grpSpPr>
      <p:sp>
        <p:nvSpPr>
          <p:cNvPr id="13" name="Google Shape;13;p4"/>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4"/>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5" name="Shape 15"/>
        <p:cNvGrpSpPr/>
        <p:nvPr/>
      </p:nvGrpSpPr>
      <p:grpSpPr>
        <a:xfrm>
          <a:off x="0" y="0"/>
          <a:ext cx="0" cy="0"/>
          <a:chOff x="0" y="0"/>
          <a:chExt cx="0" cy="0"/>
        </a:xfrm>
      </p:grpSpPr>
      <p:sp>
        <p:nvSpPr>
          <p:cNvPr id="16" name="Google Shape;16;p5"/>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5"/>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 name="Shape 19"/>
        <p:cNvGrpSpPr/>
        <p:nvPr/>
      </p:nvGrpSpPr>
      <p:grpSpPr>
        <a:xfrm>
          <a:off x="0" y="0"/>
          <a:ext cx="0" cy="0"/>
          <a:chOff x="0" y="0"/>
          <a:chExt cx="0" cy="0"/>
        </a:xfrm>
      </p:grpSpPr>
      <p:sp>
        <p:nvSpPr>
          <p:cNvPr id="20" name="Google Shape;20;p6"/>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 name="Shape 21"/>
        <p:cNvGrpSpPr/>
        <p:nvPr/>
      </p:nvGrpSpPr>
      <p:grpSpPr>
        <a:xfrm>
          <a:off x="0" y="0"/>
          <a:ext cx="0" cy="0"/>
          <a:chOff x="0" y="0"/>
          <a:chExt cx="0" cy="0"/>
        </a:xfrm>
      </p:grpSpPr>
      <p:sp>
        <p:nvSpPr>
          <p:cNvPr id="22" name="Google Shape;22;p7"/>
          <p:cNvSpPr txBox="1"/>
          <p:nvPr>
            <p:ph idx="1" type="subTitle"/>
          </p:nvPr>
        </p:nvSpPr>
        <p:spPr>
          <a:xfrm>
            <a:off x="504000" y="226080"/>
            <a:ext cx="9072000" cy="43884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8"/>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8"/>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 name="Google Shape;27;p8"/>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9"/>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9"/>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9"/>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9"/>
          <p:cNvSpPr txBox="1"/>
          <p:nvPr>
            <p:ph idx="3"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10"/>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0"/>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10"/>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10"/>
          <p:cNvSpPr txBox="1"/>
          <p:nvPr>
            <p:ph idx="3"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p:nvPr/>
        </p:nvSpPr>
        <p:spPr>
          <a:xfrm>
            <a:off x="457200" y="225720"/>
            <a:ext cx="9071280" cy="94608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i="0" lang="de-DE" sz="2000" u="none" cap="none" strike="noStrike">
                <a:solidFill>
                  <a:srgbClr val="FF4C00"/>
                </a:solidFill>
                <a:latin typeface="Arial"/>
                <a:ea typeface="Arial"/>
                <a:cs typeface="Arial"/>
                <a:sym typeface="Arial"/>
              </a:rPr>
              <a:t>Perfect FIT? EXCELLENT!</a:t>
            </a:r>
            <a:br>
              <a:rPr b="0" i="0" lang="de-DE" sz="1800" u="none" cap="none" strike="noStrike">
                <a:solidFill>
                  <a:srgbClr val="FF4C00"/>
                </a:solidFill>
                <a:latin typeface="Arial"/>
                <a:ea typeface="Arial"/>
                <a:cs typeface="Arial"/>
                <a:sym typeface="Arial"/>
              </a:rPr>
            </a:br>
            <a:r>
              <a:rPr b="0" i="0" lang="de-DE" sz="1500" u="none" cap="none" strike="noStrike">
                <a:solidFill>
                  <a:srgbClr val="FF4C00"/>
                </a:solidFill>
                <a:latin typeface="Arial"/>
                <a:ea typeface="Arial"/>
                <a:cs typeface="Arial"/>
                <a:sym typeface="Arial"/>
              </a:rPr>
              <a:t>IF NOT, PARTNER RETURNS ARE REALLY SIMPLE.</a:t>
            </a:r>
            <a:endParaRPr b="0" i="0" sz="1500" u="none" cap="none" strike="noStrike">
              <a:solidFill>
                <a:srgbClr val="FF4C00"/>
              </a:solidFill>
              <a:latin typeface="Arial"/>
              <a:ea typeface="Arial"/>
              <a:cs typeface="Arial"/>
              <a:sym typeface="Arial"/>
            </a:endParaRPr>
          </a:p>
        </p:txBody>
      </p:sp>
      <p:sp>
        <p:nvSpPr>
          <p:cNvPr id="61" name="Google Shape;61;p14"/>
          <p:cNvSpPr/>
          <p:nvPr/>
        </p:nvSpPr>
        <p:spPr>
          <a:xfrm>
            <a:off x="378950" y="2819679"/>
            <a:ext cx="4200900" cy="1520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1. PREP YOUR PARCEL</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This parcel was sent to you by one of</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our partners. If you would like to send</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your item(s) back, please use the return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slip included in your parcel.</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t/>
            </a:r>
            <a:endParaRPr sz="900"/>
          </a:p>
        </p:txBody>
      </p:sp>
      <p:sp>
        <p:nvSpPr>
          <p:cNvPr id="62" name="Google Shape;62;p14"/>
          <p:cNvSpPr/>
          <p:nvPr/>
        </p:nvSpPr>
        <p:spPr>
          <a:xfrm>
            <a:off x="3164450" y="2819675"/>
            <a:ext cx="4150500" cy="1869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2. RETURNS</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 can return your item(s) within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lang="de-DE" sz="900"/>
              <a:t>30</a:t>
            </a:r>
            <a:r>
              <a:rPr b="0" i="0" lang="de-DE" sz="900" u="none" cap="none" strike="noStrike">
                <a:solidFill>
                  <a:srgbClr val="000000"/>
                </a:solidFill>
                <a:latin typeface="Arial"/>
                <a:ea typeface="Arial"/>
                <a:cs typeface="Arial"/>
                <a:sym typeface="Arial"/>
              </a:rPr>
              <a:t> days via </a:t>
            </a:r>
            <a:r>
              <a:rPr lang="de-DE" sz="900"/>
              <a:t>EVRI or EVRI</a:t>
            </a:r>
            <a:r>
              <a:rPr b="0" i="0" lang="de-DE" sz="900" u="none" cap="none" strike="noStrike">
                <a:solidFill>
                  <a:srgbClr val="000000"/>
                </a:solidFill>
                <a:latin typeface="Arial"/>
                <a:ea typeface="Arial"/>
                <a:cs typeface="Arial"/>
                <a:sym typeface="Arial"/>
              </a:rPr>
              <a:t> Parcel Shop. </a:t>
            </a:r>
            <a:br>
              <a:rPr b="0" i="0" lang="de-DE" sz="900" u="none" cap="none" strike="noStrike">
                <a:solidFill>
                  <a:srgbClr val="000000"/>
                </a:solidFill>
                <a:latin typeface="Arial"/>
                <a:ea typeface="Arial"/>
                <a:cs typeface="Arial"/>
                <a:sym typeface="Arial"/>
              </a:rPr>
            </a:b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i="0" lang="de-DE" sz="900" u="none" cap="none" strike="noStrike">
                <a:solidFill>
                  <a:srgbClr val="000000"/>
                </a:solidFill>
              </a:rPr>
              <a:t>Important</a:t>
            </a:r>
            <a:r>
              <a:rPr b="0" i="0" lang="de-DE" sz="900" u="none" cap="none" strike="noStrike">
                <a:solidFill>
                  <a:srgbClr val="000000"/>
                </a:solidFill>
                <a:latin typeface="Arial"/>
                <a:ea typeface="Arial"/>
                <a:cs typeface="Arial"/>
                <a:sym typeface="Arial"/>
              </a:rPr>
              <a:t>: Return your item directly</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to our partner and not to Zalando.</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lang="de-DE" sz="900">
                <a:solidFill>
                  <a:schemeClr val="dk1"/>
                </a:solidFill>
              </a:rPr>
              <a:t>For returns, please use the return label that was included in the original delivery box. Using an incorrect return label may lead to misdirected returns and consequently result in delays in processing the refund.</a:t>
            </a:r>
            <a:endParaRPr b="1" sz="900"/>
          </a:p>
        </p:txBody>
      </p:sp>
      <p:sp>
        <p:nvSpPr>
          <p:cNvPr id="63" name="Google Shape;63;p14"/>
          <p:cNvSpPr/>
          <p:nvPr/>
        </p:nvSpPr>
        <p:spPr>
          <a:xfrm>
            <a:off x="7222080" y="2819665"/>
            <a:ext cx="4150500" cy="95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3. REFUNDS</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 confirmation email will be sent to</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 once our partner has received</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your item(s).</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Zalando will process your refund.</a:t>
            </a:r>
            <a:endParaRPr b="0" i="0" sz="900" u="none" cap="none" strike="noStrike">
              <a:latin typeface="Arial"/>
              <a:ea typeface="Arial"/>
              <a:cs typeface="Arial"/>
              <a:sym typeface="Arial"/>
            </a:endParaRPr>
          </a:p>
        </p:txBody>
      </p:sp>
      <p:sp>
        <p:nvSpPr>
          <p:cNvPr id="64" name="Google Shape;64;p14"/>
          <p:cNvSpPr/>
          <p:nvPr/>
        </p:nvSpPr>
        <p:spPr>
          <a:xfrm>
            <a:off x="457210" y="4887185"/>
            <a:ext cx="9232800" cy="858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de-DE" sz="1000" u="none" cap="none" strike="noStrike">
                <a:solidFill>
                  <a:srgbClr val="000000"/>
                </a:solidFill>
                <a:latin typeface="Arial"/>
                <a:ea typeface="Arial"/>
                <a:cs typeface="Arial"/>
                <a:sym typeface="Arial"/>
              </a:rPr>
              <a:t>*Lost your return slip? Further questions? Visit www.zalando.co.uk/faq</a:t>
            </a:r>
            <a:endParaRPr b="0" i="0" sz="1000" u="none" cap="none" strike="noStrike">
              <a:latin typeface="Arial"/>
              <a:ea typeface="Arial"/>
              <a:cs typeface="Arial"/>
              <a:sym typeface="Arial"/>
            </a:endParaRPr>
          </a:p>
        </p:txBody>
      </p:sp>
      <p:pic>
        <p:nvPicPr>
          <p:cNvPr id="65" name="Google Shape;65;p14"/>
          <p:cNvPicPr preferRelativeResize="0"/>
          <p:nvPr/>
        </p:nvPicPr>
        <p:blipFill rotWithShape="1">
          <a:blip r:embed="rId3">
            <a:alphaModFix/>
          </a:blip>
          <a:srcRect b="0" l="0" r="0" t="0"/>
          <a:stretch/>
        </p:blipFill>
        <p:spPr>
          <a:xfrm>
            <a:off x="469080" y="1678680"/>
            <a:ext cx="1085040" cy="789840"/>
          </a:xfrm>
          <a:prstGeom prst="rect">
            <a:avLst/>
          </a:prstGeom>
          <a:noFill/>
          <a:ln>
            <a:noFill/>
          </a:ln>
        </p:spPr>
      </p:pic>
      <p:pic>
        <p:nvPicPr>
          <p:cNvPr id="66" name="Google Shape;66;p14"/>
          <p:cNvPicPr preferRelativeResize="0"/>
          <p:nvPr/>
        </p:nvPicPr>
        <p:blipFill rotWithShape="1">
          <a:blip r:embed="rId4">
            <a:alphaModFix/>
          </a:blip>
          <a:srcRect b="0" l="0" r="0" t="0"/>
          <a:stretch/>
        </p:blipFill>
        <p:spPr>
          <a:xfrm>
            <a:off x="3505200" y="1645920"/>
            <a:ext cx="1323360" cy="885240"/>
          </a:xfrm>
          <a:prstGeom prst="rect">
            <a:avLst/>
          </a:prstGeom>
          <a:noFill/>
          <a:ln>
            <a:noFill/>
          </a:ln>
        </p:spPr>
      </p:pic>
      <p:pic>
        <p:nvPicPr>
          <p:cNvPr id="67" name="Google Shape;67;p14"/>
          <p:cNvPicPr preferRelativeResize="0"/>
          <p:nvPr/>
        </p:nvPicPr>
        <p:blipFill rotWithShape="1">
          <a:blip r:embed="rId5">
            <a:alphaModFix/>
          </a:blip>
          <a:srcRect b="0" l="0" r="0" t="0"/>
          <a:stretch/>
        </p:blipFill>
        <p:spPr>
          <a:xfrm>
            <a:off x="7222075" y="1556975"/>
            <a:ext cx="957325" cy="974175"/>
          </a:xfrm>
          <a:prstGeom prst="rect">
            <a:avLst/>
          </a:prstGeom>
          <a:noFill/>
          <a:ln>
            <a:noFill/>
          </a:ln>
        </p:spPr>
      </p:pic>
      <p:pic>
        <p:nvPicPr>
          <p:cNvPr id="68" name="Google Shape;68;p14"/>
          <p:cNvPicPr preferRelativeResize="0"/>
          <p:nvPr/>
        </p:nvPicPr>
        <p:blipFill>
          <a:blip r:embed="rId6">
            <a:alphaModFix/>
          </a:blip>
          <a:stretch>
            <a:fillRect/>
          </a:stretch>
        </p:blipFill>
        <p:spPr>
          <a:xfrm>
            <a:off x="7776775" y="267600"/>
            <a:ext cx="2035425" cy="380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