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 roundtripDataSignature="AMtx7miP2CEI6O1bYGkilCRVjAlp7NOU5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2:notes"/>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1" name="Google Shape;61;p2: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3"/>
          <p:cNvSpPr txBox="1"/>
          <p:nvPr>
            <p:ph idx="1" type="body"/>
          </p:nvPr>
        </p:nvSpPr>
        <p:spPr>
          <a:xfrm>
            <a:off x="504000" y="132660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4" name="Google Shape;44;p13"/>
          <p:cNvSpPr txBox="1"/>
          <p:nvPr>
            <p:ph idx="2"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4"/>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4"/>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8" name="Google Shape;48;p14"/>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9" name="Google Shape;49;p14"/>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0" name="Google Shape;50;p14"/>
          <p:cNvSpPr txBox="1"/>
          <p:nvPr>
            <p:ph idx="4"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5"/>
          <p:cNvSpPr txBox="1"/>
          <p:nvPr>
            <p:ph idx="1" type="body"/>
          </p:nvPr>
        </p:nvSpPr>
        <p:spPr>
          <a:xfrm>
            <a:off x="5040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4" name="Google Shape;54;p15"/>
          <p:cNvSpPr txBox="1"/>
          <p:nvPr>
            <p:ph idx="2" type="body"/>
          </p:nvPr>
        </p:nvSpPr>
        <p:spPr>
          <a:xfrm>
            <a:off x="35712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5" name="Google Shape;55;p15"/>
          <p:cNvSpPr txBox="1"/>
          <p:nvPr>
            <p:ph idx="3" type="body"/>
          </p:nvPr>
        </p:nvSpPr>
        <p:spPr>
          <a:xfrm>
            <a:off x="663804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6" name="Google Shape;56;p15"/>
          <p:cNvSpPr txBox="1"/>
          <p:nvPr>
            <p:ph idx="4" type="body"/>
          </p:nvPr>
        </p:nvSpPr>
        <p:spPr>
          <a:xfrm>
            <a:off x="5040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7" name="Google Shape;57;p15"/>
          <p:cNvSpPr txBox="1"/>
          <p:nvPr>
            <p:ph idx="5" type="body"/>
          </p:nvPr>
        </p:nvSpPr>
        <p:spPr>
          <a:xfrm>
            <a:off x="35712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8" name="Google Shape;58;p15"/>
          <p:cNvSpPr txBox="1"/>
          <p:nvPr>
            <p:ph idx="6" type="body"/>
          </p:nvPr>
        </p:nvSpPr>
        <p:spPr>
          <a:xfrm>
            <a:off x="663804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5"/>
          <p:cNvSpPr txBox="1"/>
          <p:nvPr>
            <p:ph idx="1" type="subTitle"/>
          </p:nvPr>
        </p:nvSpPr>
        <p:spPr>
          <a:xfrm>
            <a:off x="504000" y="1326600"/>
            <a:ext cx="9071640" cy="32882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6"/>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6"/>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7"/>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7"/>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1" name="Google Shape;21;p7"/>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8"/>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9"/>
          <p:cNvSpPr txBox="1"/>
          <p:nvPr>
            <p:ph idx="1" type="subTitle"/>
          </p:nvPr>
        </p:nvSpPr>
        <p:spPr>
          <a:xfrm>
            <a:off x="504000" y="226080"/>
            <a:ext cx="9071640" cy="43884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10"/>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0"/>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9" name="Google Shape;29;p10"/>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0" name="Google Shape;30;p10"/>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1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1"/>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4" name="Google Shape;34;p11"/>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5" name="Google Shape;35;p11"/>
          <p:cNvSpPr txBox="1"/>
          <p:nvPr>
            <p:ph idx="3"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2"/>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2"/>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9" name="Google Shape;39;p12"/>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0" name="Google Shape;40;p12"/>
          <p:cNvSpPr txBox="1"/>
          <p:nvPr>
            <p:ph idx="3"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3"/>
          <p:cNvSpPr txBox="1"/>
          <p:nvPr>
            <p:ph idx="10" type="dt"/>
          </p:nvPr>
        </p:nvSpPr>
        <p:spPr>
          <a:xfrm>
            <a:off x="504000" y="5165280"/>
            <a:ext cx="234828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 name="Google Shape;9;p3"/>
          <p:cNvSpPr txBox="1"/>
          <p:nvPr>
            <p:ph idx="11" type="ftr"/>
          </p:nvPr>
        </p:nvSpPr>
        <p:spPr>
          <a:xfrm>
            <a:off x="3447360" y="5165280"/>
            <a:ext cx="319500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 name="Google Shape;10;p3"/>
          <p:cNvSpPr txBox="1"/>
          <p:nvPr>
            <p:ph idx="12" type="sldNum"/>
          </p:nvPr>
        </p:nvSpPr>
        <p:spPr>
          <a:xfrm>
            <a:off x="7227360" y="5165280"/>
            <a:ext cx="2348280" cy="3906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zalando.de/returns/" TargetMode="External"/><Relationship Id="rId4" Type="http://schemas.openxmlformats.org/officeDocument/2006/relationships/hyperlink" Target="https://www.zalando.de/returns/" TargetMode="External"/><Relationship Id="rId5" Type="http://schemas.openxmlformats.org/officeDocument/2006/relationships/hyperlink" Target="https://www.zalando.de/returns/" TargetMode="External"/><Relationship Id="rId6" Type="http://schemas.openxmlformats.org/officeDocument/2006/relationships/hyperlink" Target="https://fr.zalando.ch/faq/Returns-and-Refunds" TargetMode="External"/><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2"/>
          <p:cNvSpPr txBox="1"/>
          <p:nvPr/>
        </p:nvSpPr>
        <p:spPr>
          <a:xfrm>
            <a:off x="784975" y="374325"/>
            <a:ext cx="8607000" cy="585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1" i="0" lang="en-US" sz="1800" u="none" cap="none" strike="noStrike">
                <a:solidFill>
                  <a:srgbClr val="FF4C00"/>
                </a:solidFill>
                <a:latin typeface="Arial"/>
                <a:ea typeface="Arial"/>
                <a:cs typeface="Arial"/>
                <a:sym typeface="Arial"/>
              </a:rPr>
              <a:t>VOUS SOUHAITEZ RETOURNER UN ARTICLE ? VOICI LA MARCHE À SUIVRE!</a:t>
            </a:r>
            <a:endParaRPr b="1" i="0" sz="1800" u="none" cap="none" strike="noStrike">
              <a:solidFill>
                <a:srgbClr val="FF4C00"/>
              </a:solidFill>
              <a:latin typeface="Arial"/>
              <a:ea typeface="Arial"/>
              <a:cs typeface="Arial"/>
              <a:sym typeface="Arial"/>
            </a:endParaRPr>
          </a:p>
        </p:txBody>
      </p:sp>
      <p:sp>
        <p:nvSpPr>
          <p:cNvPr id="64" name="Google Shape;64;p2"/>
          <p:cNvSpPr txBox="1"/>
          <p:nvPr/>
        </p:nvSpPr>
        <p:spPr>
          <a:xfrm>
            <a:off x="784975" y="1137387"/>
            <a:ext cx="2652600" cy="21084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1. </a:t>
            </a:r>
            <a:r>
              <a:rPr b="1" i="0" lang="en-US" sz="1200" u="none" cap="none" strike="noStrike">
                <a:solidFill>
                  <a:schemeClr val="dk1"/>
                </a:solidFill>
                <a:uFill>
                  <a:noFill/>
                </a:uFill>
                <a:latin typeface="Arial"/>
                <a:ea typeface="Arial"/>
                <a:cs typeface="Arial"/>
                <a:sym typeface="Arial"/>
                <a:hlinkClick r:id="rId3">
                  <a:extLst>
                    <a:ext uri="{A12FA001-AC4F-418D-AE19-62706E023703}">
                      <ahyp:hlinkClr val="tx"/>
                    </a:ext>
                  </a:extLst>
                </a:hlinkClick>
              </a:rPr>
              <a:t>Enregistrez votre retour en ligne sur</a:t>
            </a:r>
            <a:r>
              <a:rPr b="1" i="0" lang="en-US" sz="1200" u="none" cap="none" strike="noStrike">
                <a:solidFill>
                  <a:srgbClr val="000000"/>
                </a:solidFill>
                <a:uFill>
                  <a:noFill/>
                </a:uFill>
                <a:latin typeface="Arial"/>
                <a:ea typeface="Arial"/>
                <a:cs typeface="Arial"/>
                <a:sym typeface="Arial"/>
                <a:hlinkClick r:id="rId4">
                  <a:extLst>
                    <a:ext uri="{A12FA001-AC4F-418D-AE19-62706E023703}">
                      <ahyp:hlinkClr val="tx"/>
                    </a:ext>
                  </a:extLst>
                </a:hlinkClick>
              </a:rPr>
              <a:t>:</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uFill>
                <a:noFill/>
              </a:uFill>
              <a:latin typeface="Arial"/>
              <a:ea typeface="Arial"/>
              <a:cs typeface="Arial"/>
              <a:sym typeface="Arial"/>
              <a:hlinkClick r:id="rId5">
                <a:extLst>
                  <a:ext uri="{A12FA001-AC4F-418D-AE19-62706E023703}">
                    <ahyp:hlinkClr val="tx"/>
                  </a:ext>
                </a:extLst>
              </a:hlinkClick>
            </a:endParaRPr>
          </a:p>
          <a:p>
            <a:pPr indent="0" lvl="0" marL="0" marR="0" rtl="0" algn="l">
              <a:lnSpc>
                <a:spcPct val="100000"/>
              </a:lnSpc>
              <a:spcBef>
                <a:spcPts val="0"/>
              </a:spcBef>
              <a:spcAft>
                <a:spcPts val="0"/>
              </a:spcAft>
              <a:buClr>
                <a:srgbClr val="000000"/>
              </a:buClr>
              <a:buSzPts val="1400"/>
              <a:buFont typeface="Arial"/>
              <a:buNone/>
            </a:pPr>
            <a:r>
              <a:rPr lang="en-US" sz="1000" u="sng">
                <a:solidFill>
                  <a:schemeClr val="hlink"/>
                </a:solidFill>
                <a:hlinkClick r:id="rId6"/>
              </a:rPr>
              <a:t>https://fr.zalando.ch/faq/Returns-and-Refunds</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100"/>
              <a:buFont typeface="Arial"/>
              <a:buNone/>
            </a:pPr>
            <a:r>
              <a:rPr b="0" i="0" lang="en-US" sz="1000" u="none" cap="none" strike="noStrike">
                <a:solidFill>
                  <a:schemeClr val="dk1"/>
                </a:solidFill>
                <a:latin typeface="Arial"/>
                <a:ea typeface="Arial"/>
                <a:cs typeface="Arial"/>
                <a:sym typeface="Arial"/>
              </a:rPr>
              <a:t>Enregistrez votre retour en ligne pour assurer un traitement correct. Sélectionnez les articles de votre commande que vous souhaitez retourner et indiquez la raison du retour.</a:t>
            </a:r>
            <a:endParaRPr b="0" i="0" sz="900" u="none" cap="none" strike="noStrike">
              <a:solidFill>
                <a:schemeClr val="dk1"/>
              </a:solidFill>
              <a:latin typeface="Arial"/>
              <a:ea typeface="Arial"/>
              <a:cs typeface="Arial"/>
              <a:sym typeface="Arial"/>
            </a:endParaRPr>
          </a:p>
        </p:txBody>
      </p:sp>
      <p:sp>
        <p:nvSpPr>
          <p:cNvPr id="65" name="Google Shape;65;p2"/>
          <p:cNvSpPr txBox="1"/>
          <p:nvPr/>
        </p:nvSpPr>
        <p:spPr>
          <a:xfrm>
            <a:off x="4473700" y="1137375"/>
            <a:ext cx="3567900" cy="21948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2. Emballez les articles à retourner</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US" sz="1000" u="none" cap="none" strike="noStrike">
                <a:solidFill>
                  <a:schemeClr val="dk1"/>
                </a:solidFill>
                <a:latin typeface="Arial"/>
                <a:ea typeface="Arial"/>
                <a:cs typeface="Arial"/>
                <a:sym typeface="Arial"/>
              </a:rPr>
              <a:t>Mettez les articles dans leur emballage d'origine dans le carton d'expédition. Collez l'étiquette de retour fournie sur le carton en veillant à ce qu'il soit bien fermé.</a:t>
            </a:r>
            <a:r>
              <a:rPr b="0" i="0" lang="en-US" sz="1000" u="none" cap="none" strike="noStrike">
                <a:solidFill>
                  <a:srgbClr val="FF0000"/>
                </a:solidFill>
                <a:latin typeface="Arial"/>
                <a:ea typeface="Arial"/>
                <a:cs typeface="Arial"/>
                <a:sym typeface="Arial"/>
              </a:rPr>
              <a:t> </a:t>
            </a:r>
            <a:r>
              <a:rPr b="1" i="0" lang="en-US" sz="1000" u="none" cap="none" strike="noStrike">
                <a:solidFill>
                  <a:schemeClr val="dk1"/>
                </a:solidFill>
                <a:latin typeface="Arial"/>
                <a:ea typeface="Arial"/>
                <a:cs typeface="Arial"/>
                <a:sym typeface="Arial"/>
              </a:rPr>
              <a:t>S'il n'y avait pas d'étiquette de retour incluse dans le carton ou si vous l'avez perdue, vous pouvez en créer une nouvelle en ligne.</a:t>
            </a:r>
            <a:endParaRPr b="1" i="0" sz="900" u="none" cap="none" strike="noStrike">
              <a:solidFill>
                <a:schemeClr val="dk1"/>
              </a:solidFill>
              <a:latin typeface="Arial"/>
              <a:ea typeface="Arial"/>
              <a:cs typeface="Arial"/>
              <a:sym typeface="Arial"/>
            </a:endParaRPr>
          </a:p>
        </p:txBody>
      </p:sp>
      <p:sp>
        <p:nvSpPr>
          <p:cNvPr id="66" name="Google Shape;66;p2"/>
          <p:cNvSpPr txBox="1"/>
          <p:nvPr/>
        </p:nvSpPr>
        <p:spPr>
          <a:xfrm>
            <a:off x="784975" y="3245775"/>
            <a:ext cx="2800800" cy="14007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3. Envoyez les articles</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US" sz="1000" u="none" cap="none" strike="noStrike">
                <a:solidFill>
                  <a:schemeClr val="dk1"/>
                </a:solidFill>
                <a:latin typeface="Arial"/>
                <a:ea typeface="Arial"/>
                <a:cs typeface="Arial"/>
                <a:sym typeface="Arial"/>
              </a:rPr>
              <a:t>Vous disposez d'un délai de 30 jours pour retourner des articles. Veuillez déposer le colis auprès de l'un de nos transporteurs partenaires en utilisant l'étiquette de retour jointe et conservez le justificatif d'envoi. Les frais d'expédition sont à notre charge.</a:t>
            </a:r>
            <a:endParaRPr b="0" i="0" sz="900" u="none" cap="none" strike="noStrike">
              <a:solidFill>
                <a:schemeClr val="dk1"/>
              </a:solidFill>
              <a:latin typeface="Arial"/>
              <a:ea typeface="Arial"/>
              <a:cs typeface="Arial"/>
              <a:sym typeface="Arial"/>
            </a:endParaRPr>
          </a:p>
        </p:txBody>
      </p:sp>
      <p:sp>
        <p:nvSpPr>
          <p:cNvPr id="67" name="Google Shape;67;p2"/>
          <p:cNvSpPr txBox="1"/>
          <p:nvPr/>
        </p:nvSpPr>
        <p:spPr>
          <a:xfrm>
            <a:off x="784985" y="5005670"/>
            <a:ext cx="9233400" cy="858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chemeClr val="dk1"/>
              </a:buClr>
              <a:buSzPts val="1000"/>
              <a:buFont typeface="Arial"/>
              <a:buNone/>
            </a:pPr>
            <a:r>
              <a:rPr b="1" i="0" lang="en-US" sz="1000" u="none" cap="none" strike="noStrike">
                <a:solidFill>
                  <a:schemeClr val="dk1"/>
                </a:solidFill>
                <a:latin typeface="Arial"/>
                <a:ea typeface="Arial"/>
                <a:cs typeface="Arial"/>
                <a:sym typeface="Arial"/>
              </a:rPr>
              <a:t>Besoin d’aide? Rendez-vous sur </a:t>
            </a:r>
            <a:r>
              <a:rPr b="1" lang="en-US" sz="1000">
                <a:solidFill>
                  <a:schemeClr val="dk1"/>
                </a:solidFill>
              </a:rPr>
              <a:t>https://fr.zalando.ch/aide</a:t>
            </a:r>
            <a:endParaRPr b="1" i="0" sz="1000" u="none" cap="none" strike="noStrike">
              <a:solidFill>
                <a:srgbClr val="000000"/>
              </a:solidFill>
              <a:latin typeface="Arial"/>
              <a:ea typeface="Arial"/>
              <a:cs typeface="Arial"/>
              <a:sym typeface="Arial"/>
            </a:endParaRPr>
          </a:p>
        </p:txBody>
      </p:sp>
      <p:sp>
        <p:nvSpPr>
          <p:cNvPr id="68" name="Google Shape;68;p2"/>
          <p:cNvSpPr txBox="1"/>
          <p:nvPr/>
        </p:nvSpPr>
        <p:spPr>
          <a:xfrm>
            <a:off x="4586350" y="3245775"/>
            <a:ext cx="3000000" cy="98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4. Remboursement</a:t>
            </a:r>
            <a:endParaRPr b="1"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Dès que nous aurons vérifié votre retour, vous recevrez une confirmation par e-mail ainsi que votre remboursement.</a:t>
            </a:r>
            <a:endParaRPr b="0" i="0" sz="1000" u="none" cap="none" strike="noStrike">
              <a:solidFill>
                <a:schemeClr val="dk1"/>
              </a:solidFill>
              <a:latin typeface="Arial"/>
              <a:ea typeface="Arial"/>
              <a:cs typeface="Arial"/>
              <a:sym typeface="Arial"/>
            </a:endParaRPr>
          </a:p>
        </p:txBody>
      </p:sp>
      <p:pic>
        <p:nvPicPr>
          <p:cNvPr id="69" name="Google Shape;69;p2"/>
          <p:cNvPicPr preferRelativeResize="0"/>
          <p:nvPr/>
        </p:nvPicPr>
        <p:blipFill>
          <a:blip r:embed="rId7">
            <a:alphaModFix/>
          </a:blip>
          <a:stretch>
            <a:fillRect/>
          </a:stretch>
        </p:blipFill>
        <p:spPr>
          <a:xfrm>
            <a:off x="7094250" y="4873950"/>
            <a:ext cx="2570750" cy="4808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