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0" r:id="rId3"/>
  </p:sldMasterIdLst>
  <p:notesMasterIdLst>
    <p:notesMasterId r:id="rId4"/>
  </p:notesMasterIdLst>
  <p:sldIdLst>
    <p:sldId id="256" r:id="rId5"/>
  </p:sldIdLst>
  <p:sldSz cy="5670550" cx="10080625"/>
  <p:notesSz cx="7772400" cy="100584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:notes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:notes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1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1" type="body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1"/>
          <p:cNvSpPr txBox="1"/>
          <p:nvPr>
            <p:ph idx="2"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2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2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2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2"/>
          <p:cNvSpPr txBox="1"/>
          <p:nvPr>
            <p:ph idx="3"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4"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3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3"/>
          <p:cNvSpPr txBox="1"/>
          <p:nvPr>
            <p:ph idx="1" type="body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3"/>
          <p:cNvSpPr txBox="1"/>
          <p:nvPr>
            <p:ph idx="2" type="body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3" type="body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4" type="body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3"/>
          <p:cNvSpPr txBox="1"/>
          <p:nvPr>
            <p:ph idx="5" type="body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3"/>
          <p:cNvSpPr txBox="1"/>
          <p:nvPr>
            <p:ph idx="6" type="body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4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4"/>
          <p:cNvSpPr txBox="1"/>
          <p:nvPr>
            <p:ph idx="1"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5"/>
          <p:cNvSpPr txBox="1"/>
          <p:nvPr>
            <p:ph idx="1"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5"/>
          <p:cNvSpPr txBox="1"/>
          <p:nvPr>
            <p:ph idx="2"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6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7"/>
          <p:cNvSpPr txBox="1"/>
          <p:nvPr>
            <p:ph idx="1"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8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8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8"/>
          <p:cNvSpPr txBox="1"/>
          <p:nvPr>
            <p:ph idx="2"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8"/>
          <p:cNvSpPr txBox="1"/>
          <p:nvPr>
            <p:ph idx="3"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9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9"/>
          <p:cNvSpPr txBox="1"/>
          <p:nvPr>
            <p:ph idx="1"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9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9"/>
          <p:cNvSpPr txBox="1"/>
          <p:nvPr>
            <p:ph idx="3"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0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0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0"/>
          <p:cNvSpPr txBox="1"/>
          <p:nvPr>
            <p:ph idx="3"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/>
          <p:nvPr/>
        </p:nvSpPr>
        <p:spPr>
          <a:xfrm>
            <a:off x="457200" y="225720"/>
            <a:ext cx="9071280" cy="946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de-DE" sz="2000">
                <a:solidFill>
                  <a:srgbClr val="FF4C00"/>
                </a:solidFill>
              </a:rPr>
              <a:t>Tökéletesen ÁLL RAJTAD? NAGYSZERŰ!</a:t>
            </a:r>
            <a:endParaRPr b="1" sz="2000">
              <a:solidFill>
                <a:srgbClr val="FF4C00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500">
                <a:solidFill>
                  <a:srgbClr val="FF4C00"/>
                </a:solidFill>
              </a:rPr>
              <a:t>HA NEM, A PARTNERI VISSZAKÜLDÉS NAGYON EGYSZERŰ.</a:t>
            </a:r>
            <a:endParaRPr b="1" sz="1500">
              <a:solidFill>
                <a:srgbClr val="FF4C00"/>
              </a:solidFill>
            </a:endParaRPr>
          </a:p>
        </p:txBody>
      </p:sp>
      <p:sp>
        <p:nvSpPr>
          <p:cNvPr id="61" name="Google Shape;61;p14"/>
          <p:cNvSpPr/>
          <p:nvPr/>
        </p:nvSpPr>
        <p:spPr>
          <a:xfrm>
            <a:off x="370800" y="2834640"/>
            <a:ext cx="4200840" cy="11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1200">
                <a:solidFill>
                  <a:srgbClr val="FF4C00"/>
                </a:solidFill>
              </a:rPr>
              <a:t>1. ÁLLÍTSD ÖSSZE A </a:t>
            </a:r>
            <a:br>
              <a:rPr b="1" lang="de-DE" sz="1200">
                <a:solidFill>
                  <a:srgbClr val="FF4C00"/>
                </a:solidFill>
              </a:rPr>
            </a:br>
            <a:r>
              <a:rPr b="1" lang="de-DE" sz="1200">
                <a:solidFill>
                  <a:srgbClr val="FF4C00"/>
                </a:solidFill>
              </a:rPr>
              <a:t>CSOMAGODAT</a:t>
            </a:r>
            <a:endParaRPr b="1" i="0" sz="1200" u="none" cap="none" strike="noStrike">
              <a:solidFill>
                <a:srgbClr val="FF4C00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-DE" sz="900">
                <a:solidFill>
                  <a:schemeClr val="dk1"/>
                </a:solidFill>
              </a:rPr>
              <a:t>Ezt a csomagot az egyik partnerünk</a:t>
            </a:r>
            <a:endParaRPr sz="9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-DE" sz="900">
                <a:solidFill>
                  <a:schemeClr val="dk1"/>
                </a:solidFill>
              </a:rPr>
              <a:t>küldte neked. Ha szeretnéd visszaküldeni</a:t>
            </a:r>
            <a:endParaRPr sz="9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-DE" sz="900">
                <a:solidFill>
                  <a:schemeClr val="dk1"/>
                </a:solidFill>
              </a:rPr>
              <a:t>a termék(ek)et, kérjük, használd</a:t>
            </a:r>
            <a:endParaRPr sz="9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900">
                <a:solidFill>
                  <a:schemeClr val="dk1"/>
                </a:solidFill>
              </a:rPr>
              <a:t>a csomagban lévő visszaküldési bizonylatot.</a:t>
            </a:r>
            <a:endParaRPr sz="900"/>
          </a:p>
        </p:txBody>
      </p:sp>
      <p:sp>
        <p:nvSpPr>
          <p:cNvPr id="62" name="Google Shape;62;p14"/>
          <p:cNvSpPr/>
          <p:nvPr/>
        </p:nvSpPr>
        <p:spPr>
          <a:xfrm>
            <a:off x="3528200" y="2834652"/>
            <a:ext cx="3892800" cy="187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1200">
                <a:solidFill>
                  <a:srgbClr val="FF4C00"/>
                </a:solidFill>
              </a:rPr>
              <a:t>2. VISSZAKÜLDÉSEK</a:t>
            </a:r>
            <a:endParaRPr b="1" i="0" sz="1200" u="none" cap="none" strike="noStrike">
              <a:solidFill>
                <a:srgbClr val="FF4C00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-DE" sz="900">
                <a:solidFill>
                  <a:schemeClr val="dk1"/>
                </a:solidFill>
              </a:rPr>
              <a:t>A termék(ek)et visszaküldheted 30</a:t>
            </a:r>
            <a:endParaRPr sz="9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-DE" sz="900">
                <a:solidFill>
                  <a:schemeClr val="dk1"/>
                </a:solidFill>
              </a:rPr>
              <a:t>napon belül a GLS csomagküldővel,</a:t>
            </a:r>
            <a:endParaRPr sz="9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-DE" sz="900">
                <a:solidFill>
                  <a:schemeClr val="dk1"/>
                </a:solidFill>
              </a:rPr>
              <a:t>vagy hívj bennünket, hogy átvételt kérj.</a:t>
            </a:r>
            <a:endParaRPr sz="9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-DE" sz="900">
                <a:solidFill>
                  <a:schemeClr val="dk1"/>
                </a:solidFill>
              </a:rPr>
              <a:t>Fontos: A terméket közvetlenül a partnerünknek</a:t>
            </a:r>
            <a:endParaRPr sz="9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900">
                <a:solidFill>
                  <a:schemeClr val="dk1"/>
                </a:solidFill>
              </a:rPr>
              <a:t>küldd vissza, nem pedig a Zalandónak.</a:t>
            </a:r>
            <a:endParaRPr sz="9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900">
                <a:solidFill>
                  <a:schemeClr val="dk1"/>
                </a:solidFill>
              </a:rPr>
              <a:t>A visszaküldéshez kérjük, használd a visszaküldési címkét, amelyet az eredeti csomagküldő dobozban mellékeltünk. A helytelen visszaküldési címke használata téves visszaküldéshez vezethet, ami késedelmet okozhat a visszatérítés feldolgozásában.</a:t>
            </a:r>
            <a:endParaRPr b="1" sz="900">
              <a:solidFill>
                <a:schemeClr val="dk1"/>
              </a:solidFill>
            </a:endParaRPr>
          </a:p>
        </p:txBody>
      </p:sp>
      <p:sp>
        <p:nvSpPr>
          <p:cNvPr id="63" name="Google Shape;63;p14"/>
          <p:cNvSpPr/>
          <p:nvPr/>
        </p:nvSpPr>
        <p:spPr>
          <a:xfrm>
            <a:off x="7174780" y="2911315"/>
            <a:ext cx="4150500" cy="95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1200">
                <a:solidFill>
                  <a:srgbClr val="FF4C00"/>
                </a:solidFill>
              </a:rPr>
              <a:t>3. VISSZATÉRÍTÉSEK</a:t>
            </a:r>
            <a:endParaRPr b="1" i="0" sz="1200" u="none" cap="none" strike="noStrike">
              <a:solidFill>
                <a:srgbClr val="FF4C00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-DE" sz="900">
                <a:solidFill>
                  <a:schemeClr val="dk1"/>
                </a:solidFill>
              </a:rPr>
              <a:t>Visszaigazoló e-mailt küldünk</a:t>
            </a:r>
            <a:endParaRPr sz="9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-DE" sz="900">
                <a:solidFill>
                  <a:schemeClr val="dk1"/>
                </a:solidFill>
              </a:rPr>
              <a:t>neked, amint partnerünk</a:t>
            </a:r>
            <a:endParaRPr sz="9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-DE" sz="900">
                <a:solidFill>
                  <a:schemeClr val="dk1"/>
                </a:solidFill>
              </a:rPr>
              <a:t>megkapta a terméke(i)det.</a:t>
            </a:r>
            <a:endParaRPr sz="9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900">
                <a:solidFill>
                  <a:schemeClr val="dk1"/>
                </a:solidFill>
              </a:rPr>
              <a:t>A Zalando feldolgozza a visszatérítésedet.</a:t>
            </a:r>
            <a:endParaRPr sz="900"/>
          </a:p>
        </p:txBody>
      </p:sp>
      <p:sp>
        <p:nvSpPr>
          <p:cNvPr id="64" name="Google Shape;64;p14"/>
          <p:cNvSpPr/>
          <p:nvPr/>
        </p:nvSpPr>
        <p:spPr>
          <a:xfrm>
            <a:off x="376385" y="4884085"/>
            <a:ext cx="9232800" cy="85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*Elveszett a visszaküldési bizonylatod? További kérdésed van? Látogasd meg a www.zalando.hu/gyik oldalt!</a:t>
            </a:r>
            <a:endParaRPr b="0" i="0" sz="10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Google Shape;65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26280" y="1678680"/>
            <a:ext cx="1085040" cy="789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33125" y="1630983"/>
            <a:ext cx="1323360" cy="885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232450" y="1554480"/>
            <a:ext cx="824040" cy="974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232450" y="297575"/>
            <a:ext cx="2501475" cy="467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