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ie/faq" TargetMode="External"/><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2.png"/><Relationship Id="rId7"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57200" y="171126"/>
            <a:ext cx="9071700" cy="11535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Clr>
                <a:schemeClr val="dk1"/>
              </a:buClr>
              <a:buSzPts val="1100"/>
              <a:buFont typeface="Arial"/>
              <a:buNone/>
            </a:pPr>
            <a:r>
              <a:rPr b="1" lang="en-US" sz="2000">
                <a:solidFill>
                  <a:srgbClr val="FF4C00"/>
                </a:solidFill>
              </a:rPr>
              <a:t>PERFECT FIT? EXCELLENT!</a:t>
            </a:r>
            <a:endParaRPr b="1" sz="2000">
              <a:solidFill>
                <a:srgbClr val="FF4C00"/>
              </a:solidFill>
            </a:endParaRPr>
          </a:p>
          <a:p>
            <a:pPr indent="0" lvl="0" marL="0" marR="0" rtl="0" algn="l">
              <a:spcBef>
                <a:spcPts val="0"/>
              </a:spcBef>
              <a:spcAft>
                <a:spcPts val="0"/>
              </a:spcAft>
              <a:buClr>
                <a:schemeClr val="dk1"/>
              </a:buClr>
              <a:buSzPts val="1100"/>
              <a:buFont typeface="Arial"/>
              <a:buNone/>
            </a:pPr>
            <a:r>
              <a:rPr b="1" lang="en-US" sz="1200">
                <a:solidFill>
                  <a:srgbClr val="FF4C00"/>
                </a:solidFill>
              </a:rPr>
              <a:t>IF NOT, PARTNER RETURNS ARE REALLY SIMPLE.</a:t>
            </a:r>
            <a:endParaRPr b="1" sz="1200">
              <a:solidFill>
                <a:srgbClr val="FF4C00"/>
              </a:solidFill>
            </a:endParaRPr>
          </a:p>
          <a:p>
            <a:pPr indent="0" lvl="0" marL="0" marR="0" rtl="0" algn="l">
              <a:spcBef>
                <a:spcPts val="0"/>
              </a:spcBef>
              <a:spcAft>
                <a:spcPts val="0"/>
              </a:spcAft>
              <a:buNone/>
            </a:pPr>
            <a:r>
              <a:t/>
            </a:r>
            <a:endParaRPr b="1" sz="2000">
              <a:solidFill>
                <a:srgbClr val="FF860D"/>
              </a:solidFill>
            </a:endParaRPr>
          </a:p>
        </p:txBody>
      </p:sp>
      <p:sp>
        <p:nvSpPr>
          <p:cNvPr id="64" name="Google Shape;64;p14"/>
          <p:cNvSpPr txBox="1"/>
          <p:nvPr/>
        </p:nvSpPr>
        <p:spPr>
          <a:xfrm>
            <a:off x="370800" y="2834650"/>
            <a:ext cx="2607900" cy="15390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1. PREPARE YOUR PARCEL</a:t>
            </a:r>
            <a:endParaRPr sz="1200">
              <a:solidFill>
                <a:srgbClr val="FF4C00"/>
              </a:solidFill>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sz="900">
                <a:solidFill>
                  <a:srgbClr val="231F20"/>
                </a:solidFill>
              </a:rPr>
              <a:t>This parcel was sent to you by one of our partners. If you would like to send your item(s) back, please use the return slip included in your parcel.</a:t>
            </a:r>
            <a:endParaRPr sz="900"/>
          </a:p>
          <a:p>
            <a:pPr indent="0" lvl="0" marL="0" marR="0" rtl="0" algn="l">
              <a:spcBef>
                <a:spcPts val="0"/>
              </a:spcBef>
              <a:spcAft>
                <a:spcPts val="0"/>
              </a:spcAft>
              <a:buNone/>
            </a:pPr>
            <a:r>
              <a:t/>
            </a:r>
            <a:endParaRPr sz="1100"/>
          </a:p>
        </p:txBody>
      </p:sp>
      <p:sp>
        <p:nvSpPr>
          <p:cNvPr id="65" name="Google Shape;65;p14"/>
          <p:cNvSpPr txBox="1"/>
          <p:nvPr/>
        </p:nvSpPr>
        <p:spPr>
          <a:xfrm>
            <a:off x="3422150" y="2838850"/>
            <a:ext cx="2845500" cy="18096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2. RETURNS</a:t>
            </a:r>
            <a:endParaRPr b="0" sz="12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a:p>
          <a:p>
            <a:pPr indent="0" lvl="0" marL="0" marR="0" rtl="0" algn="l">
              <a:spcBef>
                <a:spcPts val="0"/>
              </a:spcBef>
              <a:spcAft>
                <a:spcPts val="0"/>
              </a:spcAft>
              <a:buClr>
                <a:schemeClr val="dk1"/>
              </a:buClr>
              <a:buSzPts val="1100"/>
              <a:buFont typeface="Arial"/>
              <a:buNone/>
            </a:pPr>
            <a:r>
              <a:rPr lang="en-US" sz="900"/>
              <a:t>You can return your item(s) within 30 days </a:t>
            </a:r>
            <a:r>
              <a:rPr lang="en-US" sz="900"/>
              <a:t>via </a:t>
            </a:r>
            <a:r>
              <a:rPr lang="en-US" sz="900">
                <a:solidFill>
                  <a:schemeClr val="dk1"/>
                </a:solidFill>
              </a:rPr>
              <a:t>An Post</a:t>
            </a:r>
            <a:r>
              <a:rPr lang="en-US" sz="900"/>
              <a:t>.</a:t>
            </a:r>
            <a:endParaRPr sz="900"/>
          </a:p>
          <a:p>
            <a:pPr indent="0" lvl="0" marL="0" marR="0" rtl="0" algn="l">
              <a:spcBef>
                <a:spcPts val="0"/>
              </a:spcBef>
              <a:spcAft>
                <a:spcPts val="0"/>
              </a:spcAft>
              <a:buClr>
                <a:schemeClr val="dk1"/>
              </a:buClr>
              <a:buSzPts val="1100"/>
              <a:buFont typeface="Arial"/>
              <a:buNone/>
            </a:pPr>
            <a:r>
              <a:rPr lang="en-US" sz="900">
                <a:solidFill>
                  <a:srgbClr val="231F20"/>
                </a:solidFill>
              </a:rPr>
              <a:t>Important: return your item directly to our partner and not to Zalando.</a:t>
            </a:r>
            <a:endParaRPr sz="900">
              <a:solidFill>
                <a:srgbClr val="231F20"/>
              </a:solidFill>
            </a:endParaRPr>
          </a:p>
          <a:p>
            <a:pPr indent="0" lvl="0" marL="0" marR="0" rtl="0" algn="l">
              <a:spcBef>
                <a:spcPts val="0"/>
              </a:spcBef>
              <a:spcAft>
                <a:spcPts val="0"/>
              </a:spcAft>
              <a:buClr>
                <a:schemeClr val="dk1"/>
              </a:buClr>
              <a:buSzPts val="1100"/>
              <a:buFont typeface="Arial"/>
              <a:buNone/>
            </a:pPr>
            <a:r>
              <a:t/>
            </a:r>
            <a:endParaRPr sz="900">
              <a:solidFill>
                <a:srgbClr val="231F20"/>
              </a:solidFill>
            </a:endParaRPr>
          </a:p>
          <a:p>
            <a:pPr indent="0" lvl="0" marL="0" marR="0" rtl="0" algn="l">
              <a:spcBef>
                <a:spcPts val="0"/>
              </a:spcBef>
              <a:spcAft>
                <a:spcPts val="0"/>
              </a:spcAft>
              <a:buClr>
                <a:schemeClr val="dk1"/>
              </a:buClr>
              <a:buSzPts val="1100"/>
              <a:buFont typeface="Arial"/>
              <a:buNone/>
            </a:pPr>
            <a:r>
              <a:rPr b="1" lang="en-US" sz="900">
                <a:solidFill>
                  <a:schemeClr val="dk1"/>
                </a:solidFill>
              </a:rPr>
              <a:t>Please use for returns the return label that was included in the original delivery box. Using an incorrect return label may lead to misdirected returns and consequently result in delays in processing the refund.</a:t>
            </a:r>
            <a:endParaRPr b="1" sz="900">
              <a:solidFill>
                <a:srgbClr val="231F20"/>
              </a:solidFill>
            </a:endParaRPr>
          </a:p>
          <a:p>
            <a:pPr indent="0" lvl="0" marL="0" marR="0" rtl="0" algn="l">
              <a:spcBef>
                <a:spcPts val="0"/>
              </a:spcBef>
              <a:spcAft>
                <a:spcPts val="0"/>
              </a:spcAft>
              <a:buNone/>
            </a:pPr>
            <a:r>
              <a:t/>
            </a:r>
            <a:endParaRPr sz="1100"/>
          </a:p>
        </p:txBody>
      </p:sp>
      <p:sp>
        <p:nvSpPr>
          <p:cNvPr id="66" name="Google Shape;66;p14"/>
          <p:cNvSpPr txBox="1"/>
          <p:nvPr/>
        </p:nvSpPr>
        <p:spPr>
          <a:xfrm>
            <a:off x="6654675" y="2838850"/>
            <a:ext cx="3374400" cy="16887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3. REFUNDS</a:t>
            </a:r>
            <a:endParaRPr b="1" sz="1200">
              <a:solidFill>
                <a:srgbClr val="FF4C00"/>
              </a:solidFill>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sz="900">
                <a:solidFill>
                  <a:srgbClr val="231F20"/>
                </a:solidFill>
              </a:rPr>
              <a:t>A confirmation email will be sent to you once our partner has received your item(s). Zalando will process your refund. </a:t>
            </a:r>
            <a:endParaRPr sz="900"/>
          </a:p>
        </p:txBody>
      </p:sp>
      <p:sp>
        <p:nvSpPr>
          <p:cNvPr id="67" name="Google Shape;67;p14"/>
          <p:cNvSpPr txBox="1"/>
          <p:nvPr/>
        </p:nvSpPr>
        <p:spPr>
          <a:xfrm>
            <a:off x="423600" y="4955779"/>
            <a:ext cx="9233400" cy="5361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lang="en-US" sz="1122">
                <a:solidFill>
                  <a:srgbClr val="231F20"/>
                </a:solidFill>
              </a:rPr>
              <a:t>*Lost your return slip? Any further questions? Visit </a:t>
            </a:r>
            <a:r>
              <a:rPr lang="en-US" sz="1100" u="sng">
                <a:solidFill>
                  <a:schemeClr val="hlink"/>
                </a:solidFill>
                <a:hlinkClick r:id="rId3"/>
              </a:rPr>
              <a:t>https://www.zalando.ie/faq</a:t>
            </a:r>
            <a:endParaRPr sz="1000"/>
          </a:p>
          <a:p>
            <a:pPr indent="0" lvl="0" marL="0" marR="0" rtl="0" algn="l">
              <a:spcBef>
                <a:spcPts val="0"/>
              </a:spcBef>
              <a:spcAft>
                <a:spcPts val="0"/>
              </a:spcAft>
              <a:buNone/>
            </a:pPr>
            <a:r>
              <a:t/>
            </a:r>
            <a:endParaRPr sz="1000"/>
          </a:p>
        </p:txBody>
      </p:sp>
      <p:pic>
        <p:nvPicPr>
          <p:cNvPr id="68" name="Google Shape;68;p14"/>
          <p:cNvPicPr preferRelativeResize="0"/>
          <p:nvPr/>
        </p:nvPicPr>
        <p:blipFill rotWithShape="1">
          <a:blip r:embed="rId4">
            <a:alphaModFix/>
          </a:blip>
          <a:srcRect b="0" l="0" r="0" t="0"/>
          <a:stretch/>
        </p:blipFill>
        <p:spPr>
          <a:xfrm>
            <a:off x="926280" y="1678680"/>
            <a:ext cx="1085400" cy="790200"/>
          </a:xfrm>
          <a:prstGeom prst="rect">
            <a:avLst/>
          </a:prstGeom>
          <a:noFill/>
          <a:ln>
            <a:noFill/>
          </a:ln>
        </p:spPr>
      </p:pic>
      <p:pic>
        <p:nvPicPr>
          <p:cNvPr id="69" name="Google Shape;69;p14"/>
          <p:cNvPicPr preferRelativeResize="0"/>
          <p:nvPr/>
        </p:nvPicPr>
        <p:blipFill rotWithShape="1">
          <a:blip r:embed="rId5">
            <a:alphaModFix/>
          </a:blip>
          <a:srcRect b="0" l="0" r="0" t="0"/>
          <a:stretch/>
        </p:blipFill>
        <p:spPr>
          <a:xfrm>
            <a:off x="3657600" y="1645920"/>
            <a:ext cx="1323720" cy="885600"/>
          </a:xfrm>
          <a:prstGeom prst="rect">
            <a:avLst/>
          </a:prstGeom>
          <a:noFill/>
          <a:ln>
            <a:noFill/>
          </a:ln>
        </p:spPr>
      </p:pic>
      <p:pic>
        <p:nvPicPr>
          <p:cNvPr id="70" name="Google Shape;70;p14"/>
          <p:cNvPicPr preferRelativeResize="0"/>
          <p:nvPr/>
        </p:nvPicPr>
        <p:blipFill rotWithShape="1">
          <a:blip r:embed="rId6">
            <a:alphaModFix/>
          </a:blip>
          <a:srcRect b="0" l="0" r="0" t="0"/>
          <a:stretch/>
        </p:blipFill>
        <p:spPr>
          <a:xfrm>
            <a:off x="6902575" y="1586517"/>
            <a:ext cx="824400" cy="974520"/>
          </a:xfrm>
          <a:prstGeom prst="rect">
            <a:avLst/>
          </a:prstGeom>
          <a:noFill/>
          <a:ln>
            <a:noFill/>
          </a:ln>
        </p:spPr>
      </p:pic>
      <p:pic>
        <p:nvPicPr>
          <p:cNvPr id="71" name="Google Shape;71;p14"/>
          <p:cNvPicPr preferRelativeResize="0"/>
          <p:nvPr/>
        </p:nvPicPr>
        <p:blipFill>
          <a:blip r:embed="rId7">
            <a:alphaModFix/>
          </a:blip>
          <a:stretch>
            <a:fillRect/>
          </a:stretch>
        </p:blipFill>
        <p:spPr>
          <a:xfrm>
            <a:off x="7379950" y="348225"/>
            <a:ext cx="2277050" cy="425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