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7559675" cx="10691800"/>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33160" y="176760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33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78648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7040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33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78648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7040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33160" y="1767600"/>
            <a:ext cx="9622080" cy="4384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33160" y="299520"/>
            <a:ext cx="9622080" cy="58536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33160" y="6885360"/>
            <a:ext cx="2490840" cy="52128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655440" y="6885720"/>
            <a:ext cx="3389400" cy="52092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665120" y="6885720"/>
            <a:ext cx="2490840" cy="52092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83480" y="486000"/>
            <a:ext cx="6979680" cy="16945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i="0" lang="de-DE" sz="2000" cap="none" strike="noStrike">
                <a:solidFill>
                  <a:srgbClr val="FF4C00"/>
                </a:solidFill>
                <a:latin typeface="Arial"/>
                <a:ea typeface="Arial"/>
                <a:cs typeface="Arial"/>
                <a:sym typeface="Arial"/>
              </a:rPr>
              <a:t>PASST ALLES? WUNDERBAR!</a:t>
            </a:r>
            <a:r>
              <a:rPr b="0" i="0" lang="de-DE" sz="1800" cap="none" strike="noStrike">
                <a:solidFill>
                  <a:srgbClr val="FF4C00"/>
                </a:solidFill>
                <a:latin typeface="Arial"/>
                <a:ea typeface="Arial"/>
                <a:cs typeface="Arial"/>
                <a:sym typeface="Arial"/>
              </a:rPr>
              <a:t> </a:t>
            </a:r>
            <a:br>
              <a:rPr b="0" i="0" lang="de-DE" sz="1800" cap="none" strike="noStrike">
                <a:solidFill>
                  <a:srgbClr val="FF4C00"/>
                </a:solidFill>
              </a:rPr>
            </a:br>
            <a:r>
              <a:rPr b="0" i="0" lang="de-DE" sz="1500" cap="none" strike="noStrike">
                <a:solidFill>
                  <a:srgbClr val="FF4C00"/>
                </a:solidFill>
                <a:latin typeface="Arial"/>
                <a:ea typeface="Arial"/>
                <a:cs typeface="Arial"/>
                <a:sym typeface="Arial"/>
              </a:rPr>
              <a:t>WENN NICHT: RÜCKSENDUNGEN VON PARTNER-PAKETEN SIND GANZ EINFACH.</a:t>
            </a:r>
            <a:endParaRPr b="0" sz="15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500" strike="noStrike">
              <a:latin typeface="Arial"/>
              <a:ea typeface="Arial"/>
              <a:cs typeface="Arial"/>
              <a:sym typeface="Arial"/>
            </a:endParaRPr>
          </a:p>
        </p:txBody>
      </p:sp>
      <p:pic>
        <p:nvPicPr>
          <p:cNvPr id="64" name="Google Shape;64;p14"/>
          <p:cNvPicPr preferRelativeResize="0"/>
          <p:nvPr/>
        </p:nvPicPr>
        <p:blipFill rotWithShape="1">
          <a:blip r:embed="rId3">
            <a:alphaModFix/>
          </a:blip>
          <a:srcRect b="0" l="0" r="0" t="0"/>
          <a:stretch/>
        </p:blipFill>
        <p:spPr>
          <a:xfrm>
            <a:off x="791640" y="2237040"/>
            <a:ext cx="1151280" cy="1053720"/>
          </a:xfrm>
          <a:prstGeom prst="rect">
            <a:avLst/>
          </a:prstGeom>
          <a:noFill/>
          <a:ln>
            <a:noFill/>
          </a:ln>
        </p:spPr>
      </p:pic>
      <p:sp>
        <p:nvSpPr>
          <p:cNvPr id="65" name="Google Shape;65;p14"/>
          <p:cNvSpPr txBox="1"/>
          <p:nvPr/>
        </p:nvSpPr>
        <p:spPr>
          <a:xfrm>
            <a:off x="677160" y="3574800"/>
            <a:ext cx="28134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860D"/>
                </a:solidFill>
                <a:latin typeface="Arial"/>
                <a:ea typeface="Arial"/>
                <a:cs typeface="Arial"/>
                <a:sym typeface="Arial"/>
              </a:rPr>
              <a:t>1. </a:t>
            </a:r>
            <a:r>
              <a:rPr b="1" lang="de-DE" sz="1400" strike="noStrike">
                <a:solidFill>
                  <a:srgbClr val="FF4C00"/>
                </a:solidFill>
                <a:latin typeface="Arial"/>
                <a:ea typeface="Arial"/>
                <a:cs typeface="Arial"/>
                <a:sym typeface="Arial"/>
              </a:rPr>
              <a:t>VORBEREITUNG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Dieses Paket wurde von einem unserer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Partner versendet. Solltest du Artikel</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zurücksenden wollen, benutze bitte dafür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das beiliegende Rücksendeetikett.</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p:txBody>
      </p:sp>
      <p:pic>
        <p:nvPicPr>
          <p:cNvPr id="66" name="Google Shape;66;p14"/>
          <p:cNvPicPr preferRelativeResize="0"/>
          <p:nvPr/>
        </p:nvPicPr>
        <p:blipFill rotWithShape="1">
          <a:blip r:embed="rId4">
            <a:alphaModFix/>
          </a:blip>
          <a:srcRect b="0" l="0" r="0" t="0"/>
          <a:stretch/>
        </p:blipFill>
        <p:spPr>
          <a:xfrm>
            <a:off x="3599640" y="2131200"/>
            <a:ext cx="1404000" cy="1180440"/>
          </a:xfrm>
          <a:prstGeom prst="rect">
            <a:avLst/>
          </a:prstGeom>
          <a:noFill/>
          <a:ln>
            <a:noFill/>
          </a:ln>
        </p:spPr>
      </p:pic>
      <p:sp>
        <p:nvSpPr>
          <p:cNvPr id="67" name="Google Shape;67;p14"/>
          <p:cNvSpPr txBox="1"/>
          <p:nvPr/>
        </p:nvSpPr>
        <p:spPr>
          <a:xfrm>
            <a:off x="3489840" y="3560400"/>
            <a:ext cx="412956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2. VERSAND</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Clr>
                <a:schemeClr val="dk1"/>
              </a:buClr>
              <a:buSzPts val="1100"/>
              <a:buFont typeface="Arial"/>
              <a:buNone/>
            </a:pPr>
            <a:r>
              <a:rPr lang="de-DE" sz="1000"/>
              <a:t>Du kannst die Artikel innerhalb von 30 Tagen bei jedem Hermes Paket-Shop abgeben.</a:t>
            </a:r>
            <a:endParaRPr sz="1000"/>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strike="noStrike">
                <a:latin typeface="Arial"/>
                <a:ea typeface="Arial"/>
                <a:cs typeface="Arial"/>
                <a:sym typeface="Arial"/>
              </a:rPr>
              <a:t>Wichtig:</a:t>
            </a:r>
            <a:r>
              <a:rPr b="0" lang="de-DE" sz="1000" strike="noStrike">
                <a:latin typeface="Arial"/>
                <a:ea typeface="Arial"/>
                <a:cs typeface="Arial"/>
                <a:sym typeface="Arial"/>
              </a:rPr>
              <a:t> Schicke die Retoure nicht an Zalando, sondern direkt an den Partner zurück.</a:t>
            </a:r>
            <a:endParaRPr b="0" sz="1000" strike="noStrike">
              <a:latin typeface="Arial"/>
              <a:ea typeface="Arial"/>
              <a:cs typeface="Arial"/>
              <a:sym typeface="Arial"/>
            </a:endParaRPr>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a:solidFill>
                  <a:schemeClr val="dk1"/>
                </a:solidFill>
              </a:rPr>
              <a:t>Für die Rücksendung verwende bitte das Rücksendeetikett, das in der Originalverpackung enthalten war. Die Verwendung eines falschen Rücksendeetiketts kann zu einer fehlgeleiteten Rücksendung und infolgedessen zu Verzögerungen bei der Bearbeitung deiner Rückerstattung führen.</a:t>
            </a:r>
            <a:endParaRPr b="1" sz="1000"/>
          </a:p>
        </p:txBody>
      </p:sp>
      <p:pic>
        <p:nvPicPr>
          <p:cNvPr id="68" name="Google Shape;68;p14"/>
          <p:cNvPicPr preferRelativeResize="0"/>
          <p:nvPr/>
        </p:nvPicPr>
        <p:blipFill rotWithShape="1">
          <a:blip r:embed="rId5">
            <a:alphaModFix/>
          </a:blip>
          <a:srcRect b="0" l="0" r="0" t="0"/>
          <a:stretch/>
        </p:blipFill>
        <p:spPr>
          <a:xfrm>
            <a:off x="7775650" y="2058475"/>
            <a:ext cx="1151275" cy="1253175"/>
          </a:xfrm>
          <a:prstGeom prst="rect">
            <a:avLst/>
          </a:prstGeom>
          <a:noFill/>
          <a:ln>
            <a:noFill/>
          </a:ln>
        </p:spPr>
      </p:pic>
      <p:sp>
        <p:nvSpPr>
          <p:cNvPr id="69" name="Google Shape;69;p14"/>
          <p:cNvSpPr txBox="1"/>
          <p:nvPr/>
        </p:nvSpPr>
        <p:spPr>
          <a:xfrm>
            <a:off x="7703640" y="3527640"/>
            <a:ext cx="27828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3. RÜCKERSTATTUNG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Sobald die Artikel beim Partner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eingegangen sind, erhältst du eine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Bestätigung per Mail. Bezahlung sowie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Rückerstattung werden von Zalando</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abgewickelt.</a:t>
            </a:r>
            <a:endParaRPr b="0" sz="1000" strike="noStrike">
              <a:latin typeface="Arial"/>
              <a:ea typeface="Arial"/>
              <a:cs typeface="Arial"/>
              <a:sym typeface="Arial"/>
            </a:endParaRPr>
          </a:p>
        </p:txBody>
      </p:sp>
      <p:sp>
        <p:nvSpPr>
          <p:cNvPr id="70" name="Google Shape;70;p14"/>
          <p:cNvSpPr txBox="1"/>
          <p:nvPr/>
        </p:nvSpPr>
        <p:spPr>
          <a:xfrm>
            <a:off x="448815" y="6283990"/>
            <a:ext cx="9794100" cy="1144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de-DE" sz="1000" strike="noStrike">
                <a:latin typeface="Arial"/>
                <a:ea typeface="Arial"/>
                <a:cs typeface="Arial"/>
                <a:sym typeface="Arial"/>
              </a:rPr>
              <a:t>*Bei Verlust des Retourenetiketts oder für alle weiteren Fragen besuche unsere Hilfeseiten unter www.zalando.de/faq - darüber kannst du uns auch kontaktieren.</a:t>
            </a:r>
            <a:endParaRPr b="0" sz="1000" strike="noStrike">
              <a:latin typeface="Arial"/>
              <a:ea typeface="Arial"/>
              <a:cs typeface="Arial"/>
              <a:sym typeface="Arial"/>
            </a:endParaRPr>
          </a:p>
        </p:txBody>
      </p:sp>
      <p:pic>
        <p:nvPicPr>
          <p:cNvPr id="71" name="Google Shape;71;p14"/>
          <p:cNvPicPr preferRelativeResize="0"/>
          <p:nvPr/>
        </p:nvPicPr>
        <p:blipFill>
          <a:blip r:embed="rId6">
            <a:alphaModFix/>
          </a:blip>
          <a:stretch>
            <a:fillRect/>
          </a:stretch>
        </p:blipFill>
        <p:spPr>
          <a:xfrm>
            <a:off x="7775650" y="486012"/>
            <a:ext cx="2315625" cy="43313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