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1: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8" name="Shape 8"/>
        <p:cNvGrpSpPr/>
        <p:nvPr/>
      </p:nvGrpSpPr>
      <p:grpSpPr>
        <a:xfrm>
          <a:off x="0" y="0"/>
          <a:ext cx="0" cy="0"/>
          <a:chOff x="0" y="0"/>
          <a:chExt cx="0" cy="0"/>
        </a:xfrm>
      </p:grpSpPr>
      <p:sp>
        <p:nvSpPr>
          <p:cNvPr id="9" name="Google Shape;9;p2"/>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 name="Google Shape;10;p2"/>
          <p:cNvSpPr txBox="1"/>
          <p:nvPr>
            <p:ph idx="1" type="subTitle"/>
          </p:nvPr>
        </p:nvSpPr>
        <p:spPr>
          <a:xfrm>
            <a:off x="504000" y="1326600"/>
            <a:ext cx="9072000" cy="328860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38" name="Shape 38"/>
        <p:cNvGrpSpPr/>
        <p:nvPr/>
      </p:nvGrpSpPr>
      <p:grpSpPr>
        <a:xfrm>
          <a:off x="0" y="0"/>
          <a:ext cx="0" cy="0"/>
          <a:chOff x="0" y="0"/>
          <a:chExt cx="0" cy="0"/>
        </a:xfrm>
      </p:grpSpPr>
      <p:sp>
        <p:nvSpPr>
          <p:cNvPr id="39" name="Google Shape;39;p11"/>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1"/>
          <p:cNvSpPr txBox="1"/>
          <p:nvPr>
            <p:ph idx="1" type="body"/>
          </p:nvPr>
        </p:nvSpPr>
        <p:spPr>
          <a:xfrm>
            <a:off x="504000" y="132660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1" name="Google Shape;41;p11"/>
          <p:cNvSpPr txBox="1"/>
          <p:nvPr>
            <p:ph idx="2" type="body"/>
          </p:nvPr>
        </p:nvSpPr>
        <p:spPr>
          <a:xfrm>
            <a:off x="504000" y="304452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2" name="Shape 42"/>
        <p:cNvGrpSpPr/>
        <p:nvPr/>
      </p:nvGrpSpPr>
      <p:grpSpPr>
        <a:xfrm>
          <a:off x="0" y="0"/>
          <a:ext cx="0" cy="0"/>
          <a:chOff x="0" y="0"/>
          <a:chExt cx="0" cy="0"/>
        </a:xfrm>
      </p:grpSpPr>
      <p:sp>
        <p:nvSpPr>
          <p:cNvPr id="43" name="Google Shape;43;p12"/>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2"/>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5" name="Google Shape;45;p12"/>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6" name="Google Shape;46;p12"/>
          <p:cNvSpPr txBox="1"/>
          <p:nvPr>
            <p:ph idx="3" type="body"/>
          </p:nvPr>
        </p:nvSpPr>
        <p:spPr>
          <a:xfrm>
            <a:off x="50400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7" name="Google Shape;47;p12"/>
          <p:cNvSpPr txBox="1"/>
          <p:nvPr>
            <p:ph idx="4" type="body"/>
          </p:nvPr>
        </p:nvSpPr>
        <p:spPr>
          <a:xfrm>
            <a:off x="515268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48" name="Shape 48"/>
        <p:cNvGrpSpPr/>
        <p:nvPr/>
      </p:nvGrpSpPr>
      <p:grpSpPr>
        <a:xfrm>
          <a:off x="0" y="0"/>
          <a:ext cx="0" cy="0"/>
          <a:chOff x="0" y="0"/>
          <a:chExt cx="0" cy="0"/>
        </a:xfrm>
      </p:grpSpPr>
      <p:sp>
        <p:nvSpPr>
          <p:cNvPr id="49" name="Google Shape;49;p13"/>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3"/>
          <p:cNvSpPr txBox="1"/>
          <p:nvPr>
            <p:ph idx="1" type="body"/>
          </p:nvPr>
        </p:nvSpPr>
        <p:spPr>
          <a:xfrm>
            <a:off x="50400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1" name="Google Shape;51;p13"/>
          <p:cNvSpPr txBox="1"/>
          <p:nvPr>
            <p:ph idx="2" type="body"/>
          </p:nvPr>
        </p:nvSpPr>
        <p:spPr>
          <a:xfrm>
            <a:off x="357156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2" name="Google Shape;52;p13"/>
          <p:cNvSpPr txBox="1"/>
          <p:nvPr>
            <p:ph idx="3" type="body"/>
          </p:nvPr>
        </p:nvSpPr>
        <p:spPr>
          <a:xfrm>
            <a:off x="663912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3" name="Google Shape;53;p13"/>
          <p:cNvSpPr txBox="1"/>
          <p:nvPr>
            <p:ph idx="4" type="body"/>
          </p:nvPr>
        </p:nvSpPr>
        <p:spPr>
          <a:xfrm>
            <a:off x="50400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13"/>
          <p:cNvSpPr txBox="1"/>
          <p:nvPr>
            <p:ph idx="5" type="body"/>
          </p:nvPr>
        </p:nvSpPr>
        <p:spPr>
          <a:xfrm>
            <a:off x="357156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13"/>
          <p:cNvSpPr txBox="1"/>
          <p:nvPr>
            <p:ph idx="6" type="body"/>
          </p:nvPr>
        </p:nvSpPr>
        <p:spPr>
          <a:xfrm>
            <a:off x="663912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2" name="Shape 12"/>
        <p:cNvGrpSpPr/>
        <p:nvPr/>
      </p:nvGrpSpPr>
      <p:grpSpPr>
        <a:xfrm>
          <a:off x="0" y="0"/>
          <a:ext cx="0" cy="0"/>
          <a:chOff x="0" y="0"/>
          <a:chExt cx="0" cy="0"/>
        </a:xfrm>
      </p:grpSpPr>
      <p:sp>
        <p:nvSpPr>
          <p:cNvPr id="13" name="Google Shape;13;p4"/>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4"/>
          <p:cNvSpPr txBox="1"/>
          <p:nvPr>
            <p:ph idx="1" type="body"/>
          </p:nvPr>
        </p:nvSpPr>
        <p:spPr>
          <a:xfrm>
            <a:off x="504000" y="1326600"/>
            <a:ext cx="907200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5" name="Shape 15"/>
        <p:cNvGrpSpPr/>
        <p:nvPr/>
      </p:nvGrpSpPr>
      <p:grpSpPr>
        <a:xfrm>
          <a:off x="0" y="0"/>
          <a:ext cx="0" cy="0"/>
          <a:chOff x="0" y="0"/>
          <a:chExt cx="0" cy="0"/>
        </a:xfrm>
      </p:grpSpPr>
      <p:sp>
        <p:nvSpPr>
          <p:cNvPr id="16" name="Google Shape;16;p5"/>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5"/>
          <p:cNvSpPr txBox="1"/>
          <p:nvPr>
            <p:ph idx="1" type="body"/>
          </p:nvPr>
        </p:nvSpPr>
        <p:spPr>
          <a:xfrm>
            <a:off x="50400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8" name="Google Shape;18;p5"/>
          <p:cNvSpPr txBox="1"/>
          <p:nvPr>
            <p:ph idx="2" type="body"/>
          </p:nvPr>
        </p:nvSpPr>
        <p:spPr>
          <a:xfrm>
            <a:off x="515268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 name="Shape 19"/>
        <p:cNvGrpSpPr/>
        <p:nvPr/>
      </p:nvGrpSpPr>
      <p:grpSpPr>
        <a:xfrm>
          <a:off x="0" y="0"/>
          <a:ext cx="0" cy="0"/>
          <a:chOff x="0" y="0"/>
          <a:chExt cx="0" cy="0"/>
        </a:xfrm>
      </p:grpSpPr>
      <p:sp>
        <p:nvSpPr>
          <p:cNvPr id="20" name="Google Shape;20;p6"/>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1" name="Shape 21"/>
        <p:cNvGrpSpPr/>
        <p:nvPr/>
      </p:nvGrpSpPr>
      <p:grpSpPr>
        <a:xfrm>
          <a:off x="0" y="0"/>
          <a:ext cx="0" cy="0"/>
          <a:chOff x="0" y="0"/>
          <a:chExt cx="0" cy="0"/>
        </a:xfrm>
      </p:grpSpPr>
      <p:sp>
        <p:nvSpPr>
          <p:cNvPr id="22" name="Google Shape;22;p7"/>
          <p:cNvSpPr txBox="1"/>
          <p:nvPr>
            <p:ph idx="1" type="subTitle"/>
          </p:nvPr>
        </p:nvSpPr>
        <p:spPr>
          <a:xfrm>
            <a:off x="504000" y="226080"/>
            <a:ext cx="9072000" cy="438840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3" name="Shape 23"/>
        <p:cNvGrpSpPr/>
        <p:nvPr/>
      </p:nvGrpSpPr>
      <p:grpSpPr>
        <a:xfrm>
          <a:off x="0" y="0"/>
          <a:ext cx="0" cy="0"/>
          <a:chOff x="0" y="0"/>
          <a:chExt cx="0" cy="0"/>
        </a:xfrm>
      </p:grpSpPr>
      <p:sp>
        <p:nvSpPr>
          <p:cNvPr id="24" name="Google Shape;24;p8"/>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8"/>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6" name="Google Shape;26;p8"/>
          <p:cNvSpPr txBox="1"/>
          <p:nvPr>
            <p:ph idx="2" type="body"/>
          </p:nvPr>
        </p:nvSpPr>
        <p:spPr>
          <a:xfrm>
            <a:off x="515268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7" name="Google Shape;27;p8"/>
          <p:cNvSpPr txBox="1"/>
          <p:nvPr>
            <p:ph idx="3" type="body"/>
          </p:nvPr>
        </p:nvSpPr>
        <p:spPr>
          <a:xfrm>
            <a:off x="50400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28" name="Shape 28"/>
        <p:cNvGrpSpPr/>
        <p:nvPr/>
      </p:nvGrpSpPr>
      <p:grpSpPr>
        <a:xfrm>
          <a:off x="0" y="0"/>
          <a:ext cx="0" cy="0"/>
          <a:chOff x="0" y="0"/>
          <a:chExt cx="0" cy="0"/>
        </a:xfrm>
      </p:grpSpPr>
      <p:sp>
        <p:nvSpPr>
          <p:cNvPr id="29" name="Google Shape;29;p9"/>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9"/>
          <p:cNvSpPr txBox="1"/>
          <p:nvPr>
            <p:ph idx="1" type="body"/>
          </p:nvPr>
        </p:nvSpPr>
        <p:spPr>
          <a:xfrm>
            <a:off x="50400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1" name="Google Shape;31;p9"/>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2" name="Google Shape;32;p9"/>
          <p:cNvSpPr txBox="1"/>
          <p:nvPr>
            <p:ph idx="3" type="body"/>
          </p:nvPr>
        </p:nvSpPr>
        <p:spPr>
          <a:xfrm>
            <a:off x="515268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3" name="Shape 33"/>
        <p:cNvGrpSpPr/>
        <p:nvPr/>
      </p:nvGrpSpPr>
      <p:grpSpPr>
        <a:xfrm>
          <a:off x="0" y="0"/>
          <a:ext cx="0" cy="0"/>
          <a:chOff x="0" y="0"/>
          <a:chExt cx="0" cy="0"/>
        </a:xfrm>
      </p:grpSpPr>
      <p:sp>
        <p:nvSpPr>
          <p:cNvPr id="34" name="Google Shape;34;p10"/>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0"/>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6" name="Google Shape;36;p10"/>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7" name="Google Shape;37;p10"/>
          <p:cNvSpPr txBox="1"/>
          <p:nvPr>
            <p:ph idx="3" type="body"/>
          </p:nvPr>
        </p:nvSpPr>
        <p:spPr>
          <a:xfrm>
            <a:off x="504000" y="304452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1"/>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p1"/>
          <p:cNvSpPr txBox="1"/>
          <p:nvPr>
            <p:ph idx="1" type="body"/>
          </p:nvPr>
        </p:nvSpPr>
        <p:spPr>
          <a:xfrm>
            <a:off x="504000" y="1326600"/>
            <a:ext cx="9072000" cy="328860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p:nvPr/>
        </p:nvSpPr>
        <p:spPr>
          <a:xfrm>
            <a:off x="457200" y="225720"/>
            <a:ext cx="9071280" cy="94608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i="0" lang="de-DE" sz="2000" u="none" cap="none" strike="noStrike">
                <a:solidFill>
                  <a:srgbClr val="FF4C00"/>
                </a:solidFill>
                <a:latin typeface="Arial"/>
                <a:ea typeface="Arial"/>
                <a:cs typeface="Arial"/>
                <a:sym typeface="Arial"/>
              </a:rPr>
              <a:t>PAST ALLES? GEWELDIG!</a:t>
            </a:r>
            <a:br>
              <a:rPr b="0" i="0" lang="de-DE" sz="1800" u="none" cap="none" strike="noStrike">
                <a:solidFill>
                  <a:srgbClr val="FF4C00"/>
                </a:solidFill>
                <a:latin typeface="Arial"/>
                <a:ea typeface="Arial"/>
                <a:cs typeface="Arial"/>
                <a:sym typeface="Arial"/>
              </a:rPr>
            </a:br>
            <a:r>
              <a:rPr b="0" i="0" lang="de-DE" sz="1400" u="none" cap="none" strike="noStrike">
                <a:solidFill>
                  <a:srgbClr val="FF4C00"/>
                </a:solidFill>
                <a:latin typeface="Arial"/>
                <a:ea typeface="Arial"/>
                <a:cs typeface="Arial"/>
                <a:sym typeface="Arial"/>
              </a:rPr>
              <a:t>ALS HET NIET PAST KUN JE PARTNER ARTIKELEN HEEL MAKKELIJK RETOURNEREN.</a:t>
            </a:r>
            <a:endParaRPr b="0" i="0" sz="1400" u="none" cap="none" strike="noStrike">
              <a:solidFill>
                <a:srgbClr val="FF4C00"/>
              </a:solidFill>
              <a:latin typeface="Arial"/>
              <a:ea typeface="Arial"/>
              <a:cs typeface="Arial"/>
              <a:sym typeface="Arial"/>
            </a:endParaRPr>
          </a:p>
        </p:txBody>
      </p:sp>
      <p:sp>
        <p:nvSpPr>
          <p:cNvPr id="61" name="Google Shape;61;p14"/>
          <p:cNvSpPr/>
          <p:nvPr/>
        </p:nvSpPr>
        <p:spPr>
          <a:xfrm>
            <a:off x="370800" y="2834640"/>
            <a:ext cx="4200840" cy="11142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1. VOORBEREIDING</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Het pakket is door een Zalando Partner</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verstuurd. Als je het pakket wilt retour-</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neren vragen we je om het bijgeleverde</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retourdocument te gebruiken.</a:t>
            </a:r>
            <a:endParaRPr b="0" i="0" sz="900" u="none" cap="none" strike="noStrike">
              <a:latin typeface="Arial"/>
              <a:ea typeface="Arial"/>
              <a:cs typeface="Arial"/>
              <a:sym typeface="Arial"/>
            </a:endParaRPr>
          </a:p>
        </p:txBody>
      </p:sp>
      <p:sp>
        <p:nvSpPr>
          <p:cNvPr id="62" name="Google Shape;62;p14"/>
          <p:cNvSpPr/>
          <p:nvPr/>
        </p:nvSpPr>
        <p:spPr>
          <a:xfrm>
            <a:off x="3422150" y="2762652"/>
            <a:ext cx="3892800" cy="20232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2. RETOURNEREN</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Je hebt </a:t>
            </a:r>
            <a:r>
              <a:rPr lang="de-DE" sz="900"/>
              <a:t>30</a:t>
            </a:r>
            <a:r>
              <a:rPr b="0" i="0" lang="de-DE" sz="900" u="none" cap="none" strike="noStrike">
                <a:solidFill>
                  <a:srgbClr val="000000"/>
                </a:solidFill>
                <a:latin typeface="Arial"/>
                <a:ea typeface="Arial"/>
                <a:cs typeface="Arial"/>
                <a:sym typeface="Arial"/>
              </a:rPr>
              <a:t> dagen de tijd om het pakket</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te retourneren. Je hoeft het alleen maar</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af te geven bij een </a:t>
            </a:r>
            <a:r>
              <a:rPr lang="de-DE" sz="900">
                <a:solidFill>
                  <a:schemeClr val="dk1"/>
                </a:solidFill>
              </a:rPr>
              <a:t>BPost</a:t>
            </a:r>
            <a:r>
              <a:rPr b="0" i="0" lang="de-DE" sz="900" u="none" cap="none" strike="noStrike">
                <a:solidFill>
                  <a:srgbClr val="000000"/>
                </a:solidFill>
                <a:latin typeface="Arial"/>
                <a:ea typeface="Arial"/>
                <a:cs typeface="Arial"/>
                <a:sym typeface="Arial"/>
              </a:rPr>
              <a:t> punt.</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1" i="0" lang="de-DE" sz="900" u="none" cap="none" strike="noStrike">
                <a:solidFill>
                  <a:srgbClr val="000000"/>
                </a:solidFill>
              </a:rPr>
              <a:t>Belangrijk</a:t>
            </a:r>
            <a:r>
              <a:rPr b="0" i="0" lang="de-DE" sz="900" u="none" cap="none" strike="noStrike">
                <a:solidFill>
                  <a:srgbClr val="000000"/>
                </a:solidFill>
                <a:latin typeface="Arial"/>
                <a:ea typeface="Arial"/>
                <a:cs typeface="Arial"/>
                <a:sym typeface="Arial"/>
              </a:rPr>
              <a:t>: Stuur het pakket niet terug</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aan Zalando maar aan de Partner die</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het geleverd heeft.</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900"/>
          </a:p>
          <a:p>
            <a:pPr indent="0" lvl="0" marL="0" marR="0" rtl="0" algn="l">
              <a:lnSpc>
                <a:spcPct val="100000"/>
              </a:lnSpc>
              <a:spcBef>
                <a:spcPts val="0"/>
              </a:spcBef>
              <a:spcAft>
                <a:spcPts val="0"/>
              </a:spcAft>
              <a:buNone/>
            </a:pPr>
            <a:r>
              <a:rPr b="1" lang="de-DE" sz="900">
                <a:solidFill>
                  <a:schemeClr val="dk1"/>
                </a:solidFill>
              </a:rPr>
              <a:t>Gebruik voor retourzendingen het retouretiket dat in de oorspronkelijke leveringsdoos zat. Het gebruik van een onjuist retouretiket kan leiden tot verkeerd geadresseerde retourzendingen en bijgevolg tot vertragingen in de verwerking van de terugbetaling.</a:t>
            </a:r>
            <a:endParaRPr b="1" sz="900"/>
          </a:p>
        </p:txBody>
      </p:sp>
      <p:sp>
        <p:nvSpPr>
          <p:cNvPr id="63" name="Google Shape;63;p14"/>
          <p:cNvSpPr/>
          <p:nvPr/>
        </p:nvSpPr>
        <p:spPr>
          <a:xfrm>
            <a:off x="6956080" y="2762640"/>
            <a:ext cx="4150500" cy="9561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3. TERUGBETALING</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Zodra de retourzending door onze</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Partner is verwerkt ontvang je een</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email ter bevestiging. Zalando zal</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dan de terugbetaling verwerken.</a:t>
            </a:r>
            <a:endParaRPr b="0" i="0" sz="900" u="none" cap="none" strike="noStrike">
              <a:latin typeface="Arial"/>
              <a:ea typeface="Arial"/>
              <a:cs typeface="Arial"/>
              <a:sym typeface="Arial"/>
            </a:endParaRPr>
          </a:p>
        </p:txBody>
      </p:sp>
      <p:sp>
        <p:nvSpPr>
          <p:cNvPr id="64" name="Google Shape;64;p14"/>
          <p:cNvSpPr/>
          <p:nvPr/>
        </p:nvSpPr>
        <p:spPr>
          <a:xfrm>
            <a:off x="376435" y="5160485"/>
            <a:ext cx="9232800" cy="8583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de-DE" sz="1000" u="none" cap="none" strike="noStrike">
                <a:solidFill>
                  <a:srgbClr val="000000"/>
                </a:solidFill>
                <a:latin typeface="Arial"/>
                <a:ea typeface="Arial"/>
                <a:cs typeface="Arial"/>
                <a:sym typeface="Arial"/>
              </a:rPr>
              <a:t>*Ben je het retourdocument kwijt? Of heb je verdere vragen? Neem eens een kijkje bij onze veelgestelde vragen: zalando.be/faq.</a:t>
            </a:r>
            <a:endParaRPr b="0" i="0" sz="1000" u="none" cap="none" strike="noStrike">
              <a:latin typeface="Arial"/>
              <a:ea typeface="Arial"/>
              <a:cs typeface="Arial"/>
              <a:sym typeface="Arial"/>
            </a:endParaRPr>
          </a:p>
        </p:txBody>
      </p:sp>
      <p:pic>
        <p:nvPicPr>
          <p:cNvPr id="65" name="Google Shape;65;p14"/>
          <p:cNvPicPr preferRelativeResize="0"/>
          <p:nvPr/>
        </p:nvPicPr>
        <p:blipFill rotWithShape="1">
          <a:blip r:embed="rId3">
            <a:alphaModFix/>
          </a:blip>
          <a:srcRect b="0" l="0" r="0" t="0"/>
          <a:stretch/>
        </p:blipFill>
        <p:spPr>
          <a:xfrm>
            <a:off x="926280" y="1678680"/>
            <a:ext cx="1085040" cy="789840"/>
          </a:xfrm>
          <a:prstGeom prst="rect">
            <a:avLst/>
          </a:prstGeom>
          <a:noFill/>
          <a:ln>
            <a:noFill/>
          </a:ln>
        </p:spPr>
      </p:pic>
      <p:pic>
        <p:nvPicPr>
          <p:cNvPr id="66" name="Google Shape;66;p14"/>
          <p:cNvPicPr preferRelativeResize="0"/>
          <p:nvPr/>
        </p:nvPicPr>
        <p:blipFill rotWithShape="1">
          <a:blip r:embed="rId4">
            <a:alphaModFix/>
          </a:blip>
          <a:srcRect b="0" l="0" r="0" t="0"/>
          <a:stretch/>
        </p:blipFill>
        <p:spPr>
          <a:xfrm>
            <a:off x="3541675" y="1630983"/>
            <a:ext cx="1323360" cy="885240"/>
          </a:xfrm>
          <a:prstGeom prst="rect">
            <a:avLst/>
          </a:prstGeom>
          <a:noFill/>
          <a:ln>
            <a:noFill/>
          </a:ln>
        </p:spPr>
      </p:pic>
      <p:pic>
        <p:nvPicPr>
          <p:cNvPr id="67" name="Google Shape;67;p14"/>
          <p:cNvPicPr preferRelativeResize="0"/>
          <p:nvPr/>
        </p:nvPicPr>
        <p:blipFill rotWithShape="1">
          <a:blip r:embed="rId5">
            <a:alphaModFix/>
          </a:blip>
          <a:srcRect b="0" l="0" r="0" t="0"/>
          <a:stretch/>
        </p:blipFill>
        <p:spPr>
          <a:xfrm>
            <a:off x="7063050" y="1586518"/>
            <a:ext cx="824040" cy="974160"/>
          </a:xfrm>
          <a:prstGeom prst="rect">
            <a:avLst/>
          </a:prstGeom>
          <a:noFill/>
          <a:ln>
            <a:noFill/>
          </a:ln>
        </p:spPr>
      </p:pic>
      <p:pic>
        <p:nvPicPr>
          <p:cNvPr id="68" name="Google Shape;68;p14"/>
          <p:cNvPicPr preferRelativeResize="0"/>
          <p:nvPr/>
        </p:nvPicPr>
        <p:blipFill>
          <a:blip r:embed="rId6">
            <a:alphaModFix/>
          </a:blip>
          <a:stretch>
            <a:fillRect/>
          </a:stretch>
        </p:blipFill>
        <p:spPr>
          <a:xfrm>
            <a:off x="7698825" y="225725"/>
            <a:ext cx="1976825" cy="3697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