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gx2rp3BEappmiFXn4s2Jjl8vfr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de/returns/" TargetMode="External"/><Relationship Id="rId4" Type="http://schemas.openxmlformats.org/officeDocument/2006/relationships/hyperlink" Target="https://www.zalando.de/returns/" TargetMode="External"/><Relationship Id="rId5" Type="http://schemas.openxmlformats.org/officeDocument/2006/relationships/hyperlink" Target="https://www.zalando.de/returns/" TargetMode="External"/><Relationship Id="rId6" Type="http://schemas.openxmlformats.org/officeDocument/2006/relationships/hyperlink" Target="https://fr.zalando.be/faq/Returns-and-Refunds"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784975" y="391450"/>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lang="en-US" sz="1800">
                <a:solidFill>
                  <a:srgbClr val="FF4C00"/>
                </a:solidFill>
              </a:rPr>
              <a:t>VOUS SOUHAITEZ RETOURNER UN ARTICLE ? VOICI LA MARCHE À SUIVRE!</a:t>
            </a:r>
            <a:endParaRPr b="1" i="0" sz="1800" u="none" cap="none" strike="noStrike">
              <a:solidFill>
                <a:srgbClr val="FF4C00"/>
              </a:solidFill>
              <a:latin typeface="Arial"/>
              <a:ea typeface="Arial"/>
              <a:cs typeface="Arial"/>
              <a:sym typeface="Arial"/>
            </a:endParaRPr>
          </a:p>
        </p:txBody>
      </p:sp>
      <p:sp>
        <p:nvSpPr>
          <p:cNvPr id="64" name="Google Shape;64;p2"/>
          <p:cNvSpPr txBox="1"/>
          <p:nvPr/>
        </p:nvSpPr>
        <p:spPr>
          <a:xfrm>
            <a:off x="784975" y="1137387"/>
            <a:ext cx="2652600" cy="210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1. </a:t>
            </a:r>
            <a:r>
              <a:rPr b="1" lang="en-US" sz="1200">
                <a:solidFill>
                  <a:schemeClr val="dk1"/>
                </a:solidFill>
                <a:uFill>
                  <a:noFill/>
                </a:uFill>
                <a:hlinkClick r:id="rId3">
                  <a:extLst>
                    <a:ext uri="{A12FA001-AC4F-418D-AE19-62706E023703}">
                      <ahyp:hlinkClr val="tx"/>
                    </a:ext>
                  </a:extLst>
                </a:hlinkClick>
              </a:rPr>
              <a:t>Enregistrez votre retour en ligne sur</a:t>
            </a:r>
            <a:r>
              <a:rPr b="1" lang="en-US" sz="1200">
                <a:uFill>
                  <a:noFill/>
                </a:uFill>
                <a:hlinkClick r:id="rId4"/>
              </a:rPr>
              <a:t>:</a:t>
            </a:r>
            <a:endParaRPr b="1" sz="1200"/>
          </a:p>
          <a:p>
            <a:pPr indent="0" lvl="0" marL="0" marR="0" rtl="0" algn="l">
              <a:lnSpc>
                <a:spcPct val="100000"/>
              </a:lnSpc>
              <a:spcBef>
                <a:spcPts val="0"/>
              </a:spcBef>
              <a:spcAft>
                <a:spcPts val="0"/>
              </a:spcAft>
              <a:buClr>
                <a:srgbClr val="000000"/>
              </a:buClr>
              <a:buSzPts val="1400"/>
              <a:buFont typeface="Arial"/>
              <a:buNone/>
            </a:pPr>
            <a:r>
              <a:t/>
            </a:r>
            <a:endParaRPr>
              <a:uFill>
                <a:noFill/>
              </a:uFill>
              <a:hlinkClick r:id="rId5"/>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6"/>
              </a:rPr>
              <a:t>https://fr.zalando.be/faq/Returns-and-Refunds</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Enregistrez votre retour en ligne pour assurer un traitement correct. Sélectionnez les articles de votre commande que vous souhaitez retourner et indiquez la raison du retour.</a:t>
            </a:r>
            <a:endParaRPr b="0" i="0" sz="900" u="none" cap="none" strike="noStrike">
              <a:solidFill>
                <a:schemeClr val="dk1"/>
              </a:solidFill>
              <a:latin typeface="Arial"/>
              <a:ea typeface="Arial"/>
              <a:cs typeface="Arial"/>
              <a:sym typeface="Arial"/>
            </a:endParaRPr>
          </a:p>
        </p:txBody>
      </p:sp>
      <p:sp>
        <p:nvSpPr>
          <p:cNvPr id="65" name="Google Shape;65;p2"/>
          <p:cNvSpPr txBox="1"/>
          <p:nvPr/>
        </p:nvSpPr>
        <p:spPr>
          <a:xfrm>
            <a:off x="4473700" y="1137375"/>
            <a:ext cx="3567900" cy="2194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2. </a:t>
            </a:r>
            <a:r>
              <a:rPr b="1" lang="en-US" sz="1200">
                <a:solidFill>
                  <a:schemeClr val="dk1"/>
                </a:solidFill>
              </a:rPr>
              <a:t>Emballez les articles à retourner</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Mettez les articles dans leur emballage d'origine dans le carton d'expédition. Collez l'étiquette de retour fournie sur le carton en veillant à ce qu'il soit bien fermé.</a:t>
            </a:r>
            <a:r>
              <a:rPr lang="en-US" sz="1000">
                <a:solidFill>
                  <a:srgbClr val="FF0000"/>
                </a:solidFill>
              </a:rPr>
              <a:t> </a:t>
            </a:r>
            <a:r>
              <a:rPr b="1" lang="en-US" sz="1000">
                <a:solidFill>
                  <a:schemeClr val="dk1"/>
                </a:solidFill>
              </a:rPr>
              <a:t>S'il n'y avait pas d'étiquette de retour incluse dans le carton ou si vous l'avez perdue, vous pouvez en créer une nouvelle en ligne.</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784975" y="3245775"/>
            <a:ext cx="2800800" cy="1400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3. </a:t>
            </a:r>
            <a:r>
              <a:rPr b="1" lang="en-US" sz="1200">
                <a:solidFill>
                  <a:schemeClr val="dk1"/>
                </a:solidFill>
              </a:rPr>
              <a:t>Envoyez les articles</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US" sz="1000">
                <a:solidFill>
                  <a:schemeClr val="dk1"/>
                </a:solidFill>
              </a:rPr>
              <a:t>Vous disposez d'un délai de 30 jours pour retourner des articles. Veuillez déposer le colis auprès de l'un de nos transporteurs partenaires en utilisant l'étiquette de retour jointe et conservez le justificatif d'envoi. Les frais d'expédition sont à notre charge.</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784985" y="4979970"/>
            <a:ext cx="9233400" cy="858600"/>
          </a:xfrm>
          <a:prstGeom prst="rect">
            <a:avLst/>
          </a:prstGeom>
          <a:noFill/>
          <a:ln>
            <a:noFill/>
          </a:ln>
        </p:spPr>
        <p:txBody>
          <a:bodyPr anchorCtr="0" anchor="t" bIns="45000" lIns="90000" spcFirstLastPara="1" rIns="90000" wrap="square" tIns="45000">
            <a:noAutofit/>
          </a:bodyPr>
          <a:lstStyle/>
          <a:p>
            <a:pPr indent="0" lvl="0" marL="0" rtl="0" algn="l">
              <a:spcBef>
                <a:spcPts val="0"/>
              </a:spcBef>
              <a:spcAft>
                <a:spcPts val="0"/>
              </a:spcAft>
              <a:buClr>
                <a:schemeClr val="dk1"/>
              </a:buClr>
              <a:buFont typeface="Arial"/>
              <a:buNone/>
            </a:pPr>
            <a:r>
              <a:rPr b="1" lang="en-US" sz="1000">
                <a:solidFill>
                  <a:schemeClr val="dk1"/>
                </a:solidFill>
              </a:rPr>
              <a:t>Besoin d’aide? Rendez-vous sur https://fr.zalando.be/aide</a:t>
            </a:r>
            <a:endParaRPr b="1" i="0" sz="1000" u="none" cap="none" strike="noStrike">
              <a:solidFill>
                <a:srgbClr val="000000"/>
              </a:solidFill>
              <a:latin typeface="Arial"/>
              <a:ea typeface="Arial"/>
              <a:cs typeface="Arial"/>
              <a:sym typeface="Arial"/>
            </a:endParaRPr>
          </a:p>
        </p:txBody>
      </p:sp>
      <p:sp>
        <p:nvSpPr>
          <p:cNvPr id="68" name="Google Shape;68;p2"/>
          <p:cNvSpPr txBox="1"/>
          <p:nvPr/>
        </p:nvSpPr>
        <p:spPr>
          <a:xfrm>
            <a:off x="4586350" y="3245775"/>
            <a:ext cx="3000000" cy="98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4. </a:t>
            </a:r>
            <a:r>
              <a:rPr b="1" lang="en-US" sz="1200">
                <a:solidFill>
                  <a:schemeClr val="dk1"/>
                </a:solidFill>
              </a:rPr>
              <a:t>Remboursement</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rPr>
              <a:t>Dès que nous aurons vérifié votre retour, vous recevrez une confirmation par e-mail ainsi que votre remboursement.</a:t>
            </a:r>
            <a:endParaRPr b="0" i="0" sz="1000" u="none" cap="none" strike="noStrike">
              <a:solidFill>
                <a:schemeClr val="dk1"/>
              </a:solidFill>
              <a:latin typeface="Arial"/>
              <a:ea typeface="Arial"/>
              <a:cs typeface="Arial"/>
              <a:sym typeface="Arial"/>
            </a:endParaRPr>
          </a:p>
        </p:txBody>
      </p:sp>
      <p:pic>
        <p:nvPicPr>
          <p:cNvPr id="69" name="Google Shape;69;p2"/>
          <p:cNvPicPr preferRelativeResize="0"/>
          <p:nvPr/>
        </p:nvPicPr>
        <p:blipFill>
          <a:blip r:embed="rId7">
            <a:alphaModFix/>
          </a:blip>
          <a:stretch>
            <a:fillRect/>
          </a:stretch>
        </p:blipFill>
        <p:spPr>
          <a:xfrm>
            <a:off x="7254700" y="4804050"/>
            <a:ext cx="2522850" cy="471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