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1"/>
          <p:cNvSpPr txBox="1"/>
          <p:nvPr>
            <p:ph idx="2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2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2"/>
          <p:cNvSpPr txBox="1"/>
          <p:nvPr>
            <p:ph idx="4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2"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3"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4"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3"/>
          <p:cNvSpPr txBox="1"/>
          <p:nvPr>
            <p:ph idx="5"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3"/>
          <p:cNvSpPr txBox="1"/>
          <p:nvPr>
            <p:ph idx="6"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6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 txBox="1"/>
          <p:nvPr>
            <p:ph idx="1"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8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8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8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8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9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9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9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3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0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3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400" u="none" cap="none" strike="noStrike"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3.png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457200" y="171126"/>
            <a:ext cx="9071700" cy="115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3300" lvl="0" marL="15458" rtl="0" algn="l">
              <a:lnSpc>
                <a:spcPct val="8686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000">
                <a:solidFill>
                  <a:srgbClr val="FF4C00"/>
                </a:solidFill>
              </a:rPr>
              <a:t>PASSET DEN? PERFEKT! </a:t>
            </a:r>
            <a:endParaRPr b="1" sz="2000">
              <a:solidFill>
                <a:srgbClr val="FF4C00"/>
              </a:solidFill>
            </a:endParaRPr>
          </a:p>
          <a:p>
            <a:pPr indent="3300" lvl="0" marL="15458" rtl="0" algn="l">
              <a:lnSpc>
                <a:spcPct val="8686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solidFill>
                  <a:srgbClr val="FF4C00"/>
                </a:solidFill>
              </a:rPr>
              <a:t>HVIS IKKE, SÅ ER DET ENKELT Å RETURNERE VARER. </a:t>
            </a:r>
            <a:endParaRPr sz="1500">
              <a:solidFill>
                <a:srgbClr val="FF4C0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000">
              <a:solidFill>
                <a:srgbClr val="FF860D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FF860D"/>
              </a:solidFill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370800" y="2834650"/>
            <a:ext cx="26079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1361"/>
              </a:spcBef>
              <a:spcAft>
                <a:spcPts val="0"/>
              </a:spcAft>
              <a:buSzPts val="1100"/>
              <a:buNone/>
            </a:pPr>
            <a:r>
              <a:rPr b="1" lang="en-US" sz="1200">
                <a:solidFill>
                  <a:srgbClr val="FF4C00"/>
                </a:solidFill>
              </a:rPr>
              <a:t>1. KLARGJØR RETUR </a:t>
            </a:r>
            <a:endParaRPr b="1" sz="1200">
              <a:solidFill>
                <a:srgbClr val="FF4C00"/>
              </a:solidFill>
            </a:endParaRPr>
          </a:p>
          <a:p>
            <a:pPr indent="0" lvl="0" marL="0" rtl="0" algn="l">
              <a:spcBef>
                <a:spcPts val="1361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>
                <a:solidFill>
                  <a:schemeClr val="dk1"/>
                </a:solidFill>
              </a:rPr>
              <a:t>Varen ble sendt fra en av våre partnere. Dersom du ønsker å levere noe tilbake, kan du bruke returseddelen som fulgte med sendingen. 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219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>
                <a:solidFill>
                  <a:schemeClr val="dk1"/>
                </a:solidFill>
              </a:rPr>
              <a:t>Vær oppmerksom på at returer for  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>
                <a:solidFill>
                  <a:schemeClr val="dk1"/>
                </a:solidFill>
              </a:rPr>
              <a:t>Zalando-partnervarer ikke kan behandles online. </a:t>
            </a:r>
            <a:endParaRPr sz="900">
              <a:solidFill>
                <a:srgbClr val="231F20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65" name="Google Shape;65;p14"/>
          <p:cNvSpPr txBox="1"/>
          <p:nvPr/>
        </p:nvSpPr>
        <p:spPr>
          <a:xfrm>
            <a:off x="3422150" y="2838850"/>
            <a:ext cx="2845500" cy="18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US" sz="1200">
                <a:solidFill>
                  <a:srgbClr val="FF4C00"/>
                </a:solidFill>
              </a:rPr>
              <a:t>2. RETURNERE </a:t>
            </a:r>
            <a:endParaRPr sz="1200">
              <a:solidFill>
                <a:srgbClr val="FF4C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900">
                <a:solidFill>
                  <a:schemeClr val="dk1"/>
                </a:solidFill>
              </a:rPr>
              <a:t>Du kan returnere varer innen 30 dager via 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>
                <a:solidFill>
                  <a:schemeClr val="dk1"/>
                </a:solidFill>
              </a:rPr>
              <a:t>en PostNord pakkestasjon. 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900">
                <a:solidFill>
                  <a:schemeClr val="dk1"/>
                </a:solidFill>
              </a:rPr>
              <a:t>Viktig</a:t>
            </a:r>
            <a:r>
              <a:rPr lang="en-US" sz="900">
                <a:solidFill>
                  <a:schemeClr val="dk1"/>
                </a:solidFill>
              </a:rPr>
              <a:t>: Returner varene direkte til partner 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3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>
                <a:solidFill>
                  <a:schemeClr val="dk1"/>
                </a:solidFill>
              </a:rPr>
              <a:t>og ikke til Zalando. </a:t>
            </a:r>
            <a:endParaRPr sz="9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9960"/>
              </a:lnSpc>
              <a:spcBef>
                <a:spcPts val="111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900">
                <a:solidFill>
                  <a:schemeClr val="dk1"/>
                </a:solidFill>
              </a:rPr>
              <a:t>Ved returer skal du bruke returetiketten som lå i esken med den  opprinnelige pakken. Bruk av feil returetikett kan resultere i  feilsendt retur og følgelig føre til forsinkelser i behandlingen av  refusjonen. </a:t>
            </a:r>
            <a:endParaRPr sz="9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66" name="Google Shape;66;p14"/>
          <p:cNvSpPr txBox="1"/>
          <p:nvPr/>
        </p:nvSpPr>
        <p:spPr>
          <a:xfrm>
            <a:off x="6654675" y="2838850"/>
            <a:ext cx="3374400" cy="168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528"/>
              </a:spcBef>
              <a:spcAft>
                <a:spcPts val="0"/>
              </a:spcAft>
              <a:buSzPts val="1100"/>
              <a:buNone/>
            </a:pPr>
            <a:r>
              <a:rPr b="1" lang="en-US" sz="1200">
                <a:solidFill>
                  <a:srgbClr val="FF4C00"/>
                </a:solidFill>
              </a:rPr>
              <a:t>3. REFUSJON </a:t>
            </a:r>
            <a:endParaRPr b="1" sz="1200">
              <a:solidFill>
                <a:srgbClr val="FF4C00"/>
              </a:solidFill>
            </a:endParaRPr>
          </a:p>
          <a:p>
            <a:pPr indent="0" lvl="0" marL="0" rtl="0" algn="l">
              <a:spcBef>
                <a:spcPts val="528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>
                <a:solidFill>
                  <a:schemeClr val="dk1"/>
                </a:solidFill>
              </a:rPr>
              <a:t>En bekreftelse blir sendt deg på e-post når vår partner har mottatt forsendelsen. Zalando vil refundere varen for deg. 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231F20"/>
                </a:solidFill>
              </a:rPr>
              <a:t> </a:t>
            </a:r>
            <a:endParaRPr sz="900"/>
          </a:p>
        </p:txBody>
      </p:sp>
      <p:sp>
        <p:nvSpPr>
          <p:cNvPr id="67" name="Google Shape;67;p14"/>
          <p:cNvSpPr txBox="1"/>
          <p:nvPr/>
        </p:nvSpPr>
        <p:spPr>
          <a:xfrm>
            <a:off x="228200" y="3442662"/>
            <a:ext cx="9233400" cy="236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rtl="0" algn="l">
              <a:spcBef>
                <a:spcPts val="11882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</a:rPr>
              <a:t>*Har du spørsmål? Vil du komme i kontakt med oss? Besøk vår FAQ for mer informasjon:https://www.zalando.no/faq</a:t>
            </a:r>
            <a:endParaRPr sz="10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22">
              <a:solidFill>
                <a:srgbClr val="231F20"/>
              </a:solidFill>
            </a:endParaRPr>
          </a:p>
        </p:txBody>
      </p:sp>
      <p:pic>
        <p:nvPicPr>
          <p:cNvPr id="68" name="Google Shape;6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400" cy="79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720" cy="88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02575" y="1586517"/>
            <a:ext cx="824400" cy="974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02075" y="350050"/>
            <a:ext cx="2406250" cy="45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