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5.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4"/>
  </p:notesMasterIdLst>
  <p:handoutMasterIdLst>
    <p:handoutMasterId r:id="rId25"/>
  </p:handoutMasterIdLst>
  <p:sldIdLst>
    <p:sldId id="256" r:id="rId3"/>
    <p:sldId id="258" r:id="rId4"/>
    <p:sldId id="284" r:id="rId5"/>
    <p:sldId id="294" r:id="rId6"/>
    <p:sldId id="307" r:id="rId7"/>
    <p:sldId id="282" r:id="rId8"/>
    <p:sldId id="269" r:id="rId9"/>
    <p:sldId id="267" r:id="rId10"/>
    <p:sldId id="312" r:id="rId11"/>
    <p:sldId id="313" r:id="rId12"/>
    <p:sldId id="314" r:id="rId13"/>
    <p:sldId id="291" r:id="rId14"/>
    <p:sldId id="308" r:id="rId15"/>
    <p:sldId id="296" r:id="rId16"/>
    <p:sldId id="273" r:id="rId17"/>
    <p:sldId id="310" r:id="rId18"/>
    <p:sldId id="309" r:id="rId19"/>
    <p:sldId id="275" r:id="rId20"/>
    <p:sldId id="306" r:id="rId21"/>
    <p:sldId id="299" r:id="rId22"/>
    <p:sldId id="262" r:id="rId23"/>
  </p:sldIdLst>
  <p:sldSz cx="12188825" cy="6858000"/>
  <p:notesSz cx="6858000" cy="9144000"/>
  <p:defaultTextStyle>
    <a:defPPr>
      <a:defRPr lang="en-US"/>
    </a:defPPr>
    <a:lvl1pPr marL="0" algn="l" defTabSz="1172078" rtl="0" eaLnBrk="1" latinLnBrk="0" hangingPunct="1">
      <a:defRPr sz="2300" kern="1200">
        <a:solidFill>
          <a:schemeClr val="tx1"/>
        </a:solidFill>
        <a:latin typeface="+mn-lt"/>
        <a:ea typeface="+mn-ea"/>
        <a:cs typeface="+mn-cs"/>
      </a:defRPr>
    </a:lvl1pPr>
    <a:lvl2pPr marL="586039" algn="l" defTabSz="1172078" rtl="0" eaLnBrk="1" latinLnBrk="0" hangingPunct="1">
      <a:defRPr sz="2300" kern="1200">
        <a:solidFill>
          <a:schemeClr val="tx1"/>
        </a:solidFill>
        <a:latin typeface="+mn-lt"/>
        <a:ea typeface="+mn-ea"/>
        <a:cs typeface="+mn-cs"/>
      </a:defRPr>
    </a:lvl2pPr>
    <a:lvl3pPr marL="1172078" algn="l" defTabSz="1172078" rtl="0" eaLnBrk="1" latinLnBrk="0" hangingPunct="1">
      <a:defRPr sz="2300" kern="1200">
        <a:solidFill>
          <a:schemeClr val="tx1"/>
        </a:solidFill>
        <a:latin typeface="+mn-lt"/>
        <a:ea typeface="+mn-ea"/>
        <a:cs typeface="+mn-cs"/>
      </a:defRPr>
    </a:lvl3pPr>
    <a:lvl4pPr marL="1758117" algn="l" defTabSz="1172078" rtl="0" eaLnBrk="1" latinLnBrk="0" hangingPunct="1">
      <a:defRPr sz="2300" kern="1200">
        <a:solidFill>
          <a:schemeClr val="tx1"/>
        </a:solidFill>
        <a:latin typeface="+mn-lt"/>
        <a:ea typeface="+mn-ea"/>
        <a:cs typeface="+mn-cs"/>
      </a:defRPr>
    </a:lvl4pPr>
    <a:lvl5pPr marL="2344156" algn="l" defTabSz="1172078" rtl="0" eaLnBrk="1" latinLnBrk="0" hangingPunct="1">
      <a:defRPr sz="2300" kern="1200">
        <a:solidFill>
          <a:schemeClr val="tx1"/>
        </a:solidFill>
        <a:latin typeface="+mn-lt"/>
        <a:ea typeface="+mn-ea"/>
        <a:cs typeface="+mn-cs"/>
      </a:defRPr>
    </a:lvl5pPr>
    <a:lvl6pPr marL="2930195" algn="l" defTabSz="1172078" rtl="0" eaLnBrk="1" latinLnBrk="0" hangingPunct="1">
      <a:defRPr sz="2300" kern="1200">
        <a:solidFill>
          <a:schemeClr val="tx1"/>
        </a:solidFill>
        <a:latin typeface="+mn-lt"/>
        <a:ea typeface="+mn-ea"/>
        <a:cs typeface="+mn-cs"/>
      </a:defRPr>
    </a:lvl6pPr>
    <a:lvl7pPr marL="3516234" algn="l" defTabSz="1172078" rtl="0" eaLnBrk="1" latinLnBrk="0" hangingPunct="1">
      <a:defRPr sz="2300" kern="1200">
        <a:solidFill>
          <a:schemeClr val="tx1"/>
        </a:solidFill>
        <a:latin typeface="+mn-lt"/>
        <a:ea typeface="+mn-ea"/>
        <a:cs typeface="+mn-cs"/>
      </a:defRPr>
    </a:lvl7pPr>
    <a:lvl8pPr marL="4102273" algn="l" defTabSz="1172078" rtl="0" eaLnBrk="1" latinLnBrk="0" hangingPunct="1">
      <a:defRPr sz="2300" kern="1200">
        <a:solidFill>
          <a:schemeClr val="tx1"/>
        </a:solidFill>
        <a:latin typeface="+mn-lt"/>
        <a:ea typeface="+mn-ea"/>
        <a:cs typeface="+mn-cs"/>
      </a:defRPr>
    </a:lvl8pPr>
    <a:lvl9pPr marL="4688312" algn="l" defTabSz="1172078"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na taniuchi" initials="at" lastIdx="6" clrIdx="0">
    <p:extLst>
      <p:ext uri="{19B8F6BF-5375-455C-9EA6-DF929625EA0E}">
        <p15:presenceInfo xmlns:p15="http://schemas.microsoft.com/office/powerpoint/2012/main" userId="S::ataniuchi@changematrix1.onmicrosoft.com::d9f9408b-a181-47a5-b52a-6afd65dd2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C"/>
    <a:srgbClr val="4E8F00"/>
    <a:srgbClr val="404040"/>
    <a:srgbClr val="EE4442"/>
    <a:srgbClr val="009ADB"/>
    <a:srgbClr val="E38C00"/>
    <a:srgbClr val="50ADC4"/>
    <a:srgbClr val="5091CD"/>
    <a:srgbClr val="74C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21"/>
    <p:restoredTop sz="72191"/>
  </p:normalViewPr>
  <p:slideViewPr>
    <p:cSldViewPr>
      <p:cViewPr varScale="1">
        <p:scale>
          <a:sx n="83" d="100"/>
          <a:sy n="83" d="100"/>
        </p:scale>
        <p:origin x="1904" y="192"/>
      </p:cViewPr>
      <p:guideLst>
        <p:guide orient="horz" pos="2160"/>
        <p:guide pos="3839"/>
      </p:guideLst>
    </p:cSldViewPr>
  </p:slideViewPr>
  <p:notesTextViewPr>
    <p:cViewPr>
      <p:scale>
        <a:sx n="1" d="1"/>
        <a:sy n="1" d="1"/>
      </p:scale>
      <p:origin x="0" y="0"/>
    </p:cViewPr>
  </p:notesTextViewPr>
  <p:notesViewPr>
    <p:cSldViewPr>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8846D2-9608-3D47-86C2-E2D92BBDD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577348-17C6-F648-ADCC-C9CC36D26A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7A3458-EECE-DF40-8EA5-B651DD5CAEC4}" type="datetimeFigureOut">
              <a:rPr lang="en-US" smtClean="0"/>
              <a:t>11/22/19</a:t>
            </a:fld>
            <a:endParaRPr lang="en-US"/>
          </a:p>
        </p:txBody>
      </p:sp>
      <p:sp>
        <p:nvSpPr>
          <p:cNvPr id="4" name="Footer Placeholder 3">
            <a:extLst>
              <a:ext uri="{FF2B5EF4-FFF2-40B4-BE49-F238E27FC236}">
                <a16:creationId xmlns:a16="http://schemas.microsoft.com/office/drawing/2014/main" id="{4A957272-FCBB-FD42-B4FF-B74BE1998D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246AD3-815B-EA41-9839-57EF7C09CE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14F16D-E2D9-B947-B836-EA1F37E7772C}" type="slidenum">
              <a:rPr lang="en-US" smtClean="0"/>
              <a:t>‹#›</a:t>
            </a:fld>
            <a:endParaRPr lang="en-US"/>
          </a:p>
        </p:txBody>
      </p:sp>
    </p:spTree>
    <p:extLst>
      <p:ext uri="{BB962C8B-B14F-4D97-AF65-F5344CB8AC3E}">
        <p14:creationId xmlns:p14="http://schemas.microsoft.com/office/powerpoint/2010/main" val="1792170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006A2-1279-4789-AF19-4DE723ADC732}" type="datetimeFigureOut">
              <a:rPr lang="en-US" smtClean="0"/>
              <a:t>11/22/19</a:t>
            </a:fld>
            <a:endParaRPr lang="en-US"/>
          </a:p>
        </p:txBody>
      </p:sp>
      <p:sp>
        <p:nvSpPr>
          <p:cNvPr id="4" name="Slide Image Placeholder 3"/>
          <p:cNvSpPr>
            <a:spLocks noGrp="1" noRot="1" noChangeAspect="1"/>
          </p:cNvSpPr>
          <p:nvPr>
            <p:ph type="sldImg" idx="2"/>
          </p:nvPr>
        </p:nvSpPr>
        <p:spPr>
          <a:xfrm>
            <a:off x="915194" y="495300"/>
            <a:ext cx="5027612" cy="282950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809999"/>
            <a:ext cx="5943600" cy="472440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2C9CD-803F-4978-9FCF-BB97FF0A579D}" type="slidenum">
              <a:rPr lang="en-US" smtClean="0"/>
              <a:t>‹#›</a:t>
            </a:fld>
            <a:endParaRPr lang="en-US"/>
          </a:p>
        </p:txBody>
      </p:sp>
    </p:spTree>
    <p:extLst>
      <p:ext uri="{BB962C8B-B14F-4D97-AF65-F5344CB8AC3E}">
        <p14:creationId xmlns:p14="http://schemas.microsoft.com/office/powerpoint/2010/main" val="2270815872"/>
      </p:ext>
    </p:extLst>
  </p:cSld>
  <p:clrMap bg1="lt1" tx1="dk1" bg2="lt2" tx2="dk2" accent1="accent1" accent2="accent2" accent3="accent3" accent4="accent4" accent5="accent5" accent6="accent6" hlink="hlink" folHlink="folHlink"/>
  <p:notesStyle>
    <a:lvl1pPr marL="0" algn="l" defTabSz="1172078" rtl="0" eaLnBrk="1" latinLnBrk="0" hangingPunct="1">
      <a:defRPr sz="1500" kern="1200">
        <a:solidFill>
          <a:schemeClr val="tx1"/>
        </a:solidFill>
        <a:latin typeface="+mn-lt"/>
        <a:ea typeface="+mn-ea"/>
        <a:cs typeface="+mn-cs"/>
      </a:defRPr>
    </a:lvl1pPr>
    <a:lvl2pPr marL="586039" algn="l" defTabSz="1172078" rtl="0" eaLnBrk="1" latinLnBrk="0" hangingPunct="1">
      <a:defRPr sz="1500" kern="1200">
        <a:solidFill>
          <a:schemeClr val="tx1"/>
        </a:solidFill>
        <a:latin typeface="+mn-lt"/>
        <a:ea typeface="+mn-ea"/>
        <a:cs typeface="+mn-cs"/>
      </a:defRPr>
    </a:lvl2pPr>
    <a:lvl3pPr marL="1172078" algn="l" defTabSz="1172078" rtl="0" eaLnBrk="1" latinLnBrk="0" hangingPunct="1">
      <a:defRPr sz="1500" kern="1200">
        <a:solidFill>
          <a:schemeClr val="tx1"/>
        </a:solidFill>
        <a:latin typeface="+mn-lt"/>
        <a:ea typeface="+mn-ea"/>
        <a:cs typeface="+mn-cs"/>
      </a:defRPr>
    </a:lvl3pPr>
    <a:lvl4pPr marL="1758117" algn="l" defTabSz="1172078" rtl="0" eaLnBrk="1" latinLnBrk="0" hangingPunct="1">
      <a:defRPr sz="1500" kern="1200">
        <a:solidFill>
          <a:schemeClr val="tx1"/>
        </a:solidFill>
        <a:latin typeface="+mn-lt"/>
        <a:ea typeface="+mn-ea"/>
        <a:cs typeface="+mn-cs"/>
      </a:defRPr>
    </a:lvl4pPr>
    <a:lvl5pPr marL="2344156" algn="l" defTabSz="1172078" rtl="0" eaLnBrk="1" latinLnBrk="0" hangingPunct="1">
      <a:defRPr sz="1500" kern="1200">
        <a:solidFill>
          <a:schemeClr val="tx1"/>
        </a:solidFill>
        <a:latin typeface="+mn-lt"/>
        <a:ea typeface="+mn-ea"/>
        <a:cs typeface="+mn-cs"/>
      </a:defRPr>
    </a:lvl5pPr>
    <a:lvl6pPr marL="2930195" algn="l" defTabSz="1172078" rtl="0" eaLnBrk="1" latinLnBrk="0" hangingPunct="1">
      <a:defRPr sz="1500" kern="1200">
        <a:solidFill>
          <a:schemeClr val="tx1"/>
        </a:solidFill>
        <a:latin typeface="+mn-lt"/>
        <a:ea typeface="+mn-ea"/>
        <a:cs typeface="+mn-cs"/>
      </a:defRPr>
    </a:lvl6pPr>
    <a:lvl7pPr marL="3516234" algn="l" defTabSz="1172078" rtl="0" eaLnBrk="1" latinLnBrk="0" hangingPunct="1">
      <a:defRPr sz="1500" kern="1200">
        <a:solidFill>
          <a:schemeClr val="tx1"/>
        </a:solidFill>
        <a:latin typeface="+mn-lt"/>
        <a:ea typeface="+mn-ea"/>
        <a:cs typeface="+mn-cs"/>
      </a:defRPr>
    </a:lvl7pPr>
    <a:lvl8pPr marL="4102273" algn="l" defTabSz="1172078" rtl="0" eaLnBrk="1" latinLnBrk="0" hangingPunct="1">
      <a:defRPr sz="1500" kern="1200">
        <a:solidFill>
          <a:schemeClr val="tx1"/>
        </a:solidFill>
        <a:latin typeface="+mn-lt"/>
        <a:ea typeface="+mn-ea"/>
        <a:cs typeface="+mn-cs"/>
      </a:defRPr>
    </a:lvl8pPr>
    <a:lvl9pPr marL="4688312" algn="l" defTabSz="1172078"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nfogram.com/"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piktochart.com/" TargetMode="External"/><Relationship Id="rId4" Type="http://schemas.openxmlformats.org/officeDocument/2006/relationships/hyperlink" Target="https://timeline.knightlab.co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annerofspeaking.org/2009/10/13/making-it-stick-tell-stori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A2C9CD-803F-4978-9FCF-BB97FF0A579D}" type="slidenum">
              <a:rPr lang="en-US" smtClean="0"/>
              <a:t>1</a:t>
            </a:fld>
            <a:endParaRPr lang="en-US"/>
          </a:p>
        </p:txBody>
      </p:sp>
    </p:spTree>
    <p:extLst>
      <p:ext uri="{BB962C8B-B14F-4D97-AF65-F5344CB8AC3E}">
        <p14:creationId xmlns:p14="http://schemas.microsoft.com/office/powerpoint/2010/main" val="30796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1172078" rtl="0" eaLnBrk="1" fontAlgn="auto" latinLnBrk="0" hangingPunct="1">
              <a:lnSpc>
                <a:spcPct val="100000"/>
              </a:lnSpc>
              <a:spcBef>
                <a:spcPts val="0"/>
              </a:spcBef>
              <a:spcAft>
                <a:spcPts val="0"/>
              </a:spcAft>
              <a:buClrTx/>
              <a:buSzTx/>
              <a:buFontTx/>
              <a:buNone/>
              <a:tabLst/>
              <a:defRPr/>
            </a:pPr>
            <a:endParaRPr lang="en-US" sz="1500" b="0" i="0" u="none" strike="noStrike" kern="1200" dirty="0">
              <a:solidFill>
                <a:schemeClr val="tx1"/>
              </a:solidFill>
              <a:effectLst/>
              <a:latin typeface="+mn-lt"/>
              <a:ea typeface="+mn-ea"/>
              <a:cs typeface="+mn-cs"/>
            </a:endParaRPr>
          </a:p>
          <a:p>
            <a:pPr marL="0" marR="0" lvl="0" indent="0" algn="l" defTabSz="1172078" rtl="0" eaLnBrk="1" fontAlgn="auto" latinLnBrk="0" hangingPunct="1">
              <a:lnSpc>
                <a:spcPct val="100000"/>
              </a:lnSpc>
              <a:spcBef>
                <a:spcPts val="0"/>
              </a:spcBef>
              <a:spcAft>
                <a:spcPts val="0"/>
              </a:spcAft>
              <a:buClrTx/>
              <a:buSzTx/>
              <a:buFontTx/>
              <a:buNone/>
              <a:tabLst/>
              <a:defRPr/>
            </a:pPr>
            <a:r>
              <a:rPr lang="en-US" sz="1500" b="0" i="0" u="none" strike="noStrike" kern="1200" dirty="0">
                <a:solidFill>
                  <a:schemeClr val="tx1"/>
                </a:solidFill>
                <a:effectLst/>
                <a:latin typeface="+mn-lt"/>
                <a:ea typeface="+mn-ea"/>
                <a:cs typeface="+mn-cs"/>
              </a:rPr>
              <a:t>It’s important to understand how these different pieces work together in data storytelling…</a:t>
            </a:r>
          </a:p>
          <a:p>
            <a:pPr marL="0" marR="0" lvl="0" indent="0" algn="l" defTabSz="1172078" rtl="0" eaLnBrk="1" fontAlgn="auto" latinLnBrk="0" hangingPunct="1">
              <a:lnSpc>
                <a:spcPct val="100000"/>
              </a:lnSpc>
              <a:spcBef>
                <a:spcPts val="0"/>
              </a:spcBef>
              <a:spcAft>
                <a:spcPts val="0"/>
              </a:spcAft>
              <a:buClrTx/>
              <a:buSzTx/>
              <a:buFontTx/>
              <a:buNone/>
              <a:tabLst/>
              <a:defRPr/>
            </a:pPr>
            <a:endParaRPr lang="en-US" sz="1500" b="0" i="0" u="none" strike="noStrike" kern="1200" dirty="0">
              <a:solidFill>
                <a:schemeClr val="tx1"/>
              </a:solidFill>
              <a:effectLst/>
              <a:latin typeface="+mn-lt"/>
              <a:ea typeface="+mn-ea"/>
              <a:cs typeface="+mn-cs"/>
            </a:endParaRPr>
          </a:p>
          <a:p>
            <a:pPr marL="0" marR="0" lvl="0" indent="0" algn="l" defTabSz="1172078" rtl="0" eaLnBrk="1" fontAlgn="auto" latinLnBrk="0" hangingPunct="1">
              <a:lnSpc>
                <a:spcPct val="100000"/>
              </a:lnSpc>
              <a:spcBef>
                <a:spcPts val="0"/>
              </a:spcBef>
              <a:spcAft>
                <a:spcPts val="0"/>
              </a:spcAft>
              <a:buClrTx/>
              <a:buSzTx/>
              <a:buFontTx/>
              <a:buNone/>
              <a:tabLst/>
              <a:defRPr/>
            </a:pPr>
            <a:r>
              <a:rPr lang="en-US" sz="1500" b="0" i="0" u="none" strike="noStrike" kern="1200" dirty="0">
                <a:solidFill>
                  <a:schemeClr val="tx1"/>
                </a:solidFill>
                <a:effectLst/>
                <a:latin typeface="+mn-lt"/>
                <a:ea typeface="+mn-ea"/>
                <a:cs typeface="+mn-cs"/>
              </a:rPr>
              <a:t>When visuals are applied to data, they can </a:t>
            </a:r>
            <a:r>
              <a:rPr lang="en-US" sz="1500" b="1" i="1" u="none" strike="noStrike" kern="1200" dirty="0">
                <a:solidFill>
                  <a:schemeClr val="tx1"/>
                </a:solidFill>
                <a:effectLst/>
                <a:latin typeface="+mn-lt"/>
                <a:ea typeface="+mn-ea"/>
                <a:cs typeface="+mn-cs"/>
              </a:rPr>
              <a:t>enlighten</a:t>
            </a:r>
            <a:r>
              <a:rPr lang="en-US" sz="1500" b="0" i="0" u="none" strike="noStrike" kern="1200" dirty="0">
                <a:solidFill>
                  <a:schemeClr val="tx1"/>
                </a:solidFill>
                <a:effectLst/>
                <a:latin typeface="+mn-lt"/>
                <a:ea typeface="+mn-ea"/>
                <a:cs typeface="+mn-cs"/>
              </a:rPr>
              <a:t> the audience to insights that they wouldn’t see without charts or graphs, and help to build out context, help the audience see themselves or specific characters within the data</a:t>
            </a:r>
          </a:p>
        </p:txBody>
      </p:sp>
      <p:sp>
        <p:nvSpPr>
          <p:cNvPr id="4" name="Slide Number Placeholder 3"/>
          <p:cNvSpPr>
            <a:spLocks noGrp="1"/>
          </p:cNvSpPr>
          <p:nvPr>
            <p:ph type="sldNum" sz="quarter" idx="10"/>
          </p:nvPr>
        </p:nvSpPr>
        <p:spPr/>
        <p:txBody>
          <a:bodyPr/>
          <a:lstStyle/>
          <a:p>
            <a:fld id="{3B20930B-A6EA-A24F-B0C1-7372DFA31AF8}" type="slidenum">
              <a:rPr lang="en-US" smtClean="0"/>
              <a:t>10</a:t>
            </a:fld>
            <a:endParaRPr lang="en-US"/>
          </a:p>
        </p:txBody>
      </p:sp>
    </p:spTree>
    <p:extLst>
      <p:ext uri="{BB962C8B-B14F-4D97-AF65-F5344CB8AC3E}">
        <p14:creationId xmlns:p14="http://schemas.microsoft.com/office/powerpoint/2010/main" val="2534769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1172078" rtl="0" eaLnBrk="1" fontAlgn="auto" latinLnBrk="0" hangingPunct="1">
              <a:lnSpc>
                <a:spcPct val="100000"/>
              </a:lnSpc>
              <a:spcBef>
                <a:spcPts val="0"/>
              </a:spcBef>
              <a:spcAft>
                <a:spcPts val="0"/>
              </a:spcAft>
              <a:buClrTx/>
              <a:buSzTx/>
              <a:buFontTx/>
              <a:buNone/>
              <a:tabLst/>
              <a:defRPr/>
            </a:pPr>
            <a:endParaRPr lang="en-US" sz="1500" b="0" i="0" u="none" strike="noStrike" kern="1200" dirty="0">
              <a:solidFill>
                <a:schemeClr val="tx1"/>
              </a:solidFill>
              <a:effectLst/>
              <a:latin typeface="+mn-lt"/>
              <a:ea typeface="+mn-ea"/>
              <a:cs typeface="+mn-cs"/>
            </a:endParaRPr>
          </a:p>
          <a:p>
            <a:pPr marL="0" marR="0" lvl="0" indent="0" algn="l" defTabSz="1172078" rtl="0" eaLnBrk="1" fontAlgn="auto" latinLnBrk="0" hangingPunct="1">
              <a:lnSpc>
                <a:spcPct val="100000"/>
              </a:lnSpc>
              <a:spcBef>
                <a:spcPts val="0"/>
              </a:spcBef>
              <a:spcAft>
                <a:spcPts val="0"/>
              </a:spcAft>
              <a:buClrTx/>
              <a:buSzTx/>
              <a:buFontTx/>
              <a:buNone/>
              <a:tabLst/>
              <a:defRPr/>
            </a:pPr>
            <a:r>
              <a:rPr lang="en-US" sz="1500" b="0" i="0" u="none" strike="noStrike" kern="1200" dirty="0">
                <a:solidFill>
                  <a:schemeClr val="tx1"/>
                </a:solidFill>
                <a:effectLst/>
                <a:latin typeface="+mn-lt"/>
                <a:ea typeface="+mn-ea"/>
                <a:cs typeface="+mn-cs"/>
              </a:rPr>
              <a:t>It’s important to understand how these different pieces work together in data storytelling…</a:t>
            </a:r>
          </a:p>
          <a:p>
            <a:pPr marL="0" marR="0" lvl="0" indent="0" algn="l" defTabSz="1172078" rtl="0" eaLnBrk="1" fontAlgn="auto" latinLnBrk="0" hangingPunct="1">
              <a:lnSpc>
                <a:spcPct val="100000"/>
              </a:lnSpc>
              <a:spcBef>
                <a:spcPts val="0"/>
              </a:spcBef>
              <a:spcAft>
                <a:spcPts val="0"/>
              </a:spcAft>
              <a:buClrTx/>
              <a:buSzTx/>
              <a:buFontTx/>
              <a:buNone/>
              <a:tabLst/>
              <a:defRPr/>
            </a:pPr>
            <a:endParaRPr lang="en-US" sz="1500" b="0" i="0" u="none" strike="noStrike" kern="1200" dirty="0">
              <a:solidFill>
                <a:schemeClr val="tx1"/>
              </a:solidFill>
              <a:effectLst/>
              <a:latin typeface="+mn-lt"/>
              <a:ea typeface="+mn-ea"/>
              <a:cs typeface="+mn-cs"/>
            </a:endParaRPr>
          </a:p>
          <a:p>
            <a:r>
              <a:rPr lang="en-US" sz="1500" b="0" i="0" u="none" strike="noStrike" kern="1200" dirty="0">
                <a:solidFill>
                  <a:schemeClr val="tx1"/>
                </a:solidFill>
                <a:effectLst/>
                <a:latin typeface="+mn-lt"/>
                <a:ea typeface="+mn-ea"/>
                <a:cs typeface="+mn-cs"/>
              </a:rPr>
              <a:t>When narrative and visuals are merged together, they can </a:t>
            </a:r>
            <a:r>
              <a:rPr lang="en-US" sz="1500" b="1" i="1" u="none" strike="noStrike" kern="1200" dirty="0">
                <a:solidFill>
                  <a:schemeClr val="tx1"/>
                </a:solidFill>
                <a:effectLst/>
                <a:latin typeface="+mn-lt"/>
                <a:ea typeface="+mn-ea"/>
                <a:cs typeface="+mn-cs"/>
              </a:rPr>
              <a:t>engage</a:t>
            </a:r>
            <a:r>
              <a:rPr lang="en-US" sz="1500" b="0" i="0" u="none" strike="noStrike" kern="1200" dirty="0">
                <a:solidFill>
                  <a:schemeClr val="tx1"/>
                </a:solidFill>
                <a:effectLst/>
                <a:latin typeface="+mn-lt"/>
                <a:ea typeface="+mn-ea"/>
                <a:cs typeface="+mn-cs"/>
              </a:rPr>
              <a:t> or even entertain an audience. It’s no surprise we collectively spend billions of dollars each year at the movies to immerse ourselves in different lives, worlds, and adventures. </a:t>
            </a:r>
          </a:p>
        </p:txBody>
      </p:sp>
      <p:sp>
        <p:nvSpPr>
          <p:cNvPr id="4" name="Slide Number Placeholder 3"/>
          <p:cNvSpPr>
            <a:spLocks noGrp="1"/>
          </p:cNvSpPr>
          <p:nvPr>
            <p:ph type="sldNum" sz="quarter" idx="10"/>
          </p:nvPr>
        </p:nvSpPr>
        <p:spPr/>
        <p:txBody>
          <a:bodyPr/>
          <a:lstStyle/>
          <a:p>
            <a:fld id="{3B20930B-A6EA-A24F-B0C1-7372DFA31AF8}" type="slidenum">
              <a:rPr lang="en-US" smtClean="0"/>
              <a:t>11</a:t>
            </a:fld>
            <a:endParaRPr lang="en-US"/>
          </a:p>
        </p:txBody>
      </p:sp>
    </p:spTree>
    <p:extLst>
      <p:ext uri="{BB962C8B-B14F-4D97-AF65-F5344CB8AC3E}">
        <p14:creationId xmlns:p14="http://schemas.microsoft.com/office/powerpoint/2010/main" val="4222150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95300"/>
            <a:ext cx="5026025" cy="2828925"/>
          </a:xfrm>
        </p:spPr>
      </p:sp>
      <p:sp>
        <p:nvSpPr>
          <p:cNvPr id="3" name="Notes Placeholder 2"/>
          <p:cNvSpPr>
            <a:spLocks noGrp="1"/>
          </p:cNvSpPr>
          <p:nvPr>
            <p:ph type="body" idx="1"/>
          </p:nvPr>
        </p:nvSpPr>
        <p:spPr/>
        <p:txBody>
          <a:bodyPr/>
          <a:lstStyle/>
          <a:p>
            <a:endParaRPr lang="en-US" sz="1500" b="0" i="0" u="none" strike="noStrike" kern="1200" dirty="0">
              <a:solidFill>
                <a:schemeClr val="tx1"/>
              </a:solidFill>
              <a:effectLst/>
              <a:latin typeface="+mn-lt"/>
              <a:ea typeface="+mn-ea"/>
              <a:cs typeface="+mn-cs"/>
            </a:endParaRPr>
          </a:p>
          <a:p>
            <a:r>
              <a:rPr lang="en-US" sz="1500" b="0" i="0" u="none" strike="noStrike" kern="1200" dirty="0">
                <a:solidFill>
                  <a:schemeClr val="tx1"/>
                </a:solidFill>
                <a:effectLst/>
                <a:latin typeface="+mn-lt"/>
                <a:ea typeface="+mn-ea"/>
                <a:cs typeface="+mn-cs"/>
              </a:rPr>
              <a:t>And altogether, when you combine the right visuals and narrative with the right data, you have a data story that can influence and drive </a:t>
            </a:r>
            <a:r>
              <a:rPr lang="en-US" sz="1500" b="1" i="1" u="none" strike="noStrike" kern="1200" dirty="0">
                <a:solidFill>
                  <a:schemeClr val="tx1"/>
                </a:solidFill>
                <a:effectLst/>
                <a:latin typeface="+mn-lt"/>
                <a:ea typeface="+mn-ea"/>
                <a:cs typeface="+mn-cs"/>
              </a:rPr>
              <a:t>change</a:t>
            </a:r>
            <a:r>
              <a:rPr lang="en-US" sz="1500" b="0" i="0" u="none" strike="noStrike" kern="1200" dirty="0">
                <a:solidFill>
                  <a:schemeClr val="tx1"/>
                </a:solidFill>
                <a:effectLst/>
                <a:latin typeface="+mn-lt"/>
                <a:ea typeface="+mn-ea"/>
                <a:cs typeface="+mn-cs"/>
              </a:rPr>
              <a:t>. </a:t>
            </a:r>
          </a:p>
          <a:p>
            <a:pPr marL="0" marR="0" lvl="0" indent="0" algn="l" defTabSz="1172078"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key is combining data plus narrative to explain to your audience what’s happening in the numbers and why it’s important. </a:t>
            </a:r>
            <a:endParaRPr lang="en-US" sz="16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A2C9CD-803F-4978-9FCF-BB97FF0A579D}" type="slidenum">
              <a:rPr lang="en-US" smtClean="0"/>
              <a:t>12</a:t>
            </a:fld>
            <a:endParaRPr lang="en-US"/>
          </a:p>
        </p:txBody>
      </p:sp>
    </p:spTree>
    <p:extLst>
      <p:ext uri="{BB962C8B-B14F-4D97-AF65-F5344CB8AC3E}">
        <p14:creationId xmlns:p14="http://schemas.microsoft.com/office/powerpoint/2010/main" val="3626732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A2C9CD-803F-4978-9FCF-BB97FF0A579D}" type="slidenum">
              <a:rPr lang="en-US" smtClean="0"/>
              <a:t>13</a:t>
            </a:fld>
            <a:endParaRPr lang="en-US"/>
          </a:p>
        </p:txBody>
      </p:sp>
    </p:spTree>
    <p:extLst>
      <p:ext uri="{BB962C8B-B14F-4D97-AF65-F5344CB8AC3E}">
        <p14:creationId xmlns:p14="http://schemas.microsoft.com/office/powerpoint/2010/main" val="1725532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95300"/>
            <a:ext cx="5026025" cy="2828925"/>
          </a:xfrm>
        </p:spPr>
      </p:sp>
      <p:sp>
        <p:nvSpPr>
          <p:cNvPr id="3" name="Notes Placeholder 2"/>
          <p:cNvSpPr>
            <a:spLocks noGrp="1"/>
          </p:cNvSpPr>
          <p:nvPr>
            <p:ph type="body" idx="1"/>
          </p:nvPr>
        </p:nvSpPr>
        <p:spPr/>
        <p:txBody>
          <a:bodyPr/>
          <a:lstStyle/>
          <a:p>
            <a:r>
              <a:rPr lang="en-US" sz="1500" b="1" kern="1200" dirty="0">
                <a:solidFill>
                  <a:schemeClr val="tx1"/>
                </a:solidFill>
                <a:effectLst/>
                <a:latin typeface="+mn-lt"/>
                <a:ea typeface="+mn-ea"/>
                <a:cs typeface="+mn-cs"/>
              </a:rPr>
              <a:t>Set-Up</a:t>
            </a:r>
            <a:r>
              <a:rPr lang="en-US" sz="1500" kern="1200" dirty="0">
                <a:solidFill>
                  <a:schemeClr val="tx1"/>
                </a:solidFill>
                <a:effectLst/>
                <a:latin typeface="+mn-lt"/>
                <a:ea typeface="+mn-ea"/>
                <a:cs typeface="+mn-cs"/>
              </a:rPr>
              <a:t>: What is the main character’s situation or perspective with regard to this story. Set a story with important details that place the main character in a time, place and emotional state. Use sensory and emotional details to bring the audience into that emotional and physical space as much as possible.</a:t>
            </a:r>
          </a:p>
          <a:p>
            <a:r>
              <a:rPr lang="en-US" sz="1500" b="1" kern="1200" dirty="0">
                <a:solidFill>
                  <a:schemeClr val="tx1"/>
                </a:solidFill>
                <a:effectLst/>
                <a:latin typeface="+mn-lt"/>
                <a:ea typeface="+mn-ea"/>
                <a:cs typeface="+mn-cs"/>
              </a:rPr>
              <a:t>Inciting Incident: </a:t>
            </a:r>
            <a:r>
              <a:rPr lang="en-US" sz="1500" kern="1200" dirty="0">
                <a:solidFill>
                  <a:schemeClr val="tx1"/>
                </a:solidFill>
                <a:effectLst/>
                <a:latin typeface="+mn-lt"/>
                <a:ea typeface="+mn-ea"/>
                <a:cs typeface="+mn-cs"/>
              </a:rPr>
              <a:t>something happens that impacts the main character’s situation or perspective, and he/she must respond. A game-changing moment, an upset to the status quo, an unexpected turn of events. Bring immediacy — using imagery and sensory details to this part of the story as much as possible.</a:t>
            </a:r>
          </a:p>
          <a:p>
            <a:r>
              <a:rPr lang="en-US" sz="1500" b="1" kern="1200" dirty="0">
                <a:solidFill>
                  <a:schemeClr val="tx1"/>
                </a:solidFill>
                <a:effectLst/>
                <a:latin typeface="+mn-lt"/>
                <a:ea typeface="+mn-ea"/>
                <a:cs typeface="+mn-cs"/>
              </a:rPr>
              <a:t>Rising Action</a:t>
            </a:r>
            <a:r>
              <a:rPr lang="en-US" sz="1500" kern="1200" dirty="0">
                <a:solidFill>
                  <a:schemeClr val="tx1"/>
                </a:solidFill>
                <a:effectLst/>
                <a:latin typeface="+mn-lt"/>
                <a:ea typeface="+mn-ea"/>
                <a:cs typeface="+mn-cs"/>
              </a:rPr>
              <a:t>: as a result of the inciting incident, the main character makes some choices, which have consequences, and impact the main character.</a:t>
            </a:r>
          </a:p>
          <a:p>
            <a:r>
              <a:rPr lang="en-US" sz="1500" b="1" kern="1200" dirty="0">
                <a:solidFill>
                  <a:schemeClr val="tx1"/>
                </a:solidFill>
                <a:effectLst/>
                <a:latin typeface="+mn-lt"/>
                <a:ea typeface="+mn-ea"/>
                <a:cs typeface="+mn-cs"/>
              </a:rPr>
              <a:t>Climax:</a:t>
            </a:r>
            <a:r>
              <a:rPr lang="en-US" sz="1500" i="1" kern="1200" dirty="0">
                <a:solidFill>
                  <a:schemeClr val="tx1"/>
                </a:solidFill>
                <a:effectLst/>
                <a:latin typeface="+mn-lt"/>
                <a:ea typeface="+mn-ea"/>
                <a:cs typeface="+mn-cs"/>
              </a:rPr>
              <a:t> </a:t>
            </a:r>
            <a:r>
              <a:rPr lang="en-US" sz="1500" kern="1200" dirty="0">
                <a:solidFill>
                  <a:schemeClr val="tx1"/>
                </a:solidFill>
                <a:effectLst/>
                <a:latin typeface="+mn-lt"/>
                <a:ea typeface="+mn-ea"/>
                <a:cs typeface="+mn-cs"/>
              </a:rPr>
              <a:t>The rising action leads to a turning point — the emotional tension rises to a heightened intensity, possibly a breakthrough moment, a low point that forces a redirection or a high point that lights the way.</a:t>
            </a:r>
          </a:p>
          <a:p>
            <a:r>
              <a:rPr lang="en-US" sz="1500" b="1" kern="1200" dirty="0">
                <a:solidFill>
                  <a:schemeClr val="tx1"/>
                </a:solidFill>
                <a:effectLst/>
                <a:latin typeface="+mn-lt"/>
                <a:ea typeface="+mn-ea"/>
                <a:cs typeface="+mn-cs"/>
              </a:rPr>
              <a:t>Transformation:</a:t>
            </a:r>
            <a:r>
              <a:rPr lang="en-US" sz="1500" i="1" kern="1200" dirty="0">
                <a:solidFill>
                  <a:schemeClr val="tx1"/>
                </a:solidFill>
                <a:effectLst/>
                <a:latin typeface="+mn-lt"/>
                <a:ea typeface="+mn-ea"/>
                <a:cs typeface="+mn-cs"/>
              </a:rPr>
              <a:t> </a:t>
            </a:r>
            <a:r>
              <a:rPr lang="en-US" sz="1500" kern="1200" dirty="0">
                <a:solidFill>
                  <a:schemeClr val="tx1"/>
                </a:solidFill>
                <a:effectLst/>
                <a:latin typeface="+mn-lt"/>
                <a:ea typeface="+mn-ea"/>
                <a:cs typeface="+mn-cs"/>
              </a:rPr>
              <a:t>Where this emotional journey takes the main character. What is changed as a result of having gone through this process? A shift in perspective, a letting go of an old role or belief, taking up a new approach or behavior.</a:t>
            </a:r>
            <a:endParaRPr lang="en-US" dirty="0"/>
          </a:p>
          <a:p>
            <a:r>
              <a:rPr lang="en-US" dirty="0"/>
              <a:t>https://99u.adobe.com/articles/17652/the-five-beats-of-successful-storytelling-how-it-can-help-you-land-your-next-job</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A2C9CD-803F-4978-9FCF-BB97FF0A579D}" type="slidenum">
              <a:rPr lang="en-US" smtClean="0"/>
              <a:t>14</a:t>
            </a:fld>
            <a:endParaRPr lang="en-US"/>
          </a:p>
        </p:txBody>
      </p:sp>
    </p:spTree>
    <p:extLst>
      <p:ext uri="{BB962C8B-B14F-4D97-AF65-F5344CB8AC3E}">
        <p14:creationId xmlns:p14="http://schemas.microsoft.com/office/powerpoint/2010/main" val="19304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A2C9CD-803F-4978-9FCF-BB97FF0A579D}" type="slidenum">
              <a:rPr lang="en-US" smtClean="0"/>
              <a:t>15</a:t>
            </a:fld>
            <a:endParaRPr lang="en-US"/>
          </a:p>
        </p:txBody>
      </p:sp>
    </p:spTree>
    <p:extLst>
      <p:ext uri="{BB962C8B-B14F-4D97-AF65-F5344CB8AC3E}">
        <p14:creationId xmlns:p14="http://schemas.microsoft.com/office/powerpoint/2010/main" val="1739135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95300"/>
            <a:ext cx="5026025" cy="2828925"/>
          </a:xfrm>
        </p:spPr>
      </p:sp>
      <p:sp>
        <p:nvSpPr>
          <p:cNvPr id="3" name="Notes Placeholder 2"/>
          <p:cNvSpPr>
            <a:spLocks noGrp="1"/>
          </p:cNvSpPr>
          <p:nvPr>
            <p:ph type="body" idx="1"/>
          </p:nvPr>
        </p:nvSpPr>
        <p:spPr/>
        <p:txBody>
          <a:bodyPr/>
          <a:lstStyle/>
          <a:p>
            <a:pPr marL="0" marR="0" lvl="0" indent="0" algn="l" defTabSz="1172078"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lvl="0" indent="0" algn="l" defTabSz="1172078"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Today we received a lot of great data from Community Science about each of your communities. Our hope is that you can use that data as the foundation for your Data Storytelling, and bring this great news back to your community and partners. The more thoroughly you can explore your data, the more likely you’ll find the dramatic insights that make for a great story. </a:t>
            </a:r>
          </a:p>
          <a:p>
            <a:pPr marL="0" marR="0" lvl="0" indent="0" algn="l" defTabSz="1172078"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lvl="0" indent="0" algn="l" defTabSz="1172078"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Then, we’ll give you some tools to think about how you add in the narrative and visuals, and give you time to work on that today so that you walk away with a fairly fleshed out data storytelling plan to bring back to your community. </a:t>
            </a:r>
          </a:p>
          <a:p>
            <a:endParaRPr lang="en-US" dirty="0"/>
          </a:p>
        </p:txBody>
      </p:sp>
      <p:sp>
        <p:nvSpPr>
          <p:cNvPr id="4" name="Slide Number Placeholder 3"/>
          <p:cNvSpPr>
            <a:spLocks noGrp="1"/>
          </p:cNvSpPr>
          <p:nvPr>
            <p:ph type="sldNum" sz="quarter" idx="5"/>
          </p:nvPr>
        </p:nvSpPr>
        <p:spPr/>
        <p:txBody>
          <a:bodyPr/>
          <a:lstStyle/>
          <a:p>
            <a:fld id="{FCA2C9CD-803F-4978-9FCF-BB97FF0A579D}" type="slidenum">
              <a:rPr lang="en-US" smtClean="0"/>
              <a:t>16</a:t>
            </a:fld>
            <a:endParaRPr lang="en-US"/>
          </a:p>
        </p:txBody>
      </p:sp>
    </p:spTree>
    <p:extLst>
      <p:ext uri="{BB962C8B-B14F-4D97-AF65-F5344CB8AC3E}">
        <p14:creationId xmlns:p14="http://schemas.microsoft.com/office/powerpoint/2010/main" val="3576328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A2C9CD-803F-4978-9FCF-BB97FF0A579D}" type="slidenum">
              <a:rPr lang="en-US" smtClean="0"/>
              <a:t>17</a:t>
            </a:fld>
            <a:endParaRPr lang="en-US"/>
          </a:p>
        </p:txBody>
      </p:sp>
    </p:spTree>
    <p:extLst>
      <p:ext uri="{BB962C8B-B14F-4D97-AF65-F5344CB8AC3E}">
        <p14:creationId xmlns:p14="http://schemas.microsoft.com/office/powerpoint/2010/main" val="391678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audience wants to connect with you, they want you to be memorable and real. Remember, they have probably heard or read too many lengthy, boring and downright fabricated presentations and documents. So be yourself and be true to your story.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best capture your audience’s attention, consider how you can take a data fact and make it personal, relatable and—if you’re lucky—emotional. Is there a metaphor or anecdote to make the data more memorable and specific? This will help them take notice. Does your audience like competitive sports? Then try use a sailing analogy. Again, this will help your audience connect to your message.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your story and develop it with data. Authenticity is rooted in facts. Facts are rooted in data. Since you’ve already reached them personally and captured their attention with a metaphor, now is the time to selectively present core facts and data that prove your point. </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117207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Story-telling makes the process of communication easier. Your audience will recall the key message and can act on it. Of course, this means that you haven’t buried them in too many issues and stories. Multiple stories within one overall presentation or document are fine but realize that the human brain typically cannot hold more than three to five major facts or concepts. If you’re also asking people to analyze information on the fly and draw their own conclusions, you are likely requiring your audience to jump through too many hoops. In the end, you risk losing them. Being simple and direct will take you much further. </a:t>
            </a:r>
            <a:endParaRPr lang="en-US" sz="1200" dirty="0">
              <a:effectLst/>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20930B-A6EA-A24F-B0C1-7372DFA31AF8}" type="slidenum">
              <a:rPr lang="en-US" smtClean="0"/>
              <a:t>18</a:t>
            </a:fld>
            <a:endParaRPr lang="en-US"/>
          </a:p>
        </p:txBody>
      </p:sp>
    </p:spTree>
    <p:extLst>
      <p:ext uri="{BB962C8B-B14F-4D97-AF65-F5344CB8AC3E}">
        <p14:creationId xmlns:p14="http://schemas.microsoft.com/office/powerpoint/2010/main" val="905576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600" kern="1200" dirty="0">
                <a:solidFill>
                  <a:schemeClr val="tx1"/>
                </a:solidFill>
                <a:effectLst/>
                <a:latin typeface="+mn-lt"/>
                <a:ea typeface="+mn-ea"/>
                <a:cs typeface="+mn-cs"/>
              </a:rPr>
              <a:t>Using the data and your key dramatic insights as the core story, you can then craft other story elements around this - define your characters, understand the challenge, identify the hurdles.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Make sure you are clear with what you want people to do as a result. This will shape how your audience will recall your story. In the case of many of your communities – it may be that you want your community to reinvigorate their momentum and motivation for this work; it may be that you want a community partner to see the early results of your work and join as a funder or more involved partner. It may be that you want your Mayor or another key decision-maker to see the results of your early work and join in with resources and engagement. Think about this ahead of time and frame your story accordingly. </a:t>
            </a:r>
          </a:p>
          <a:p>
            <a:endParaRPr lang="en-US" dirty="0"/>
          </a:p>
          <a:p>
            <a:r>
              <a:rPr lang="en-US" sz="1600" kern="1200" dirty="0">
                <a:solidFill>
                  <a:schemeClr val="tx1"/>
                </a:solidFill>
                <a:effectLst/>
                <a:latin typeface="+mn-lt"/>
                <a:ea typeface="+mn-ea"/>
                <a:cs typeface="+mn-cs"/>
              </a:rPr>
              <a:t>Once all these elements are in place, write out the storyboard  - we’ll be giving you a handout that provides a structure for you on this. Although it’s tempting to skip to this step, it is better first to understand the story you are telling and then to focus on the presentation structure and form. </a:t>
            </a:r>
            <a:endParaRPr lang="en-US" dirty="0"/>
          </a:p>
          <a:p>
            <a:endParaRPr lang="en-US" dirty="0"/>
          </a:p>
          <a:p>
            <a:pPr marL="0" marR="0" lvl="0" indent="0" algn="l" defTabSz="1172078"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Give your audience the tools they need to talk about and advance your story. This includes reminding them and directing them to your key points. Extend the story into questions. Be sure and suggest means of continuing communication after you’ve left your audience or once the presentation is finished. Technology makes this easy with blogs, discussion groups, intranets and many other choices. F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A2C9CD-803F-4978-9FCF-BB97FF0A579D}" type="slidenum">
              <a:rPr lang="en-US" smtClean="0"/>
              <a:t>19</a:t>
            </a:fld>
            <a:endParaRPr lang="en-US"/>
          </a:p>
        </p:txBody>
      </p:sp>
    </p:spTree>
    <p:extLst>
      <p:ext uri="{BB962C8B-B14F-4D97-AF65-F5344CB8AC3E}">
        <p14:creationId xmlns:p14="http://schemas.microsoft.com/office/powerpoint/2010/main" val="272132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2C9CD-803F-4978-9FCF-BB97FF0A579D}" type="slidenum">
              <a:rPr lang="en-US" smtClean="0"/>
              <a:t>2</a:t>
            </a:fld>
            <a:endParaRPr lang="en-US"/>
          </a:p>
        </p:txBody>
      </p:sp>
    </p:spTree>
    <p:extLst>
      <p:ext uri="{BB962C8B-B14F-4D97-AF65-F5344CB8AC3E}">
        <p14:creationId xmlns:p14="http://schemas.microsoft.com/office/powerpoint/2010/main" val="2145979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fontAlgn="base"/>
            <a:r>
              <a:rPr lang="en-US" sz="1500" b="1" i="0" u="none" strike="noStrike" kern="1200" dirty="0" err="1">
                <a:solidFill>
                  <a:schemeClr val="tx1"/>
                </a:solidFill>
                <a:effectLst/>
                <a:latin typeface="+mn-lt"/>
                <a:ea typeface="+mn-ea"/>
                <a:cs typeface="+mn-cs"/>
              </a:rPr>
              <a:t>Infogr.am</a:t>
            </a:r>
            <a:endParaRPr lang="en-US" sz="1500" b="1" i="0" u="none" strike="noStrike" kern="1200" dirty="0">
              <a:solidFill>
                <a:schemeClr val="tx1"/>
              </a:solidFill>
              <a:effectLst/>
              <a:latin typeface="+mn-lt"/>
              <a:ea typeface="+mn-ea"/>
              <a:cs typeface="+mn-cs"/>
            </a:endParaRPr>
          </a:p>
          <a:p>
            <a:pPr fontAlgn="base"/>
            <a:r>
              <a:rPr lang="en-US" sz="1500" b="1" i="0" u="none" strike="noStrike" kern="1200" dirty="0">
                <a:solidFill>
                  <a:schemeClr val="tx1"/>
                </a:solidFill>
                <a:effectLst/>
                <a:latin typeface="+mn-lt"/>
                <a:ea typeface="+mn-ea"/>
                <a:cs typeface="+mn-cs"/>
              </a:rPr>
              <a:t>Price: </a:t>
            </a:r>
            <a:r>
              <a:rPr lang="en-US" sz="1500" b="0" i="0" u="none" strike="noStrike" kern="1200" dirty="0">
                <a:solidFill>
                  <a:schemeClr val="tx1"/>
                </a:solidFill>
                <a:effectLst/>
                <a:latin typeface="+mn-lt"/>
                <a:ea typeface="+mn-ea"/>
                <a:cs typeface="+mn-cs"/>
              </a:rPr>
              <a:t>Free for Basic. Paid packages fall into three categories: Pro $19/month, Business $67/month, and Team $119/month.</a:t>
            </a:r>
          </a:p>
          <a:p>
            <a:pPr fontAlgn="base"/>
            <a:r>
              <a:rPr lang="en-US" sz="1500" b="0" i="0" u="none" strike="noStrike" kern="1200" dirty="0">
                <a:solidFill>
                  <a:schemeClr val="tx1"/>
                </a:solidFill>
                <a:effectLst/>
                <a:latin typeface="+mn-lt"/>
                <a:ea typeface="+mn-ea"/>
                <a:cs typeface="+mn-cs"/>
              </a:rPr>
              <a:t>Infographics are a great way to interpret your data by turning it into something that tells a visual, memorable story.</a:t>
            </a:r>
          </a:p>
          <a:p>
            <a:pPr fontAlgn="base"/>
            <a:r>
              <a:rPr lang="en-US" sz="1500" b="0" i="0" u="none" strike="noStrike" kern="1200" dirty="0">
                <a:solidFill>
                  <a:schemeClr val="tx1"/>
                </a:solidFill>
                <a:effectLst/>
                <a:latin typeface="+mn-lt"/>
                <a:ea typeface="+mn-ea"/>
                <a:cs typeface="+mn-cs"/>
              </a:rPr>
              <a:t>If you have little to no design experience, </a:t>
            </a:r>
            <a:r>
              <a:rPr lang="en-US" sz="1500" b="0" i="0" u="none" strike="noStrike" kern="1200" dirty="0">
                <a:solidFill>
                  <a:schemeClr val="tx1"/>
                </a:solidFill>
                <a:effectLst/>
                <a:latin typeface="+mn-lt"/>
                <a:ea typeface="+mn-ea"/>
                <a:cs typeface="+mn-cs"/>
                <a:hlinkClick r:id="rId3"/>
              </a:rPr>
              <a:t>Infogr.am</a:t>
            </a:r>
            <a:r>
              <a:rPr lang="en-US" sz="1500" b="0" i="0" u="none" strike="noStrike" kern="1200" dirty="0">
                <a:solidFill>
                  <a:schemeClr val="tx1"/>
                </a:solidFill>
                <a:effectLst/>
                <a:latin typeface="+mn-lt"/>
                <a:ea typeface="+mn-ea"/>
                <a:cs typeface="+mn-cs"/>
              </a:rPr>
              <a:t> is a great tool for you. It offers different infographic templates and tools for customizing your infographic. You can use charts, graphs, maps, images, and icons to really spice up your data and make it visually appealing.</a:t>
            </a:r>
          </a:p>
          <a:p>
            <a:endParaRPr lang="en-US" dirty="0"/>
          </a:p>
          <a:p>
            <a:pPr fontAlgn="base"/>
            <a:r>
              <a:rPr lang="en-US" sz="1500" b="1" i="0" u="none" strike="noStrike" kern="1200" dirty="0">
                <a:solidFill>
                  <a:schemeClr val="tx1"/>
                </a:solidFill>
                <a:effectLst/>
                <a:latin typeface="+mn-lt"/>
                <a:ea typeface="+mn-ea"/>
                <a:cs typeface="+mn-cs"/>
              </a:rPr>
              <a:t>Timeline JS</a:t>
            </a:r>
          </a:p>
          <a:p>
            <a:pPr fontAlgn="base"/>
            <a:r>
              <a:rPr lang="en-US" sz="1500" b="1" i="0" u="none" strike="noStrike" kern="1200" dirty="0">
                <a:solidFill>
                  <a:schemeClr val="tx1"/>
                </a:solidFill>
                <a:effectLst/>
                <a:latin typeface="+mn-lt"/>
                <a:ea typeface="+mn-ea"/>
                <a:cs typeface="+mn-cs"/>
              </a:rPr>
              <a:t>Price: </a:t>
            </a:r>
            <a:r>
              <a:rPr lang="en-US" sz="1500" b="0" i="0" u="none" strike="noStrike" kern="1200" dirty="0">
                <a:solidFill>
                  <a:schemeClr val="tx1"/>
                </a:solidFill>
                <a:effectLst/>
                <a:latin typeface="+mn-lt"/>
                <a:ea typeface="+mn-ea"/>
                <a:cs typeface="+mn-cs"/>
              </a:rPr>
              <a:t>Free</a:t>
            </a:r>
          </a:p>
          <a:p>
            <a:pPr fontAlgn="base"/>
            <a:r>
              <a:rPr lang="en-US" sz="1500" b="0" i="0" u="none" strike="noStrike" kern="1200" dirty="0">
                <a:solidFill>
                  <a:schemeClr val="tx1"/>
                </a:solidFill>
                <a:effectLst/>
                <a:latin typeface="+mn-lt"/>
                <a:ea typeface="+mn-ea"/>
                <a:cs typeface="+mn-cs"/>
              </a:rPr>
              <a:t>One type of data visual that often gets overlooked: timelines. They're a great way to display your data by looking at changes or events over time.</a:t>
            </a:r>
          </a:p>
          <a:p>
            <a:pPr fontAlgn="base"/>
            <a:r>
              <a:rPr lang="en-US" sz="1500" b="0" i="0" u="none" strike="noStrike" kern="1200" dirty="0">
                <a:solidFill>
                  <a:schemeClr val="tx1"/>
                </a:solidFill>
                <a:effectLst/>
                <a:latin typeface="+mn-lt"/>
                <a:ea typeface="+mn-ea"/>
                <a:cs typeface="+mn-cs"/>
              </a:rPr>
              <a:t>While you could design a timeline on various graphic design platforms such as Illustrator, </a:t>
            </a:r>
            <a:r>
              <a:rPr lang="en-US" sz="1500" b="0" i="0" u="none" strike="noStrike" kern="1200" dirty="0">
                <a:solidFill>
                  <a:schemeClr val="tx1"/>
                </a:solidFill>
                <a:effectLst/>
                <a:latin typeface="+mn-lt"/>
                <a:ea typeface="+mn-ea"/>
                <a:cs typeface="+mn-cs"/>
                <a:hlinkClick r:id="rId4"/>
              </a:rPr>
              <a:t>this free tool</a:t>
            </a:r>
            <a:r>
              <a:rPr lang="en-US" sz="1500" b="0" i="0" u="none" strike="noStrike" kern="1200" dirty="0">
                <a:solidFill>
                  <a:schemeClr val="tx1"/>
                </a:solidFill>
                <a:effectLst/>
                <a:latin typeface="+mn-lt"/>
                <a:ea typeface="+mn-ea"/>
                <a:cs typeface="+mn-cs"/>
              </a:rPr>
              <a:t> makes it easy to create slideshow-based timelines to embed on your website or blog.</a:t>
            </a:r>
          </a:p>
          <a:p>
            <a:endParaRPr lang="en-US" dirty="0"/>
          </a:p>
          <a:p>
            <a:pPr fontAlgn="base"/>
            <a:r>
              <a:rPr lang="en-US" sz="1500" b="1" i="0" u="none" strike="noStrike" kern="1200" dirty="0" err="1">
                <a:solidFill>
                  <a:schemeClr val="tx1"/>
                </a:solidFill>
                <a:effectLst/>
                <a:latin typeface="+mn-lt"/>
                <a:ea typeface="+mn-ea"/>
                <a:cs typeface="+mn-cs"/>
              </a:rPr>
              <a:t>Piktochart</a:t>
            </a:r>
            <a:endParaRPr lang="en-US" sz="1500" b="1" i="0" u="none" strike="noStrike" kern="1200" dirty="0">
              <a:solidFill>
                <a:schemeClr val="tx1"/>
              </a:solidFill>
              <a:effectLst/>
              <a:latin typeface="+mn-lt"/>
              <a:ea typeface="+mn-ea"/>
              <a:cs typeface="+mn-cs"/>
            </a:endParaRPr>
          </a:p>
          <a:p>
            <a:pPr fontAlgn="base"/>
            <a:r>
              <a:rPr lang="en-US" sz="1500" b="1" i="0" u="none" strike="noStrike" kern="1200" dirty="0">
                <a:solidFill>
                  <a:schemeClr val="tx1"/>
                </a:solidFill>
                <a:effectLst/>
                <a:latin typeface="+mn-lt"/>
                <a:ea typeface="+mn-ea"/>
                <a:cs typeface="+mn-cs"/>
              </a:rPr>
              <a:t>Price: </a:t>
            </a:r>
            <a:r>
              <a:rPr lang="en-US" sz="1500" b="0" i="0" u="none" strike="noStrike" kern="1200" dirty="0">
                <a:solidFill>
                  <a:schemeClr val="tx1"/>
                </a:solidFill>
                <a:effectLst/>
                <a:latin typeface="+mn-lt"/>
                <a:ea typeface="+mn-ea"/>
                <a:cs typeface="+mn-cs"/>
              </a:rPr>
              <a:t>Free lifetime account. Paid options are offered at two levels: Lite $15/month &amp; Pro $29/month.</a:t>
            </a:r>
          </a:p>
          <a:p>
            <a:pPr fontAlgn="base"/>
            <a:r>
              <a:rPr lang="en-US" sz="1500" b="0" i="0" u="none" strike="noStrike" kern="1200" dirty="0">
                <a:solidFill>
                  <a:schemeClr val="tx1"/>
                </a:solidFill>
                <a:effectLst/>
                <a:latin typeface="+mn-lt"/>
                <a:ea typeface="+mn-ea"/>
                <a:cs typeface="+mn-cs"/>
              </a:rPr>
              <a:t>A similar tool to </a:t>
            </a:r>
            <a:r>
              <a:rPr lang="en-US" sz="1500" b="0" i="0" u="none" strike="noStrike" kern="1200" dirty="0" err="1">
                <a:solidFill>
                  <a:schemeClr val="tx1"/>
                </a:solidFill>
                <a:effectLst/>
                <a:latin typeface="+mn-lt"/>
                <a:ea typeface="+mn-ea"/>
                <a:cs typeface="+mn-cs"/>
              </a:rPr>
              <a:t>Infogr.am</a:t>
            </a:r>
            <a:r>
              <a:rPr lang="en-US" sz="1500" b="0" i="0" u="none" strike="noStrike" kern="1200" dirty="0">
                <a:solidFill>
                  <a:schemeClr val="tx1"/>
                </a:solidFill>
                <a:effectLst/>
                <a:latin typeface="+mn-lt"/>
                <a:ea typeface="+mn-ea"/>
                <a:cs typeface="+mn-cs"/>
              </a:rPr>
              <a:t>, </a:t>
            </a:r>
            <a:r>
              <a:rPr lang="en-US" sz="1500" b="0" i="0" u="none" strike="noStrike" kern="1200" dirty="0">
                <a:solidFill>
                  <a:schemeClr val="tx1"/>
                </a:solidFill>
                <a:effectLst/>
                <a:latin typeface="+mn-lt"/>
                <a:ea typeface="+mn-ea"/>
                <a:cs typeface="+mn-cs"/>
                <a:hlinkClick r:id="rId5"/>
              </a:rPr>
              <a:t>Piktochart</a:t>
            </a:r>
            <a:r>
              <a:rPr lang="en-US" sz="1500" b="0" i="0" u="none" strike="noStrike" kern="1200" dirty="0">
                <a:solidFill>
                  <a:schemeClr val="tx1"/>
                </a:solidFill>
                <a:effectLst/>
                <a:latin typeface="+mn-lt"/>
                <a:ea typeface="+mn-ea"/>
                <a:cs typeface="+mn-cs"/>
              </a:rPr>
              <a:t> makes it easy for you to create and customize infographics within its templates. This tool is meant for users with little design experience who want to create awesome infographics.</a:t>
            </a:r>
          </a:p>
          <a:p>
            <a:pPr fontAlgn="base"/>
            <a:r>
              <a:rPr lang="en-US" sz="1500" b="0" i="0" u="none" strike="noStrike" kern="1200" dirty="0">
                <a:solidFill>
                  <a:schemeClr val="tx1"/>
                </a:solidFill>
                <a:effectLst/>
                <a:latin typeface="+mn-lt"/>
                <a:ea typeface="+mn-ea"/>
                <a:cs typeface="+mn-cs"/>
              </a:rPr>
              <a:t>Note: If you’re going to be using one of these two tools often, try using them in combination with one another. That will give you access to more templates, which you can use to vary your content.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A2C9CD-803F-4978-9FCF-BB97FF0A579D}" type="slidenum">
              <a:rPr lang="en-US" smtClean="0"/>
              <a:t>20</a:t>
            </a:fld>
            <a:endParaRPr lang="en-US"/>
          </a:p>
        </p:txBody>
      </p:sp>
    </p:spTree>
    <p:extLst>
      <p:ext uri="{BB962C8B-B14F-4D97-AF65-F5344CB8AC3E}">
        <p14:creationId xmlns:p14="http://schemas.microsoft.com/office/powerpoint/2010/main" val="270584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95300"/>
            <a:ext cx="5026025" cy="2828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A2C9CD-803F-4978-9FCF-BB97FF0A579D}" type="slidenum">
              <a:rPr lang="en-US" smtClean="0"/>
              <a:t>21</a:t>
            </a:fld>
            <a:endParaRPr lang="en-US"/>
          </a:p>
        </p:txBody>
      </p:sp>
    </p:spTree>
    <p:extLst>
      <p:ext uri="{BB962C8B-B14F-4D97-AF65-F5344CB8AC3E}">
        <p14:creationId xmlns:p14="http://schemas.microsoft.com/office/powerpoint/2010/main" val="129483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A2C9CD-803F-4978-9FCF-BB97FF0A579D}" type="slidenum">
              <a:rPr lang="en-US" smtClean="0"/>
              <a:t>3</a:t>
            </a:fld>
            <a:endParaRPr lang="en-US"/>
          </a:p>
        </p:txBody>
      </p:sp>
    </p:spTree>
    <p:extLst>
      <p:ext uri="{BB962C8B-B14F-4D97-AF65-F5344CB8AC3E}">
        <p14:creationId xmlns:p14="http://schemas.microsoft.com/office/powerpoint/2010/main" val="119599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mins)</a:t>
            </a:r>
          </a:p>
          <a:p>
            <a:r>
              <a:rPr lang="en-US" dirty="0"/>
              <a:t>https://</a:t>
            </a:r>
            <a:r>
              <a:rPr lang="en-US" dirty="0" err="1"/>
              <a:t>medium.com</a:t>
            </a:r>
            <a:r>
              <a:rPr lang="en-US" dirty="0"/>
              <a:t>/@</a:t>
            </a:r>
            <a:r>
              <a:rPr lang="en-US" dirty="0" err="1"/>
              <a:t>darmenab</a:t>
            </a:r>
            <a:r>
              <a:rPr lang="en-US" dirty="0"/>
              <a:t>/in-2017-narrative-intelligence-will-be-your-edge-over-artificial-intelligence-d978e9427c35</a:t>
            </a:r>
          </a:p>
          <a:p>
            <a:endParaRPr lang="en-US" dirty="0"/>
          </a:p>
          <a:p>
            <a:r>
              <a:rPr lang="en-US" sz="1500" b="0" i="0" u="none" strike="noStrike" kern="1200" dirty="0">
                <a:solidFill>
                  <a:schemeClr val="tx1"/>
                </a:solidFill>
                <a:effectLst/>
                <a:latin typeface="+mn-lt"/>
                <a:ea typeface="+mn-ea"/>
                <a:cs typeface="+mn-cs"/>
              </a:rPr>
              <a:t>For thousands of years, storytelling has been an integral part of our humanity. Even in our digital age, stories continue to appeal to us just as much as they did to our ancient ancestors. Stories play a vibrant role in our daily lives—from the entertainment we consume to the experiences we share with others to what we conjure up in our dreams.</a:t>
            </a:r>
          </a:p>
          <a:p>
            <a:r>
              <a:rPr lang="en-US" sz="1500" b="1" i="0" u="none" strike="noStrike" kern="1200" dirty="0">
                <a:solidFill>
                  <a:schemeClr val="tx1"/>
                </a:solidFill>
                <a:effectLst/>
                <a:latin typeface="+mn-lt"/>
                <a:ea typeface="+mn-ea"/>
                <a:cs typeface="+mn-cs"/>
              </a:rPr>
              <a:t> </a:t>
            </a:r>
            <a:endParaRPr lang="en-US" sz="1500" b="0" i="0" u="none" strike="noStrike" kern="1200" dirty="0">
              <a:solidFill>
                <a:schemeClr val="tx1"/>
              </a:solidFill>
              <a:effectLst/>
              <a:latin typeface="+mn-lt"/>
              <a:ea typeface="+mn-ea"/>
              <a:cs typeface="+mn-cs"/>
            </a:endParaRPr>
          </a:p>
          <a:p>
            <a:r>
              <a:rPr lang="en-US" sz="1500" b="0" i="0" u="none" strike="noStrike" kern="1200" dirty="0" err="1">
                <a:solidFill>
                  <a:schemeClr val="tx1"/>
                </a:solidFill>
                <a:effectLst/>
                <a:latin typeface="+mn-lt"/>
                <a:ea typeface="+mn-ea"/>
                <a:cs typeface="+mn-cs"/>
              </a:rPr>
              <a:t>Neuroeconomist</a:t>
            </a:r>
            <a:r>
              <a:rPr lang="en-US" sz="1500" b="0" i="0" u="none" strike="noStrike" kern="1200" dirty="0">
                <a:solidFill>
                  <a:schemeClr val="tx1"/>
                </a:solidFill>
                <a:effectLst/>
                <a:latin typeface="+mn-lt"/>
                <a:ea typeface="+mn-ea"/>
                <a:cs typeface="+mn-cs"/>
              </a:rPr>
              <a:t> Paul Zak has done extensive research on the types of hormones released during stories.  During intense moments, the stress hormone cortisol helps us focus.  Sweet moments of a story release the “feel good” chemical, Oxytocin, which promoted empathy.  Oxytocin gives you that feeling of connection and empathy.  Happy endings stimulate the brain’s reward system, the limbic system, which release dopamine, leaving us with the feeling of hope.</a:t>
            </a:r>
          </a:p>
          <a:p>
            <a:endParaRPr lang="en-US" sz="1500" b="0" i="0" u="none" strike="noStrike" kern="1200" dirty="0">
              <a:solidFill>
                <a:schemeClr val="tx1"/>
              </a:solidFill>
              <a:effectLst/>
              <a:latin typeface="+mn-lt"/>
              <a:ea typeface="+mn-ea"/>
              <a:cs typeface="+mn-cs"/>
            </a:endParaRPr>
          </a:p>
          <a:p>
            <a:r>
              <a:rPr lang="en-US" sz="1500" b="0" i="0" u="none" strike="noStrike" kern="1200" dirty="0">
                <a:solidFill>
                  <a:schemeClr val="tx1"/>
                </a:solidFill>
                <a:effectLst/>
                <a:latin typeface="+mn-lt"/>
                <a:ea typeface="+mn-ea"/>
                <a:cs typeface="+mn-cs"/>
              </a:rPr>
              <a:t>For some people, crafting a story around the data may seem like an unnecessary, time-consuming effort. They may feel the facts are enough to stand on their own, or they may believe facts alone should influence the right decisions and drive action. Unfortunately, this point of view is based on the assumption that decisions are based solely on logic and reason, which we know they are not.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A2C9CD-803F-4978-9FCF-BB97FF0A579D}" type="slidenum">
              <a:rPr lang="en-US" smtClean="0"/>
              <a:t>4</a:t>
            </a:fld>
            <a:endParaRPr lang="en-US"/>
          </a:p>
        </p:txBody>
      </p:sp>
    </p:spTree>
    <p:extLst>
      <p:ext uri="{BB962C8B-B14F-4D97-AF65-F5344CB8AC3E}">
        <p14:creationId xmlns:p14="http://schemas.microsoft.com/office/powerpoint/2010/main" val="310675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95300"/>
            <a:ext cx="5026025" cy="2828925"/>
          </a:xfrm>
        </p:spPr>
      </p:sp>
      <p:sp>
        <p:nvSpPr>
          <p:cNvPr id="3" name="Notes Placeholder 2"/>
          <p:cNvSpPr>
            <a:spLocks noGrp="1"/>
          </p:cNvSpPr>
          <p:nvPr>
            <p:ph type="body" idx="1"/>
          </p:nvPr>
        </p:nvSpPr>
        <p:spPr/>
        <p:txBody>
          <a:bodyPr/>
          <a:lstStyle/>
          <a:p>
            <a:endParaRPr lang="en-US" dirty="0"/>
          </a:p>
          <a:p>
            <a:pPr marL="0" marR="0" lvl="0" indent="0" algn="l" defTabSz="1172078" rtl="0" eaLnBrk="1" fontAlgn="auto" latinLnBrk="0" hangingPunct="1">
              <a:lnSpc>
                <a:spcPct val="100000"/>
              </a:lnSpc>
              <a:spcBef>
                <a:spcPts val="0"/>
              </a:spcBef>
              <a:spcAft>
                <a:spcPts val="0"/>
              </a:spcAft>
              <a:buClrTx/>
              <a:buSzTx/>
              <a:buFontTx/>
              <a:buNone/>
              <a:tabLst/>
              <a:defRPr/>
            </a:pPr>
            <a:r>
              <a:rPr lang="en-US" dirty="0"/>
              <a:t>https://</a:t>
            </a:r>
            <a:r>
              <a:rPr lang="en-US" dirty="0" err="1"/>
              <a:t>youtu.be</a:t>
            </a:r>
            <a:r>
              <a:rPr lang="en-US" dirty="0"/>
              <a:t>/P_x6i2RTZes?t=83</a:t>
            </a:r>
          </a:p>
          <a:p>
            <a:pPr marL="0" marR="0" lvl="0" indent="0" algn="l" defTabSz="1172078" rtl="0" eaLnBrk="1" fontAlgn="auto" latinLnBrk="0" hangingPunct="1">
              <a:lnSpc>
                <a:spcPct val="100000"/>
              </a:lnSpc>
              <a:spcBef>
                <a:spcPts val="0"/>
              </a:spcBef>
              <a:spcAft>
                <a:spcPts val="0"/>
              </a:spcAft>
              <a:buClrTx/>
              <a:buSzTx/>
              <a:buFontTx/>
              <a:buNone/>
              <a:tabLst/>
              <a:defRPr/>
            </a:pPr>
            <a:r>
              <a:rPr lang="en-US" dirty="0"/>
              <a:t>Starts at 1:23</a:t>
            </a:r>
          </a:p>
          <a:p>
            <a:endParaRPr lang="en-US" dirty="0"/>
          </a:p>
          <a:p>
            <a:endParaRPr lang="en-US" dirty="0"/>
          </a:p>
        </p:txBody>
      </p:sp>
      <p:sp>
        <p:nvSpPr>
          <p:cNvPr id="4" name="Slide Number Placeholder 3"/>
          <p:cNvSpPr>
            <a:spLocks noGrp="1"/>
          </p:cNvSpPr>
          <p:nvPr>
            <p:ph type="sldNum" sz="quarter" idx="5"/>
          </p:nvPr>
        </p:nvSpPr>
        <p:spPr/>
        <p:txBody>
          <a:bodyPr/>
          <a:lstStyle/>
          <a:p>
            <a:fld id="{FCA2C9CD-803F-4978-9FCF-BB97FF0A579D}" type="slidenum">
              <a:rPr lang="en-US" smtClean="0"/>
              <a:t>5</a:t>
            </a:fld>
            <a:endParaRPr lang="en-US"/>
          </a:p>
        </p:txBody>
      </p:sp>
    </p:spTree>
    <p:extLst>
      <p:ext uri="{BB962C8B-B14F-4D97-AF65-F5344CB8AC3E}">
        <p14:creationId xmlns:p14="http://schemas.microsoft.com/office/powerpoint/2010/main" val="257957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2C9CD-803F-4978-9FCF-BB97FF0A579D}" type="slidenum">
              <a:rPr lang="en-US" smtClean="0"/>
              <a:t>6</a:t>
            </a:fld>
            <a:endParaRPr lang="en-US"/>
          </a:p>
        </p:txBody>
      </p:sp>
    </p:spTree>
    <p:extLst>
      <p:ext uri="{BB962C8B-B14F-4D97-AF65-F5344CB8AC3E}">
        <p14:creationId xmlns:p14="http://schemas.microsoft.com/office/powerpoint/2010/main" val="107990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 What Is a Good Story? </a:t>
            </a:r>
            <a:endParaRPr lang="en-US" dirty="0"/>
          </a:p>
          <a:p>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good story or movie involves characters </a:t>
            </a:r>
          </a:p>
          <a:p>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Challenge is believable</a:t>
            </a:r>
            <a:br>
              <a:rPr lang="en-US" sz="120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hurdles to overcome</a:t>
            </a:r>
            <a:br>
              <a:rPr lang="en-US" sz="120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Outcome or prognosis is clear </a:t>
            </a:r>
          </a:p>
          <a:p>
            <a:endParaRPr lang="en-US" sz="1200" kern="1200" dirty="0">
              <a:solidFill>
                <a:schemeClr val="tx1"/>
              </a:solidFill>
              <a:effectLst/>
              <a:latin typeface="+mn-lt"/>
              <a:ea typeface="+mn-ea"/>
              <a:cs typeface="+mn-cs"/>
            </a:endParaRPr>
          </a:p>
          <a:p>
            <a:pPr marL="0" marR="0" lvl="0" indent="0" algn="l" defTabSz="1172078" rtl="0" eaLnBrk="1" fontAlgn="auto" latinLnBrk="0" hangingPunct="1">
              <a:lnSpc>
                <a:spcPct val="100000"/>
              </a:lnSpc>
              <a:spcBef>
                <a:spcPts val="0"/>
              </a:spcBef>
              <a:spcAft>
                <a:spcPts val="0"/>
              </a:spcAft>
              <a:buClrTx/>
              <a:buSzTx/>
              <a:buFontTx/>
              <a:buNone/>
              <a:tabLst/>
              <a:defRPr/>
            </a:pPr>
            <a:r>
              <a:rPr lang="en-US" sz="1500" b="1" i="0" u="none" strike="noStrike" kern="1200" dirty="0">
                <a:solidFill>
                  <a:schemeClr val="tx1"/>
                </a:solidFill>
                <a:effectLst/>
                <a:latin typeface="+mn-lt"/>
                <a:ea typeface="+mn-ea"/>
                <a:cs typeface="+mn-cs"/>
              </a:rPr>
              <a:t>Memorability:</a:t>
            </a:r>
            <a:r>
              <a:rPr lang="en-US" sz="1500" b="0" i="0" u="none" strike="noStrike" kern="1200" dirty="0">
                <a:solidFill>
                  <a:schemeClr val="tx1"/>
                </a:solidFill>
                <a:effectLst/>
                <a:latin typeface="+mn-lt"/>
                <a:ea typeface="+mn-ea"/>
                <a:cs typeface="+mn-cs"/>
              </a:rPr>
              <a:t> A study by Stanford professor Chip Heath (</a:t>
            </a:r>
            <a:r>
              <a:rPr lang="en-US" sz="1500" b="0" i="1" u="none" strike="noStrike" kern="1200" dirty="0">
                <a:solidFill>
                  <a:schemeClr val="tx1"/>
                </a:solidFill>
                <a:effectLst/>
                <a:latin typeface="+mn-lt"/>
                <a:ea typeface="+mn-ea"/>
                <a:cs typeface="+mn-cs"/>
              </a:rPr>
              <a:t>Made to Stick</a:t>
            </a:r>
            <a:r>
              <a:rPr lang="en-US" sz="1500" b="0" i="0" u="none" strike="noStrike" kern="1200" dirty="0">
                <a:solidFill>
                  <a:schemeClr val="tx1"/>
                </a:solidFill>
                <a:effectLst/>
                <a:latin typeface="+mn-lt"/>
                <a:ea typeface="+mn-ea"/>
                <a:cs typeface="+mn-cs"/>
              </a:rPr>
              <a:t> author) found </a:t>
            </a:r>
            <a:r>
              <a:rPr lang="en-US" sz="1500" b="0" i="0" u="none" strike="noStrike" kern="1200" dirty="0">
                <a:solidFill>
                  <a:schemeClr val="tx1"/>
                </a:solidFill>
                <a:effectLst/>
                <a:latin typeface="+mn-lt"/>
                <a:ea typeface="+mn-ea"/>
                <a:cs typeface="+mn-cs"/>
                <a:hlinkClick r:id="rId3"/>
              </a:rPr>
              <a:t>63% could remember stories</a:t>
            </a:r>
            <a:r>
              <a:rPr lang="en-US" sz="1500" b="0" i="0" u="none" strike="noStrike" kern="1200" dirty="0">
                <a:solidFill>
                  <a:schemeClr val="tx1"/>
                </a:solidFill>
                <a:effectLst/>
                <a:latin typeface="+mn-lt"/>
                <a:ea typeface="+mn-ea"/>
                <a:cs typeface="+mn-cs"/>
              </a:rPr>
              <a:t>, but only 5% could remember a single statistic. </a:t>
            </a:r>
          </a:p>
          <a:p>
            <a:endParaRPr lang="en-US" dirty="0"/>
          </a:p>
        </p:txBody>
      </p:sp>
      <p:sp>
        <p:nvSpPr>
          <p:cNvPr id="4" name="Slide Number Placeholder 3"/>
          <p:cNvSpPr>
            <a:spLocks noGrp="1"/>
          </p:cNvSpPr>
          <p:nvPr>
            <p:ph type="sldNum" sz="quarter" idx="10"/>
          </p:nvPr>
        </p:nvSpPr>
        <p:spPr/>
        <p:txBody>
          <a:bodyPr/>
          <a:lstStyle/>
          <a:p>
            <a:fld id="{3B20930B-A6EA-A24F-B0C1-7372DFA31AF8}" type="slidenum">
              <a:rPr lang="en-US" smtClean="0"/>
              <a:t>7</a:t>
            </a:fld>
            <a:endParaRPr lang="en-US"/>
          </a:p>
        </p:txBody>
      </p:sp>
    </p:spTree>
    <p:extLst>
      <p:ext uri="{BB962C8B-B14F-4D97-AF65-F5344CB8AC3E}">
        <p14:creationId xmlns:p14="http://schemas.microsoft.com/office/powerpoint/2010/main" val="203352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storytelling is defined as “a structured approach for communicating data insights, and it involves a combination of three key elements: data, visuals, and narrative.”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is combining data plus narrative to explain to your audience what’s happening in the numbers and why it’s important. Adding visuals only enlightens the insights, highlighting things that might be difficult to see otherwise.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 engaging your executive team and explaining your strategies and results more powerfully by approaching your assignment as a story. You will need the “what” of your story (the facts and data) but you also need the “who?”, the “how?”, the “why?” and the often missed “so what?”. It’s these story elements that will make your data relevant and tangible for your audience. Creating a good story can aid you and senior management in focusing on what is important.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sense and order</a:t>
            </a:r>
            <a:br>
              <a:rPr lang="en-US" sz="120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See the whole where there disparate parts</a:t>
            </a:r>
            <a:br>
              <a:rPr lang="en-US" sz="120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Give vision to what the future can look like</a:t>
            </a:r>
            <a:br>
              <a:rPr lang="en-US" sz="120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Interactive—people put themselves into stories </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Make your job easier </a:t>
            </a:r>
            <a:endParaRPr lang="en-US" dirty="0"/>
          </a:p>
          <a:p>
            <a:endParaRPr lang="en-US" dirty="0"/>
          </a:p>
          <a:p>
            <a:endParaRPr lang="en-US" dirty="0"/>
          </a:p>
          <a:p>
            <a:pPr marL="0" marR="0" lvl="0" indent="0" algn="l" defTabSz="1172078" rtl="0" eaLnBrk="1" fontAlgn="auto" latinLnBrk="0" hangingPunct="1">
              <a:lnSpc>
                <a:spcPct val="100000"/>
              </a:lnSpc>
              <a:spcBef>
                <a:spcPts val="0"/>
              </a:spcBef>
              <a:spcAft>
                <a:spcPts val="0"/>
              </a:spcAft>
              <a:buClrTx/>
              <a:buSzTx/>
              <a:buFontTx/>
              <a:buNone/>
              <a:tabLst/>
              <a:defRPr/>
            </a:pPr>
            <a:r>
              <a:rPr lang="en-US" sz="1500" b="0" i="0" u="none" strike="noStrike" kern="1200" dirty="0">
                <a:solidFill>
                  <a:schemeClr val="tx1"/>
                </a:solidFill>
                <a:effectLst/>
                <a:latin typeface="+mn-lt"/>
                <a:ea typeface="+mn-ea"/>
                <a:cs typeface="+mn-cs"/>
              </a:rPr>
              <a:t>It’s important to understand how these different pieces work together in data storytelling…</a:t>
            </a:r>
          </a:p>
        </p:txBody>
      </p:sp>
      <p:sp>
        <p:nvSpPr>
          <p:cNvPr id="4" name="Slide Number Placeholder 3"/>
          <p:cNvSpPr>
            <a:spLocks noGrp="1"/>
          </p:cNvSpPr>
          <p:nvPr>
            <p:ph type="sldNum" sz="quarter" idx="10"/>
          </p:nvPr>
        </p:nvSpPr>
        <p:spPr/>
        <p:txBody>
          <a:bodyPr/>
          <a:lstStyle/>
          <a:p>
            <a:fld id="{3B20930B-A6EA-A24F-B0C1-7372DFA31AF8}" type="slidenum">
              <a:rPr lang="en-US" smtClean="0"/>
              <a:t>8</a:t>
            </a:fld>
            <a:endParaRPr lang="en-US"/>
          </a:p>
        </p:txBody>
      </p:sp>
    </p:spTree>
    <p:extLst>
      <p:ext uri="{BB962C8B-B14F-4D97-AF65-F5344CB8AC3E}">
        <p14:creationId xmlns:p14="http://schemas.microsoft.com/office/powerpoint/2010/main" val="60836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1172078" rtl="0" eaLnBrk="1" fontAlgn="auto" latinLnBrk="0" hangingPunct="1">
              <a:lnSpc>
                <a:spcPct val="100000"/>
              </a:lnSpc>
              <a:spcBef>
                <a:spcPts val="0"/>
              </a:spcBef>
              <a:spcAft>
                <a:spcPts val="0"/>
              </a:spcAft>
              <a:buClrTx/>
              <a:buSzTx/>
              <a:buFontTx/>
              <a:buNone/>
              <a:tabLst/>
              <a:defRPr/>
            </a:pPr>
            <a:endParaRPr lang="en-US" sz="1500" b="0" i="0" u="none" strike="noStrike" kern="1200" dirty="0">
              <a:solidFill>
                <a:schemeClr val="tx1"/>
              </a:solidFill>
              <a:effectLst/>
              <a:latin typeface="+mn-lt"/>
              <a:ea typeface="+mn-ea"/>
              <a:cs typeface="+mn-cs"/>
            </a:endParaRPr>
          </a:p>
          <a:p>
            <a:pPr marL="0" marR="0" lvl="0" indent="0" algn="l" defTabSz="1172078" rtl="0" eaLnBrk="1" fontAlgn="auto" latinLnBrk="0" hangingPunct="1">
              <a:lnSpc>
                <a:spcPct val="100000"/>
              </a:lnSpc>
              <a:spcBef>
                <a:spcPts val="0"/>
              </a:spcBef>
              <a:spcAft>
                <a:spcPts val="0"/>
              </a:spcAft>
              <a:buClrTx/>
              <a:buSzTx/>
              <a:buFontTx/>
              <a:buNone/>
              <a:tabLst/>
              <a:defRPr/>
            </a:pPr>
            <a:r>
              <a:rPr lang="en-US" sz="1500" b="0" i="0" u="none" strike="noStrike" kern="1200" dirty="0">
                <a:solidFill>
                  <a:schemeClr val="tx1"/>
                </a:solidFill>
                <a:effectLst/>
                <a:latin typeface="+mn-lt"/>
                <a:ea typeface="+mn-ea"/>
                <a:cs typeface="+mn-cs"/>
              </a:rPr>
              <a:t>It’s important to understand how these different pieces work together in data storytelling…</a:t>
            </a:r>
          </a:p>
          <a:p>
            <a:pPr marL="0" marR="0" lvl="0" indent="0" algn="l" defTabSz="1172078" rtl="0" eaLnBrk="1" fontAlgn="auto" latinLnBrk="0" hangingPunct="1">
              <a:lnSpc>
                <a:spcPct val="100000"/>
              </a:lnSpc>
              <a:spcBef>
                <a:spcPts val="0"/>
              </a:spcBef>
              <a:spcAft>
                <a:spcPts val="0"/>
              </a:spcAft>
              <a:buClrTx/>
              <a:buSzTx/>
              <a:buFontTx/>
              <a:buNone/>
              <a:tabLst/>
              <a:defRPr/>
            </a:pPr>
            <a:endParaRPr lang="en-US" sz="1500" b="0" i="0" u="none" strike="noStrike" kern="1200" dirty="0">
              <a:solidFill>
                <a:schemeClr val="tx1"/>
              </a:solidFill>
              <a:effectLst/>
              <a:latin typeface="+mn-lt"/>
              <a:ea typeface="+mn-ea"/>
              <a:cs typeface="+mn-cs"/>
            </a:endParaRPr>
          </a:p>
          <a:p>
            <a:pPr marL="0" marR="0" lvl="0" indent="0" algn="l" defTabSz="1172078" rtl="0" eaLnBrk="1" fontAlgn="auto" latinLnBrk="0" hangingPunct="1">
              <a:lnSpc>
                <a:spcPct val="100000"/>
              </a:lnSpc>
              <a:spcBef>
                <a:spcPts val="0"/>
              </a:spcBef>
              <a:spcAft>
                <a:spcPts val="0"/>
              </a:spcAft>
              <a:buClrTx/>
              <a:buSzTx/>
              <a:buFontTx/>
              <a:buNone/>
              <a:tabLst/>
              <a:defRPr/>
            </a:pPr>
            <a:r>
              <a:rPr lang="en-US" sz="1500" b="0" i="0" u="none" strike="noStrike" kern="1200" dirty="0">
                <a:solidFill>
                  <a:schemeClr val="tx1"/>
                </a:solidFill>
                <a:effectLst/>
                <a:latin typeface="+mn-lt"/>
                <a:ea typeface="+mn-ea"/>
                <a:cs typeface="+mn-cs"/>
              </a:rPr>
              <a:t>When narrative is coupled with data, it helps </a:t>
            </a:r>
            <a:r>
              <a:rPr lang="en-US" sz="1500" b="1" i="1" u="none" strike="noStrike" kern="1200" dirty="0">
                <a:solidFill>
                  <a:schemeClr val="tx1"/>
                </a:solidFill>
                <a:effectLst/>
                <a:latin typeface="+mn-lt"/>
                <a:ea typeface="+mn-ea"/>
                <a:cs typeface="+mn-cs"/>
              </a:rPr>
              <a:t>explain</a:t>
            </a:r>
            <a:r>
              <a:rPr lang="en-US" sz="1500" b="0" i="0" u="none" strike="noStrike" kern="1200" dirty="0">
                <a:solidFill>
                  <a:schemeClr val="tx1"/>
                </a:solidFill>
                <a:effectLst/>
                <a:latin typeface="+mn-lt"/>
                <a:ea typeface="+mn-ea"/>
                <a:cs typeface="+mn-cs"/>
              </a:rPr>
              <a:t> to your audience what’s happening in the data and why a particular insight is important. </a:t>
            </a:r>
          </a:p>
        </p:txBody>
      </p:sp>
      <p:sp>
        <p:nvSpPr>
          <p:cNvPr id="4" name="Slide Number Placeholder 3"/>
          <p:cNvSpPr>
            <a:spLocks noGrp="1"/>
          </p:cNvSpPr>
          <p:nvPr>
            <p:ph type="sldNum" sz="quarter" idx="10"/>
          </p:nvPr>
        </p:nvSpPr>
        <p:spPr/>
        <p:txBody>
          <a:bodyPr/>
          <a:lstStyle/>
          <a:p>
            <a:fld id="{3B20930B-A6EA-A24F-B0C1-7372DFA31AF8}" type="slidenum">
              <a:rPr lang="en-US" smtClean="0"/>
              <a:t>9</a:t>
            </a:fld>
            <a:endParaRPr lang="en-US"/>
          </a:p>
        </p:txBody>
      </p:sp>
    </p:spTree>
    <p:extLst>
      <p:ext uri="{BB962C8B-B14F-4D97-AF65-F5344CB8AC3E}">
        <p14:creationId xmlns:p14="http://schemas.microsoft.com/office/powerpoint/2010/main" val="263617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586039" indent="0" algn="ctr">
              <a:buNone/>
              <a:defRPr>
                <a:solidFill>
                  <a:schemeClr val="tx1">
                    <a:tint val="75000"/>
                  </a:schemeClr>
                </a:solidFill>
              </a:defRPr>
            </a:lvl2pPr>
            <a:lvl3pPr marL="1172078" indent="0" algn="ctr">
              <a:buNone/>
              <a:defRPr>
                <a:solidFill>
                  <a:schemeClr val="tx1">
                    <a:tint val="75000"/>
                  </a:schemeClr>
                </a:solidFill>
              </a:defRPr>
            </a:lvl3pPr>
            <a:lvl4pPr marL="1758117" indent="0" algn="ctr">
              <a:buNone/>
              <a:defRPr>
                <a:solidFill>
                  <a:schemeClr val="tx1">
                    <a:tint val="75000"/>
                  </a:schemeClr>
                </a:solidFill>
              </a:defRPr>
            </a:lvl4pPr>
            <a:lvl5pPr marL="2344156" indent="0" algn="ctr">
              <a:buNone/>
              <a:defRPr>
                <a:solidFill>
                  <a:schemeClr val="tx1">
                    <a:tint val="75000"/>
                  </a:schemeClr>
                </a:solidFill>
              </a:defRPr>
            </a:lvl5pPr>
            <a:lvl6pPr marL="2930195" indent="0" algn="ctr">
              <a:buNone/>
              <a:defRPr>
                <a:solidFill>
                  <a:schemeClr val="tx1">
                    <a:tint val="75000"/>
                  </a:schemeClr>
                </a:solidFill>
              </a:defRPr>
            </a:lvl6pPr>
            <a:lvl7pPr marL="3516234" indent="0" algn="ctr">
              <a:buNone/>
              <a:defRPr>
                <a:solidFill>
                  <a:schemeClr val="tx1">
                    <a:tint val="75000"/>
                  </a:schemeClr>
                </a:solidFill>
              </a:defRPr>
            </a:lvl7pPr>
            <a:lvl8pPr marL="4102273" indent="0" algn="ctr">
              <a:buNone/>
              <a:defRPr>
                <a:solidFill>
                  <a:schemeClr val="tx1">
                    <a:tint val="75000"/>
                  </a:schemeClr>
                </a:solidFill>
              </a:defRPr>
            </a:lvl8pPr>
            <a:lvl9pPr marL="46883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C5B337-B5E1-4F95-BCED-C7AFD3F2D4AD}" type="datetimeFigureOut">
              <a:rPr lang="en-US" smtClean="0"/>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577D8-21BD-4A78-8AE1-CC3A766F74FA}" type="slidenum">
              <a:rPr lang="en-US" smtClean="0"/>
              <a:t>‹#›</a:t>
            </a:fld>
            <a:endParaRPr lang="en-US"/>
          </a:p>
        </p:txBody>
      </p:sp>
    </p:spTree>
    <p:extLst>
      <p:ext uri="{BB962C8B-B14F-4D97-AF65-F5344CB8AC3E}">
        <p14:creationId xmlns:p14="http://schemas.microsoft.com/office/powerpoint/2010/main" val="325432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C5B337-B5E1-4F95-BCED-C7AFD3F2D4AD}" type="datetimeFigureOut">
              <a:rPr lang="en-US" smtClean="0"/>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577D8-21BD-4A78-8AE1-CC3A766F74FA}" type="slidenum">
              <a:rPr lang="en-US" smtClean="0"/>
              <a:t>‹#›</a:t>
            </a:fld>
            <a:endParaRPr lang="en-US"/>
          </a:p>
        </p:txBody>
      </p:sp>
    </p:spTree>
    <p:extLst>
      <p:ext uri="{BB962C8B-B14F-4D97-AF65-F5344CB8AC3E}">
        <p14:creationId xmlns:p14="http://schemas.microsoft.com/office/powerpoint/2010/main" val="112607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C5B337-B5E1-4F95-BCED-C7AFD3F2D4AD}" type="datetimeFigureOut">
              <a:rPr lang="en-US" smtClean="0"/>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577D8-21BD-4A78-8AE1-CC3A766F74FA}" type="slidenum">
              <a:rPr lang="en-US" smtClean="0"/>
              <a:t>‹#›</a:t>
            </a:fld>
            <a:endParaRPr lang="en-US"/>
          </a:p>
        </p:txBody>
      </p:sp>
    </p:spTree>
    <p:extLst>
      <p:ext uri="{BB962C8B-B14F-4D97-AF65-F5344CB8AC3E}">
        <p14:creationId xmlns:p14="http://schemas.microsoft.com/office/powerpoint/2010/main" val="1888215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5"/>
            </a:gs>
            <a:gs pos="32000">
              <a:schemeClr val="accent5"/>
            </a:gs>
            <a:gs pos="93000">
              <a:srgbClr val="00B050"/>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ECE114-C4A1-6540-A79F-911D0B203DF3}" type="datetimeFigureOut">
              <a:rPr lang="en-US" smtClean="0"/>
              <a:t>11/22/19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24579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ECE114-C4A1-6540-A79F-911D0B203DF3}" type="datetimeFigureOut">
              <a:rPr lang="en-US" smtClean="0"/>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6A98F-0F74-0441-B0FD-4E9D6DDBB878}" type="slidenum">
              <a:rPr lang="en-US" smtClean="0"/>
              <a:t>‹#›</a:t>
            </a:fld>
            <a:endParaRPr lang="en-US"/>
          </a:p>
        </p:txBody>
      </p:sp>
    </p:spTree>
    <p:extLst>
      <p:ext uri="{BB962C8B-B14F-4D97-AF65-F5344CB8AC3E}">
        <p14:creationId xmlns:p14="http://schemas.microsoft.com/office/powerpoint/2010/main" val="1194750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5"/>
            </a:gs>
            <a:gs pos="24000">
              <a:schemeClr val="accent5"/>
            </a:gs>
            <a:gs pos="93000">
              <a:srgbClr val="00B050"/>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ECE114-C4A1-6540-A79F-911D0B203DF3}" type="datetimeFigureOut">
              <a:rPr lang="en-US" smtClean="0"/>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6A98F-0F74-0441-B0FD-4E9D6DDBB878}" type="slidenum">
              <a:rPr lang="en-US" smtClean="0"/>
              <a:t>‹#›</a:t>
            </a:fld>
            <a:endParaRPr lang="en-US"/>
          </a:p>
        </p:txBody>
      </p:sp>
    </p:spTree>
    <p:extLst>
      <p:ext uri="{BB962C8B-B14F-4D97-AF65-F5344CB8AC3E}">
        <p14:creationId xmlns:p14="http://schemas.microsoft.com/office/powerpoint/2010/main" val="25353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ECE114-C4A1-6540-A79F-911D0B203DF3}" type="datetimeFigureOut">
              <a:rPr lang="en-US" smtClean="0"/>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6A98F-0F74-0441-B0FD-4E9D6DDBB878}" type="slidenum">
              <a:rPr lang="en-US" smtClean="0"/>
              <a:t>‹#›</a:t>
            </a:fld>
            <a:endParaRPr lang="en-US"/>
          </a:p>
        </p:txBody>
      </p:sp>
    </p:spTree>
    <p:extLst>
      <p:ext uri="{BB962C8B-B14F-4D97-AF65-F5344CB8AC3E}">
        <p14:creationId xmlns:p14="http://schemas.microsoft.com/office/powerpoint/2010/main" val="3824509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0" y="6213743"/>
            <a:ext cx="12188825" cy="446148"/>
          </a:xfrm>
          <a:prstGeom prst="rect">
            <a:avLst/>
          </a:prstGeom>
          <a:gradFill>
            <a:gsLst>
              <a:gs pos="0">
                <a:schemeClr val="accent5"/>
              </a:gs>
              <a:gs pos="21000">
                <a:schemeClr val="accent5"/>
              </a:gs>
              <a:gs pos="93000">
                <a:srgbClr val="00B050"/>
              </a:gs>
            </a:gsLst>
            <a:lin ang="2520000" scaled="0"/>
          </a:gradFill>
        </p:spPr>
        <p:txBody>
          <a:bodyPr wrap="square" rtlCol="0">
            <a:spAutoFit/>
          </a:bodyPr>
          <a:lstStyle/>
          <a:p>
            <a:endParaRPr lang="en-US" sz="2299"/>
          </a:p>
        </p:txBody>
      </p:sp>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ECE114-C4A1-6540-A79F-911D0B203DF3}" type="datetimeFigureOut">
              <a:rPr lang="en-US" smtClean="0"/>
              <a:t>11/22/19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6A98F-0F74-0441-B0FD-4E9D6DDBB878}"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9987" y="6240731"/>
            <a:ext cx="2597938" cy="480744"/>
          </a:xfrm>
          <a:prstGeom prst="rect">
            <a:avLst/>
          </a:prstGeom>
        </p:spPr>
      </p:pic>
    </p:spTree>
    <p:extLst>
      <p:ext uri="{BB962C8B-B14F-4D97-AF65-F5344CB8AC3E}">
        <p14:creationId xmlns:p14="http://schemas.microsoft.com/office/powerpoint/2010/main" val="287133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ECE114-C4A1-6540-A79F-911D0B203DF3}" type="datetimeFigureOut">
              <a:rPr lang="en-US" smtClean="0"/>
              <a:t>11/22/19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6A98F-0F74-0441-B0FD-4E9D6DDBB878}" type="slidenum">
              <a:rPr lang="en-US" smtClean="0"/>
              <a:t>‹#›</a:t>
            </a:fld>
            <a:endParaRPr lang="en-US"/>
          </a:p>
        </p:txBody>
      </p:sp>
    </p:spTree>
    <p:extLst>
      <p:ext uri="{BB962C8B-B14F-4D97-AF65-F5344CB8AC3E}">
        <p14:creationId xmlns:p14="http://schemas.microsoft.com/office/powerpoint/2010/main" val="1202139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CE114-C4A1-6540-A79F-911D0B203DF3}" type="datetimeFigureOut">
              <a:rPr lang="en-US" smtClean="0"/>
              <a:t>11/22/19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6A98F-0F74-0441-B0FD-4E9D6DDBB878}" type="slidenum">
              <a:rPr lang="en-US" smtClean="0"/>
              <a:t>‹#›</a:t>
            </a:fld>
            <a:endParaRPr lang="en-US"/>
          </a:p>
        </p:txBody>
      </p:sp>
    </p:spTree>
    <p:extLst>
      <p:ext uri="{BB962C8B-B14F-4D97-AF65-F5344CB8AC3E}">
        <p14:creationId xmlns:p14="http://schemas.microsoft.com/office/powerpoint/2010/main" val="1041918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b="1"/>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ECE114-C4A1-6540-A79F-911D0B203DF3}" type="datetimeFigureOut">
              <a:rPr lang="en-US" smtClean="0"/>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6A98F-0F74-0441-B0FD-4E9D6DDBB878}" type="slidenum">
              <a:rPr lang="en-US" smtClean="0"/>
              <a:t>‹#›</a:t>
            </a:fld>
            <a:endParaRPr lang="en-US"/>
          </a:p>
        </p:txBody>
      </p:sp>
    </p:spTree>
    <p:extLst>
      <p:ext uri="{BB962C8B-B14F-4D97-AF65-F5344CB8AC3E}">
        <p14:creationId xmlns:p14="http://schemas.microsoft.com/office/powerpoint/2010/main" val="225184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9C5B337-B5E1-4F95-BCED-C7AFD3F2D4AD}" type="datetimeFigureOut">
              <a:rPr lang="en-US" smtClean="0"/>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577D8-21BD-4A78-8AE1-CC3A766F74FA}" type="slidenum">
              <a:rPr lang="en-US" smtClean="0"/>
              <a:t>‹#›</a:t>
            </a:fld>
            <a:endParaRPr lang="en-US"/>
          </a:p>
        </p:txBody>
      </p:sp>
    </p:spTree>
    <p:extLst>
      <p:ext uri="{BB962C8B-B14F-4D97-AF65-F5344CB8AC3E}">
        <p14:creationId xmlns:p14="http://schemas.microsoft.com/office/powerpoint/2010/main" val="2186192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ECE114-C4A1-6540-A79F-911D0B203DF3}" type="datetimeFigureOut">
              <a:rPr lang="en-US" smtClean="0"/>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6A98F-0F74-0441-B0FD-4E9D6DDBB878}" type="slidenum">
              <a:rPr lang="en-US" smtClean="0"/>
              <a:t>‹#›</a:t>
            </a:fld>
            <a:endParaRPr lang="en-US"/>
          </a:p>
        </p:txBody>
      </p:sp>
    </p:spTree>
    <p:extLst>
      <p:ext uri="{BB962C8B-B14F-4D97-AF65-F5344CB8AC3E}">
        <p14:creationId xmlns:p14="http://schemas.microsoft.com/office/powerpoint/2010/main" val="3695438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ECE114-C4A1-6540-A79F-911D0B203DF3}" type="datetimeFigureOut">
              <a:rPr lang="en-US" smtClean="0"/>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6A98F-0F74-0441-B0FD-4E9D6DDBB878}" type="slidenum">
              <a:rPr lang="en-US" smtClean="0"/>
              <a:t>‹#›</a:t>
            </a:fld>
            <a:endParaRPr lang="en-US"/>
          </a:p>
        </p:txBody>
      </p:sp>
    </p:spTree>
    <p:extLst>
      <p:ext uri="{BB962C8B-B14F-4D97-AF65-F5344CB8AC3E}">
        <p14:creationId xmlns:p14="http://schemas.microsoft.com/office/powerpoint/2010/main" val="3222974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ECE114-C4A1-6540-A79F-911D0B203DF3}" type="datetimeFigureOut">
              <a:rPr lang="en-US" smtClean="0"/>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6A98F-0F74-0441-B0FD-4E9D6DDBB878}" type="slidenum">
              <a:rPr lang="en-US" smtClean="0"/>
              <a:t>‹#›</a:t>
            </a:fld>
            <a:endParaRPr lang="en-US"/>
          </a:p>
        </p:txBody>
      </p:sp>
    </p:spTree>
    <p:extLst>
      <p:ext uri="{BB962C8B-B14F-4D97-AF65-F5344CB8AC3E}">
        <p14:creationId xmlns:p14="http://schemas.microsoft.com/office/powerpoint/2010/main" val="60131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1362074"/>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600">
                <a:solidFill>
                  <a:schemeClr val="tx1">
                    <a:tint val="75000"/>
                  </a:schemeClr>
                </a:solidFill>
              </a:defRPr>
            </a:lvl1pPr>
            <a:lvl2pPr marL="586039" indent="0">
              <a:buNone/>
              <a:defRPr sz="2300">
                <a:solidFill>
                  <a:schemeClr val="tx1">
                    <a:tint val="75000"/>
                  </a:schemeClr>
                </a:solidFill>
              </a:defRPr>
            </a:lvl2pPr>
            <a:lvl3pPr marL="1172078" indent="0">
              <a:buNone/>
              <a:defRPr sz="2100">
                <a:solidFill>
                  <a:schemeClr val="tx1">
                    <a:tint val="75000"/>
                  </a:schemeClr>
                </a:solidFill>
              </a:defRPr>
            </a:lvl3pPr>
            <a:lvl4pPr marL="1758117" indent="0">
              <a:buNone/>
              <a:defRPr sz="1800">
                <a:solidFill>
                  <a:schemeClr val="tx1">
                    <a:tint val="75000"/>
                  </a:schemeClr>
                </a:solidFill>
              </a:defRPr>
            </a:lvl4pPr>
            <a:lvl5pPr marL="2344156" indent="0">
              <a:buNone/>
              <a:defRPr sz="1800">
                <a:solidFill>
                  <a:schemeClr val="tx1">
                    <a:tint val="75000"/>
                  </a:schemeClr>
                </a:solidFill>
              </a:defRPr>
            </a:lvl5pPr>
            <a:lvl6pPr marL="2930195" indent="0">
              <a:buNone/>
              <a:defRPr sz="1800">
                <a:solidFill>
                  <a:schemeClr val="tx1">
                    <a:tint val="75000"/>
                  </a:schemeClr>
                </a:solidFill>
              </a:defRPr>
            </a:lvl6pPr>
            <a:lvl7pPr marL="3516234" indent="0">
              <a:buNone/>
              <a:defRPr sz="1800">
                <a:solidFill>
                  <a:schemeClr val="tx1">
                    <a:tint val="75000"/>
                  </a:schemeClr>
                </a:solidFill>
              </a:defRPr>
            </a:lvl7pPr>
            <a:lvl8pPr marL="4102273" indent="0">
              <a:buNone/>
              <a:defRPr sz="1800">
                <a:solidFill>
                  <a:schemeClr val="tx1">
                    <a:tint val="75000"/>
                  </a:schemeClr>
                </a:solidFill>
              </a:defRPr>
            </a:lvl8pPr>
            <a:lvl9pPr marL="4688312"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C5B337-B5E1-4F95-BCED-C7AFD3F2D4AD}" type="datetimeFigureOut">
              <a:rPr lang="en-US" smtClean="0"/>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577D8-21BD-4A78-8AE1-CC3A766F74FA}" type="slidenum">
              <a:rPr lang="en-US" smtClean="0"/>
              <a:t>‹#›</a:t>
            </a:fld>
            <a:endParaRPr lang="en-US"/>
          </a:p>
        </p:txBody>
      </p:sp>
    </p:spTree>
    <p:extLst>
      <p:ext uri="{BB962C8B-B14F-4D97-AF65-F5344CB8AC3E}">
        <p14:creationId xmlns:p14="http://schemas.microsoft.com/office/powerpoint/2010/main" val="292386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C5B337-B5E1-4F95-BCED-C7AFD3F2D4AD}" type="datetimeFigureOut">
              <a:rPr lang="en-US" smtClean="0"/>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577D8-21BD-4A78-8AE1-CC3A766F74FA}" type="slidenum">
              <a:rPr lang="en-US" smtClean="0"/>
              <a:t>‹#›</a:t>
            </a:fld>
            <a:endParaRPr lang="en-US"/>
          </a:p>
        </p:txBody>
      </p:sp>
    </p:spTree>
    <p:extLst>
      <p:ext uri="{BB962C8B-B14F-4D97-AF65-F5344CB8AC3E}">
        <p14:creationId xmlns:p14="http://schemas.microsoft.com/office/powerpoint/2010/main" val="293659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100" b="1"/>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3"/>
            <a:ext cx="5387630" cy="639763"/>
          </a:xfrm>
        </p:spPr>
        <p:txBody>
          <a:bodyPr anchor="b"/>
          <a:lstStyle>
            <a:lvl1pPr marL="0" indent="0">
              <a:buNone/>
              <a:defRPr sz="3100" b="1"/>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C5B337-B5E1-4F95-BCED-C7AFD3F2D4AD}" type="datetimeFigureOut">
              <a:rPr lang="en-US" smtClean="0"/>
              <a:t>11/22/19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8577D8-21BD-4A78-8AE1-CC3A766F74FA}" type="slidenum">
              <a:rPr lang="en-US" smtClean="0"/>
              <a:t>‹#›</a:t>
            </a:fld>
            <a:endParaRPr lang="en-US"/>
          </a:p>
        </p:txBody>
      </p:sp>
    </p:spTree>
    <p:extLst>
      <p:ext uri="{BB962C8B-B14F-4D97-AF65-F5344CB8AC3E}">
        <p14:creationId xmlns:p14="http://schemas.microsoft.com/office/powerpoint/2010/main" val="221682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C5B337-B5E1-4F95-BCED-C7AFD3F2D4AD}" type="datetimeFigureOut">
              <a:rPr lang="en-US" smtClean="0"/>
              <a:t>11/22/19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8577D8-21BD-4A78-8AE1-CC3A766F74FA}" type="slidenum">
              <a:rPr lang="en-US" smtClean="0"/>
              <a:t>‹#›</a:t>
            </a:fld>
            <a:endParaRPr lang="en-US"/>
          </a:p>
        </p:txBody>
      </p:sp>
    </p:spTree>
    <p:extLst>
      <p:ext uri="{BB962C8B-B14F-4D97-AF65-F5344CB8AC3E}">
        <p14:creationId xmlns:p14="http://schemas.microsoft.com/office/powerpoint/2010/main" val="279979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5B337-B5E1-4F95-BCED-C7AFD3F2D4AD}" type="datetimeFigureOut">
              <a:rPr lang="en-US" smtClean="0"/>
              <a:t>11/22/19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8577D8-21BD-4A78-8AE1-CC3A766F74FA}" type="slidenum">
              <a:rPr lang="en-US" smtClean="0"/>
              <a:t>‹#›</a:t>
            </a:fld>
            <a:endParaRPr lang="en-US"/>
          </a:p>
        </p:txBody>
      </p:sp>
    </p:spTree>
    <p:extLst>
      <p:ext uri="{BB962C8B-B14F-4D97-AF65-F5344CB8AC3E}">
        <p14:creationId xmlns:p14="http://schemas.microsoft.com/office/powerpoint/2010/main" val="36692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49"/>
            <a:ext cx="4010039" cy="1162051"/>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5" y="1435102"/>
            <a:ext cx="4010039" cy="4691063"/>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C5B337-B5E1-4F95-BCED-C7AFD3F2D4AD}" type="datetimeFigureOut">
              <a:rPr lang="en-US" smtClean="0"/>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577D8-21BD-4A78-8AE1-CC3A766F74FA}" type="slidenum">
              <a:rPr lang="en-US" smtClean="0"/>
              <a:t>‹#›</a:t>
            </a:fld>
            <a:endParaRPr lang="en-US"/>
          </a:p>
        </p:txBody>
      </p:sp>
    </p:spTree>
    <p:extLst>
      <p:ext uri="{BB962C8B-B14F-4D97-AF65-F5344CB8AC3E}">
        <p14:creationId xmlns:p14="http://schemas.microsoft.com/office/powerpoint/2010/main" val="338558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100"/>
            </a:lvl1pPr>
            <a:lvl2pPr marL="586039" indent="0">
              <a:buNone/>
              <a:defRPr sz="3600"/>
            </a:lvl2pPr>
            <a:lvl3pPr marL="1172078" indent="0">
              <a:buNone/>
              <a:defRPr sz="3100"/>
            </a:lvl3pPr>
            <a:lvl4pPr marL="1758117" indent="0">
              <a:buNone/>
              <a:defRPr sz="2600"/>
            </a:lvl4pPr>
            <a:lvl5pPr marL="2344156" indent="0">
              <a:buNone/>
              <a:defRPr sz="2600"/>
            </a:lvl5pPr>
            <a:lvl6pPr marL="2930195" indent="0">
              <a:buNone/>
              <a:defRPr sz="2600"/>
            </a:lvl6pPr>
            <a:lvl7pPr marL="3516234" indent="0">
              <a:buNone/>
              <a:defRPr sz="2600"/>
            </a:lvl7pPr>
            <a:lvl8pPr marL="4102273" indent="0">
              <a:buNone/>
              <a:defRPr sz="2600"/>
            </a:lvl8pPr>
            <a:lvl9pPr marL="4688312" indent="0">
              <a:buNone/>
              <a:defRPr sz="2600"/>
            </a:lvl9pPr>
          </a:lstStyle>
          <a:p>
            <a:endParaRPr lang="en-US"/>
          </a:p>
        </p:txBody>
      </p:sp>
      <p:sp>
        <p:nvSpPr>
          <p:cNvPr id="4" name="Text Placeholder 3"/>
          <p:cNvSpPr>
            <a:spLocks noGrp="1"/>
          </p:cNvSpPr>
          <p:nvPr>
            <p:ph type="body" sz="half" idx="2"/>
          </p:nvPr>
        </p:nvSpPr>
        <p:spPr>
          <a:xfrm>
            <a:off x="2389095" y="5367339"/>
            <a:ext cx="7313295" cy="804863"/>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C5B337-B5E1-4F95-BCED-C7AFD3F2D4AD}" type="datetimeFigureOut">
              <a:rPr lang="en-US" smtClean="0"/>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577D8-21BD-4A78-8AE1-CC3A766F74FA}" type="slidenum">
              <a:rPr lang="en-US" smtClean="0"/>
              <a:t>‹#›</a:t>
            </a:fld>
            <a:endParaRPr lang="en-US"/>
          </a:p>
        </p:txBody>
      </p:sp>
    </p:spTree>
    <p:extLst>
      <p:ext uri="{BB962C8B-B14F-4D97-AF65-F5344CB8AC3E}">
        <p14:creationId xmlns:p14="http://schemas.microsoft.com/office/powerpoint/2010/main" val="55945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17208" tIns="58604" rIns="117208" bIns="58604"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17208" tIns="58604" rIns="117208" bIns="586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2"/>
            <a:ext cx="2844059" cy="365125"/>
          </a:xfrm>
          <a:prstGeom prst="rect">
            <a:avLst/>
          </a:prstGeom>
        </p:spPr>
        <p:txBody>
          <a:bodyPr vert="horz" lIns="117208" tIns="58604" rIns="117208" bIns="58604" rtlCol="0" anchor="ctr"/>
          <a:lstStyle>
            <a:lvl1pPr algn="l">
              <a:defRPr sz="1500">
                <a:solidFill>
                  <a:schemeClr val="tx1">
                    <a:tint val="75000"/>
                  </a:schemeClr>
                </a:solidFill>
              </a:defRPr>
            </a:lvl1pPr>
          </a:lstStyle>
          <a:p>
            <a:fld id="{99C5B337-B5E1-4F95-BCED-C7AFD3F2D4AD}" type="datetimeFigureOut">
              <a:rPr lang="en-US" smtClean="0"/>
              <a:t>11/22/19</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17208" tIns="58604" rIns="117208" bIns="58604"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117208" tIns="58604" rIns="117208" bIns="58604" rtlCol="0" anchor="ctr"/>
          <a:lstStyle>
            <a:lvl1pPr algn="r">
              <a:defRPr sz="1500">
                <a:solidFill>
                  <a:schemeClr val="tx1">
                    <a:tint val="75000"/>
                  </a:schemeClr>
                </a:solidFill>
              </a:defRPr>
            </a:lvl1pPr>
          </a:lstStyle>
          <a:p>
            <a:fld id="{7A8577D8-21BD-4A78-8AE1-CC3A766F74FA}" type="slidenum">
              <a:rPr lang="en-US" smtClean="0"/>
              <a:t>‹#›</a:t>
            </a:fld>
            <a:endParaRPr lang="en-US"/>
          </a:p>
        </p:txBody>
      </p:sp>
    </p:spTree>
    <p:extLst>
      <p:ext uri="{BB962C8B-B14F-4D97-AF65-F5344CB8AC3E}">
        <p14:creationId xmlns:p14="http://schemas.microsoft.com/office/powerpoint/2010/main" val="281803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172078" rtl="0" eaLnBrk="1" latinLnBrk="0" hangingPunct="1">
        <a:spcBef>
          <a:spcPct val="0"/>
        </a:spcBef>
        <a:buNone/>
        <a:defRPr sz="5600" kern="1200">
          <a:solidFill>
            <a:schemeClr val="tx1"/>
          </a:solidFill>
          <a:latin typeface="+mj-lt"/>
          <a:ea typeface="+mj-ea"/>
          <a:cs typeface="+mj-cs"/>
        </a:defRPr>
      </a:lvl1pPr>
    </p:titleStyle>
    <p:bodyStyle>
      <a:lvl1pPr marL="439529" indent="-439529" algn="l" defTabSz="1172078"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313" indent="-366274" algn="l" defTabSz="117207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5097" indent="-293019" algn="l" defTabSz="1172078"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1136" indent="-293019" algn="l" defTabSz="117207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7175" indent="-293019" algn="l" defTabSz="117207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3214" indent="-293019" algn="l" defTabSz="117207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09253" indent="-293019" algn="l" defTabSz="117207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5292" indent="-293019" algn="l" defTabSz="117207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1331" indent="-293019" algn="l" defTabSz="117207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172078" rtl="0" eaLnBrk="1" latinLnBrk="0" hangingPunct="1">
        <a:defRPr sz="2300" kern="1200">
          <a:solidFill>
            <a:schemeClr val="tx1"/>
          </a:solidFill>
          <a:latin typeface="+mn-lt"/>
          <a:ea typeface="+mn-ea"/>
          <a:cs typeface="+mn-cs"/>
        </a:defRPr>
      </a:lvl1pPr>
      <a:lvl2pPr marL="586039" algn="l" defTabSz="1172078" rtl="0" eaLnBrk="1" latinLnBrk="0" hangingPunct="1">
        <a:defRPr sz="2300" kern="1200">
          <a:solidFill>
            <a:schemeClr val="tx1"/>
          </a:solidFill>
          <a:latin typeface="+mn-lt"/>
          <a:ea typeface="+mn-ea"/>
          <a:cs typeface="+mn-cs"/>
        </a:defRPr>
      </a:lvl2pPr>
      <a:lvl3pPr marL="1172078" algn="l" defTabSz="1172078" rtl="0" eaLnBrk="1" latinLnBrk="0" hangingPunct="1">
        <a:defRPr sz="2300" kern="1200">
          <a:solidFill>
            <a:schemeClr val="tx1"/>
          </a:solidFill>
          <a:latin typeface="+mn-lt"/>
          <a:ea typeface="+mn-ea"/>
          <a:cs typeface="+mn-cs"/>
        </a:defRPr>
      </a:lvl3pPr>
      <a:lvl4pPr marL="1758117" algn="l" defTabSz="1172078" rtl="0" eaLnBrk="1" latinLnBrk="0" hangingPunct="1">
        <a:defRPr sz="2300" kern="1200">
          <a:solidFill>
            <a:schemeClr val="tx1"/>
          </a:solidFill>
          <a:latin typeface="+mn-lt"/>
          <a:ea typeface="+mn-ea"/>
          <a:cs typeface="+mn-cs"/>
        </a:defRPr>
      </a:lvl4pPr>
      <a:lvl5pPr marL="2344156" algn="l" defTabSz="1172078" rtl="0" eaLnBrk="1" latinLnBrk="0" hangingPunct="1">
        <a:defRPr sz="2300" kern="1200">
          <a:solidFill>
            <a:schemeClr val="tx1"/>
          </a:solidFill>
          <a:latin typeface="+mn-lt"/>
          <a:ea typeface="+mn-ea"/>
          <a:cs typeface="+mn-cs"/>
        </a:defRPr>
      </a:lvl5pPr>
      <a:lvl6pPr marL="2930195" algn="l" defTabSz="1172078" rtl="0" eaLnBrk="1" latinLnBrk="0" hangingPunct="1">
        <a:defRPr sz="2300" kern="1200">
          <a:solidFill>
            <a:schemeClr val="tx1"/>
          </a:solidFill>
          <a:latin typeface="+mn-lt"/>
          <a:ea typeface="+mn-ea"/>
          <a:cs typeface="+mn-cs"/>
        </a:defRPr>
      </a:lvl6pPr>
      <a:lvl7pPr marL="3516234" algn="l" defTabSz="1172078" rtl="0" eaLnBrk="1" latinLnBrk="0" hangingPunct="1">
        <a:defRPr sz="2300" kern="1200">
          <a:solidFill>
            <a:schemeClr val="tx1"/>
          </a:solidFill>
          <a:latin typeface="+mn-lt"/>
          <a:ea typeface="+mn-ea"/>
          <a:cs typeface="+mn-cs"/>
        </a:defRPr>
      </a:lvl7pPr>
      <a:lvl8pPr marL="4102273" algn="l" defTabSz="1172078" rtl="0" eaLnBrk="1" latinLnBrk="0" hangingPunct="1">
        <a:defRPr sz="2300" kern="1200">
          <a:solidFill>
            <a:schemeClr val="tx1"/>
          </a:solidFill>
          <a:latin typeface="+mn-lt"/>
          <a:ea typeface="+mn-ea"/>
          <a:cs typeface="+mn-cs"/>
        </a:defRPr>
      </a:lvl8pPr>
      <a:lvl9pPr marL="4688312" algn="l" defTabSz="1172078"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0" y="6213743"/>
            <a:ext cx="12188825" cy="446148"/>
          </a:xfrm>
          <a:prstGeom prst="rect">
            <a:avLst/>
          </a:prstGeom>
          <a:gradFill>
            <a:gsLst>
              <a:gs pos="0">
                <a:schemeClr val="accent5"/>
              </a:gs>
              <a:gs pos="21000">
                <a:schemeClr val="accent5"/>
              </a:gs>
              <a:gs pos="93000">
                <a:srgbClr val="00B050"/>
              </a:gs>
            </a:gsLst>
            <a:lin ang="2520000" scaled="0"/>
          </a:gradFill>
        </p:spPr>
        <p:txBody>
          <a:bodyPr wrap="square" rtlCol="0">
            <a:spAutoFit/>
          </a:bodyPr>
          <a:lstStyle/>
          <a:p>
            <a:endParaRPr lang="en-US" sz="2299"/>
          </a:p>
        </p:txBody>
      </p:sp>
      <p:sp>
        <p:nvSpPr>
          <p:cNvPr id="2" name="Title Placeholder 1"/>
          <p:cNvSpPr>
            <a:spLocks noGrp="1"/>
          </p:cNvSpPr>
          <p:nvPr>
            <p:ph type="title"/>
          </p:nvPr>
        </p:nvSpPr>
        <p:spPr>
          <a:xfrm>
            <a:off x="837982" y="365126"/>
            <a:ext cx="10512862" cy="1325563"/>
          </a:xfrm>
          <a:prstGeom prst="rect">
            <a:avLst/>
          </a:prstGeom>
          <a:solidFill>
            <a:schemeClr val="bg1"/>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a:solidFill>
            <a:schemeClr val="bg1"/>
          </a:solid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CE114-C4A1-6540-A79F-911D0B203DF3}" type="datetimeFigureOut">
              <a:rPr lang="en-US" smtClean="0"/>
              <a:t>11/22/19</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51375" y="641566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6A98F-0F74-0441-B0FD-4E9D6DDBB878}" type="slidenum">
              <a:rPr lang="en-US" smtClean="0"/>
              <a:t>‹#›</a:t>
            </a:fld>
            <a:endParaRPr lang="en-US"/>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97507" y="6172200"/>
            <a:ext cx="2597938" cy="480744"/>
          </a:xfrm>
          <a:prstGeom prst="rect">
            <a:avLst/>
          </a:prstGeom>
        </p:spPr>
      </p:pic>
    </p:spTree>
    <p:extLst>
      <p:ext uri="{BB962C8B-B14F-4D97-AF65-F5344CB8AC3E}">
        <p14:creationId xmlns:p14="http://schemas.microsoft.com/office/powerpoint/2010/main" val="23164251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126" rtl="0" eaLnBrk="1" latinLnBrk="0" hangingPunct="1">
        <a:lnSpc>
          <a:spcPct val="90000"/>
        </a:lnSpc>
        <a:spcBef>
          <a:spcPct val="0"/>
        </a:spcBef>
        <a:buNone/>
        <a:defRPr sz="4399" b="1"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www.coloradotrust.org/sites/default/files/PHC_IssueBrief_070214_FINAL.pdf" TargetMode="External"/><Relationship Id="rId3" Type="http://schemas.openxmlformats.org/officeDocument/2006/relationships/hyperlink" Target="https://infogram.com/" TargetMode="External"/><Relationship Id="rId7" Type="http://schemas.openxmlformats.org/officeDocument/2006/relationships/hyperlink" Target="https://hubspot.com/"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hyperlink" Target="https://piktochart.com/" TargetMode="External"/><Relationship Id="rId5" Type="http://schemas.openxmlformats.org/officeDocument/2006/relationships/hyperlink" Target="https://storymap.knightlab.com/" TargetMode="External"/><Relationship Id="rId4" Type="http://schemas.openxmlformats.org/officeDocument/2006/relationships/hyperlink" Target="https://timeline.knightlab.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klacy@changematrix.org" TargetMode="External"/><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hyperlink" Target="https://public.3.basecamp.com/p/D6L49ou5xCtou3tb4pcnTeu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ideo" Target="https://www.youtube.com/embed/P_x6i2RTZes?start=83&amp;feature=oembed"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Data Storytelling for Communities</a:t>
            </a:r>
            <a:br>
              <a:rPr lang="en-US" sz="4000" dirty="0"/>
            </a:br>
            <a:r>
              <a:rPr lang="es-MX" sz="4000" i="1" dirty="0">
                <a:solidFill>
                  <a:schemeClr val="tx2"/>
                </a:solidFill>
              </a:rPr>
              <a:t>Contando historias con los datos de sus comunidades</a:t>
            </a:r>
          </a:p>
        </p:txBody>
      </p:sp>
      <p:sp>
        <p:nvSpPr>
          <p:cNvPr id="3" name="Subtitle 2"/>
          <p:cNvSpPr>
            <a:spLocks noGrp="1"/>
          </p:cNvSpPr>
          <p:nvPr>
            <p:ph type="subTitle" idx="1"/>
          </p:nvPr>
        </p:nvSpPr>
        <p:spPr>
          <a:xfrm>
            <a:off x="1523603" y="3602038"/>
            <a:ext cx="9141619" cy="969962"/>
          </a:xfrm>
        </p:spPr>
        <p:txBody>
          <a:bodyPr/>
          <a:lstStyle/>
          <a:p>
            <a:r>
              <a:rPr lang="en-US" dirty="0"/>
              <a:t>CPHE Retreat October 2019</a:t>
            </a:r>
            <a:br>
              <a:rPr lang="en-US" dirty="0"/>
            </a:br>
            <a:r>
              <a:rPr lang="es-MX" sz="2400" i="1" dirty="0">
                <a:solidFill>
                  <a:schemeClr val="tx2"/>
                </a:solidFill>
              </a:rPr>
              <a:t>Retiro de </a:t>
            </a:r>
            <a:r>
              <a:rPr lang="es-MX" sz="2400" i="1" dirty="0" err="1">
                <a:solidFill>
                  <a:schemeClr val="tx2"/>
                </a:solidFill>
              </a:rPr>
              <a:t>CPHE</a:t>
            </a:r>
            <a:r>
              <a:rPr lang="es-MX" sz="2400" i="1" dirty="0">
                <a:solidFill>
                  <a:schemeClr val="tx2"/>
                </a:solidFill>
              </a:rPr>
              <a:t> – octubre 2019</a:t>
            </a:r>
            <a:endParaRPr lang="en-US" dirty="0"/>
          </a:p>
          <a:p>
            <a:endParaRPr lang="en-US" dirty="0"/>
          </a:p>
        </p:txBody>
      </p:sp>
    </p:spTree>
    <p:extLst>
      <p:ext uri="{BB962C8B-B14F-4D97-AF65-F5344CB8AC3E}">
        <p14:creationId xmlns:p14="http://schemas.microsoft.com/office/powerpoint/2010/main" val="1460450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0870E7D-D769-AE40-BEAB-A1111C3F3814}"/>
              </a:ext>
            </a:extLst>
          </p:cNvPr>
          <p:cNvGrpSpPr/>
          <p:nvPr/>
        </p:nvGrpSpPr>
        <p:grpSpPr>
          <a:xfrm>
            <a:off x="5431005" y="44138"/>
            <a:ext cx="4527862" cy="4527862"/>
            <a:chOff x="7325674" y="25365"/>
            <a:chExt cx="2667000" cy="2667000"/>
          </a:xfrm>
        </p:grpSpPr>
        <p:sp>
          <p:nvSpPr>
            <p:cNvPr id="19" name="Oval 18">
              <a:extLst>
                <a:ext uri="{FF2B5EF4-FFF2-40B4-BE49-F238E27FC236}">
                  <a16:creationId xmlns:a16="http://schemas.microsoft.com/office/drawing/2014/main" id="{2E8EDE73-1607-1A48-9F8A-3998FE6A8FF8}"/>
                </a:ext>
              </a:extLst>
            </p:cNvPr>
            <p:cNvSpPr/>
            <p:nvPr/>
          </p:nvSpPr>
          <p:spPr>
            <a:xfrm>
              <a:off x="7325674" y="25365"/>
              <a:ext cx="2667000" cy="2667000"/>
            </a:xfrm>
            <a:prstGeom prst="ellipse">
              <a:avLst/>
            </a:prstGeom>
            <a:solidFill>
              <a:srgbClr val="EE444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automatically generated">
              <a:extLst>
                <a:ext uri="{FF2B5EF4-FFF2-40B4-BE49-F238E27FC236}">
                  <a16:creationId xmlns:a16="http://schemas.microsoft.com/office/drawing/2014/main" id="{2D690AA8-2D87-E94E-B185-6D1F6E065CA5}"/>
                </a:ext>
              </a:extLst>
            </p:cNvPr>
            <p:cNvPicPr>
              <a:picLocks noChangeAspect="1"/>
            </p:cNvPicPr>
            <p:nvPr/>
          </p:nvPicPr>
          <p:blipFill rotWithShape="1">
            <a:blip r:embed="rId3">
              <a:extLst>
                <a:ext uri="{28A0092B-C50C-407E-A947-70E740481C1C}">
                  <a14:useLocalDpi xmlns:a14="http://schemas.microsoft.com/office/drawing/2010/main" val="0"/>
                </a:ext>
              </a:extLst>
            </a:blip>
            <a:srcRect l="66663" t="23632" r="19413" b="65000"/>
            <a:stretch/>
          </p:blipFill>
          <p:spPr>
            <a:xfrm>
              <a:off x="8228012" y="327455"/>
              <a:ext cx="925011" cy="755157"/>
            </a:xfrm>
            <a:prstGeom prst="rect">
              <a:avLst/>
            </a:prstGeom>
          </p:spPr>
        </p:pic>
        <p:pic>
          <p:nvPicPr>
            <p:cNvPr id="23" name="Picture 22" descr="A close up of a logo&#10;&#10;Description automatically generated">
              <a:extLst>
                <a:ext uri="{FF2B5EF4-FFF2-40B4-BE49-F238E27FC236}">
                  <a16:creationId xmlns:a16="http://schemas.microsoft.com/office/drawing/2014/main" id="{7B63F8E2-B6CB-844A-AB7E-D518AE6F0EA2}"/>
                </a:ext>
              </a:extLst>
            </p:cNvPr>
            <p:cNvPicPr>
              <a:picLocks noChangeAspect="1"/>
            </p:cNvPicPr>
            <p:nvPr/>
          </p:nvPicPr>
          <p:blipFill rotWithShape="1">
            <a:blip r:embed="rId3">
              <a:extLst>
                <a:ext uri="{28A0092B-C50C-407E-A947-70E740481C1C}">
                  <a14:useLocalDpi xmlns:a14="http://schemas.microsoft.com/office/drawing/2010/main" val="0"/>
                </a:ext>
              </a:extLst>
            </a:blip>
            <a:srcRect l="64078" t="35573" r="14672" b="58808"/>
            <a:stretch/>
          </p:blipFill>
          <p:spPr>
            <a:xfrm>
              <a:off x="8042817" y="1387583"/>
              <a:ext cx="1295400" cy="342494"/>
            </a:xfrm>
            <a:prstGeom prst="rect">
              <a:avLst/>
            </a:prstGeom>
          </p:spPr>
        </p:pic>
      </p:grpSp>
      <p:grpSp>
        <p:nvGrpSpPr>
          <p:cNvPr id="22" name="Group 21">
            <a:extLst>
              <a:ext uri="{FF2B5EF4-FFF2-40B4-BE49-F238E27FC236}">
                <a16:creationId xmlns:a16="http://schemas.microsoft.com/office/drawing/2014/main" id="{E9F70FB6-E45E-9047-8A58-6CA4BDDEAA0F}"/>
              </a:ext>
            </a:extLst>
          </p:cNvPr>
          <p:cNvGrpSpPr/>
          <p:nvPr/>
        </p:nvGrpSpPr>
        <p:grpSpPr>
          <a:xfrm>
            <a:off x="1878934" y="35145"/>
            <a:ext cx="4469205" cy="4469205"/>
            <a:chOff x="66692" y="25365"/>
            <a:chExt cx="2667000" cy="2667000"/>
          </a:xfrm>
        </p:grpSpPr>
        <p:sp>
          <p:nvSpPr>
            <p:cNvPr id="11" name="Oval 10">
              <a:extLst>
                <a:ext uri="{FF2B5EF4-FFF2-40B4-BE49-F238E27FC236}">
                  <a16:creationId xmlns:a16="http://schemas.microsoft.com/office/drawing/2014/main" id="{47E9CD9D-90DE-904F-A59A-691029025918}"/>
                </a:ext>
              </a:extLst>
            </p:cNvPr>
            <p:cNvSpPr/>
            <p:nvPr/>
          </p:nvSpPr>
          <p:spPr>
            <a:xfrm>
              <a:off x="66692" y="25365"/>
              <a:ext cx="2667000" cy="2667000"/>
            </a:xfrm>
            <a:prstGeom prst="ellipse">
              <a:avLst/>
            </a:prstGeom>
            <a:solidFill>
              <a:srgbClr val="009AD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id="{D418E2FC-84D3-4940-AE70-5F0AC15D9CE9}"/>
                </a:ext>
              </a:extLst>
            </p:cNvPr>
            <p:cNvPicPr>
              <a:picLocks noChangeAspect="1"/>
            </p:cNvPicPr>
            <p:nvPr/>
          </p:nvPicPr>
          <p:blipFill rotWithShape="1">
            <a:blip r:embed="rId3">
              <a:extLst>
                <a:ext uri="{28A0092B-C50C-407E-A947-70E740481C1C}">
                  <a14:useLocalDpi xmlns:a14="http://schemas.microsoft.com/office/drawing/2010/main" val="0"/>
                </a:ext>
              </a:extLst>
            </a:blip>
            <a:srcRect l="41487" t="74727" r="43513" b="14023"/>
            <a:stretch/>
          </p:blipFill>
          <p:spPr>
            <a:xfrm>
              <a:off x="942992" y="440854"/>
              <a:ext cx="914400" cy="6858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B8E588D3-58B2-7F4D-ACA2-125A401E06F9}"/>
                </a:ext>
              </a:extLst>
            </p:cNvPr>
            <p:cNvPicPr>
              <a:picLocks noChangeAspect="1"/>
            </p:cNvPicPr>
            <p:nvPr/>
          </p:nvPicPr>
          <p:blipFill rotWithShape="1">
            <a:blip r:embed="rId3">
              <a:extLst>
                <a:ext uri="{28A0092B-C50C-407E-A947-70E740481C1C}">
                  <a14:useLocalDpi xmlns:a14="http://schemas.microsoft.com/office/drawing/2010/main" val="0"/>
                </a:ext>
              </a:extLst>
            </a:blip>
            <a:srcRect l="42083" t="65868" r="42917" b="26978"/>
            <a:stretch/>
          </p:blipFill>
          <p:spPr>
            <a:xfrm>
              <a:off x="942992" y="1343110"/>
              <a:ext cx="914400" cy="436091"/>
            </a:xfrm>
            <a:prstGeom prst="rect">
              <a:avLst/>
            </a:prstGeom>
          </p:spPr>
        </p:pic>
      </p:grpSp>
      <p:sp>
        <p:nvSpPr>
          <p:cNvPr id="24" name="Oval 23">
            <a:extLst>
              <a:ext uri="{FF2B5EF4-FFF2-40B4-BE49-F238E27FC236}">
                <a16:creationId xmlns:a16="http://schemas.microsoft.com/office/drawing/2014/main" id="{D6633084-BF4D-3F44-AEA4-7D7826FB16F9}"/>
              </a:ext>
            </a:extLst>
          </p:cNvPr>
          <p:cNvSpPr/>
          <p:nvPr/>
        </p:nvSpPr>
        <p:spPr>
          <a:xfrm>
            <a:off x="1878934" y="40588"/>
            <a:ext cx="4469205" cy="446920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CB5178-CD0F-C34D-8440-3526DF4755EF}"/>
              </a:ext>
            </a:extLst>
          </p:cNvPr>
          <p:cNvPicPr>
            <a:picLocks noChangeAspect="1"/>
          </p:cNvPicPr>
          <p:nvPr/>
        </p:nvPicPr>
        <p:blipFill>
          <a:blip r:embed="rId4"/>
          <a:stretch>
            <a:fillRect/>
          </a:stretch>
        </p:blipFill>
        <p:spPr>
          <a:xfrm>
            <a:off x="5378824" y="854846"/>
            <a:ext cx="1012572" cy="2955616"/>
          </a:xfrm>
          <a:prstGeom prst="rect">
            <a:avLst/>
          </a:prstGeom>
        </p:spPr>
      </p:pic>
      <p:cxnSp>
        <p:nvCxnSpPr>
          <p:cNvPr id="5" name="Straight Arrow Connector 4">
            <a:extLst>
              <a:ext uri="{FF2B5EF4-FFF2-40B4-BE49-F238E27FC236}">
                <a16:creationId xmlns:a16="http://schemas.microsoft.com/office/drawing/2014/main" id="{54E77976-4DBC-914D-B8C7-93523A11D5CA}"/>
              </a:ext>
            </a:extLst>
          </p:cNvPr>
          <p:cNvCxnSpPr>
            <a:cxnSpLocks/>
            <a:stCxn id="3" idx="2"/>
          </p:cNvCxnSpPr>
          <p:nvPr/>
        </p:nvCxnSpPr>
        <p:spPr>
          <a:xfrm>
            <a:off x="5885110" y="3810462"/>
            <a:ext cx="0" cy="714261"/>
          </a:xfrm>
          <a:prstGeom prst="straightConnector1">
            <a:avLst/>
          </a:prstGeom>
          <a:ln w="28575">
            <a:solidFill>
              <a:srgbClr val="40404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975BF0C-75C7-4347-A7CC-F359101CE41F}"/>
              </a:ext>
            </a:extLst>
          </p:cNvPr>
          <p:cNvSpPr txBox="1"/>
          <p:nvPr/>
        </p:nvSpPr>
        <p:spPr>
          <a:xfrm>
            <a:off x="31071" y="4369074"/>
            <a:ext cx="5854040" cy="1815882"/>
          </a:xfrm>
          <a:prstGeom prst="rect">
            <a:avLst/>
          </a:prstGeom>
          <a:noFill/>
        </p:spPr>
        <p:txBody>
          <a:bodyPr wrap="square" rtlCol="0">
            <a:spAutoFit/>
          </a:bodyPr>
          <a:lstStyle/>
          <a:p>
            <a:pPr lvl="0">
              <a:defRPr/>
            </a:pPr>
            <a:r>
              <a:rPr lang="en-US" sz="2200" dirty="0"/>
              <a:t>When visuals are applied to data, they can </a:t>
            </a:r>
            <a:r>
              <a:rPr lang="en-US" sz="2200" b="1" i="1" dirty="0"/>
              <a:t>enlighten</a:t>
            </a:r>
            <a:r>
              <a:rPr lang="en-US" sz="2200" dirty="0"/>
              <a:t> the audience to insights that they wouldn’t see without charts or graphs, and help to build out context, help the audience see themselves or specific characters within the data</a:t>
            </a:r>
            <a:r>
              <a:rPr lang="en-US" sz="2400" dirty="0"/>
              <a:t>.</a:t>
            </a:r>
          </a:p>
        </p:txBody>
      </p:sp>
      <p:sp>
        <p:nvSpPr>
          <p:cNvPr id="14" name="TextBox 13">
            <a:extLst>
              <a:ext uri="{FF2B5EF4-FFF2-40B4-BE49-F238E27FC236}">
                <a16:creationId xmlns:a16="http://schemas.microsoft.com/office/drawing/2014/main" id="{10F0384C-DD54-4D78-ABA0-48DB6F94A15D}"/>
              </a:ext>
            </a:extLst>
          </p:cNvPr>
          <p:cNvSpPr txBox="1"/>
          <p:nvPr/>
        </p:nvSpPr>
        <p:spPr>
          <a:xfrm>
            <a:off x="3352730" y="2887359"/>
            <a:ext cx="1532299" cy="630942"/>
          </a:xfrm>
          <a:prstGeom prst="rect">
            <a:avLst/>
          </a:prstGeom>
          <a:noFill/>
        </p:spPr>
        <p:txBody>
          <a:bodyPr wrap="square" rtlCol="0">
            <a:spAutoFit/>
          </a:bodyPr>
          <a:lstStyle/>
          <a:p>
            <a:r>
              <a:rPr lang="en-US" sz="3500" i="1" dirty="0" err="1">
                <a:solidFill>
                  <a:schemeClr val="bg1"/>
                </a:solidFill>
              </a:rPr>
              <a:t>Datos</a:t>
            </a:r>
            <a:endParaRPr lang="en-US" sz="3500" i="1" dirty="0">
              <a:solidFill>
                <a:schemeClr val="bg1"/>
              </a:solidFill>
            </a:endParaRPr>
          </a:p>
        </p:txBody>
      </p:sp>
      <p:sp>
        <p:nvSpPr>
          <p:cNvPr id="18" name="TextBox 17">
            <a:extLst>
              <a:ext uri="{FF2B5EF4-FFF2-40B4-BE49-F238E27FC236}">
                <a16:creationId xmlns:a16="http://schemas.microsoft.com/office/drawing/2014/main" id="{73A7D390-6FC2-4DFA-9730-001F83E80C12}"/>
              </a:ext>
            </a:extLst>
          </p:cNvPr>
          <p:cNvSpPr txBox="1"/>
          <p:nvPr/>
        </p:nvSpPr>
        <p:spPr>
          <a:xfrm>
            <a:off x="6819081" y="2974122"/>
            <a:ext cx="2028691" cy="630942"/>
          </a:xfrm>
          <a:prstGeom prst="rect">
            <a:avLst/>
          </a:prstGeom>
          <a:noFill/>
        </p:spPr>
        <p:txBody>
          <a:bodyPr wrap="square" rtlCol="0">
            <a:spAutoFit/>
          </a:bodyPr>
          <a:lstStyle/>
          <a:p>
            <a:r>
              <a:rPr lang="en-US" sz="3500" i="1" dirty="0" err="1">
                <a:solidFill>
                  <a:schemeClr val="bg1"/>
                </a:solidFill>
              </a:rPr>
              <a:t>Imágenes</a:t>
            </a:r>
            <a:endParaRPr lang="en-US" sz="3500" i="1" dirty="0">
              <a:solidFill>
                <a:schemeClr val="bg1"/>
              </a:solidFill>
            </a:endParaRPr>
          </a:p>
        </p:txBody>
      </p:sp>
      <p:sp>
        <p:nvSpPr>
          <p:cNvPr id="21" name="TextBox 20">
            <a:extLst>
              <a:ext uri="{FF2B5EF4-FFF2-40B4-BE49-F238E27FC236}">
                <a16:creationId xmlns:a16="http://schemas.microsoft.com/office/drawing/2014/main" id="{F19C7DC8-6776-4961-99A7-C397B9A294BB}"/>
              </a:ext>
            </a:extLst>
          </p:cNvPr>
          <p:cNvSpPr txBox="1"/>
          <p:nvPr/>
        </p:nvSpPr>
        <p:spPr>
          <a:xfrm>
            <a:off x="6296417" y="4581202"/>
            <a:ext cx="5789005" cy="1631216"/>
          </a:xfrm>
          <a:prstGeom prst="rect">
            <a:avLst/>
          </a:prstGeom>
          <a:noFill/>
        </p:spPr>
        <p:txBody>
          <a:bodyPr wrap="square" rtlCol="0">
            <a:spAutoFit/>
          </a:bodyPr>
          <a:lstStyle/>
          <a:p>
            <a:r>
              <a:rPr lang="es-MX" sz="2000" i="1" dirty="0">
                <a:solidFill>
                  <a:schemeClr val="tx2"/>
                </a:solidFill>
              </a:rPr>
              <a:t>Cuando las imágenes se aplican a los datos, pueden </a:t>
            </a:r>
            <a:r>
              <a:rPr lang="es-MX" sz="2000" b="1" i="1" dirty="0">
                <a:solidFill>
                  <a:schemeClr val="tx2"/>
                </a:solidFill>
              </a:rPr>
              <a:t>aclararle</a:t>
            </a:r>
            <a:r>
              <a:rPr lang="es-MX" sz="2000" i="1" dirty="0">
                <a:solidFill>
                  <a:schemeClr val="tx2"/>
                </a:solidFill>
              </a:rPr>
              <a:t> a la audiencia aquellos conocimientos que no podría ver sin las gráficas y ayudarla a aumentar el contexto; ayudan a la audiencia a ver por sí misma o a ver ciertos caracteres dentro de los datos. </a:t>
            </a:r>
          </a:p>
        </p:txBody>
      </p:sp>
    </p:spTree>
    <p:extLst>
      <p:ext uri="{BB962C8B-B14F-4D97-AF65-F5344CB8AC3E}">
        <p14:creationId xmlns:p14="http://schemas.microsoft.com/office/powerpoint/2010/main" val="167767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6900C1F-7E71-1542-893B-75CA8E765C38}"/>
              </a:ext>
            </a:extLst>
          </p:cNvPr>
          <p:cNvGrpSpPr/>
          <p:nvPr/>
        </p:nvGrpSpPr>
        <p:grpSpPr>
          <a:xfrm>
            <a:off x="1903412" y="178995"/>
            <a:ext cx="4469205" cy="4469205"/>
            <a:chOff x="3479984" y="25365"/>
            <a:chExt cx="2667000" cy="2667000"/>
          </a:xfrm>
        </p:grpSpPr>
        <p:sp>
          <p:nvSpPr>
            <p:cNvPr id="18" name="Oval 17">
              <a:extLst>
                <a:ext uri="{FF2B5EF4-FFF2-40B4-BE49-F238E27FC236}">
                  <a16:creationId xmlns:a16="http://schemas.microsoft.com/office/drawing/2014/main" id="{73FB88E8-5AAD-C64D-87D7-C0719939346D}"/>
                </a:ext>
              </a:extLst>
            </p:cNvPr>
            <p:cNvSpPr/>
            <p:nvPr/>
          </p:nvSpPr>
          <p:spPr>
            <a:xfrm>
              <a:off x="3479984" y="25365"/>
              <a:ext cx="2667000" cy="2667000"/>
            </a:xfrm>
            <a:prstGeom prst="ellipse">
              <a:avLst/>
            </a:prstGeom>
            <a:solidFill>
              <a:srgbClr val="E38C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lose up of a logo&#10;&#10;Description automatically generated">
              <a:extLst>
                <a:ext uri="{FF2B5EF4-FFF2-40B4-BE49-F238E27FC236}">
                  <a16:creationId xmlns:a16="http://schemas.microsoft.com/office/drawing/2014/main" id="{79605F2A-7203-2947-BA3A-F03B6410A6A8}"/>
                </a:ext>
              </a:extLst>
            </p:cNvPr>
            <p:cNvPicPr>
              <a:picLocks noChangeAspect="1"/>
            </p:cNvPicPr>
            <p:nvPr/>
          </p:nvPicPr>
          <p:blipFill rotWithShape="1">
            <a:blip r:embed="rId3">
              <a:extLst>
                <a:ext uri="{28A0092B-C50C-407E-A947-70E740481C1C}">
                  <a14:useLocalDpi xmlns:a14="http://schemas.microsoft.com/office/drawing/2010/main" val="0"/>
                </a:ext>
              </a:extLst>
            </a:blip>
            <a:srcRect l="18750" t="23900" r="66250" b="64850"/>
            <a:stretch/>
          </p:blipFill>
          <p:spPr>
            <a:xfrm>
              <a:off x="4341812" y="302741"/>
              <a:ext cx="990600" cy="742950"/>
            </a:xfrm>
            <a:prstGeom prst="rect">
              <a:avLst/>
            </a:prstGeom>
          </p:spPr>
        </p:pic>
        <p:pic>
          <p:nvPicPr>
            <p:cNvPr id="25" name="Picture 24" descr="A close up of a logo&#10;&#10;Description automatically generated">
              <a:extLst>
                <a:ext uri="{FF2B5EF4-FFF2-40B4-BE49-F238E27FC236}">
                  <a16:creationId xmlns:a16="http://schemas.microsoft.com/office/drawing/2014/main" id="{47009327-A32F-0B4D-A014-0013DFED6951}"/>
                </a:ext>
              </a:extLst>
            </p:cNvPr>
            <p:cNvPicPr>
              <a:picLocks noChangeAspect="1"/>
            </p:cNvPicPr>
            <p:nvPr/>
          </p:nvPicPr>
          <p:blipFill rotWithShape="1">
            <a:blip r:embed="rId3">
              <a:extLst>
                <a:ext uri="{28A0092B-C50C-407E-A947-70E740481C1C}">
                  <a14:useLocalDpi xmlns:a14="http://schemas.microsoft.com/office/drawing/2010/main" val="0"/>
                </a:ext>
              </a:extLst>
            </a:blip>
            <a:srcRect l="9789" t="36069" r="63336" b="58312"/>
            <a:stretch/>
          </p:blipFill>
          <p:spPr>
            <a:xfrm>
              <a:off x="3889235" y="1389908"/>
              <a:ext cx="1638300" cy="342494"/>
            </a:xfrm>
            <a:prstGeom prst="rect">
              <a:avLst/>
            </a:prstGeom>
          </p:spPr>
        </p:pic>
      </p:grpSp>
      <p:grpSp>
        <p:nvGrpSpPr>
          <p:cNvPr id="15" name="Group 14">
            <a:extLst>
              <a:ext uri="{FF2B5EF4-FFF2-40B4-BE49-F238E27FC236}">
                <a16:creationId xmlns:a16="http://schemas.microsoft.com/office/drawing/2014/main" id="{00870E7D-D769-AE40-BEAB-A1111C3F3814}"/>
              </a:ext>
            </a:extLst>
          </p:cNvPr>
          <p:cNvGrpSpPr/>
          <p:nvPr/>
        </p:nvGrpSpPr>
        <p:grpSpPr>
          <a:xfrm>
            <a:off x="5455483" y="120338"/>
            <a:ext cx="4527862" cy="4527862"/>
            <a:chOff x="7325674" y="25365"/>
            <a:chExt cx="2667000" cy="2667000"/>
          </a:xfrm>
        </p:grpSpPr>
        <p:sp>
          <p:nvSpPr>
            <p:cNvPr id="19" name="Oval 18">
              <a:extLst>
                <a:ext uri="{FF2B5EF4-FFF2-40B4-BE49-F238E27FC236}">
                  <a16:creationId xmlns:a16="http://schemas.microsoft.com/office/drawing/2014/main" id="{2E8EDE73-1607-1A48-9F8A-3998FE6A8FF8}"/>
                </a:ext>
              </a:extLst>
            </p:cNvPr>
            <p:cNvSpPr/>
            <p:nvPr/>
          </p:nvSpPr>
          <p:spPr>
            <a:xfrm>
              <a:off x="7325674" y="25365"/>
              <a:ext cx="2667000" cy="2667000"/>
            </a:xfrm>
            <a:prstGeom prst="ellipse">
              <a:avLst/>
            </a:prstGeom>
            <a:solidFill>
              <a:srgbClr val="EE444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automatically generated">
              <a:extLst>
                <a:ext uri="{FF2B5EF4-FFF2-40B4-BE49-F238E27FC236}">
                  <a16:creationId xmlns:a16="http://schemas.microsoft.com/office/drawing/2014/main" id="{2D690AA8-2D87-E94E-B185-6D1F6E065CA5}"/>
                </a:ext>
              </a:extLst>
            </p:cNvPr>
            <p:cNvPicPr>
              <a:picLocks noChangeAspect="1"/>
            </p:cNvPicPr>
            <p:nvPr/>
          </p:nvPicPr>
          <p:blipFill rotWithShape="1">
            <a:blip r:embed="rId3">
              <a:extLst>
                <a:ext uri="{28A0092B-C50C-407E-A947-70E740481C1C}">
                  <a14:useLocalDpi xmlns:a14="http://schemas.microsoft.com/office/drawing/2010/main" val="0"/>
                </a:ext>
              </a:extLst>
            </a:blip>
            <a:srcRect l="66663" t="23632" r="19413" b="65000"/>
            <a:stretch/>
          </p:blipFill>
          <p:spPr>
            <a:xfrm>
              <a:off x="8228012" y="327455"/>
              <a:ext cx="925011" cy="755157"/>
            </a:xfrm>
            <a:prstGeom prst="rect">
              <a:avLst/>
            </a:prstGeom>
          </p:spPr>
        </p:pic>
        <p:pic>
          <p:nvPicPr>
            <p:cNvPr id="23" name="Picture 22" descr="A close up of a logo&#10;&#10;Description automatically generated">
              <a:extLst>
                <a:ext uri="{FF2B5EF4-FFF2-40B4-BE49-F238E27FC236}">
                  <a16:creationId xmlns:a16="http://schemas.microsoft.com/office/drawing/2014/main" id="{7B63F8E2-B6CB-844A-AB7E-D518AE6F0EA2}"/>
                </a:ext>
              </a:extLst>
            </p:cNvPr>
            <p:cNvPicPr>
              <a:picLocks noChangeAspect="1"/>
            </p:cNvPicPr>
            <p:nvPr/>
          </p:nvPicPr>
          <p:blipFill rotWithShape="1">
            <a:blip r:embed="rId3">
              <a:extLst>
                <a:ext uri="{28A0092B-C50C-407E-A947-70E740481C1C}">
                  <a14:useLocalDpi xmlns:a14="http://schemas.microsoft.com/office/drawing/2010/main" val="0"/>
                </a:ext>
              </a:extLst>
            </a:blip>
            <a:srcRect l="64078" t="35573" r="14672" b="58808"/>
            <a:stretch/>
          </p:blipFill>
          <p:spPr>
            <a:xfrm>
              <a:off x="8042817" y="1387583"/>
              <a:ext cx="1295400" cy="342494"/>
            </a:xfrm>
            <a:prstGeom prst="rect">
              <a:avLst/>
            </a:prstGeom>
          </p:spPr>
        </p:pic>
      </p:grpSp>
      <p:sp>
        <p:nvSpPr>
          <p:cNvPr id="24" name="Oval 23">
            <a:extLst>
              <a:ext uri="{FF2B5EF4-FFF2-40B4-BE49-F238E27FC236}">
                <a16:creationId xmlns:a16="http://schemas.microsoft.com/office/drawing/2014/main" id="{D6633084-BF4D-3F44-AEA4-7D7826FB16F9}"/>
              </a:ext>
            </a:extLst>
          </p:cNvPr>
          <p:cNvSpPr/>
          <p:nvPr/>
        </p:nvSpPr>
        <p:spPr>
          <a:xfrm>
            <a:off x="1903412" y="116788"/>
            <a:ext cx="4469205" cy="446920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CB5178-CD0F-C34D-8440-3526DF4755EF}"/>
              </a:ext>
            </a:extLst>
          </p:cNvPr>
          <p:cNvPicPr>
            <a:picLocks noChangeAspect="1"/>
          </p:cNvPicPr>
          <p:nvPr/>
        </p:nvPicPr>
        <p:blipFill>
          <a:blip r:embed="rId4"/>
          <a:stretch>
            <a:fillRect/>
          </a:stretch>
        </p:blipFill>
        <p:spPr>
          <a:xfrm>
            <a:off x="5403302" y="931046"/>
            <a:ext cx="1012572" cy="2955616"/>
          </a:xfrm>
          <a:prstGeom prst="rect">
            <a:avLst/>
          </a:prstGeom>
        </p:spPr>
      </p:pic>
      <p:cxnSp>
        <p:nvCxnSpPr>
          <p:cNvPr id="5" name="Straight Arrow Connector 4">
            <a:extLst>
              <a:ext uri="{FF2B5EF4-FFF2-40B4-BE49-F238E27FC236}">
                <a16:creationId xmlns:a16="http://schemas.microsoft.com/office/drawing/2014/main" id="{54E77976-4DBC-914D-B8C7-93523A11D5CA}"/>
              </a:ext>
            </a:extLst>
          </p:cNvPr>
          <p:cNvCxnSpPr>
            <a:cxnSpLocks/>
            <a:stCxn id="3" idx="2"/>
          </p:cNvCxnSpPr>
          <p:nvPr/>
        </p:nvCxnSpPr>
        <p:spPr>
          <a:xfrm>
            <a:off x="5909588" y="3886662"/>
            <a:ext cx="0" cy="714261"/>
          </a:xfrm>
          <a:prstGeom prst="straightConnector1">
            <a:avLst/>
          </a:prstGeom>
          <a:ln w="28575">
            <a:solidFill>
              <a:srgbClr val="40404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975BF0C-75C7-4347-A7CC-F359101CE41F}"/>
              </a:ext>
            </a:extLst>
          </p:cNvPr>
          <p:cNvSpPr txBox="1"/>
          <p:nvPr/>
        </p:nvSpPr>
        <p:spPr>
          <a:xfrm>
            <a:off x="0" y="4665755"/>
            <a:ext cx="5789612" cy="1200329"/>
          </a:xfrm>
          <a:prstGeom prst="rect">
            <a:avLst/>
          </a:prstGeom>
          <a:noFill/>
        </p:spPr>
        <p:txBody>
          <a:bodyPr wrap="square" rtlCol="0">
            <a:spAutoFit/>
          </a:bodyPr>
          <a:lstStyle/>
          <a:p>
            <a:r>
              <a:rPr lang="en-US" sz="2400" dirty="0"/>
              <a:t>When narrative and visuals are merged together, they can </a:t>
            </a:r>
            <a:r>
              <a:rPr lang="en-US" sz="2400" b="1" i="1" dirty="0"/>
              <a:t>engage</a:t>
            </a:r>
            <a:r>
              <a:rPr lang="en-US" sz="2400" dirty="0"/>
              <a:t> or even entertain an audience.</a:t>
            </a:r>
          </a:p>
        </p:txBody>
      </p:sp>
      <p:sp>
        <p:nvSpPr>
          <p:cNvPr id="16" name="TextBox 15">
            <a:extLst>
              <a:ext uri="{FF2B5EF4-FFF2-40B4-BE49-F238E27FC236}">
                <a16:creationId xmlns:a16="http://schemas.microsoft.com/office/drawing/2014/main" id="{60D3134E-DAF7-4FCB-8DDB-9D1F3E9CFDCC}"/>
              </a:ext>
            </a:extLst>
          </p:cNvPr>
          <p:cNvSpPr txBox="1"/>
          <p:nvPr/>
        </p:nvSpPr>
        <p:spPr>
          <a:xfrm>
            <a:off x="3002163" y="3098207"/>
            <a:ext cx="2051300" cy="630942"/>
          </a:xfrm>
          <a:prstGeom prst="rect">
            <a:avLst/>
          </a:prstGeom>
          <a:noFill/>
        </p:spPr>
        <p:txBody>
          <a:bodyPr wrap="square" rtlCol="0">
            <a:spAutoFit/>
          </a:bodyPr>
          <a:lstStyle/>
          <a:p>
            <a:r>
              <a:rPr lang="en-US" sz="3500" i="1" dirty="0" err="1">
                <a:solidFill>
                  <a:schemeClr val="bg1"/>
                </a:solidFill>
              </a:rPr>
              <a:t>Narrativa</a:t>
            </a:r>
            <a:endParaRPr lang="en-US" sz="3500" i="1" dirty="0">
              <a:solidFill>
                <a:schemeClr val="bg1"/>
              </a:solidFill>
            </a:endParaRPr>
          </a:p>
        </p:txBody>
      </p:sp>
      <p:sp>
        <p:nvSpPr>
          <p:cNvPr id="17" name="TextBox 16">
            <a:extLst>
              <a:ext uri="{FF2B5EF4-FFF2-40B4-BE49-F238E27FC236}">
                <a16:creationId xmlns:a16="http://schemas.microsoft.com/office/drawing/2014/main" id="{E19C7BF8-C949-45F1-A1A1-308B3303657D}"/>
              </a:ext>
            </a:extLst>
          </p:cNvPr>
          <p:cNvSpPr txBox="1"/>
          <p:nvPr/>
        </p:nvSpPr>
        <p:spPr>
          <a:xfrm>
            <a:off x="6793453" y="3098207"/>
            <a:ext cx="2078797" cy="630942"/>
          </a:xfrm>
          <a:prstGeom prst="rect">
            <a:avLst/>
          </a:prstGeom>
          <a:noFill/>
        </p:spPr>
        <p:txBody>
          <a:bodyPr wrap="square" rtlCol="0">
            <a:spAutoFit/>
          </a:bodyPr>
          <a:lstStyle/>
          <a:p>
            <a:r>
              <a:rPr lang="en-US" sz="3500" i="1" dirty="0" err="1">
                <a:solidFill>
                  <a:schemeClr val="bg1"/>
                </a:solidFill>
              </a:rPr>
              <a:t>Imágenes</a:t>
            </a:r>
            <a:endParaRPr lang="en-US" sz="3500" i="1" dirty="0">
              <a:solidFill>
                <a:schemeClr val="bg1"/>
              </a:solidFill>
            </a:endParaRPr>
          </a:p>
        </p:txBody>
      </p:sp>
      <p:sp>
        <p:nvSpPr>
          <p:cNvPr id="22" name="TextBox 21">
            <a:extLst>
              <a:ext uri="{FF2B5EF4-FFF2-40B4-BE49-F238E27FC236}">
                <a16:creationId xmlns:a16="http://schemas.microsoft.com/office/drawing/2014/main" id="{AA448665-71F3-4195-961C-F74735C90937}"/>
              </a:ext>
            </a:extLst>
          </p:cNvPr>
          <p:cNvSpPr txBox="1"/>
          <p:nvPr/>
        </p:nvSpPr>
        <p:spPr>
          <a:xfrm>
            <a:off x="6296417" y="4581202"/>
            <a:ext cx="5789005" cy="1200329"/>
          </a:xfrm>
          <a:prstGeom prst="rect">
            <a:avLst/>
          </a:prstGeom>
          <a:noFill/>
        </p:spPr>
        <p:txBody>
          <a:bodyPr wrap="square" rtlCol="0">
            <a:spAutoFit/>
          </a:bodyPr>
          <a:lstStyle/>
          <a:p>
            <a:r>
              <a:rPr lang="es-MX" sz="2400" i="1" dirty="0">
                <a:solidFill>
                  <a:schemeClr val="tx2"/>
                </a:solidFill>
              </a:rPr>
              <a:t>Cuando la narrativa y las imágenes se combinan, pueden </a:t>
            </a:r>
            <a:r>
              <a:rPr lang="es-MX" sz="2400" b="1" i="1" dirty="0">
                <a:solidFill>
                  <a:schemeClr val="tx2"/>
                </a:solidFill>
              </a:rPr>
              <a:t>generar interés</a:t>
            </a:r>
            <a:r>
              <a:rPr lang="es-MX" sz="2400" i="1" dirty="0">
                <a:solidFill>
                  <a:schemeClr val="tx2"/>
                </a:solidFill>
              </a:rPr>
              <a:t> o hasta entretener a una audiencia. </a:t>
            </a:r>
          </a:p>
        </p:txBody>
      </p:sp>
    </p:spTree>
    <p:extLst>
      <p:ext uri="{BB962C8B-B14F-4D97-AF65-F5344CB8AC3E}">
        <p14:creationId xmlns:p14="http://schemas.microsoft.com/office/powerpoint/2010/main" val="264142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26EF20-1459-3A47-953E-8DD70A0F40B9}"/>
              </a:ext>
            </a:extLst>
          </p:cNvPr>
          <p:cNvSpPr>
            <a:spLocks noGrp="1"/>
          </p:cNvSpPr>
          <p:nvPr>
            <p:ph type="sldNum" sz="quarter" idx="12"/>
          </p:nvPr>
        </p:nvSpPr>
        <p:spPr/>
        <p:txBody>
          <a:bodyPr/>
          <a:lstStyle/>
          <a:p>
            <a:fld id="{D1936B03-7153-4815-BDD3-7F476DC51491}" type="slidenum">
              <a:rPr lang="en-US" smtClean="0"/>
              <a:pPr/>
              <a:t>12</a:t>
            </a:fld>
            <a:endParaRPr lang="en-US" dirty="0"/>
          </a:p>
        </p:txBody>
      </p:sp>
      <p:sp>
        <p:nvSpPr>
          <p:cNvPr id="17" name="TextBox 16">
            <a:extLst>
              <a:ext uri="{FF2B5EF4-FFF2-40B4-BE49-F238E27FC236}">
                <a16:creationId xmlns:a16="http://schemas.microsoft.com/office/drawing/2014/main" id="{524E1056-FA5A-E34B-913D-0CDBF3286000}"/>
              </a:ext>
            </a:extLst>
          </p:cNvPr>
          <p:cNvSpPr txBox="1"/>
          <p:nvPr/>
        </p:nvSpPr>
        <p:spPr>
          <a:xfrm>
            <a:off x="74612" y="3657600"/>
            <a:ext cx="4677060" cy="2246769"/>
          </a:xfrm>
          <a:prstGeom prst="rect">
            <a:avLst/>
          </a:prstGeom>
          <a:noFill/>
        </p:spPr>
        <p:txBody>
          <a:bodyPr wrap="square" rtlCol="0">
            <a:spAutoFit/>
          </a:bodyPr>
          <a:lstStyle/>
          <a:p>
            <a:r>
              <a:rPr lang="en-US" sz="2800" dirty="0"/>
              <a:t>When you combine the right visuals and narrative with the right data, you have a data story that can influence and drive </a:t>
            </a:r>
            <a:r>
              <a:rPr lang="en-US" sz="2800" b="1" i="1" dirty="0">
                <a:solidFill>
                  <a:srgbClr val="4E8F00"/>
                </a:solidFill>
              </a:rPr>
              <a:t>change</a:t>
            </a:r>
            <a:r>
              <a:rPr lang="en-US" sz="2800" dirty="0"/>
              <a:t>.</a:t>
            </a:r>
          </a:p>
        </p:txBody>
      </p:sp>
      <p:sp>
        <p:nvSpPr>
          <p:cNvPr id="10" name="TextBox 9">
            <a:extLst>
              <a:ext uri="{FF2B5EF4-FFF2-40B4-BE49-F238E27FC236}">
                <a16:creationId xmlns:a16="http://schemas.microsoft.com/office/drawing/2014/main" id="{F2479ED5-B994-4CBC-909D-6781A5EAACEC}"/>
              </a:ext>
            </a:extLst>
          </p:cNvPr>
          <p:cNvSpPr txBox="1"/>
          <p:nvPr/>
        </p:nvSpPr>
        <p:spPr>
          <a:xfrm>
            <a:off x="7985102" y="3685735"/>
            <a:ext cx="3988995" cy="2308324"/>
          </a:xfrm>
          <a:prstGeom prst="rect">
            <a:avLst/>
          </a:prstGeom>
          <a:noFill/>
        </p:spPr>
        <p:txBody>
          <a:bodyPr wrap="square" rtlCol="0">
            <a:spAutoFit/>
          </a:bodyPr>
          <a:lstStyle/>
          <a:p>
            <a:r>
              <a:rPr lang="es-MX" sz="2400" i="1" dirty="0">
                <a:solidFill>
                  <a:schemeClr val="tx2"/>
                </a:solidFill>
              </a:rPr>
              <a:t>Cuando combinas las imágenes correctas y la narrativa con los datos correctos, tienes una historia con datos que pueden influir y promover </a:t>
            </a:r>
            <a:r>
              <a:rPr lang="es-MX" sz="2400" b="1" i="1" dirty="0">
                <a:solidFill>
                  <a:srgbClr val="4E8F00"/>
                </a:solidFill>
              </a:rPr>
              <a:t>cambios</a:t>
            </a:r>
            <a:r>
              <a:rPr lang="es-MX" sz="2400" i="1" dirty="0">
                <a:solidFill>
                  <a:schemeClr val="tx2"/>
                </a:solidFill>
              </a:rPr>
              <a:t>.</a:t>
            </a:r>
          </a:p>
        </p:txBody>
      </p:sp>
      <p:pic>
        <p:nvPicPr>
          <p:cNvPr id="5" name="Picture 4" descr="A picture containing device&#10;&#10;Description automatically generated">
            <a:extLst>
              <a:ext uri="{FF2B5EF4-FFF2-40B4-BE49-F238E27FC236}">
                <a16:creationId xmlns:a16="http://schemas.microsoft.com/office/drawing/2014/main" id="{FFF45654-33A0-4546-BA1E-89B418A95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812" y="1"/>
            <a:ext cx="5981372" cy="5607536"/>
          </a:xfrm>
          <a:prstGeom prst="rect">
            <a:avLst/>
          </a:prstGeom>
        </p:spPr>
      </p:pic>
    </p:spTree>
    <p:extLst>
      <p:ext uri="{BB962C8B-B14F-4D97-AF65-F5344CB8AC3E}">
        <p14:creationId xmlns:p14="http://schemas.microsoft.com/office/powerpoint/2010/main" val="238309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33" y="1295401"/>
            <a:ext cx="10512862" cy="3810000"/>
          </a:xfrm>
        </p:spPr>
        <p:txBody>
          <a:bodyPr>
            <a:normAutofit fontScale="90000"/>
          </a:bodyPr>
          <a:lstStyle/>
          <a:p>
            <a:r>
              <a:rPr lang="es-MX" dirty="0">
                <a:solidFill>
                  <a:schemeClr val="tx1">
                    <a:lumMod val="65000"/>
                    <a:lumOff val="35000"/>
                  </a:schemeClr>
                </a:solidFill>
              </a:rPr>
              <a:t>BREAK – MACRO EVALUATION PRESENTATION </a:t>
            </a:r>
            <a:br>
              <a:rPr lang="es-MX" dirty="0">
                <a:solidFill>
                  <a:schemeClr val="tx1">
                    <a:lumMod val="65000"/>
                    <a:lumOff val="35000"/>
                  </a:schemeClr>
                </a:solidFill>
              </a:rPr>
            </a:br>
            <a:br>
              <a:rPr lang="es-MX" dirty="0">
                <a:solidFill>
                  <a:schemeClr val="tx1">
                    <a:lumMod val="65000"/>
                    <a:lumOff val="35000"/>
                  </a:schemeClr>
                </a:solidFill>
              </a:rPr>
            </a:br>
            <a:r>
              <a:rPr lang="es-MX" i="1" dirty="0">
                <a:solidFill>
                  <a:schemeClr val="tx2"/>
                </a:solidFill>
              </a:rPr>
              <a:t>DESCANSO – PRESENTACIÓN DE LA MACROEVALUACIÓN</a:t>
            </a:r>
          </a:p>
        </p:txBody>
      </p:sp>
    </p:spTree>
    <p:extLst>
      <p:ext uri="{BB962C8B-B14F-4D97-AF65-F5344CB8AC3E}">
        <p14:creationId xmlns:p14="http://schemas.microsoft.com/office/powerpoint/2010/main" val="219532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58FCB6-79AA-5440-AD90-8C702ADFD231}"/>
              </a:ext>
            </a:extLst>
          </p:cNvPr>
          <p:cNvSpPr>
            <a:spLocks noGrp="1"/>
          </p:cNvSpPr>
          <p:nvPr>
            <p:ph type="sldNum" sz="quarter" idx="12"/>
          </p:nvPr>
        </p:nvSpPr>
        <p:spPr/>
        <p:txBody>
          <a:bodyPr/>
          <a:lstStyle/>
          <a:p>
            <a:fld id="{D1936B03-7153-4815-BDD3-7F476DC51491}" type="slidenum">
              <a:rPr lang="en-US" smtClean="0"/>
              <a:pPr/>
              <a:t>14</a:t>
            </a:fld>
            <a:endParaRPr lang="en-US" dirty="0"/>
          </a:p>
        </p:txBody>
      </p:sp>
      <p:sp>
        <p:nvSpPr>
          <p:cNvPr id="6" name="TextBox 5">
            <a:extLst>
              <a:ext uri="{FF2B5EF4-FFF2-40B4-BE49-F238E27FC236}">
                <a16:creationId xmlns:a16="http://schemas.microsoft.com/office/drawing/2014/main" id="{3FABF1D3-8139-7B49-A9A0-033AE1A39453}"/>
              </a:ext>
            </a:extLst>
          </p:cNvPr>
          <p:cNvSpPr txBox="1"/>
          <p:nvPr/>
        </p:nvSpPr>
        <p:spPr>
          <a:xfrm rot="16200000">
            <a:off x="-1007206" y="2598129"/>
            <a:ext cx="4493538" cy="2323713"/>
          </a:xfrm>
          <a:prstGeom prst="rect">
            <a:avLst/>
          </a:prstGeom>
          <a:noFill/>
        </p:spPr>
        <p:txBody>
          <a:bodyPr wrap="none" rtlCol="0">
            <a:spAutoFit/>
          </a:bodyPr>
          <a:lstStyle/>
          <a:p>
            <a:pPr algn="ctr"/>
            <a:r>
              <a:rPr lang="en-US" sz="7500" dirty="0">
                <a:solidFill>
                  <a:schemeClr val="tx1">
                    <a:lumMod val="75000"/>
                    <a:lumOff val="25000"/>
                  </a:schemeClr>
                </a:solidFill>
                <a:latin typeface="Courier" pitchFamily="2" charset="0"/>
              </a:rPr>
              <a:t>STORY</a:t>
            </a:r>
          </a:p>
          <a:p>
            <a:pPr algn="ctr"/>
            <a:r>
              <a:rPr lang="en-US" sz="6800" i="1" dirty="0">
                <a:solidFill>
                  <a:schemeClr val="tx2"/>
                </a:solidFill>
                <a:latin typeface="Courier" pitchFamily="2" charset="0"/>
              </a:rPr>
              <a:t>HISTORIA</a:t>
            </a:r>
          </a:p>
        </p:txBody>
      </p:sp>
      <p:sp>
        <p:nvSpPr>
          <p:cNvPr id="7" name="TextBox 6">
            <a:extLst>
              <a:ext uri="{FF2B5EF4-FFF2-40B4-BE49-F238E27FC236}">
                <a16:creationId xmlns:a16="http://schemas.microsoft.com/office/drawing/2014/main" id="{599DAFBA-4DF8-464D-A259-54A2C751DB70}"/>
              </a:ext>
            </a:extLst>
          </p:cNvPr>
          <p:cNvSpPr txBox="1"/>
          <p:nvPr/>
        </p:nvSpPr>
        <p:spPr>
          <a:xfrm>
            <a:off x="3675022" y="5219861"/>
            <a:ext cx="8210589" cy="692497"/>
          </a:xfrm>
          <a:prstGeom prst="rect">
            <a:avLst/>
          </a:prstGeom>
          <a:noFill/>
        </p:spPr>
        <p:txBody>
          <a:bodyPr wrap="square" rtlCol="0">
            <a:spAutoFit/>
          </a:bodyPr>
          <a:lstStyle/>
          <a:p>
            <a:r>
              <a:rPr lang="en-US" sz="3900" dirty="0">
                <a:solidFill>
                  <a:schemeClr val="tx1">
                    <a:lumMod val="65000"/>
                    <a:lumOff val="35000"/>
                  </a:schemeClr>
                </a:solidFill>
                <a:latin typeface="Courier" pitchFamily="2" charset="0"/>
              </a:rPr>
              <a:t>Transformation /</a:t>
            </a:r>
            <a:r>
              <a:rPr lang="en-US" sz="3900" i="1" dirty="0" err="1">
                <a:solidFill>
                  <a:schemeClr val="tx2"/>
                </a:solidFill>
                <a:latin typeface="Times New Roman" panose="02020603050405020304" pitchFamily="18" charset="0"/>
                <a:cs typeface="Times New Roman" panose="02020603050405020304" pitchFamily="18" charset="0"/>
              </a:rPr>
              <a:t>Transformación</a:t>
            </a:r>
            <a:endParaRPr lang="en-US" sz="3900" dirty="0">
              <a:solidFill>
                <a:schemeClr val="tx1">
                  <a:lumMod val="65000"/>
                  <a:lumOff val="35000"/>
                </a:schemeClr>
              </a:solidFill>
              <a:latin typeface="Courier" pitchFamily="2" charset="0"/>
            </a:endParaRPr>
          </a:p>
        </p:txBody>
      </p:sp>
      <p:sp>
        <p:nvSpPr>
          <p:cNvPr id="8" name="TextBox 7">
            <a:extLst>
              <a:ext uri="{FF2B5EF4-FFF2-40B4-BE49-F238E27FC236}">
                <a16:creationId xmlns:a16="http://schemas.microsoft.com/office/drawing/2014/main" id="{B9CD715E-DFC1-C24C-A6B5-AF72E3D45DDC}"/>
              </a:ext>
            </a:extLst>
          </p:cNvPr>
          <p:cNvSpPr txBox="1"/>
          <p:nvPr/>
        </p:nvSpPr>
        <p:spPr>
          <a:xfrm>
            <a:off x="2911032" y="1435034"/>
            <a:ext cx="768159" cy="4708981"/>
          </a:xfrm>
          <a:prstGeom prst="rect">
            <a:avLst/>
          </a:prstGeom>
          <a:noFill/>
        </p:spPr>
        <p:txBody>
          <a:bodyPr wrap="none" rtlCol="0">
            <a:spAutoFit/>
          </a:bodyPr>
          <a:lstStyle/>
          <a:p>
            <a:r>
              <a:rPr lang="en-US" sz="6000" dirty="0">
                <a:solidFill>
                  <a:schemeClr val="accent6">
                    <a:lumMod val="75000"/>
                  </a:schemeClr>
                </a:solidFill>
              </a:rPr>
              <a:t>1</a:t>
            </a:r>
            <a:r>
              <a:rPr lang="en-US" sz="6000" dirty="0">
                <a:solidFill>
                  <a:schemeClr val="tx1">
                    <a:lumMod val="75000"/>
                    <a:lumOff val="25000"/>
                  </a:schemeClr>
                </a:solidFill>
              </a:rPr>
              <a:t>.</a:t>
            </a:r>
          </a:p>
          <a:p>
            <a:r>
              <a:rPr lang="en-US" sz="6000" dirty="0">
                <a:solidFill>
                  <a:schemeClr val="accent6">
                    <a:lumMod val="75000"/>
                  </a:schemeClr>
                </a:solidFill>
              </a:rPr>
              <a:t>2</a:t>
            </a:r>
            <a:r>
              <a:rPr lang="en-US" sz="6000" dirty="0">
                <a:solidFill>
                  <a:schemeClr val="tx1">
                    <a:lumMod val="75000"/>
                    <a:lumOff val="25000"/>
                  </a:schemeClr>
                </a:solidFill>
              </a:rPr>
              <a:t>.</a:t>
            </a:r>
          </a:p>
          <a:p>
            <a:r>
              <a:rPr lang="en-US" sz="5400" dirty="0">
                <a:solidFill>
                  <a:schemeClr val="accent6">
                    <a:lumMod val="75000"/>
                  </a:schemeClr>
                </a:solidFill>
              </a:rPr>
              <a:t>3</a:t>
            </a:r>
            <a:r>
              <a:rPr lang="en-US" sz="5400" dirty="0">
                <a:solidFill>
                  <a:schemeClr val="tx1">
                    <a:lumMod val="75000"/>
                    <a:lumOff val="25000"/>
                  </a:schemeClr>
                </a:solidFill>
              </a:rPr>
              <a:t>.</a:t>
            </a:r>
          </a:p>
          <a:p>
            <a:r>
              <a:rPr lang="en-US" sz="6000" dirty="0">
                <a:solidFill>
                  <a:schemeClr val="accent6">
                    <a:lumMod val="75000"/>
                  </a:schemeClr>
                </a:solidFill>
              </a:rPr>
              <a:t>4</a:t>
            </a:r>
            <a:r>
              <a:rPr lang="en-US" sz="6000" dirty="0">
                <a:solidFill>
                  <a:schemeClr val="tx1">
                    <a:lumMod val="75000"/>
                    <a:lumOff val="25000"/>
                  </a:schemeClr>
                </a:solidFill>
              </a:rPr>
              <a:t>.</a:t>
            </a:r>
          </a:p>
          <a:p>
            <a:r>
              <a:rPr lang="en-US" sz="6000" dirty="0">
                <a:solidFill>
                  <a:schemeClr val="accent6">
                    <a:lumMod val="75000"/>
                  </a:schemeClr>
                </a:solidFill>
              </a:rPr>
              <a:t>5</a:t>
            </a:r>
            <a:r>
              <a:rPr lang="en-US" sz="6000" dirty="0">
                <a:solidFill>
                  <a:schemeClr val="tx1">
                    <a:lumMod val="75000"/>
                    <a:lumOff val="25000"/>
                  </a:schemeClr>
                </a:solidFill>
              </a:rPr>
              <a:t>.</a:t>
            </a:r>
          </a:p>
        </p:txBody>
      </p:sp>
      <p:cxnSp>
        <p:nvCxnSpPr>
          <p:cNvPr id="10" name="Straight Connector 9">
            <a:extLst>
              <a:ext uri="{FF2B5EF4-FFF2-40B4-BE49-F238E27FC236}">
                <a16:creationId xmlns:a16="http://schemas.microsoft.com/office/drawing/2014/main" id="{B186D7DD-BEB7-0749-818E-560EDF906897}"/>
              </a:ext>
            </a:extLst>
          </p:cNvPr>
          <p:cNvCxnSpPr/>
          <p:nvPr/>
        </p:nvCxnSpPr>
        <p:spPr>
          <a:xfrm>
            <a:off x="2513012" y="1505523"/>
            <a:ext cx="0" cy="4608954"/>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ED7346-2B1E-E24F-AB27-F777B34194CD}"/>
              </a:ext>
            </a:extLst>
          </p:cNvPr>
          <p:cNvCxnSpPr>
            <a:cxnSpLocks/>
          </p:cNvCxnSpPr>
          <p:nvPr/>
        </p:nvCxnSpPr>
        <p:spPr>
          <a:xfrm>
            <a:off x="2513012" y="1505523"/>
            <a:ext cx="3048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36BE26-F11A-554E-8BEC-B523A94295CB}"/>
              </a:ext>
            </a:extLst>
          </p:cNvPr>
          <p:cNvCxnSpPr>
            <a:cxnSpLocks/>
          </p:cNvCxnSpPr>
          <p:nvPr/>
        </p:nvCxnSpPr>
        <p:spPr>
          <a:xfrm>
            <a:off x="2513012" y="6114477"/>
            <a:ext cx="3048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929A25-94F1-7F48-819A-3F5E29189582}"/>
              </a:ext>
            </a:extLst>
          </p:cNvPr>
          <p:cNvCxnSpPr>
            <a:cxnSpLocks/>
          </p:cNvCxnSpPr>
          <p:nvPr/>
        </p:nvCxnSpPr>
        <p:spPr>
          <a:xfrm>
            <a:off x="2208212" y="3789525"/>
            <a:ext cx="3048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293A749-B4DF-924C-B8AE-45FC09B3BA37}"/>
              </a:ext>
            </a:extLst>
          </p:cNvPr>
          <p:cNvSpPr txBox="1"/>
          <p:nvPr/>
        </p:nvSpPr>
        <p:spPr>
          <a:xfrm>
            <a:off x="1" y="0"/>
            <a:ext cx="12188824" cy="1569660"/>
          </a:xfrm>
          <a:prstGeom prst="rect">
            <a:avLst/>
          </a:prstGeom>
          <a:solidFill>
            <a:srgbClr val="50ADC4"/>
          </a:solidFill>
        </p:spPr>
        <p:txBody>
          <a:bodyPr wrap="square" rtlCol="0">
            <a:spAutoFit/>
          </a:bodyPr>
          <a:lstStyle/>
          <a:p>
            <a:r>
              <a:rPr lang="en-US" sz="4800" dirty="0">
                <a:solidFill>
                  <a:schemeClr val="bg1"/>
                </a:solidFill>
              </a:rPr>
              <a:t>Five Beat Story Structure</a:t>
            </a:r>
          </a:p>
          <a:p>
            <a:r>
              <a:rPr lang="es-MX" sz="4800" i="1" dirty="0">
                <a:solidFill>
                  <a:schemeClr val="tx2"/>
                </a:solidFill>
              </a:rPr>
              <a:t>Estructura de la historia en 5 pasos	</a:t>
            </a:r>
          </a:p>
        </p:txBody>
      </p:sp>
      <p:sp>
        <p:nvSpPr>
          <p:cNvPr id="3" name="TextBox 2">
            <a:extLst>
              <a:ext uri="{FF2B5EF4-FFF2-40B4-BE49-F238E27FC236}">
                <a16:creationId xmlns:a16="http://schemas.microsoft.com/office/drawing/2014/main" id="{2E8D2DD3-064F-4F3B-8F88-9945834706AD}"/>
              </a:ext>
            </a:extLst>
          </p:cNvPr>
          <p:cNvSpPr txBox="1"/>
          <p:nvPr/>
        </p:nvSpPr>
        <p:spPr>
          <a:xfrm>
            <a:off x="3675023" y="1551692"/>
            <a:ext cx="6915189" cy="707886"/>
          </a:xfrm>
          <a:prstGeom prst="rect">
            <a:avLst/>
          </a:prstGeom>
          <a:noFill/>
        </p:spPr>
        <p:txBody>
          <a:bodyPr wrap="square" rtlCol="0">
            <a:spAutoFit/>
          </a:bodyPr>
          <a:lstStyle/>
          <a:p>
            <a:r>
              <a:rPr lang="en-US" sz="4000" dirty="0">
                <a:solidFill>
                  <a:schemeClr val="tx1">
                    <a:lumMod val="65000"/>
                    <a:lumOff val="35000"/>
                  </a:schemeClr>
                </a:solidFill>
                <a:latin typeface="Times New Roman" panose="02020603050405020304" pitchFamily="18" charset="0"/>
                <a:cs typeface="Times New Roman" panose="02020603050405020304" pitchFamily="18" charset="0"/>
              </a:rPr>
              <a:t>Introduction / </a:t>
            </a:r>
            <a:r>
              <a:rPr lang="en-US" sz="4000" i="1" dirty="0" err="1">
                <a:solidFill>
                  <a:schemeClr val="tx2"/>
                </a:solidFill>
                <a:latin typeface="Times New Roman" panose="02020603050405020304" pitchFamily="18" charset="0"/>
                <a:cs typeface="Times New Roman" panose="02020603050405020304" pitchFamily="18" charset="0"/>
              </a:rPr>
              <a:t>Introducción</a:t>
            </a:r>
            <a:r>
              <a:rPr lang="en-US" sz="40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9C2752B6-E95A-4D53-AF7E-54E81D908114}"/>
              </a:ext>
            </a:extLst>
          </p:cNvPr>
          <p:cNvSpPr/>
          <p:nvPr/>
        </p:nvSpPr>
        <p:spPr>
          <a:xfrm>
            <a:off x="3675023" y="2478867"/>
            <a:ext cx="6915189" cy="707886"/>
          </a:xfrm>
          <a:prstGeom prst="rect">
            <a:avLst/>
          </a:prstGeom>
        </p:spPr>
        <p:txBody>
          <a:bodyPr wrap="square">
            <a:spAutoFit/>
          </a:bodyPr>
          <a:lstStyle/>
          <a:p>
            <a:r>
              <a:rPr lang="en-US" sz="4000" i="1" dirty="0">
                <a:solidFill>
                  <a:schemeClr val="tx1">
                    <a:lumMod val="65000"/>
                    <a:lumOff val="35000"/>
                  </a:schemeClr>
                </a:solidFill>
                <a:latin typeface="Bookman Old Style" panose="02050604050505020204" pitchFamily="18" charset="0"/>
              </a:rPr>
              <a:t>Incident / </a:t>
            </a:r>
            <a:r>
              <a:rPr lang="en-US" sz="4000" i="1" dirty="0" err="1">
                <a:solidFill>
                  <a:schemeClr val="tx2"/>
                </a:solidFill>
                <a:latin typeface="Times New Roman" panose="02020603050405020304" pitchFamily="18" charset="0"/>
                <a:cs typeface="Times New Roman" panose="02020603050405020304" pitchFamily="18" charset="0"/>
              </a:rPr>
              <a:t>Evento</a:t>
            </a:r>
            <a:r>
              <a:rPr lang="en-US" sz="4000" i="1" dirty="0">
                <a:solidFill>
                  <a:schemeClr val="tx1">
                    <a:lumMod val="65000"/>
                    <a:lumOff val="35000"/>
                  </a:schemeClr>
                </a:solidFill>
                <a:latin typeface="Bookman Old Style" panose="02050604050505020204" pitchFamily="18" charset="0"/>
              </a:rPr>
              <a:t> </a:t>
            </a:r>
          </a:p>
        </p:txBody>
      </p:sp>
      <p:sp>
        <p:nvSpPr>
          <p:cNvPr id="15" name="Rectangle 14">
            <a:extLst>
              <a:ext uri="{FF2B5EF4-FFF2-40B4-BE49-F238E27FC236}">
                <a16:creationId xmlns:a16="http://schemas.microsoft.com/office/drawing/2014/main" id="{46411F41-C1F0-47EF-85F2-7B3231D883AA}"/>
              </a:ext>
            </a:extLst>
          </p:cNvPr>
          <p:cNvSpPr/>
          <p:nvPr/>
        </p:nvSpPr>
        <p:spPr>
          <a:xfrm>
            <a:off x="3679191" y="3406042"/>
            <a:ext cx="8431472" cy="707886"/>
          </a:xfrm>
          <a:prstGeom prst="rect">
            <a:avLst/>
          </a:prstGeom>
        </p:spPr>
        <p:txBody>
          <a:bodyPr wrap="square">
            <a:spAutoFit/>
          </a:bodyPr>
          <a:lstStyle/>
          <a:p>
            <a:r>
              <a:rPr lang="en-US" sz="4000" dirty="0">
                <a:solidFill>
                  <a:schemeClr val="tx1">
                    <a:lumMod val="65000"/>
                    <a:lumOff val="35000"/>
                  </a:schemeClr>
                </a:solidFill>
                <a:latin typeface="Cambria" panose="02040503050406030204" pitchFamily="18" charset="0"/>
              </a:rPr>
              <a:t>Rising Action / </a:t>
            </a:r>
            <a:r>
              <a:rPr lang="en-US" sz="4000" i="1" dirty="0" err="1">
                <a:solidFill>
                  <a:schemeClr val="tx2"/>
                </a:solidFill>
                <a:latin typeface="Times New Roman" panose="02020603050405020304" pitchFamily="18" charset="0"/>
                <a:cs typeface="Times New Roman" panose="02020603050405020304" pitchFamily="18" charset="0"/>
              </a:rPr>
              <a:t>Inspiracion</a:t>
            </a:r>
            <a:r>
              <a:rPr lang="en-US" sz="4000" i="1" dirty="0">
                <a:solidFill>
                  <a:schemeClr val="tx2"/>
                </a:solidFill>
                <a:latin typeface="Times New Roman" panose="02020603050405020304" pitchFamily="18" charset="0"/>
                <a:cs typeface="Times New Roman" panose="02020603050405020304" pitchFamily="18" charset="0"/>
              </a:rPr>
              <a:t> para </a:t>
            </a:r>
            <a:r>
              <a:rPr lang="en-US" sz="4000" i="1" dirty="0" err="1">
                <a:solidFill>
                  <a:schemeClr val="tx2"/>
                </a:solidFill>
                <a:latin typeface="Times New Roman" panose="02020603050405020304" pitchFamily="18" charset="0"/>
                <a:cs typeface="Times New Roman" panose="02020603050405020304" pitchFamily="18" charset="0"/>
              </a:rPr>
              <a:t>actuar</a:t>
            </a:r>
            <a:endParaRPr lang="en-US" sz="4000" dirty="0">
              <a:solidFill>
                <a:schemeClr val="tx1">
                  <a:lumMod val="65000"/>
                  <a:lumOff val="35000"/>
                </a:schemeClr>
              </a:solidFill>
              <a:latin typeface="Cambria" panose="02040503050406030204" pitchFamily="18" charset="0"/>
            </a:endParaRPr>
          </a:p>
        </p:txBody>
      </p:sp>
      <p:sp>
        <p:nvSpPr>
          <p:cNvPr id="9" name="Rectangle 8">
            <a:extLst>
              <a:ext uri="{FF2B5EF4-FFF2-40B4-BE49-F238E27FC236}">
                <a16:creationId xmlns:a16="http://schemas.microsoft.com/office/drawing/2014/main" id="{E6E1BAD1-0B3A-44BB-9522-E83D293948B8}"/>
              </a:ext>
            </a:extLst>
          </p:cNvPr>
          <p:cNvSpPr/>
          <p:nvPr/>
        </p:nvSpPr>
        <p:spPr>
          <a:xfrm>
            <a:off x="3675022" y="4312951"/>
            <a:ext cx="7671651" cy="707886"/>
          </a:xfrm>
          <a:prstGeom prst="rect">
            <a:avLst/>
          </a:prstGeom>
        </p:spPr>
        <p:txBody>
          <a:bodyPr wrap="square">
            <a:spAutoFit/>
          </a:bodyPr>
          <a:lstStyle/>
          <a:p>
            <a:r>
              <a:rPr lang="en-US" sz="4000" b="1" dirty="0">
                <a:solidFill>
                  <a:schemeClr val="tx1">
                    <a:lumMod val="65000"/>
                    <a:lumOff val="35000"/>
                  </a:schemeClr>
                </a:solidFill>
                <a:latin typeface="Garamond" panose="02020404030301010803" pitchFamily="18" charset="0"/>
              </a:rPr>
              <a:t>Climax / </a:t>
            </a:r>
            <a:r>
              <a:rPr lang="en-US" sz="4000" i="1" dirty="0">
                <a:solidFill>
                  <a:schemeClr val="tx2"/>
                </a:solidFill>
                <a:latin typeface="Times New Roman" panose="02020603050405020304" pitchFamily="18" charset="0"/>
                <a:cs typeface="Times New Roman" panose="02020603050405020304" pitchFamily="18" charset="0"/>
              </a:rPr>
              <a:t>Punto </a:t>
            </a:r>
            <a:r>
              <a:rPr lang="en-US" sz="4000" i="1" dirty="0" err="1">
                <a:solidFill>
                  <a:schemeClr val="tx2"/>
                </a:solidFill>
                <a:latin typeface="Times New Roman" panose="02020603050405020304" pitchFamily="18" charset="0"/>
                <a:cs typeface="Times New Roman" panose="02020603050405020304" pitchFamily="18" charset="0"/>
              </a:rPr>
              <a:t>culminante</a:t>
            </a:r>
            <a:endParaRPr lang="en-US" sz="4000" b="1" dirty="0">
              <a:solidFill>
                <a:schemeClr val="tx1">
                  <a:lumMod val="65000"/>
                  <a:lumOff val="35000"/>
                </a:schemeClr>
              </a:solidFill>
              <a:latin typeface="Garamond" panose="02020404030301010803" pitchFamily="18" charset="0"/>
            </a:endParaRPr>
          </a:p>
        </p:txBody>
      </p:sp>
    </p:spTree>
    <p:extLst>
      <p:ext uri="{BB962C8B-B14F-4D97-AF65-F5344CB8AC3E}">
        <p14:creationId xmlns:p14="http://schemas.microsoft.com/office/powerpoint/2010/main" val="119338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33" y="1143000"/>
            <a:ext cx="10512862" cy="4038599"/>
          </a:xfrm>
        </p:spPr>
        <p:txBody>
          <a:bodyPr>
            <a:normAutofit fontScale="90000"/>
          </a:bodyPr>
          <a:lstStyle/>
          <a:p>
            <a:r>
              <a:rPr lang="en-US" sz="5000" dirty="0">
                <a:solidFill>
                  <a:schemeClr val="tx1">
                    <a:lumMod val="65000"/>
                    <a:lumOff val="35000"/>
                  </a:schemeClr>
                </a:solidFill>
              </a:rPr>
              <a:t>Using Data Storytelling Tools to Communicate Your Story to the Community</a:t>
            </a:r>
            <a:br>
              <a:rPr lang="en-US" sz="5000" dirty="0">
                <a:solidFill>
                  <a:schemeClr val="tx1">
                    <a:lumMod val="65000"/>
                    <a:lumOff val="35000"/>
                  </a:schemeClr>
                </a:solidFill>
              </a:rPr>
            </a:br>
            <a:br>
              <a:rPr lang="en-US" sz="5000" dirty="0">
                <a:solidFill>
                  <a:schemeClr val="tx1">
                    <a:lumMod val="65000"/>
                    <a:lumOff val="35000"/>
                  </a:schemeClr>
                </a:solidFill>
              </a:rPr>
            </a:br>
            <a:r>
              <a:rPr lang="es-MX" sz="5000" i="1" dirty="0">
                <a:solidFill>
                  <a:schemeClr val="tx2"/>
                </a:solidFill>
              </a:rPr>
              <a:t>Usando herramientas para contar historias con datos y comunicar su historia en la comunidad</a:t>
            </a:r>
          </a:p>
        </p:txBody>
      </p:sp>
    </p:spTree>
    <p:extLst>
      <p:ext uri="{BB962C8B-B14F-4D97-AF65-F5344CB8AC3E}">
        <p14:creationId xmlns:p14="http://schemas.microsoft.com/office/powerpoint/2010/main" val="69282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evice&#10;&#10;Description automatically generated">
            <a:extLst>
              <a:ext uri="{FF2B5EF4-FFF2-40B4-BE49-F238E27FC236}">
                <a16:creationId xmlns:a16="http://schemas.microsoft.com/office/drawing/2014/main" id="{B3A1DA46-1C96-A94E-8B7B-BCDC3E463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812" y="0"/>
            <a:ext cx="6553200" cy="6143625"/>
          </a:xfrm>
          <a:prstGeom prst="rect">
            <a:avLst/>
          </a:prstGeom>
        </p:spPr>
      </p:pic>
    </p:spTree>
    <p:extLst>
      <p:ext uri="{BB962C8B-B14F-4D97-AF65-F5344CB8AC3E}">
        <p14:creationId xmlns:p14="http://schemas.microsoft.com/office/powerpoint/2010/main" val="330145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938461"/>
          </a:xfrm>
        </p:spPr>
        <p:txBody>
          <a:bodyPr>
            <a:normAutofit fontScale="90000"/>
          </a:bodyPr>
          <a:lstStyle/>
          <a:p>
            <a:r>
              <a:rPr lang="en-US" sz="5500" cap="none" dirty="0">
                <a:solidFill>
                  <a:schemeClr val="tx1">
                    <a:lumMod val="65000"/>
                    <a:lumOff val="35000"/>
                  </a:schemeClr>
                </a:solidFill>
              </a:rPr>
              <a:t>Some Best </a:t>
            </a:r>
            <a:r>
              <a:rPr lang="en-US" sz="5500" dirty="0">
                <a:solidFill>
                  <a:schemeClr val="tx1">
                    <a:lumMod val="65000"/>
                    <a:lumOff val="35000"/>
                  </a:schemeClr>
                </a:solidFill>
              </a:rPr>
              <a:t>P</a:t>
            </a:r>
            <a:r>
              <a:rPr lang="en-US" sz="5500" cap="none" dirty="0">
                <a:solidFill>
                  <a:schemeClr val="tx1">
                    <a:lumMod val="65000"/>
                    <a:lumOff val="35000"/>
                  </a:schemeClr>
                </a:solidFill>
              </a:rPr>
              <a:t>ractices in Data Storytelling</a:t>
            </a:r>
            <a:br>
              <a:rPr lang="en-US" sz="5500" cap="none" dirty="0">
                <a:solidFill>
                  <a:schemeClr val="tx1">
                    <a:lumMod val="65000"/>
                    <a:lumOff val="35000"/>
                  </a:schemeClr>
                </a:solidFill>
              </a:rPr>
            </a:br>
            <a:br>
              <a:rPr lang="en-US" sz="5500" cap="none" dirty="0">
                <a:solidFill>
                  <a:schemeClr val="tx1">
                    <a:lumMod val="65000"/>
                    <a:lumOff val="35000"/>
                  </a:schemeClr>
                </a:solidFill>
              </a:rPr>
            </a:br>
            <a:r>
              <a:rPr lang="es-MX" sz="5500" i="1" cap="none" dirty="0">
                <a:solidFill>
                  <a:schemeClr val="tx2"/>
                </a:solidFill>
              </a:rPr>
              <a:t>Algunas prácticas más eficaces para contar historias con datos</a:t>
            </a:r>
            <a:endParaRPr lang="es-MX" sz="5500" i="1" dirty="0">
              <a:solidFill>
                <a:schemeClr val="tx2"/>
              </a:solidFill>
            </a:endParaRPr>
          </a:p>
        </p:txBody>
      </p:sp>
    </p:spTree>
    <p:extLst>
      <p:ext uri="{BB962C8B-B14F-4D97-AF65-F5344CB8AC3E}">
        <p14:creationId xmlns:p14="http://schemas.microsoft.com/office/powerpoint/2010/main" val="203432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1" y="161351"/>
            <a:ext cx="10512862" cy="1197429"/>
          </a:xfrm>
        </p:spPr>
        <p:txBody>
          <a:bodyPr>
            <a:normAutofit/>
          </a:bodyPr>
          <a:lstStyle/>
          <a:p>
            <a:r>
              <a:rPr lang="en-US" sz="3000" dirty="0"/>
              <a:t>Be authentic… Your story will flow</a:t>
            </a:r>
            <a:br>
              <a:rPr lang="en-US" sz="3000" dirty="0"/>
            </a:br>
            <a:r>
              <a:rPr lang="es-MX" sz="3000" i="1" dirty="0">
                <a:solidFill>
                  <a:schemeClr val="tx2"/>
                </a:solidFill>
              </a:rPr>
              <a:t>Sean auténticos... La historia sonará más natural</a:t>
            </a:r>
          </a:p>
        </p:txBody>
      </p:sp>
      <p:sp>
        <p:nvSpPr>
          <p:cNvPr id="3" name="Content Placeholder 2"/>
          <p:cNvSpPr>
            <a:spLocks noGrp="1"/>
          </p:cNvSpPr>
          <p:nvPr>
            <p:ph idx="1"/>
          </p:nvPr>
        </p:nvSpPr>
        <p:spPr>
          <a:xfrm>
            <a:off x="232681" y="1338926"/>
            <a:ext cx="10512862" cy="826725"/>
          </a:xfrm>
        </p:spPr>
        <p:txBody>
          <a:bodyPr>
            <a:normAutofit lnSpcReduction="10000"/>
          </a:bodyPr>
          <a:lstStyle/>
          <a:p>
            <a:r>
              <a:rPr lang="en-US" sz="2400" dirty="0"/>
              <a:t>Make it personal, make it emotional</a:t>
            </a:r>
          </a:p>
          <a:p>
            <a:r>
              <a:rPr lang="es-MX" sz="2400" i="1" dirty="0">
                <a:solidFill>
                  <a:schemeClr val="tx2"/>
                </a:solidFill>
              </a:rPr>
              <a:t>Personalícensela, transmitan emoción/sentimiento </a:t>
            </a:r>
          </a:p>
          <a:p>
            <a:pPr marL="0" indent="0">
              <a:buNone/>
            </a:pPr>
            <a:endParaRPr lang="en-US" dirty="0"/>
          </a:p>
        </p:txBody>
      </p:sp>
      <p:sp>
        <p:nvSpPr>
          <p:cNvPr id="4" name="TextBox 3"/>
          <p:cNvSpPr txBox="1"/>
          <p:nvPr/>
        </p:nvSpPr>
        <p:spPr>
          <a:xfrm>
            <a:off x="837982" y="5838298"/>
            <a:ext cx="10895072" cy="364574"/>
          </a:xfrm>
          <a:prstGeom prst="rect">
            <a:avLst/>
          </a:prstGeom>
          <a:noFill/>
        </p:spPr>
        <p:txBody>
          <a:bodyPr wrap="none" lIns="117208" tIns="58604" rIns="117208" bIns="58604" rtlCol="0">
            <a:spAutoFit/>
          </a:bodyPr>
          <a:lstStyle/>
          <a:p>
            <a:r>
              <a:rPr lang="en-US" sz="1600" b="1" dirty="0"/>
              <a:t>Source / </a:t>
            </a:r>
            <a:r>
              <a:rPr lang="en-US" sz="1600" b="1" i="1" dirty="0"/>
              <a:t>Fuente</a:t>
            </a:r>
            <a:r>
              <a:rPr lang="en-US" sz="1600" b="1" dirty="0"/>
              <a:t>: </a:t>
            </a:r>
            <a:r>
              <a:rPr lang="en-US" sz="1600" dirty="0"/>
              <a:t>https://www.tableau.com/sites/default/files/whitepapers/whitepaper_best-practices_telling_great_stories.pdf</a:t>
            </a:r>
          </a:p>
        </p:txBody>
      </p:sp>
      <p:sp>
        <p:nvSpPr>
          <p:cNvPr id="9" name="Title 1">
            <a:extLst>
              <a:ext uri="{FF2B5EF4-FFF2-40B4-BE49-F238E27FC236}">
                <a16:creationId xmlns:a16="http://schemas.microsoft.com/office/drawing/2014/main" id="{FE55FEB4-39E8-F846-874C-E6772B60D49E}"/>
              </a:ext>
            </a:extLst>
          </p:cNvPr>
          <p:cNvSpPr txBox="1">
            <a:spLocks/>
          </p:cNvSpPr>
          <p:nvPr/>
        </p:nvSpPr>
        <p:spPr>
          <a:xfrm>
            <a:off x="29481" y="2841171"/>
            <a:ext cx="11856131" cy="990600"/>
          </a:xfrm>
          <a:prstGeom prst="rect">
            <a:avLst/>
          </a:prstGeom>
          <a:solidFill>
            <a:schemeClr val="bg1"/>
          </a:solidFill>
        </p:spPr>
        <p:txBody>
          <a:bodyPr vert="horz" lIns="91440" tIns="45720" rIns="91440" bIns="45720" rtlCol="0" anchor="ctr">
            <a:normAutofit/>
          </a:bodyPr>
          <a:lstStyle>
            <a:lvl1pPr algn="l" defTabSz="914126" rtl="0" eaLnBrk="1" latinLnBrk="0" hangingPunct="1">
              <a:lnSpc>
                <a:spcPct val="90000"/>
              </a:lnSpc>
              <a:spcBef>
                <a:spcPct val="0"/>
              </a:spcBef>
              <a:buNone/>
              <a:defRPr sz="4399" b="1" kern="1200">
                <a:solidFill>
                  <a:schemeClr val="tx1"/>
                </a:solidFill>
                <a:latin typeface="+mj-lt"/>
                <a:ea typeface="+mj-ea"/>
                <a:cs typeface="+mj-cs"/>
              </a:defRPr>
            </a:lvl1pPr>
          </a:lstStyle>
          <a:p>
            <a:r>
              <a:rPr lang="en-US" sz="3000" dirty="0"/>
              <a:t>Make it easy for your audience and you</a:t>
            </a:r>
          </a:p>
          <a:p>
            <a:r>
              <a:rPr lang="es-MX" sz="3000" i="1" dirty="0">
                <a:solidFill>
                  <a:schemeClr val="tx2"/>
                </a:solidFill>
              </a:rPr>
              <a:t>Hagan que sea fácil tanto para su audiencia como para ustedes</a:t>
            </a:r>
          </a:p>
        </p:txBody>
      </p:sp>
      <p:sp>
        <p:nvSpPr>
          <p:cNvPr id="10" name="Content Placeholder 2">
            <a:extLst>
              <a:ext uri="{FF2B5EF4-FFF2-40B4-BE49-F238E27FC236}">
                <a16:creationId xmlns:a16="http://schemas.microsoft.com/office/drawing/2014/main" id="{9ADF08B2-9F63-3445-9131-6FE630E50B9D}"/>
              </a:ext>
            </a:extLst>
          </p:cNvPr>
          <p:cNvSpPr txBox="1">
            <a:spLocks/>
          </p:cNvSpPr>
          <p:nvPr/>
        </p:nvSpPr>
        <p:spPr>
          <a:xfrm>
            <a:off x="232681" y="3925801"/>
            <a:ext cx="10969625" cy="1912497"/>
          </a:xfrm>
          <a:prstGeom prst="rect">
            <a:avLst/>
          </a:prstGeom>
          <a:solidFill>
            <a:schemeClr val="bg1"/>
          </a:solidFill>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a:lstStyle>
          <a:p>
            <a:r>
              <a:rPr lang="en-US" sz="2400" dirty="0"/>
              <a:t>Be simple and direct. Stick to 2-3 key issues, which makes it easier for your audience to take action. </a:t>
            </a:r>
          </a:p>
          <a:p>
            <a:r>
              <a:rPr lang="es-MX" sz="2400" i="1" dirty="0">
                <a:solidFill>
                  <a:schemeClr val="tx2"/>
                </a:solidFill>
              </a:rPr>
              <a:t>Hablen con sencillas y sean directos. Enfóquense en 2 o 3 asuntos, lo cual facilita que su audiencia pueda actuar.</a:t>
            </a:r>
          </a:p>
        </p:txBody>
      </p:sp>
    </p:spTree>
    <p:extLst>
      <p:ext uri="{BB962C8B-B14F-4D97-AF65-F5344CB8AC3E}">
        <p14:creationId xmlns:p14="http://schemas.microsoft.com/office/powerpoint/2010/main" val="8493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A7CD52-361A-1B41-985B-D81AB6C7C076}"/>
              </a:ext>
            </a:extLst>
          </p:cNvPr>
          <p:cNvSpPr>
            <a:spLocks noGrp="1"/>
          </p:cNvSpPr>
          <p:nvPr>
            <p:ph type="title"/>
          </p:nvPr>
        </p:nvSpPr>
        <p:spPr>
          <a:xfrm>
            <a:off x="178018" y="152403"/>
            <a:ext cx="11783794" cy="1111247"/>
          </a:xfrm>
        </p:spPr>
        <p:txBody>
          <a:bodyPr>
            <a:normAutofit/>
          </a:bodyPr>
          <a:lstStyle/>
          <a:p>
            <a:r>
              <a:rPr lang="en-US" sz="2500" dirty="0"/>
              <a:t>Think of your evaluation data as a story – Use a story structure</a:t>
            </a:r>
            <a:br>
              <a:rPr lang="en-US" sz="2500" dirty="0"/>
            </a:br>
            <a:r>
              <a:rPr lang="es-MX" sz="2500" i="1" dirty="0">
                <a:solidFill>
                  <a:schemeClr val="tx2"/>
                </a:solidFill>
              </a:rPr>
              <a:t>Piensen sobre los datos de su evaluación como una historia. Usen una estructura.</a:t>
            </a:r>
          </a:p>
        </p:txBody>
      </p:sp>
      <p:sp>
        <p:nvSpPr>
          <p:cNvPr id="4" name="Content Placeholder 3">
            <a:extLst>
              <a:ext uri="{FF2B5EF4-FFF2-40B4-BE49-F238E27FC236}">
                <a16:creationId xmlns:a16="http://schemas.microsoft.com/office/drawing/2014/main" id="{20EB2116-B6E8-F647-9F41-CA3BB5EC3C0B}"/>
              </a:ext>
            </a:extLst>
          </p:cNvPr>
          <p:cNvSpPr>
            <a:spLocks noGrp="1"/>
          </p:cNvSpPr>
          <p:nvPr>
            <p:ph idx="1"/>
          </p:nvPr>
        </p:nvSpPr>
        <p:spPr>
          <a:xfrm>
            <a:off x="605571" y="1066800"/>
            <a:ext cx="10750719" cy="1797052"/>
          </a:xfrm>
        </p:spPr>
        <p:txBody>
          <a:bodyPr>
            <a:noAutofit/>
          </a:bodyPr>
          <a:lstStyle/>
          <a:p>
            <a:r>
              <a:rPr lang="es-MX" sz="2000" dirty="0" err="1"/>
              <a:t>Find</a:t>
            </a:r>
            <a:r>
              <a:rPr lang="es-MX" sz="2000" dirty="0"/>
              <a:t> </a:t>
            </a:r>
            <a:r>
              <a:rPr lang="es-MX" sz="2000" dirty="0" err="1"/>
              <a:t>the</a:t>
            </a:r>
            <a:r>
              <a:rPr lang="es-MX" sz="2000" dirty="0"/>
              <a:t> </a:t>
            </a:r>
            <a:r>
              <a:rPr lang="es-MX" sz="2000" dirty="0" err="1"/>
              <a:t>story</a:t>
            </a:r>
            <a:r>
              <a:rPr lang="es-MX" sz="2000" dirty="0"/>
              <a:t> </a:t>
            </a:r>
            <a:r>
              <a:rPr lang="es-MX" sz="2000" dirty="0" err="1"/>
              <a:t>first</a:t>
            </a:r>
            <a:r>
              <a:rPr lang="es-MX" sz="2000" dirty="0"/>
              <a:t>: explore </a:t>
            </a:r>
            <a:r>
              <a:rPr lang="es-MX" sz="2000" dirty="0" err="1"/>
              <a:t>the</a:t>
            </a:r>
            <a:r>
              <a:rPr lang="es-MX" sz="2000" dirty="0"/>
              <a:t> data</a:t>
            </a:r>
          </a:p>
          <a:p>
            <a:r>
              <a:rPr lang="es-MX" sz="2000" i="1" dirty="0">
                <a:solidFill>
                  <a:schemeClr val="tx2"/>
                </a:solidFill>
              </a:rPr>
              <a:t>Primero encuentren la historia: exploren los datos</a:t>
            </a:r>
          </a:p>
          <a:p>
            <a:pPr marL="0" indent="0">
              <a:buNone/>
            </a:pPr>
            <a:endParaRPr lang="es-MX" sz="2000" i="1" dirty="0">
              <a:solidFill>
                <a:schemeClr val="tx2"/>
              </a:solidFill>
            </a:endParaRPr>
          </a:p>
          <a:p>
            <a:r>
              <a:rPr lang="es-MX" sz="2000" dirty="0"/>
              <a:t>Determine </a:t>
            </a:r>
            <a:r>
              <a:rPr lang="es-MX" sz="2000" dirty="0" err="1"/>
              <a:t>what</a:t>
            </a:r>
            <a:r>
              <a:rPr lang="es-MX" sz="2000" dirty="0"/>
              <a:t> </a:t>
            </a:r>
            <a:r>
              <a:rPr lang="es-MX" sz="2000" dirty="0" err="1"/>
              <a:t>you</a:t>
            </a:r>
            <a:r>
              <a:rPr lang="es-MX" sz="2000" dirty="0"/>
              <a:t> </a:t>
            </a:r>
            <a:r>
              <a:rPr lang="es-MX" sz="2000" dirty="0" err="1"/>
              <a:t>want</a:t>
            </a:r>
            <a:r>
              <a:rPr lang="es-MX" sz="2000" dirty="0"/>
              <a:t> </a:t>
            </a:r>
            <a:r>
              <a:rPr lang="es-MX" sz="2000" dirty="0" err="1"/>
              <a:t>people</a:t>
            </a:r>
            <a:r>
              <a:rPr lang="es-MX" sz="2000" dirty="0"/>
              <a:t> </a:t>
            </a:r>
            <a:r>
              <a:rPr lang="es-MX" sz="2000" dirty="0" err="1"/>
              <a:t>to</a:t>
            </a:r>
            <a:r>
              <a:rPr lang="es-MX" sz="2000" dirty="0"/>
              <a:t> do as a </a:t>
            </a:r>
            <a:r>
              <a:rPr lang="es-MX" sz="2000" dirty="0" err="1"/>
              <a:t>result</a:t>
            </a:r>
            <a:endParaRPr lang="es-MX" sz="2000" dirty="0"/>
          </a:p>
          <a:p>
            <a:r>
              <a:rPr lang="es-MX" sz="2000" i="1" dirty="0">
                <a:solidFill>
                  <a:schemeClr val="tx2"/>
                </a:solidFill>
              </a:rPr>
              <a:t>Determinen lo que quieren que las personas hagan como resultado</a:t>
            </a:r>
          </a:p>
        </p:txBody>
      </p:sp>
      <p:sp>
        <p:nvSpPr>
          <p:cNvPr id="7" name="Title 1">
            <a:extLst>
              <a:ext uri="{FF2B5EF4-FFF2-40B4-BE49-F238E27FC236}">
                <a16:creationId xmlns:a16="http://schemas.microsoft.com/office/drawing/2014/main" id="{B8EC9A22-6433-2E4A-BF80-223ED7ED2230}"/>
              </a:ext>
            </a:extLst>
          </p:cNvPr>
          <p:cNvSpPr txBox="1">
            <a:spLocks/>
          </p:cNvSpPr>
          <p:nvPr/>
        </p:nvSpPr>
        <p:spPr>
          <a:xfrm>
            <a:off x="178018" y="3213199"/>
            <a:ext cx="11172825" cy="990600"/>
          </a:xfrm>
          <a:prstGeom prst="rect">
            <a:avLst/>
          </a:prstGeom>
          <a:solidFill>
            <a:schemeClr val="bg1"/>
          </a:solidFill>
        </p:spPr>
        <p:txBody>
          <a:bodyPr vert="horz" lIns="91440" tIns="45720" rIns="91440" bIns="45720" rtlCol="0" anchor="ctr">
            <a:normAutofit/>
          </a:bodyPr>
          <a:lstStyle>
            <a:lvl1pPr algn="l" defTabSz="914126" rtl="0" eaLnBrk="1" latinLnBrk="0" hangingPunct="1">
              <a:lnSpc>
                <a:spcPct val="90000"/>
              </a:lnSpc>
              <a:spcBef>
                <a:spcPct val="0"/>
              </a:spcBef>
              <a:buNone/>
              <a:defRPr sz="4399" b="1" kern="1200">
                <a:solidFill>
                  <a:schemeClr val="tx1"/>
                </a:solidFill>
                <a:latin typeface="+mj-lt"/>
                <a:ea typeface="+mj-ea"/>
                <a:cs typeface="+mj-cs"/>
              </a:defRPr>
            </a:lvl1pPr>
          </a:lstStyle>
          <a:p>
            <a:r>
              <a:rPr lang="es-MX" sz="2500" dirty="0"/>
              <a:t>Invite and </a:t>
            </a:r>
            <a:r>
              <a:rPr lang="es-MX" sz="2500" dirty="0" err="1"/>
              <a:t>direct</a:t>
            </a:r>
            <a:r>
              <a:rPr lang="es-MX" sz="2500" dirty="0"/>
              <a:t> </a:t>
            </a:r>
            <a:r>
              <a:rPr lang="es-MX" sz="2500" dirty="0" err="1"/>
              <a:t>discussion</a:t>
            </a:r>
            <a:endParaRPr lang="es-MX" sz="2500" dirty="0"/>
          </a:p>
          <a:p>
            <a:r>
              <a:rPr lang="es-MX" sz="2500" i="1" dirty="0">
                <a:solidFill>
                  <a:schemeClr val="tx2"/>
                </a:solidFill>
              </a:rPr>
              <a:t>Inviten a y guíen la plática</a:t>
            </a:r>
          </a:p>
        </p:txBody>
      </p:sp>
      <p:sp>
        <p:nvSpPr>
          <p:cNvPr id="8" name="Content Placeholder 2">
            <a:extLst>
              <a:ext uri="{FF2B5EF4-FFF2-40B4-BE49-F238E27FC236}">
                <a16:creationId xmlns:a16="http://schemas.microsoft.com/office/drawing/2014/main" id="{8038774B-A092-0A40-B5EE-EF91B4DDF08C}"/>
              </a:ext>
            </a:extLst>
          </p:cNvPr>
          <p:cNvSpPr txBox="1">
            <a:spLocks/>
          </p:cNvSpPr>
          <p:nvPr/>
        </p:nvSpPr>
        <p:spPr>
          <a:xfrm>
            <a:off x="600125" y="4110990"/>
            <a:ext cx="10969625" cy="2042358"/>
          </a:xfrm>
          <a:prstGeom prst="rect">
            <a:avLst/>
          </a:prstGeom>
          <a:solidFill>
            <a:schemeClr val="bg1"/>
          </a:solidFill>
        </p:spPr>
        <p:txBody>
          <a:bodyPr vert="horz" lIns="91440" tIns="45720" rIns="91440" bIns="45720" rtlCol="0">
            <a:noAutofit/>
          </a:bodyPr>
          <a:lst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a:lstStyle>
          <a:p>
            <a:r>
              <a:rPr lang="es-MX" sz="2000" dirty="0" err="1"/>
              <a:t>Extend</a:t>
            </a:r>
            <a:r>
              <a:rPr lang="es-MX" sz="2000" dirty="0"/>
              <a:t> </a:t>
            </a:r>
            <a:r>
              <a:rPr lang="es-MX" sz="2000" dirty="0" err="1"/>
              <a:t>the</a:t>
            </a:r>
            <a:r>
              <a:rPr lang="es-MX" sz="2000" dirty="0"/>
              <a:t> </a:t>
            </a:r>
            <a:r>
              <a:rPr lang="es-MX" sz="2000" dirty="0" err="1"/>
              <a:t>story</a:t>
            </a:r>
            <a:r>
              <a:rPr lang="es-MX" sz="2000" dirty="0"/>
              <a:t> </a:t>
            </a:r>
            <a:r>
              <a:rPr lang="es-MX" sz="2000" dirty="0" err="1"/>
              <a:t>into</a:t>
            </a:r>
            <a:r>
              <a:rPr lang="es-MX" sz="2000" dirty="0"/>
              <a:t> </a:t>
            </a:r>
            <a:r>
              <a:rPr lang="es-MX" sz="2000" dirty="0" err="1"/>
              <a:t>questions</a:t>
            </a:r>
            <a:endParaRPr lang="es-MX" sz="2000" dirty="0"/>
          </a:p>
          <a:p>
            <a:r>
              <a:rPr lang="es-MX" sz="2000" i="1" dirty="0">
                <a:solidFill>
                  <a:schemeClr val="tx2"/>
                </a:solidFill>
              </a:rPr>
              <a:t>Extiendan la historia para que surjan preguntas</a:t>
            </a:r>
            <a:r>
              <a:rPr lang="es-MX" sz="2000" dirty="0"/>
              <a:t> </a:t>
            </a:r>
          </a:p>
          <a:p>
            <a:pPr marL="0" indent="0">
              <a:buNone/>
            </a:pPr>
            <a:endParaRPr lang="es-MX" sz="2000" dirty="0"/>
          </a:p>
          <a:p>
            <a:r>
              <a:rPr lang="es-MX" sz="2000" dirty="0"/>
              <a:t>Invite </a:t>
            </a:r>
            <a:r>
              <a:rPr lang="es-MX" sz="2000" dirty="0" err="1"/>
              <a:t>them</a:t>
            </a:r>
            <a:r>
              <a:rPr lang="es-MX" sz="2000" dirty="0"/>
              <a:t> </a:t>
            </a:r>
            <a:r>
              <a:rPr lang="es-MX" sz="2000" dirty="0" err="1"/>
              <a:t>to</a:t>
            </a:r>
            <a:r>
              <a:rPr lang="es-MX" sz="2000" dirty="0"/>
              <a:t> </a:t>
            </a:r>
            <a:r>
              <a:rPr lang="es-MX" sz="2000" dirty="0" err="1"/>
              <a:t>continue</a:t>
            </a:r>
            <a:r>
              <a:rPr lang="es-MX" sz="2000" dirty="0"/>
              <a:t> </a:t>
            </a:r>
            <a:r>
              <a:rPr lang="es-MX" sz="2000" dirty="0" err="1"/>
              <a:t>the</a:t>
            </a:r>
            <a:r>
              <a:rPr lang="es-MX" sz="2000" dirty="0"/>
              <a:t> </a:t>
            </a:r>
            <a:r>
              <a:rPr lang="es-MX" sz="2000" dirty="0" err="1"/>
              <a:t>discussion</a:t>
            </a:r>
            <a:endParaRPr lang="es-MX" sz="2000" dirty="0"/>
          </a:p>
          <a:p>
            <a:r>
              <a:rPr lang="es-MX" sz="2000" i="1" dirty="0">
                <a:solidFill>
                  <a:schemeClr val="tx2"/>
                </a:solidFill>
              </a:rPr>
              <a:t>Inviten a su audiencia a continuar la plática</a:t>
            </a:r>
          </a:p>
        </p:txBody>
      </p:sp>
    </p:spTree>
    <p:extLst>
      <p:ext uri="{BB962C8B-B14F-4D97-AF65-F5344CB8AC3E}">
        <p14:creationId xmlns:p14="http://schemas.microsoft.com/office/powerpoint/2010/main" val="50045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7012" y="1074242"/>
            <a:ext cx="5181600" cy="5021758"/>
          </a:xfrm>
        </p:spPr>
        <p:txBody>
          <a:bodyPr>
            <a:normAutofit/>
          </a:bodyPr>
          <a:lstStyle/>
          <a:p>
            <a:pPr marL="0" indent="0">
              <a:buNone/>
            </a:pPr>
            <a:r>
              <a:rPr lang="en-US" b="1" dirty="0"/>
              <a:t>UNDERSTAND </a:t>
            </a:r>
            <a:r>
              <a:rPr lang="en-US" dirty="0"/>
              <a:t>why data storytelling is important &amp; how to effectively communicate your story</a:t>
            </a:r>
          </a:p>
          <a:p>
            <a:pPr marL="0" indent="0">
              <a:buNone/>
            </a:pPr>
            <a:endParaRPr lang="en-US" dirty="0"/>
          </a:p>
          <a:p>
            <a:pPr marL="0" indent="0">
              <a:buNone/>
            </a:pPr>
            <a:r>
              <a:rPr lang="en-US" b="1" dirty="0"/>
              <a:t>HEAR &amp; ENGAGE </a:t>
            </a:r>
            <a:r>
              <a:rPr lang="en-US" dirty="0"/>
              <a:t>with evaluation data (Community Science)</a:t>
            </a:r>
          </a:p>
          <a:p>
            <a:pPr marL="0" indent="0">
              <a:buNone/>
            </a:pPr>
            <a:r>
              <a:rPr lang="en-US" dirty="0"/>
              <a:t>….   </a:t>
            </a:r>
          </a:p>
          <a:p>
            <a:pPr marL="0" indent="0">
              <a:buNone/>
            </a:pPr>
            <a:r>
              <a:rPr lang="en-US" dirty="0"/>
              <a:t>Leave with a template for bringing you’re the story back to your community!</a:t>
            </a:r>
          </a:p>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D1936B03-7153-4815-BDD3-7F476DC51491}" type="slidenum">
              <a:rPr lang="en-US" smtClean="0"/>
              <a:pPr/>
              <a:t>2</a:t>
            </a:fld>
            <a:endParaRPr lang="en-US" dirty="0"/>
          </a:p>
        </p:txBody>
      </p:sp>
      <p:sp>
        <p:nvSpPr>
          <p:cNvPr id="9" name="TextBox 8">
            <a:extLst>
              <a:ext uri="{FF2B5EF4-FFF2-40B4-BE49-F238E27FC236}">
                <a16:creationId xmlns:a16="http://schemas.microsoft.com/office/drawing/2014/main" id="{BA451BEC-08D8-FB40-9159-6926FCA5188E}"/>
              </a:ext>
            </a:extLst>
          </p:cNvPr>
          <p:cNvSpPr txBox="1"/>
          <p:nvPr/>
        </p:nvSpPr>
        <p:spPr>
          <a:xfrm>
            <a:off x="303212" y="304800"/>
            <a:ext cx="5105400" cy="769441"/>
          </a:xfrm>
          <a:prstGeom prst="rect">
            <a:avLst/>
          </a:prstGeom>
          <a:solidFill>
            <a:srgbClr val="50ADC4"/>
          </a:solidFill>
        </p:spPr>
        <p:txBody>
          <a:bodyPr wrap="square" rtlCol="0">
            <a:spAutoFit/>
          </a:bodyPr>
          <a:lstStyle/>
          <a:p>
            <a:r>
              <a:rPr lang="en-US" sz="4400" dirty="0">
                <a:solidFill>
                  <a:schemeClr val="bg1"/>
                </a:solidFill>
              </a:rPr>
              <a:t>Goals for today:</a:t>
            </a:r>
          </a:p>
        </p:txBody>
      </p:sp>
      <p:sp>
        <p:nvSpPr>
          <p:cNvPr id="5" name="TextBox 4">
            <a:extLst>
              <a:ext uri="{FF2B5EF4-FFF2-40B4-BE49-F238E27FC236}">
                <a16:creationId xmlns:a16="http://schemas.microsoft.com/office/drawing/2014/main" id="{11122CD1-FBCD-4227-96EB-2BB0916B40DD}"/>
              </a:ext>
            </a:extLst>
          </p:cNvPr>
          <p:cNvSpPr txBox="1"/>
          <p:nvPr/>
        </p:nvSpPr>
        <p:spPr>
          <a:xfrm>
            <a:off x="6421656" y="304800"/>
            <a:ext cx="5105400" cy="769441"/>
          </a:xfrm>
          <a:prstGeom prst="rect">
            <a:avLst/>
          </a:prstGeom>
          <a:solidFill>
            <a:srgbClr val="50ADC4"/>
          </a:solidFill>
        </p:spPr>
        <p:txBody>
          <a:bodyPr wrap="square" rtlCol="0">
            <a:spAutoFit/>
          </a:bodyPr>
          <a:lstStyle/>
          <a:p>
            <a:r>
              <a:rPr lang="es-MX" sz="4400" i="1" dirty="0">
                <a:solidFill>
                  <a:schemeClr val="bg1"/>
                </a:solidFill>
              </a:rPr>
              <a:t>Objetivos para hoy:</a:t>
            </a:r>
          </a:p>
        </p:txBody>
      </p:sp>
      <p:sp>
        <p:nvSpPr>
          <p:cNvPr id="6" name="Content Placeholder 3">
            <a:extLst>
              <a:ext uri="{FF2B5EF4-FFF2-40B4-BE49-F238E27FC236}">
                <a16:creationId xmlns:a16="http://schemas.microsoft.com/office/drawing/2014/main" id="{67D1BF57-9677-4532-A124-9E265EED5573}"/>
              </a:ext>
            </a:extLst>
          </p:cNvPr>
          <p:cNvSpPr txBox="1">
            <a:spLocks/>
          </p:cNvSpPr>
          <p:nvPr/>
        </p:nvSpPr>
        <p:spPr>
          <a:xfrm>
            <a:off x="6383556" y="1204417"/>
            <a:ext cx="5181600" cy="5021758"/>
          </a:xfrm>
          <a:prstGeom prst="rect">
            <a:avLst/>
          </a:prstGeom>
          <a:solidFill>
            <a:schemeClr val="bg1"/>
          </a:solidFill>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a:lstStyle>
          <a:p>
            <a:pPr marL="0" indent="0">
              <a:buFont typeface="Arial"/>
              <a:buNone/>
            </a:pPr>
            <a:r>
              <a:rPr lang="es-MX" b="1" i="1" dirty="0">
                <a:solidFill>
                  <a:schemeClr val="tx2"/>
                </a:solidFill>
              </a:rPr>
              <a:t>ENTENDER</a:t>
            </a:r>
            <a:r>
              <a:rPr lang="es-MX" i="1" dirty="0">
                <a:solidFill>
                  <a:schemeClr val="tx2"/>
                </a:solidFill>
              </a:rPr>
              <a:t> por qué contar historias con los datos es importante y cómo comunicar eficazmente su historia</a:t>
            </a:r>
          </a:p>
          <a:p>
            <a:pPr marL="0" indent="0">
              <a:buFont typeface="Arial"/>
              <a:buNone/>
            </a:pPr>
            <a:endParaRPr lang="es-MX" dirty="0"/>
          </a:p>
          <a:p>
            <a:pPr marL="0" indent="0">
              <a:buNone/>
            </a:pPr>
            <a:r>
              <a:rPr lang="es-MX" b="1" i="1" dirty="0">
                <a:solidFill>
                  <a:schemeClr val="tx2"/>
                </a:solidFill>
              </a:rPr>
              <a:t>ESCUCHAR E INTERACTUAR </a:t>
            </a:r>
            <a:r>
              <a:rPr lang="es-MX" i="1" dirty="0">
                <a:solidFill>
                  <a:schemeClr val="tx2"/>
                </a:solidFill>
              </a:rPr>
              <a:t>con los datos de la evaluación (</a:t>
            </a:r>
            <a:r>
              <a:rPr lang="es-MX" i="1" dirty="0" err="1">
                <a:solidFill>
                  <a:schemeClr val="tx2"/>
                </a:solidFill>
              </a:rPr>
              <a:t>Community</a:t>
            </a:r>
            <a:r>
              <a:rPr lang="es-MX" i="1" dirty="0">
                <a:solidFill>
                  <a:schemeClr val="tx2"/>
                </a:solidFill>
              </a:rPr>
              <a:t> </a:t>
            </a:r>
            <a:r>
              <a:rPr lang="es-MX" i="1" dirty="0" err="1">
                <a:solidFill>
                  <a:schemeClr val="tx2"/>
                </a:solidFill>
              </a:rPr>
              <a:t>Science</a:t>
            </a:r>
            <a:r>
              <a:rPr lang="es-MX" i="1" dirty="0">
                <a:solidFill>
                  <a:schemeClr val="tx2"/>
                </a:solidFill>
              </a:rPr>
              <a:t>)</a:t>
            </a:r>
          </a:p>
          <a:p>
            <a:pPr marL="0" indent="0">
              <a:buFont typeface="Arial"/>
              <a:buNone/>
            </a:pPr>
            <a:r>
              <a:rPr lang="es-MX" dirty="0"/>
              <a:t>….   </a:t>
            </a:r>
          </a:p>
          <a:p>
            <a:pPr marL="0" indent="0">
              <a:buNone/>
            </a:pPr>
            <a:r>
              <a:rPr lang="es-MX" i="1" dirty="0">
                <a:solidFill>
                  <a:schemeClr val="tx2"/>
                </a:solidFill>
              </a:rPr>
              <a:t>¡Irnos con un modelo para llevar la historia a sus comunidades!</a:t>
            </a:r>
          </a:p>
          <a:p>
            <a:pPr marL="0" indent="0">
              <a:buFont typeface="Arial"/>
              <a:buNone/>
            </a:pPr>
            <a:endParaRPr lang="es-MX" dirty="0"/>
          </a:p>
          <a:p>
            <a:pPr marL="0" indent="0">
              <a:buFont typeface="Arial"/>
              <a:buNone/>
            </a:pPr>
            <a:endParaRPr lang="es-MX" dirty="0"/>
          </a:p>
        </p:txBody>
      </p:sp>
    </p:spTree>
    <p:extLst>
      <p:ext uri="{BB962C8B-B14F-4D97-AF65-F5344CB8AC3E}">
        <p14:creationId xmlns:p14="http://schemas.microsoft.com/office/powerpoint/2010/main" val="237295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3B91A9-5178-EC4D-9C6F-AC49A9C4164D}"/>
              </a:ext>
            </a:extLst>
          </p:cNvPr>
          <p:cNvSpPr>
            <a:spLocks noGrp="1"/>
          </p:cNvSpPr>
          <p:nvPr>
            <p:ph idx="4294967295"/>
          </p:nvPr>
        </p:nvSpPr>
        <p:spPr>
          <a:xfrm>
            <a:off x="0" y="1600200"/>
            <a:ext cx="10971213" cy="4525963"/>
          </a:xfrm>
        </p:spPr>
        <p:txBody>
          <a:bodyPr/>
          <a:lstStyle/>
          <a:p>
            <a:r>
              <a:rPr lang="en-US" dirty="0"/>
              <a:t>Excel, Google Charts or Google Sheets</a:t>
            </a:r>
          </a:p>
          <a:p>
            <a:r>
              <a:rPr lang="en-US" dirty="0" err="1"/>
              <a:t>Infogr.am</a:t>
            </a:r>
            <a:r>
              <a:rPr lang="en-US" dirty="0"/>
              <a:t> - </a:t>
            </a:r>
            <a:r>
              <a:rPr lang="en-US" dirty="0">
                <a:hlinkClick r:id="rId3"/>
              </a:rPr>
              <a:t>https://infogram.com</a:t>
            </a:r>
            <a:endParaRPr lang="en-US" dirty="0"/>
          </a:p>
          <a:p>
            <a:r>
              <a:rPr lang="en-US" dirty="0"/>
              <a:t>Timeline JS - </a:t>
            </a:r>
            <a:r>
              <a:rPr lang="en-US" dirty="0">
                <a:hlinkClick r:id="rId4"/>
              </a:rPr>
              <a:t>https://timeline.knightlab.com</a:t>
            </a:r>
            <a:endParaRPr lang="en-US" dirty="0"/>
          </a:p>
          <a:p>
            <a:r>
              <a:rPr lang="en-US" dirty="0" err="1"/>
              <a:t>Storymap</a:t>
            </a:r>
            <a:r>
              <a:rPr lang="en-US" dirty="0"/>
              <a:t> – </a:t>
            </a:r>
            <a:r>
              <a:rPr lang="en-US" dirty="0">
                <a:hlinkClick r:id="rId5"/>
              </a:rPr>
              <a:t>https://storymap.knightlab.com</a:t>
            </a:r>
            <a:endParaRPr lang="en-US" dirty="0"/>
          </a:p>
          <a:p>
            <a:r>
              <a:rPr lang="en-US" dirty="0" err="1"/>
              <a:t>Piktochart</a:t>
            </a:r>
            <a:r>
              <a:rPr lang="en-US" dirty="0"/>
              <a:t> – </a:t>
            </a:r>
            <a:r>
              <a:rPr lang="en-US" dirty="0">
                <a:hlinkClick r:id="rId6"/>
              </a:rPr>
              <a:t>https://piktochart.com</a:t>
            </a:r>
            <a:endParaRPr lang="en-US" dirty="0"/>
          </a:p>
          <a:p>
            <a:r>
              <a:rPr lang="en-US" dirty="0" err="1"/>
              <a:t>Hubspot</a:t>
            </a:r>
            <a:r>
              <a:rPr lang="en-US" dirty="0"/>
              <a:t> – </a:t>
            </a:r>
            <a:r>
              <a:rPr lang="en-US" dirty="0">
                <a:hlinkClick r:id="rId7"/>
              </a:rPr>
              <a:t>https://hubspot.com</a:t>
            </a:r>
            <a:endParaRPr lang="en-US" dirty="0"/>
          </a:p>
          <a:p>
            <a:pPr marL="0" indent="0">
              <a:buNone/>
            </a:pPr>
            <a:endParaRPr lang="en-US" dirty="0"/>
          </a:p>
          <a:p>
            <a:pPr marL="0" indent="0">
              <a:buNone/>
            </a:pPr>
            <a:r>
              <a:rPr lang="en-US" dirty="0"/>
              <a:t>STORYTELLING: A Tool for Health Advocacy (The Colorado Trust)</a:t>
            </a:r>
          </a:p>
          <a:p>
            <a:pPr marL="0" indent="0">
              <a:buNone/>
            </a:pPr>
            <a:r>
              <a:rPr lang="en-US" sz="2400" dirty="0">
                <a:hlinkClick r:id="rId8"/>
              </a:rPr>
              <a:t>https://</a:t>
            </a:r>
            <a:r>
              <a:rPr lang="en-US" sz="2400" dirty="0" err="1">
                <a:hlinkClick r:id="rId8"/>
              </a:rPr>
              <a:t>www.coloradotrust.org</a:t>
            </a:r>
            <a:r>
              <a:rPr lang="en-US" sz="2400" dirty="0">
                <a:hlinkClick r:id="rId8"/>
              </a:rPr>
              <a:t>/sites/default/files/PHC_IssueBrief_070214_FINAL.pdf</a:t>
            </a:r>
            <a:endParaRPr lang="en-US" sz="2400" dirty="0"/>
          </a:p>
          <a:p>
            <a:endParaRPr lang="en-US" dirty="0"/>
          </a:p>
          <a:p>
            <a:endParaRPr lang="en-US" dirty="0"/>
          </a:p>
        </p:txBody>
      </p:sp>
      <p:sp>
        <p:nvSpPr>
          <p:cNvPr id="6" name="TextBox 5">
            <a:extLst>
              <a:ext uri="{FF2B5EF4-FFF2-40B4-BE49-F238E27FC236}">
                <a16:creationId xmlns:a16="http://schemas.microsoft.com/office/drawing/2014/main" id="{68B9809B-CCF5-2040-AB68-15A952DA063C}"/>
              </a:ext>
            </a:extLst>
          </p:cNvPr>
          <p:cNvSpPr txBox="1"/>
          <p:nvPr/>
        </p:nvSpPr>
        <p:spPr>
          <a:xfrm>
            <a:off x="1" y="304800"/>
            <a:ext cx="12188824" cy="1169551"/>
          </a:xfrm>
          <a:prstGeom prst="rect">
            <a:avLst/>
          </a:prstGeom>
          <a:solidFill>
            <a:srgbClr val="50ADC4"/>
          </a:solidFill>
        </p:spPr>
        <p:txBody>
          <a:bodyPr wrap="square" rtlCol="0">
            <a:spAutoFit/>
          </a:bodyPr>
          <a:lstStyle/>
          <a:p>
            <a:pPr algn="ctr"/>
            <a:r>
              <a:rPr lang="en-US" sz="3500" dirty="0">
                <a:solidFill>
                  <a:schemeClr val="bg1"/>
                </a:solidFill>
              </a:rPr>
              <a:t>Resources: Creating Data Visualizations</a:t>
            </a:r>
          </a:p>
          <a:p>
            <a:pPr algn="ctr"/>
            <a:r>
              <a:rPr lang="es-MX" sz="3500" i="1" dirty="0">
                <a:solidFill>
                  <a:schemeClr val="tx2"/>
                </a:solidFill>
              </a:rPr>
              <a:t>Recursos: Creando visualizaciones con datos</a:t>
            </a:r>
            <a:r>
              <a:rPr lang="es-MX" sz="3500" dirty="0">
                <a:solidFill>
                  <a:schemeClr val="bg1"/>
                </a:solidFill>
              </a:rPr>
              <a:t> </a:t>
            </a:r>
          </a:p>
        </p:txBody>
      </p:sp>
    </p:spTree>
    <p:extLst>
      <p:ext uri="{BB962C8B-B14F-4D97-AF65-F5344CB8AC3E}">
        <p14:creationId xmlns:p14="http://schemas.microsoft.com/office/powerpoint/2010/main" val="143295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19377" y="4122735"/>
            <a:ext cx="2447857" cy="601665"/>
          </a:xfrm>
        </p:spPr>
        <p:txBody>
          <a:bodyPr>
            <a:normAutofit/>
          </a:bodyPr>
          <a:lstStyle/>
          <a:p>
            <a:pPr marL="0" indent="0" algn="ctr">
              <a:buNone/>
            </a:pPr>
            <a:r>
              <a:rPr lang="en-US" sz="2000" dirty="0"/>
              <a:t>Kristin Lacy</a:t>
            </a:r>
          </a:p>
        </p:txBody>
      </p:sp>
      <p:sp>
        <p:nvSpPr>
          <p:cNvPr id="6" name="TextBox 5">
            <a:extLst>
              <a:ext uri="{FF2B5EF4-FFF2-40B4-BE49-F238E27FC236}">
                <a16:creationId xmlns:a16="http://schemas.microsoft.com/office/drawing/2014/main" id="{5F72504F-1916-9345-A6D7-BF48E480447A}"/>
              </a:ext>
            </a:extLst>
          </p:cNvPr>
          <p:cNvSpPr txBox="1"/>
          <p:nvPr/>
        </p:nvSpPr>
        <p:spPr>
          <a:xfrm>
            <a:off x="1" y="347116"/>
            <a:ext cx="12188824" cy="707886"/>
          </a:xfrm>
          <a:prstGeom prst="rect">
            <a:avLst/>
          </a:prstGeom>
          <a:solidFill>
            <a:srgbClr val="50ADC4"/>
          </a:solidFill>
        </p:spPr>
        <p:txBody>
          <a:bodyPr wrap="square" rtlCol="0">
            <a:spAutoFit/>
          </a:bodyPr>
          <a:lstStyle/>
          <a:p>
            <a:pPr algn="ctr"/>
            <a:r>
              <a:rPr lang="es-MX" sz="4000" dirty="0">
                <a:solidFill>
                  <a:schemeClr val="bg1"/>
                </a:solidFill>
              </a:rPr>
              <a:t>Change Matrix</a:t>
            </a:r>
            <a:endParaRPr lang="es-MX" sz="4000" i="1" dirty="0">
              <a:solidFill>
                <a:schemeClr val="bg1"/>
              </a:solidFill>
            </a:endParaRPr>
          </a:p>
        </p:txBody>
      </p:sp>
      <p:pic>
        <p:nvPicPr>
          <p:cNvPr id="5" name="Picture 4" descr="A person smiling for the camera&#10;&#10;Description automatically generated">
            <a:extLst>
              <a:ext uri="{FF2B5EF4-FFF2-40B4-BE49-F238E27FC236}">
                <a16:creationId xmlns:a16="http://schemas.microsoft.com/office/drawing/2014/main" id="{F9A087F8-5B23-0145-90F0-E3CAC4B6B976}"/>
              </a:ext>
            </a:extLst>
          </p:cNvPr>
          <p:cNvPicPr>
            <a:picLocks noChangeAspect="1"/>
          </p:cNvPicPr>
          <p:nvPr/>
        </p:nvPicPr>
        <p:blipFill rotWithShape="1">
          <a:blip r:embed="rId3">
            <a:extLst>
              <a:ext uri="{28A0092B-C50C-407E-A947-70E740481C1C}">
                <a14:useLocalDpi xmlns:a14="http://schemas.microsoft.com/office/drawing/2010/main" val="0"/>
              </a:ext>
            </a:extLst>
          </a:blip>
          <a:srcRect l="4429" r="11301"/>
          <a:stretch/>
        </p:blipFill>
        <p:spPr>
          <a:xfrm>
            <a:off x="4999760" y="1907496"/>
            <a:ext cx="2087092" cy="2075446"/>
          </a:xfrm>
          <a:prstGeom prst="ellipse">
            <a:avLst/>
          </a:prstGeom>
        </p:spPr>
      </p:pic>
      <p:pic>
        <p:nvPicPr>
          <p:cNvPr id="8" name="Picture 7" descr="A person smiling for the camera&#10;&#10;Description automatically generated">
            <a:extLst>
              <a:ext uri="{FF2B5EF4-FFF2-40B4-BE49-F238E27FC236}">
                <a16:creationId xmlns:a16="http://schemas.microsoft.com/office/drawing/2014/main" id="{86FD07B5-2847-724D-B677-3EF82788BB8C}"/>
              </a:ext>
            </a:extLst>
          </p:cNvPr>
          <p:cNvPicPr>
            <a:picLocks noChangeAspect="1"/>
          </p:cNvPicPr>
          <p:nvPr/>
        </p:nvPicPr>
        <p:blipFill rotWithShape="1">
          <a:blip r:embed="rId4">
            <a:extLst>
              <a:ext uri="{28A0092B-C50C-407E-A947-70E740481C1C}">
                <a14:useLocalDpi xmlns:a14="http://schemas.microsoft.com/office/drawing/2010/main" val="0"/>
              </a:ext>
            </a:extLst>
          </a:blip>
          <a:srcRect l="14800" r="12636"/>
          <a:stretch/>
        </p:blipFill>
        <p:spPr>
          <a:xfrm>
            <a:off x="2628232" y="1907496"/>
            <a:ext cx="2057400" cy="2075446"/>
          </a:xfrm>
          <a:prstGeom prst="ellipse">
            <a:avLst/>
          </a:prstGeom>
        </p:spPr>
      </p:pic>
      <p:pic>
        <p:nvPicPr>
          <p:cNvPr id="11" name="Picture 10" descr="A person smiling for the camera&#10;&#10;Description automatically generated">
            <a:extLst>
              <a:ext uri="{FF2B5EF4-FFF2-40B4-BE49-F238E27FC236}">
                <a16:creationId xmlns:a16="http://schemas.microsoft.com/office/drawing/2014/main" id="{F6C285D1-B673-A148-A7DA-FC81F2BCA2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472" t="5192" r="18609" b="1104"/>
          <a:stretch/>
        </p:blipFill>
        <p:spPr>
          <a:xfrm>
            <a:off x="256704" y="1904949"/>
            <a:ext cx="2057400" cy="2077993"/>
          </a:xfrm>
          <a:prstGeom prst="ellipse">
            <a:avLst/>
          </a:prstGeom>
        </p:spPr>
      </p:pic>
      <p:pic>
        <p:nvPicPr>
          <p:cNvPr id="14" name="Picture 13" descr="A person smiling for the camera&#10;&#10;Description automatically generated">
            <a:extLst>
              <a:ext uri="{FF2B5EF4-FFF2-40B4-BE49-F238E27FC236}">
                <a16:creationId xmlns:a16="http://schemas.microsoft.com/office/drawing/2014/main" id="{E993CEF9-CAF5-9D49-BFC2-3D0AC1807D5B}"/>
              </a:ext>
            </a:extLst>
          </p:cNvPr>
          <p:cNvPicPr>
            <a:picLocks/>
          </p:cNvPicPr>
          <p:nvPr/>
        </p:nvPicPr>
        <p:blipFill rotWithShape="1">
          <a:blip r:embed="rId6" cstate="print">
            <a:extLst>
              <a:ext uri="{28A0092B-C50C-407E-A947-70E740481C1C}">
                <a14:useLocalDpi xmlns:a14="http://schemas.microsoft.com/office/drawing/2010/main" val="0"/>
              </a:ext>
            </a:extLst>
          </a:blip>
          <a:srcRect l="20393" t="4" r="11911" b="-4"/>
          <a:stretch/>
        </p:blipFill>
        <p:spPr>
          <a:xfrm>
            <a:off x="9800360" y="1936896"/>
            <a:ext cx="2085252" cy="2055846"/>
          </a:xfrm>
          <a:prstGeom prst="ellipse">
            <a:avLst/>
          </a:prstGeom>
        </p:spPr>
      </p:pic>
      <p:pic>
        <p:nvPicPr>
          <p:cNvPr id="16" name="Picture 15" descr="A person smiling for the camera&#10;&#10;Description automatically generated">
            <a:extLst>
              <a:ext uri="{FF2B5EF4-FFF2-40B4-BE49-F238E27FC236}">
                <a16:creationId xmlns:a16="http://schemas.microsoft.com/office/drawing/2014/main" id="{283927D2-EC29-BA4D-BF8B-82F2BC9F26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774" r="19170"/>
          <a:stretch/>
        </p:blipFill>
        <p:spPr>
          <a:xfrm>
            <a:off x="7400980" y="1917296"/>
            <a:ext cx="2085252" cy="2075446"/>
          </a:xfrm>
          <a:prstGeom prst="ellipse">
            <a:avLst/>
          </a:prstGeom>
        </p:spPr>
      </p:pic>
      <p:sp>
        <p:nvSpPr>
          <p:cNvPr id="9" name="Content Placeholder 3">
            <a:extLst>
              <a:ext uri="{FF2B5EF4-FFF2-40B4-BE49-F238E27FC236}">
                <a16:creationId xmlns:a16="http://schemas.microsoft.com/office/drawing/2014/main" id="{D507300B-02F0-5D4E-923D-A3DD28D4EC76}"/>
              </a:ext>
            </a:extLst>
          </p:cNvPr>
          <p:cNvSpPr txBox="1">
            <a:spLocks/>
          </p:cNvSpPr>
          <p:nvPr/>
        </p:nvSpPr>
        <p:spPr>
          <a:xfrm>
            <a:off x="7125283" y="4122734"/>
            <a:ext cx="2447856" cy="415789"/>
          </a:xfrm>
          <a:prstGeom prst="rect">
            <a:avLst/>
          </a:prstGeom>
          <a:solidFill>
            <a:schemeClr val="bg1"/>
          </a:solidFill>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a:lstStyle>
          <a:p>
            <a:pPr marL="0" indent="0" algn="ctr">
              <a:buFont typeface="Arial"/>
              <a:buNone/>
            </a:pPr>
            <a:r>
              <a:rPr lang="en-US" sz="2000" dirty="0"/>
              <a:t>Rachele Espiritu</a:t>
            </a:r>
          </a:p>
        </p:txBody>
      </p:sp>
      <p:sp>
        <p:nvSpPr>
          <p:cNvPr id="10" name="Content Placeholder 3">
            <a:extLst>
              <a:ext uri="{FF2B5EF4-FFF2-40B4-BE49-F238E27FC236}">
                <a16:creationId xmlns:a16="http://schemas.microsoft.com/office/drawing/2014/main" id="{5D22DF18-4B72-084E-869B-BF27F8EBC714}"/>
              </a:ext>
            </a:extLst>
          </p:cNvPr>
          <p:cNvSpPr txBox="1">
            <a:spLocks/>
          </p:cNvSpPr>
          <p:nvPr/>
        </p:nvSpPr>
        <p:spPr>
          <a:xfrm>
            <a:off x="2012505" y="5029200"/>
            <a:ext cx="8061600" cy="990600"/>
          </a:xfrm>
          <a:prstGeom prst="rect">
            <a:avLst/>
          </a:prstGeom>
          <a:solidFill>
            <a:schemeClr val="bg1"/>
          </a:solidFill>
        </p:spPr>
        <p:txBody>
          <a:bodyPr vert="horz" lIns="91440" tIns="45720" rIns="91440" bIns="45720" rtlCol="0">
            <a:normAutofit fontScale="85000" lnSpcReduction="10000"/>
          </a:bodyPr>
          <a:lst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a:lstStyle>
          <a:p>
            <a:pPr marL="0" indent="0" algn="ctr">
              <a:buNone/>
            </a:pPr>
            <a:r>
              <a:rPr lang="en-US" dirty="0"/>
              <a:t>Contact Information/</a:t>
            </a:r>
            <a:r>
              <a:rPr lang="es-MX" sz="2800" i="1" dirty="0"/>
              <a:t> Información de contacto: </a:t>
            </a:r>
            <a:r>
              <a:rPr lang="es-MX" sz="2800" dirty="0">
                <a:hlinkClick r:id="rId8"/>
              </a:rPr>
              <a:t>klacy@changematrix.org</a:t>
            </a:r>
            <a:r>
              <a:rPr lang="es-MX" sz="2800" dirty="0"/>
              <a:t> or/</a:t>
            </a:r>
            <a:r>
              <a:rPr lang="es-MX" sz="2800" i="1" dirty="0"/>
              <a:t>o</a:t>
            </a:r>
            <a:r>
              <a:rPr lang="es-MX" sz="2800" dirty="0"/>
              <a:t> </a:t>
            </a:r>
            <a:r>
              <a:rPr lang="en-US" dirty="0">
                <a:hlinkClick r:id="rId9"/>
              </a:rPr>
              <a:t>https://public.3.basecamp.com/p/D6L49ou5xCtou3tb4pcnTeuX</a:t>
            </a:r>
            <a:endParaRPr lang="en-US" dirty="0"/>
          </a:p>
          <a:p>
            <a:pPr marL="0" indent="0" algn="ctr">
              <a:buNone/>
            </a:pPr>
            <a:endParaRPr lang="es-MX" sz="2800" i="1" dirty="0"/>
          </a:p>
        </p:txBody>
      </p:sp>
      <p:sp>
        <p:nvSpPr>
          <p:cNvPr id="12" name="Content Placeholder 3">
            <a:extLst>
              <a:ext uri="{FF2B5EF4-FFF2-40B4-BE49-F238E27FC236}">
                <a16:creationId xmlns:a16="http://schemas.microsoft.com/office/drawing/2014/main" id="{49AFADD9-0468-7146-A21B-E7DA67ECB131}"/>
              </a:ext>
            </a:extLst>
          </p:cNvPr>
          <p:cNvSpPr txBox="1">
            <a:spLocks/>
          </p:cNvSpPr>
          <p:nvPr/>
        </p:nvSpPr>
        <p:spPr>
          <a:xfrm>
            <a:off x="9619057" y="4122735"/>
            <a:ext cx="2447857" cy="601665"/>
          </a:xfrm>
          <a:prstGeom prst="rect">
            <a:avLst/>
          </a:prstGeom>
          <a:solidFill>
            <a:schemeClr val="bg1"/>
          </a:solidFill>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a:lstStyle>
          <a:p>
            <a:pPr marL="0" indent="0" algn="ctr">
              <a:buFont typeface="Arial"/>
              <a:buNone/>
            </a:pPr>
            <a:r>
              <a:rPr lang="en-US" sz="2000" dirty="0"/>
              <a:t>Sandra Silva</a:t>
            </a:r>
          </a:p>
        </p:txBody>
      </p:sp>
      <p:sp>
        <p:nvSpPr>
          <p:cNvPr id="13" name="Content Placeholder 3">
            <a:extLst>
              <a:ext uri="{FF2B5EF4-FFF2-40B4-BE49-F238E27FC236}">
                <a16:creationId xmlns:a16="http://schemas.microsoft.com/office/drawing/2014/main" id="{D5745BC5-1C69-A34D-BE10-C5EBEA18C78D}"/>
              </a:ext>
            </a:extLst>
          </p:cNvPr>
          <p:cNvSpPr txBox="1">
            <a:spLocks/>
          </p:cNvSpPr>
          <p:nvPr/>
        </p:nvSpPr>
        <p:spPr>
          <a:xfrm>
            <a:off x="2433003" y="4122734"/>
            <a:ext cx="2447857" cy="601665"/>
          </a:xfrm>
          <a:prstGeom prst="rect">
            <a:avLst/>
          </a:prstGeom>
          <a:solidFill>
            <a:schemeClr val="bg1"/>
          </a:solidFill>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a:lstStyle>
          <a:p>
            <a:pPr marL="0" indent="0" algn="ctr">
              <a:buFont typeface="Arial"/>
              <a:buNone/>
            </a:pPr>
            <a:r>
              <a:rPr lang="en-US" sz="2000" dirty="0"/>
              <a:t>Kazzandra Medellin</a:t>
            </a:r>
          </a:p>
        </p:txBody>
      </p:sp>
      <p:sp>
        <p:nvSpPr>
          <p:cNvPr id="15" name="Content Placeholder 3">
            <a:extLst>
              <a:ext uri="{FF2B5EF4-FFF2-40B4-BE49-F238E27FC236}">
                <a16:creationId xmlns:a16="http://schemas.microsoft.com/office/drawing/2014/main" id="{14DB3FA6-A9FE-9942-9B8E-49C71136CFBC}"/>
              </a:ext>
            </a:extLst>
          </p:cNvPr>
          <p:cNvSpPr txBox="1">
            <a:spLocks/>
          </p:cNvSpPr>
          <p:nvPr/>
        </p:nvSpPr>
        <p:spPr>
          <a:xfrm>
            <a:off x="127097" y="4122734"/>
            <a:ext cx="2447857" cy="601665"/>
          </a:xfrm>
          <a:prstGeom prst="rect">
            <a:avLst/>
          </a:prstGeom>
          <a:solidFill>
            <a:schemeClr val="bg1"/>
          </a:solidFill>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a:lstStyle>
          <a:p>
            <a:pPr marL="0" indent="0" algn="ctr">
              <a:buFont typeface="Arial"/>
              <a:buNone/>
            </a:pPr>
            <a:r>
              <a:rPr lang="en-US" sz="2000" dirty="0"/>
              <a:t>Alina Taniuchi</a:t>
            </a:r>
          </a:p>
        </p:txBody>
      </p:sp>
    </p:spTree>
    <p:extLst>
      <p:ext uri="{BB962C8B-B14F-4D97-AF65-F5344CB8AC3E}">
        <p14:creationId xmlns:p14="http://schemas.microsoft.com/office/powerpoint/2010/main" val="141885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A640-8EE2-AA49-A67C-356C8A4D950B}"/>
              </a:ext>
            </a:extLst>
          </p:cNvPr>
          <p:cNvSpPr>
            <a:spLocks noGrp="1"/>
          </p:cNvSpPr>
          <p:nvPr>
            <p:ph type="title"/>
          </p:nvPr>
        </p:nvSpPr>
        <p:spPr>
          <a:xfrm>
            <a:off x="849095" y="595313"/>
            <a:ext cx="10512862" cy="1995487"/>
          </a:xfrm>
        </p:spPr>
        <p:txBody>
          <a:bodyPr>
            <a:normAutofit/>
          </a:bodyPr>
          <a:lstStyle/>
          <a:p>
            <a:r>
              <a:rPr lang="en-US" sz="4000" dirty="0"/>
              <a:t>WHY </a:t>
            </a:r>
            <a:r>
              <a:rPr lang="en-US" sz="4000" cap="none" dirty="0"/>
              <a:t>is data storytelling important?</a:t>
            </a:r>
            <a:br>
              <a:rPr lang="en-US" sz="4000" cap="none" dirty="0"/>
            </a:br>
            <a:r>
              <a:rPr lang="es-MX" sz="3900" i="1" cap="none" dirty="0">
                <a:solidFill>
                  <a:schemeClr val="tx2"/>
                </a:solidFill>
              </a:rPr>
              <a:t>¿POR QUÉ es importante contar historias con datos?</a:t>
            </a:r>
            <a:endParaRPr lang="es-MX" sz="3900" i="1" dirty="0">
              <a:solidFill>
                <a:schemeClr val="tx2"/>
              </a:solidFill>
            </a:endParaRPr>
          </a:p>
        </p:txBody>
      </p:sp>
      <p:sp>
        <p:nvSpPr>
          <p:cNvPr id="7" name="Text Placeholder 6">
            <a:extLst>
              <a:ext uri="{FF2B5EF4-FFF2-40B4-BE49-F238E27FC236}">
                <a16:creationId xmlns:a16="http://schemas.microsoft.com/office/drawing/2014/main" id="{AEDB1171-7A66-AC48-9609-005C905658A9}"/>
              </a:ext>
            </a:extLst>
          </p:cNvPr>
          <p:cNvSpPr>
            <a:spLocks noGrp="1"/>
          </p:cNvSpPr>
          <p:nvPr>
            <p:ph type="body" idx="1"/>
          </p:nvPr>
        </p:nvSpPr>
        <p:spPr>
          <a:xfrm>
            <a:off x="831633" y="2895600"/>
            <a:ext cx="10512862" cy="3194051"/>
          </a:xfrm>
        </p:spPr>
        <p:txBody>
          <a:bodyPr>
            <a:normAutofit lnSpcReduction="10000"/>
          </a:bodyPr>
          <a:lstStyle/>
          <a:p>
            <a:endParaRPr lang="en-US" sz="2400" dirty="0">
              <a:solidFill>
                <a:schemeClr val="tx1">
                  <a:lumMod val="65000"/>
                  <a:lumOff val="35000"/>
                </a:schemeClr>
              </a:solidFill>
            </a:endParaRPr>
          </a:p>
          <a:p>
            <a:r>
              <a:rPr lang="en-US" sz="2400" dirty="0">
                <a:solidFill>
                  <a:schemeClr val="tx1">
                    <a:lumMod val="65000"/>
                    <a:lumOff val="35000"/>
                  </a:schemeClr>
                </a:solidFill>
              </a:rPr>
              <a:t>“People will forget what you said, people will forget what you did, but people will never forget how you made them feel.”		~ Maya Angelou</a:t>
            </a:r>
          </a:p>
          <a:p>
            <a:endParaRPr lang="en-US" dirty="0"/>
          </a:p>
          <a:p>
            <a:endParaRPr lang="en-US" dirty="0"/>
          </a:p>
          <a:p>
            <a:r>
              <a:rPr lang="es-MX" i="1" dirty="0">
                <a:solidFill>
                  <a:schemeClr val="tx2"/>
                </a:solidFill>
              </a:rPr>
              <a:t>“Las personas se olvidarán de lo que les dijiste, las personas se olvidarán de lo que hiciste, pero las personas nunca se olvidarán de cómo las hiciste sentir”.  </a:t>
            </a:r>
          </a:p>
          <a:p>
            <a:r>
              <a:rPr lang="es-MX" i="1" dirty="0">
                <a:solidFill>
                  <a:schemeClr val="tx2"/>
                </a:solidFill>
              </a:rPr>
              <a:t>							</a:t>
            </a:r>
            <a:r>
              <a:rPr lang="en-US" i="1" dirty="0">
                <a:solidFill>
                  <a:schemeClr val="tx2"/>
                </a:solidFill>
              </a:rPr>
              <a:t>~ Maya Angelou</a:t>
            </a:r>
          </a:p>
          <a:p>
            <a:endParaRPr lang="es-MX" i="1" dirty="0">
              <a:solidFill>
                <a:schemeClr val="tx2"/>
              </a:solidFill>
            </a:endParaRPr>
          </a:p>
        </p:txBody>
      </p:sp>
      <p:sp>
        <p:nvSpPr>
          <p:cNvPr id="5" name="Slide Number Placeholder 4">
            <a:extLst>
              <a:ext uri="{FF2B5EF4-FFF2-40B4-BE49-F238E27FC236}">
                <a16:creationId xmlns:a16="http://schemas.microsoft.com/office/drawing/2014/main" id="{A9CF282E-9090-D644-8B41-683CB2689CE2}"/>
              </a:ext>
            </a:extLst>
          </p:cNvPr>
          <p:cNvSpPr>
            <a:spLocks noGrp="1"/>
          </p:cNvSpPr>
          <p:nvPr>
            <p:ph type="sldNum" sz="quarter" idx="12"/>
          </p:nvPr>
        </p:nvSpPr>
        <p:spPr/>
        <p:txBody>
          <a:bodyPr/>
          <a:lstStyle/>
          <a:p>
            <a:fld id="{7A8577D8-21BD-4A78-8AE1-CC3A766F74FA}" type="slidenum">
              <a:rPr lang="en-US" smtClean="0"/>
              <a:t>3</a:t>
            </a:fld>
            <a:endParaRPr lang="en-US"/>
          </a:p>
        </p:txBody>
      </p:sp>
    </p:spTree>
    <p:extLst>
      <p:ext uri="{BB962C8B-B14F-4D97-AF65-F5344CB8AC3E}">
        <p14:creationId xmlns:p14="http://schemas.microsoft.com/office/powerpoint/2010/main" val="332881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56C9B5C-F9B7-E242-815B-B1C03344210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20" r="2520"/>
          <a:stretch>
            <a:fillRect/>
          </a:stretch>
        </p:blipFill>
        <p:spPr>
          <a:xfrm>
            <a:off x="3504564" y="1828800"/>
            <a:ext cx="4856843" cy="3836006"/>
          </a:xfrm>
        </p:spPr>
      </p:pic>
      <p:sp>
        <p:nvSpPr>
          <p:cNvPr id="2" name="Slide Number Placeholder 1">
            <a:extLst>
              <a:ext uri="{FF2B5EF4-FFF2-40B4-BE49-F238E27FC236}">
                <a16:creationId xmlns:a16="http://schemas.microsoft.com/office/drawing/2014/main" id="{380D6379-CE3D-054F-9371-38BB93D0BFC3}"/>
              </a:ext>
            </a:extLst>
          </p:cNvPr>
          <p:cNvSpPr>
            <a:spLocks noGrp="1"/>
          </p:cNvSpPr>
          <p:nvPr>
            <p:ph type="sldNum" sz="quarter" idx="12"/>
          </p:nvPr>
        </p:nvSpPr>
        <p:spPr/>
        <p:txBody>
          <a:bodyPr/>
          <a:lstStyle/>
          <a:p>
            <a:fld id="{D1936B03-7153-4815-BDD3-7F476DC51491}" type="slidenum">
              <a:rPr lang="en-US" smtClean="0"/>
              <a:pPr/>
              <a:t>4</a:t>
            </a:fld>
            <a:endParaRPr lang="en-US" dirty="0"/>
          </a:p>
        </p:txBody>
      </p:sp>
      <p:sp>
        <p:nvSpPr>
          <p:cNvPr id="8" name="Rectangle 7">
            <a:extLst>
              <a:ext uri="{FF2B5EF4-FFF2-40B4-BE49-F238E27FC236}">
                <a16:creationId xmlns:a16="http://schemas.microsoft.com/office/drawing/2014/main" id="{9D3CC95F-9279-104B-875F-C315ED276DFB}"/>
              </a:ext>
            </a:extLst>
          </p:cNvPr>
          <p:cNvSpPr/>
          <p:nvPr/>
        </p:nvSpPr>
        <p:spPr>
          <a:xfrm>
            <a:off x="206373" y="1073812"/>
            <a:ext cx="3373439" cy="1107996"/>
          </a:xfrm>
          <a:prstGeom prst="rect">
            <a:avLst/>
          </a:prstGeom>
        </p:spPr>
        <p:txBody>
          <a:bodyPr wrap="square">
            <a:spAutoFit/>
          </a:bodyPr>
          <a:lstStyle/>
          <a:p>
            <a:r>
              <a:rPr lang="en-US" sz="2200" dirty="0"/>
              <a:t>During intense moments, the stress hormone cortisol helps us focus</a:t>
            </a:r>
          </a:p>
        </p:txBody>
      </p:sp>
      <p:sp>
        <p:nvSpPr>
          <p:cNvPr id="9" name="Rectangle 8">
            <a:extLst>
              <a:ext uri="{FF2B5EF4-FFF2-40B4-BE49-F238E27FC236}">
                <a16:creationId xmlns:a16="http://schemas.microsoft.com/office/drawing/2014/main" id="{376DF1A9-7C16-FA41-B6ED-433F5F0236C9}"/>
              </a:ext>
            </a:extLst>
          </p:cNvPr>
          <p:cNvSpPr/>
          <p:nvPr/>
        </p:nvSpPr>
        <p:spPr>
          <a:xfrm>
            <a:off x="218730" y="2521161"/>
            <a:ext cx="3154719" cy="1446550"/>
          </a:xfrm>
          <a:prstGeom prst="rect">
            <a:avLst/>
          </a:prstGeom>
        </p:spPr>
        <p:txBody>
          <a:bodyPr wrap="square">
            <a:spAutoFit/>
          </a:bodyPr>
          <a:lstStyle/>
          <a:p>
            <a:r>
              <a:rPr lang="en-US" sz="2200" dirty="0"/>
              <a:t>Sweet moments release the “feel good” chemical oxytocin which promotes empathy</a:t>
            </a:r>
          </a:p>
        </p:txBody>
      </p:sp>
      <p:sp>
        <p:nvSpPr>
          <p:cNvPr id="10" name="Rectangle 9">
            <a:extLst>
              <a:ext uri="{FF2B5EF4-FFF2-40B4-BE49-F238E27FC236}">
                <a16:creationId xmlns:a16="http://schemas.microsoft.com/office/drawing/2014/main" id="{29E0058E-CA50-6B41-80A7-78F70F65178F}"/>
              </a:ext>
            </a:extLst>
          </p:cNvPr>
          <p:cNvSpPr/>
          <p:nvPr/>
        </p:nvSpPr>
        <p:spPr>
          <a:xfrm>
            <a:off x="206373" y="4309408"/>
            <a:ext cx="3373439" cy="1785104"/>
          </a:xfrm>
          <a:prstGeom prst="rect">
            <a:avLst/>
          </a:prstGeom>
        </p:spPr>
        <p:txBody>
          <a:bodyPr wrap="square">
            <a:spAutoFit/>
          </a:bodyPr>
          <a:lstStyle/>
          <a:p>
            <a:r>
              <a:rPr lang="en-US" sz="2200" dirty="0"/>
              <a:t>Happy endings stimulate the brain’s reward system, which releases dopamine, leaving us with the feeling of hope</a:t>
            </a:r>
          </a:p>
        </p:txBody>
      </p:sp>
      <p:sp>
        <p:nvSpPr>
          <p:cNvPr id="13" name="TextBox 12">
            <a:extLst>
              <a:ext uri="{FF2B5EF4-FFF2-40B4-BE49-F238E27FC236}">
                <a16:creationId xmlns:a16="http://schemas.microsoft.com/office/drawing/2014/main" id="{E4B50C43-EC15-714E-825C-B705CE14BDFB}"/>
              </a:ext>
            </a:extLst>
          </p:cNvPr>
          <p:cNvSpPr txBox="1"/>
          <p:nvPr/>
        </p:nvSpPr>
        <p:spPr>
          <a:xfrm>
            <a:off x="1" y="216312"/>
            <a:ext cx="4646611" cy="769441"/>
          </a:xfrm>
          <a:prstGeom prst="rect">
            <a:avLst/>
          </a:prstGeom>
          <a:solidFill>
            <a:srgbClr val="50ADC4"/>
          </a:solidFill>
        </p:spPr>
        <p:txBody>
          <a:bodyPr wrap="square" rtlCol="0">
            <a:spAutoFit/>
          </a:bodyPr>
          <a:lstStyle/>
          <a:p>
            <a:r>
              <a:rPr lang="en-US" sz="4400" dirty="0">
                <a:solidFill>
                  <a:schemeClr val="bg1"/>
                </a:solidFill>
              </a:rPr>
              <a:t>Storytelling Science</a:t>
            </a:r>
          </a:p>
        </p:txBody>
      </p:sp>
      <p:sp>
        <p:nvSpPr>
          <p:cNvPr id="11" name="TextBox 10">
            <a:extLst>
              <a:ext uri="{FF2B5EF4-FFF2-40B4-BE49-F238E27FC236}">
                <a16:creationId xmlns:a16="http://schemas.microsoft.com/office/drawing/2014/main" id="{7D418ADD-A5B7-4EA6-82C9-E481B5E07657}"/>
              </a:ext>
            </a:extLst>
          </p:cNvPr>
          <p:cNvSpPr txBox="1"/>
          <p:nvPr/>
        </p:nvSpPr>
        <p:spPr>
          <a:xfrm>
            <a:off x="6094413" y="216311"/>
            <a:ext cx="6094412" cy="677108"/>
          </a:xfrm>
          <a:prstGeom prst="rect">
            <a:avLst/>
          </a:prstGeom>
          <a:solidFill>
            <a:srgbClr val="50ADC4"/>
          </a:solidFill>
        </p:spPr>
        <p:txBody>
          <a:bodyPr wrap="square" rtlCol="0">
            <a:spAutoFit/>
          </a:bodyPr>
          <a:lstStyle/>
          <a:p>
            <a:r>
              <a:rPr lang="es-MX" sz="3800" i="1" dirty="0">
                <a:solidFill>
                  <a:schemeClr val="tx2"/>
                </a:solidFill>
              </a:rPr>
              <a:t>La ciencia de contar historias</a:t>
            </a:r>
          </a:p>
        </p:txBody>
      </p:sp>
      <p:sp>
        <p:nvSpPr>
          <p:cNvPr id="12" name="Rectangle 11">
            <a:extLst>
              <a:ext uri="{FF2B5EF4-FFF2-40B4-BE49-F238E27FC236}">
                <a16:creationId xmlns:a16="http://schemas.microsoft.com/office/drawing/2014/main" id="{8825EC5D-0C1E-4E17-A6FB-70567227C161}"/>
              </a:ext>
            </a:extLst>
          </p:cNvPr>
          <p:cNvSpPr/>
          <p:nvPr/>
        </p:nvSpPr>
        <p:spPr>
          <a:xfrm>
            <a:off x="8608357" y="990600"/>
            <a:ext cx="3498189" cy="1446550"/>
          </a:xfrm>
          <a:prstGeom prst="rect">
            <a:avLst/>
          </a:prstGeom>
        </p:spPr>
        <p:txBody>
          <a:bodyPr wrap="square">
            <a:spAutoFit/>
          </a:bodyPr>
          <a:lstStyle/>
          <a:p>
            <a:r>
              <a:rPr lang="es-MX" sz="2200" i="1" dirty="0">
                <a:solidFill>
                  <a:schemeClr val="tx2"/>
                </a:solidFill>
              </a:rPr>
              <a:t>Durante momentos intensos, la hormona del estrés, cortisol, nos ayuda a enfocarnos</a:t>
            </a:r>
          </a:p>
        </p:txBody>
      </p:sp>
      <p:sp>
        <p:nvSpPr>
          <p:cNvPr id="14" name="Rectangle 13">
            <a:extLst>
              <a:ext uri="{FF2B5EF4-FFF2-40B4-BE49-F238E27FC236}">
                <a16:creationId xmlns:a16="http://schemas.microsoft.com/office/drawing/2014/main" id="{1714158C-F5EC-484C-B4AB-2C36BABB3E97}"/>
              </a:ext>
            </a:extLst>
          </p:cNvPr>
          <p:cNvSpPr/>
          <p:nvPr/>
        </p:nvSpPr>
        <p:spPr>
          <a:xfrm>
            <a:off x="8608357" y="2667000"/>
            <a:ext cx="3279469" cy="1446550"/>
          </a:xfrm>
          <a:prstGeom prst="rect">
            <a:avLst/>
          </a:prstGeom>
        </p:spPr>
        <p:txBody>
          <a:bodyPr wrap="square">
            <a:spAutoFit/>
          </a:bodyPr>
          <a:lstStyle/>
          <a:p>
            <a:r>
              <a:rPr lang="es-MX" sz="2200" i="1" dirty="0">
                <a:solidFill>
                  <a:schemeClr val="tx2"/>
                </a:solidFill>
              </a:rPr>
              <a:t>Los momentos agradables liberan la hormona oxitocina que promueve la empatía</a:t>
            </a:r>
          </a:p>
        </p:txBody>
      </p:sp>
      <p:sp>
        <p:nvSpPr>
          <p:cNvPr id="16" name="Rectangle 15">
            <a:extLst>
              <a:ext uri="{FF2B5EF4-FFF2-40B4-BE49-F238E27FC236}">
                <a16:creationId xmlns:a16="http://schemas.microsoft.com/office/drawing/2014/main" id="{1E7CDB55-34C9-42FA-9B42-1C946C0150D8}"/>
              </a:ext>
            </a:extLst>
          </p:cNvPr>
          <p:cNvSpPr/>
          <p:nvPr/>
        </p:nvSpPr>
        <p:spPr>
          <a:xfrm>
            <a:off x="8608356" y="4310896"/>
            <a:ext cx="3498189" cy="1785104"/>
          </a:xfrm>
          <a:prstGeom prst="rect">
            <a:avLst/>
          </a:prstGeom>
        </p:spPr>
        <p:txBody>
          <a:bodyPr wrap="square">
            <a:spAutoFit/>
          </a:bodyPr>
          <a:lstStyle/>
          <a:p>
            <a:r>
              <a:rPr lang="es-MX" sz="2200" i="1" dirty="0">
                <a:solidFill>
                  <a:schemeClr val="tx2"/>
                </a:solidFill>
              </a:rPr>
              <a:t>Los finales felices estimulan el sistema cerebral de las recompensas, el cual libera dopamina y nos hace sentir esperanza</a:t>
            </a:r>
          </a:p>
        </p:txBody>
      </p:sp>
    </p:spTree>
    <p:extLst>
      <p:ext uri="{BB962C8B-B14F-4D97-AF65-F5344CB8AC3E}">
        <p14:creationId xmlns:p14="http://schemas.microsoft.com/office/powerpoint/2010/main" val="35813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8071E8-3D7C-9048-B67E-7101A0513459}"/>
              </a:ext>
            </a:extLst>
          </p:cNvPr>
          <p:cNvSpPr>
            <a:spLocks noGrp="1"/>
          </p:cNvSpPr>
          <p:nvPr>
            <p:ph type="sldNum" sz="quarter" idx="12"/>
          </p:nvPr>
        </p:nvSpPr>
        <p:spPr/>
        <p:txBody>
          <a:bodyPr/>
          <a:lstStyle/>
          <a:p>
            <a:fld id="{7A8577D8-21BD-4A78-8AE1-CC3A766F74FA}" type="slidenum">
              <a:rPr lang="en-US" smtClean="0"/>
              <a:t>5</a:t>
            </a:fld>
            <a:endParaRPr lang="en-US" dirty="0"/>
          </a:p>
        </p:txBody>
      </p:sp>
      <p:sp>
        <p:nvSpPr>
          <p:cNvPr id="16" name="TextBox 15">
            <a:extLst>
              <a:ext uri="{FF2B5EF4-FFF2-40B4-BE49-F238E27FC236}">
                <a16:creationId xmlns:a16="http://schemas.microsoft.com/office/drawing/2014/main" id="{E71AFD15-937C-5647-B8B8-9ED30E9EDFD2}"/>
              </a:ext>
            </a:extLst>
          </p:cNvPr>
          <p:cNvSpPr txBox="1"/>
          <p:nvPr/>
        </p:nvSpPr>
        <p:spPr>
          <a:xfrm>
            <a:off x="1" y="0"/>
            <a:ext cx="12188824" cy="1015663"/>
          </a:xfrm>
          <a:prstGeom prst="rect">
            <a:avLst/>
          </a:prstGeom>
          <a:solidFill>
            <a:srgbClr val="50ADC4"/>
          </a:solidFill>
        </p:spPr>
        <p:txBody>
          <a:bodyPr wrap="square" rtlCol="0">
            <a:spAutoFit/>
          </a:bodyPr>
          <a:lstStyle/>
          <a:p>
            <a:pPr algn="ctr"/>
            <a:r>
              <a:rPr lang="en-US" sz="3000" dirty="0">
                <a:solidFill>
                  <a:schemeClr val="bg1"/>
                </a:solidFill>
              </a:rPr>
              <a:t>Andy Goodman : Storytelling as a Best Practice </a:t>
            </a:r>
          </a:p>
          <a:p>
            <a:pPr algn="ctr"/>
            <a:r>
              <a:rPr lang="es-MX" sz="3000" i="1" dirty="0">
                <a:solidFill>
                  <a:schemeClr val="tx2"/>
                </a:solidFill>
              </a:rPr>
              <a:t>Contando historias como la práctica más eficaz</a:t>
            </a:r>
            <a:r>
              <a:rPr lang="es-MX" sz="3000" dirty="0">
                <a:solidFill>
                  <a:schemeClr val="bg1"/>
                </a:solidFill>
              </a:rPr>
              <a:t> </a:t>
            </a:r>
          </a:p>
        </p:txBody>
      </p:sp>
      <p:pic>
        <p:nvPicPr>
          <p:cNvPr id="2" name="Online Media 1" descr="video featuring Andy Goodman, Keynote Speaker for CCCA">
            <a:hlinkClick r:id="" action="ppaction://media"/>
            <a:extLst>
              <a:ext uri="{FF2B5EF4-FFF2-40B4-BE49-F238E27FC236}">
                <a16:creationId xmlns:a16="http://schemas.microsoft.com/office/drawing/2014/main" id="{19902EE1-CF12-8245-A836-1E4C0C6A8522}"/>
              </a:ext>
            </a:extLst>
          </p:cNvPr>
          <p:cNvPicPr>
            <a:picLocks noRot="1" noChangeAspect="1"/>
          </p:cNvPicPr>
          <p:nvPr>
            <a:videoFile r:link="rId1"/>
          </p:nvPr>
        </p:nvPicPr>
        <p:blipFill>
          <a:blip r:embed="rId4"/>
          <a:stretch>
            <a:fillRect/>
          </a:stretch>
        </p:blipFill>
        <p:spPr>
          <a:xfrm>
            <a:off x="2665412" y="1068512"/>
            <a:ext cx="6743700" cy="5054102"/>
          </a:xfrm>
          <a:prstGeom prst="rect">
            <a:avLst/>
          </a:prstGeom>
        </p:spPr>
      </p:pic>
      <p:sp>
        <p:nvSpPr>
          <p:cNvPr id="4" name="TextBox 3">
            <a:extLst>
              <a:ext uri="{FF2B5EF4-FFF2-40B4-BE49-F238E27FC236}">
                <a16:creationId xmlns:a16="http://schemas.microsoft.com/office/drawing/2014/main" id="{A9907A7B-2257-EE44-8E5C-0FE7286DC4A1}"/>
              </a:ext>
            </a:extLst>
          </p:cNvPr>
          <p:cNvSpPr txBox="1"/>
          <p:nvPr/>
        </p:nvSpPr>
        <p:spPr>
          <a:xfrm>
            <a:off x="9429480" y="5807472"/>
            <a:ext cx="2881837" cy="307777"/>
          </a:xfrm>
          <a:prstGeom prst="rect">
            <a:avLst/>
          </a:prstGeom>
          <a:noFill/>
        </p:spPr>
        <p:txBody>
          <a:bodyPr wrap="square" rtlCol="0">
            <a:spAutoFit/>
          </a:bodyPr>
          <a:lstStyle/>
          <a:p>
            <a:r>
              <a:rPr lang="en-US" sz="1400" dirty="0">
                <a:solidFill>
                  <a:srgbClr val="1F497C"/>
                </a:solidFill>
              </a:rPr>
              <a:t>https://</a:t>
            </a:r>
            <a:r>
              <a:rPr lang="en-US" sz="1400" dirty="0" err="1">
                <a:solidFill>
                  <a:srgbClr val="1F497C"/>
                </a:solidFill>
              </a:rPr>
              <a:t>youtu.be</a:t>
            </a:r>
            <a:r>
              <a:rPr lang="en-US" sz="1400" dirty="0">
                <a:solidFill>
                  <a:srgbClr val="1F497C"/>
                </a:solidFill>
              </a:rPr>
              <a:t>/P_x6i2RTZes?t=83</a:t>
            </a:r>
          </a:p>
        </p:txBody>
      </p:sp>
    </p:spTree>
    <p:extLst>
      <p:ext uri="{BB962C8B-B14F-4D97-AF65-F5344CB8AC3E}">
        <p14:creationId xmlns:p14="http://schemas.microsoft.com/office/powerpoint/2010/main" val="387177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B178-2532-7C4F-B463-2E71FB2DA7DD}"/>
              </a:ext>
            </a:extLst>
          </p:cNvPr>
          <p:cNvSpPr>
            <a:spLocks noGrp="1"/>
          </p:cNvSpPr>
          <p:nvPr>
            <p:ph type="title"/>
          </p:nvPr>
        </p:nvSpPr>
        <p:spPr>
          <a:xfrm>
            <a:off x="831633" y="1709739"/>
            <a:ext cx="10512862" cy="2328861"/>
          </a:xfrm>
        </p:spPr>
        <p:txBody>
          <a:bodyPr>
            <a:noAutofit/>
          </a:bodyPr>
          <a:lstStyle/>
          <a:p>
            <a:r>
              <a:rPr lang="en-US" sz="4600" dirty="0">
                <a:solidFill>
                  <a:schemeClr val="tx1">
                    <a:lumMod val="65000"/>
                    <a:lumOff val="35000"/>
                  </a:schemeClr>
                </a:solidFill>
              </a:rPr>
              <a:t>How </a:t>
            </a:r>
            <a:r>
              <a:rPr lang="en-US" sz="4600" cap="none" dirty="0">
                <a:solidFill>
                  <a:schemeClr val="tx1">
                    <a:lumMod val="65000"/>
                    <a:lumOff val="35000"/>
                  </a:schemeClr>
                </a:solidFill>
              </a:rPr>
              <a:t>to Effectively Communicate Your Story</a:t>
            </a:r>
            <a:br>
              <a:rPr lang="en-US" sz="4800" cap="none" dirty="0">
                <a:solidFill>
                  <a:schemeClr val="tx1">
                    <a:lumMod val="65000"/>
                    <a:lumOff val="35000"/>
                  </a:schemeClr>
                </a:solidFill>
              </a:rPr>
            </a:br>
            <a:br>
              <a:rPr lang="en-US" sz="2000" cap="none" dirty="0">
                <a:solidFill>
                  <a:schemeClr val="tx1">
                    <a:lumMod val="65000"/>
                    <a:lumOff val="35000"/>
                  </a:schemeClr>
                </a:solidFill>
              </a:rPr>
            </a:br>
            <a:r>
              <a:rPr lang="es-MX" sz="4800" i="1" dirty="0">
                <a:solidFill>
                  <a:schemeClr val="tx2"/>
                </a:solidFill>
              </a:rPr>
              <a:t>Cómo comunicar eficazmente tu historia</a:t>
            </a:r>
            <a:endParaRPr lang="es-MX" sz="4800" i="1" cap="none" dirty="0">
              <a:solidFill>
                <a:schemeClr val="tx2"/>
              </a:solidFill>
            </a:endParaRPr>
          </a:p>
        </p:txBody>
      </p:sp>
      <p:sp>
        <p:nvSpPr>
          <p:cNvPr id="5" name="Slide Number Placeholder 4">
            <a:extLst>
              <a:ext uri="{FF2B5EF4-FFF2-40B4-BE49-F238E27FC236}">
                <a16:creationId xmlns:a16="http://schemas.microsoft.com/office/drawing/2014/main" id="{038D6467-E6A8-934C-A166-6E26088D7865}"/>
              </a:ext>
            </a:extLst>
          </p:cNvPr>
          <p:cNvSpPr>
            <a:spLocks noGrp="1"/>
          </p:cNvSpPr>
          <p:nvPr>
            <p:ph type="sldNum" sz="quarter" idx="12"/>
          </p:nvPr>
        </p:nvSpPr>
        <p:spPr/>
        <p:txBody>
          <a:bodyPr/>
          <a:lstStyle/>
          <a:p>
            <a:fld id="{7A8577D8-21BD-4A78-8AE1-CC3A766F74FA}" type="slidenum">
              <a:rPr lang="en-US" smtClean="0"/>
              <a:t>6</a:t>
            </a:fld>
            <a:endParaRPr lang="en-US"/>
          </a:p>
        </p:txBody>
      </p:sp>
    </p:spTree>
    <p:extLst>
      <p:ext uri="{BB962C8B-B14F-4D97-AF65-F5344CB8AC3E}">
        <p14:creationId xmlns:p14="http://schemas.microsoft.com/office/powerpoint/2010/main" val="415550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ats-Your-story-blog-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571"/>
            <a:ext cx="12190413" cy="7180402"/>
          </a:xfrm>
          <a:prstGeom prst="rect">
            <a:avLst/>
          </a:prstGeom>
        </p:spPr>
      </p:pic>
      <p:sp>
        <p:nvSpPr>
          <p:cNvPr id="2" name="TextBox 1">
            <a:extLst>
              <a:ext uri="{FF2B5EF4-FFF2-40B4-BE49-F238E27FC236}">
                <a16:creationId xmlns:a16="http://schemas.microsoft.com/office/drawing/2014/main" id="{F2BDFA87-575C-4831-8ABF-673DF4D1281F}"/>
              </a:ext>
            </a:extLst>
          </p:cNvPr>
          <p:cNvSpPr txBox="1"/>
          <p:nvPr/>
        </p:nvSpPr>
        <p:spPr>
          <a:xfrm>
            <a:off x="2360612" y="5150584"/>
            <a:ext cx="4495800" cy="1631216"/>
          </a:xfrm>
          <a:prstGeom prst="rect">
            <a:avLst/>
          </a:prstGeom>
          <a:noFill/>
        </p:spPr>
        <p:txBody>
          <a:bodyPr wrap="square" rtlCol="0">
            <a:spAutoFit/>
          </a:bodyPr>
          <a:lstStyle/>
          <a:p>
            <a:r>
              <a:rPr lang="es-MX" sz="5000" b="1" dirty="0">
                <a:solidFill>
                  <a:schemeClr val="tx2"/>
                </a:solidFill>
                <a:latin typeface="Lucida Calligraphy" panose="03010101010101010101" pitchFamily="66" charset="0"/>
              </a:rPr>
              <a:t>¿Cuál es su historia?</a:t>
            </a:r>
          </a:p>
        </p:txBody>
      </p:sp>
    </p:spTree>
    <p:extLst>
      <p:ext uri="{BB962C8B-B14F-4D97-AF65-F5344CB8AC3E}">
        <p14:creationId xmlns:p14="http://schemas.microsoft.com/office/powerpoint/2010/main" val="190678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69987" y="2222860"/>
            <a:ext cx="779597" cy="1426403"/>
          </a:xfrm>
          <a:prstGeom prst="rect">
            <a:avLst/>
          </a:prstGeom>
          <a:noFill/>
          <a:ln>
            <a:noFill/>
          </a:ln>
        </p:spPr>
        <p:txBody>
          <a:bodyPr wrap="none" lIns="117208" tIns="58604" rIns="117208" bIns="58604" rtlCol="0">
            <a:spAutoFit/>
          </a:bodyPr>
          <a:lstStyle/>
          <a:p>
            <a:r>
              <a:rPr lang="en-US" sz="8500" dirty="0">
                <a:solidFill>
                  <a:srgbClr val="404040"/>
                </a:solidFill>
              </a:rPr>
              <a:t>+</a:t>
            </a:r>
          </a:p>
        </p:txBody>
      </p:sp>
      <p:sp>
        <p:nvSpPr>
          <p:cNvPr id="8" name="TextBox 7"/>
          <p:cNvSpPr txBox="1"/>
          <p:nvPr/>
        </p:nvSpPr>
        <p:spPr>
          <a:xfrm>
            <a:off x="6882719" y="2232784"/>
            <a:ext cx="779597" cy="1426403"/>
          </a:xfrm>
          <a:prstGeom prst="rect">
            <a:avLst/>
          </a:prstGeom>
          <a:noFill/>
          <a:ln>
            <a:noFill/>
          </a:ln>
        </p:spPr>
        <p:txBody>
          <a:bodyPr wrap="none" lIns="117208" tIns="58604" rIns="117208" bIns="58604" rtlCol="0">
            <a:spAutoFit/>
          </a:bodyPr>
          <a:lstStyle/>
          <a:p>
            <a:r>
              <a:rPr lang="en-US" sz="8500" dirty="0">
                <a:solidFill>
                  <a:srgbClr val="404040"/>
                </a:solidFill>
              </a:rPr>
              <a:t>+</a:t>
            </a:r>
          </a:p>
        </p:txBody>
      </p:sp>
      <p:sp>
        <p:nvSpPr>
          <p:cNvPr id="9" name="TextBox 8"/>
          <p:cNvSpPr txBox="1"/>
          <p:nvPr/>
        </p:nvSpPr>
        <p:spPr>
          <a:xfrm>
            <a:off x="10616264" y="2210493"/>
            <a:ext cx="779597" cy="1426403"/>
          </a:xfrm>
          <a:prstGeom prst="rect">
            <a:avLst/>
          </a:prstGeom>
          <a:noFill/>
          <a:ln>
            <a:noFill/>
          </a:ln>
        </p:spPr>
        <p:txBody>
          <a:bodyPr wrap="none" lIns="117208" tIns="58604" rIns="117208" bIns="58604" rtlCol="0">
            <a:spAutoFit/>
          </a:bodyPr>
          <a:lstStyle/>
          <a:p>
            <a:r>
              <a:rPr lang="en-US" sz="8500" dirty="0">
                <a:solidFill>
                  <a:srgbClr val="404040"/>
                </a:solidFill>
              </a:rPr>
              <a:t>=</a:t>
            </a:r>
          </a:p>
        </p:txBody>
      </p:sp>
      <p:sp>
        <p:nvSpPr>
          <p:cNvPr id="10" name="TextBox 9"/>
          <p:cNvSpPr txBox="1"/>
          <p:nvPr/>
        </p:nvSpPr>
        <p:spPr>
          <a:xfrm>
            <a:off x="800441" y="4343400"/>
            <a:ext cx="10202575" cy="1965012"/>
          </a:xfrm>
          <a:prstGeom prst="rect">
            <a:avLst/>
          </a:prstGeom>
          <a:noFill/>
        </p:spPr>
        <p:txBody>
          <a:bodyPr wrap="none" lIns="117208" tIns="58604" rIns="117208" bIns="58604" rtlCol="0">
            <a:spAutoFit/>
          </a:bodyPr>
          <a:lstStyle/>
          <a:p>
            <a:pPr algn="ctr"/>
            <a:r>
              <a:rPr lang="en-US" sz="6000" dirty="0">
                <a:latin typeface="PT Sans" panose="020B0503020203020204" pitchFamily="34" charset="77"/>
                <a:ea typeface="Ayuthaya" pitchFamily="2" charset="-34"/>
                <a:cs typeface="Baghdad" pitchFamily="2" charset="-78"/>
              </a:rPr>
              <a:t>Data Storytelling</a:t>
            </a:r>
          </a:p>
          <a:p>
            <a:pPr algn="ctr"/>
            <a:r>
              <a:rPr lang="es-MX" sz="6000" i="1" dirty="0">
                <a:solidFill>
                  <a:schemeClr val="tx2"/>
                </a:solidFill>
                <a:latin typeface="PT Sans" panose="020B0503020203020204" pitchFamily="34" charset="77"/>
                <a:ea typeface="Ayuthaya" pitchFamily="2" charset="-34"/>
                <a:cs typeface="Baghdad" pitchFamily="2" charset="-78"/>
              </a:rPr>
              <a:t>Contando historias con datos</a:t>
            </a:r>
          </a:p>
        </p:txBody>
      </p:sp>
      <p:grpSp>
        <p:nvGrpSpPr>
          <p:cNvPr id="22" name="Group 21">
            <a:extLst>
              <a:ext uri="{FF2B5EF4-FFF2-40B4-BE49-F238E27FC236}">
                <a16:creationId xmlns:a16="http://schemas.microsoft.com/office/drawing/2014/main" id="{E9F70FB6-E45E-9047-8A58-6CA4BDDEAA0F}"/>
              </a:ext>
            </a:extLst>
          </p:cNvPr>
          <p:cNvGrpSpPr/>
          <p:nvPr/>
        </p:nvGrpSpPr>
        <p:grpSpPr>
          <a:xfrm>
            <a:off x="273202" y="1474395"/>
            <a:ext cx="2667000" cy="2667000"/>
            <a:chOff x="66692" y="25365"/>
            <a:chExt cx="2667000" cy="2667000"/>
          </a:xfrm>
        </p:grpSpPr>
        <p:sp>
          <p:nvSpPr>
            <p:cNvPr id="11" name="Oval 10">
              <a:extLst>
                <a:ext uri="{FF2B5EF4-FFF2-40B4-BE49-F238E27FC236}">
                  <a16:creationId xmlns:a16="http://schemas.microsoft.com/office/drawing/2014/main" id="{47E9CD9D-90DE-904F-A59A-691029025918}"/>
                </a:ext>
              </a:extLst>
            </p:cNvPr>
            <p:cNvSpPr/>
            <p:nvPr/>
          </p:nvSpPr>
          <p:spPr>
            <a:xfrm>
              <a:off x="66692" y="25365"/>
              <a:ext cx="2667000" cy="2667000"/>
            </a:xfrm>
            <a:prstGeom prst="ellipse">
              <a:avLst/>
            </a:prstGeom>
            <a:solidFill>
              <a:srgbClr val="009AD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id="{D418E2FC-84D3-4940-AE70-5F0AC15D9CE9}"/>
                </a:ext>
              </a:extLst>
            </p:cNvPr>
            <p:cNvPicPr>
              <a:picLocks noChangeAspect="1"/>
            </p:cNvPicPr>
            <p:nvPr/>
          </p:nvPicPr>
          <p:blipFill rotWithShape="1">
            <a:blip r:embed="rId3">
              <a:extLst>
                <a:ext uri="{28A0092B-C50C-407E-A947-70E740481C1C}">
                  <a14:useLocalDpi xmlns:a14="http://schemas.microsoft.com/office/drawing/2010/main" val="0"/>
                </a:ext>
              </a:extLst>
            </a:blip>
            <a:srcRect l="41487" t="74727" r="43513" b="14023"/>
            <a:stretch/>
          </p:blipFill>
          <p:spPr>
            <a:xfrm>
              <a:off x="942992" y="440854"/>
              <a:ext cx="914400" cy="6858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B8E588D3-58B2-7F4D-ACA2-125A401E06F9}"/>
                </a:ext>
              </a:extLst>
            </p:cNvPr>
            <p:cNvPicPr>
              <a:picLocks noChangeAspect="1"/>
            </p:cNvPicPr>
            <p:nvPr/>
          </p:nvPicPr>
          <p:blipFill rotWithShape="1">
            <a:blip r:embed="rId3">
              <a:extLst>
                <a:ext uri="{28A0092B-C50C-407E-A947-70E740481C1C}">
                  <a14:useLocalDpi xmlns:a14="http://schemas.microsoft.com/office/drawing/2010/main" val="0"/>
                </a:ext>
              </a:extLst>
            </a:blip>
            <a:srcRect l="42083" t="65868" r="42917" b="26978"/>
            <a:stretch/>
          </p:blipFill>
          <p:spPr>
            <a:xfrm>
              <a:off x="942992" y="1343110"/>
              <a:ext cx="914400" cy="436091"/>
            </a:xfrm>
            <a:prstGeom prst="rect">
              <a:avLst/>
            </a:prstGeom>
          </p:spPr>
        </p:pic>
      </p:grpSp>
      <p:grpSp>
        <p:nvGrpSpPr>
          <p:cNvPr id="21" name="Group 20">
            <a:extLst>
              <a:ext uri="{FF2B5EF4-FFF2-40B4-BE49-F238E27FC236}">
                <a16:creationId xmlns:a16="http://schemas.microsoft.com/office/drawing/2014/main" id="{E2E7F2EE-0CDE-B444-A44D-16ED53F40CAE}"/>
              </a:ext>
            </a:extLst>
          </p:cNvPr>
          <p:cNvGrpSpPr/>
          <p:nvPr/>
        </p:nvGrpSpPr>
        <p:grpSpPr>
          <a:xfrm>
            <a:off x="4049299" y="1474395"/>
            <a:ext cx="2667000" cy="2667000"/>
            <a:chOff x="3479984" y="25365"/>
            <a:chExt cx="2667000" cy="2667000"/>
          </a:xfrm>
        </p:grpSpPr>
        <p:sp>
          <p:nvSpPr>
            <p:cNvPr id="2" name="Oval 1">
              <a:extLst>
                <a:ext uri="{FF2B5EF4-FFF2-40B4-BE49-F238E27FC236}">
                  <a16:creationId xmlns:a16="http://schemas.microsoft.com/office/drawing/2014/main" id="{341F33BA-3981-5D4B-8141-96766200BA1B}"/>
                </a:ext>
              </a:extLst>
            </p:cNvPr>
            <p:cNvSpPr/>
            <p:nvPr/>
          </p:nvSpPr>
          <p:spPr>
            <a:xfrm>
              <a:off x="3479984" y="25365"/>
              <a:ext cx="2667000" cy="2667000"/>
            </a:xfrm>
            <a:prstGeom prst="ellipse">
              <a:avLst/>
            </a:prstGeom>
            <a:solidFill>
              <a:srgbClr val="E38C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4115654C-C8EF-2247-A007-FEC59186ECBB}"/>
                </a:ext>
              </a:extLst>
            </p:cNvPr>
            <p:cNvPicPr>
              <a:picLocks noChangeAspect="1"/>
            </p:cNvPicPr>
            <p:nvPr/>
          </p:nvPicPr>
          <p:blipFill rotWithShape="1">
            <a:blip r:embed="rId3">
              <a:extLst>
                <a:ext uri="{28A0092B-C50C-407E-A947-70E740481C1C}">
                  <a14:useLocalDpi xmlns:a14="http://schemas.microsoft.com/office/drawing/2010/main" val="0"/>
                </a:ext>
              </a:extLst>
            </a:blip>
            <a:srcRect l="18750" t="23900" r="66250" b="64850"/>
            <a:stretch/>
          </p:blipFill>
          <p:spPr>
            <a:xfrm>
              <a:off x="4341812" y="302741"/>
              <a:ext cx="990600" cy="742950"/>
            </a:xfrm>
            <a:prstGeom prst="rect">
              <a:avLst/>
            </a:prstGeom>
          </p:spPr>
        </p:pic>
        <p:pic>
          <p:nvPicPr>
            <p:cNvPr id="18" name="Picture 17" descr="A close up of a logo&#10;&#10;Description automatically generated">
              <a:extLst>
                <a:ext uri="{FF2B5EF4-FFF2-40B4-BE49-F238E27FC236}">
                  <a16:creationId xmlns:a16="http://schemas.microsoft.com/office/drawing/2014/main" id="{FE3996FF-CBDF-5944-A512-C45D793BE0AD}"/>
                </a:ext>
              </a:extLst>
            </p:cNvPr>
            <p:cNvPicPr>
              <a:picLocks noChangeAspect="1"/>
            </p:cNvPicPr>
            <p:nvPr/>
          </p:nvPicPr>
          <p:blipFill rotWithShape="1">
            <a:blip r:embed="rId3">
              <a:extLst>
                <a:ext uri="{28A0092B-C50C-407E-A947-70E740481C1C}">
                  <a14:useLocalDpi xmlns:a14="http://schemas.microsoft.com/office/drawing/2010/main" val="0"/>
                </a:ext>
              </a:extLst>
            </a:blip>
            <a:srcRect l="9789" t="36069" r="63336" b="58312"/>
            <a:stretch/>
          </p:blipFill>
          <p:spPr>
            <a:xfrm>
              <a:off x="4017962" y="1389908"/>
              <a:ext cx="1638300" cy="342494"/>
            </a:xfrm>
            <a:prstGeom prst="rect">
              <a:avLst/>
            </a:prstGeom>
          </p:spPr>
        </p:pic>
      </p:grpSp>
      <p:grpSp>
        <p:nvGrpSpPr>
          <p:cNvPr id="20" name="Group 19">
            <a:extLst>
              <a:ext uri="{FF2B5EF4-FFF2-40B4-BE49-F238E27FC236}">
                <a16:creationId xmlns:a16="http://schemas.microsoft.com/office/drawing/2014/main" id="{2EBABB88-6175-BD43-B814-505658A0D3E7}"/>
              </a:ext>
            </a:extLst>
          </p:cNvPr>
          <p:cNvGrpSpPr/>
          <p:nvPr/>
        </p:nvGrpSpPr>
        <p:grpSpPr>
          <a:xfrm>
            <a:off x="7825397" y="1545400"/>
            <a:ext cx="2667000" cy="2667000"/>
            <a:chOff x="7325674" y="25365"/>
            <a:chExt cx="2667000" cy="2667000"/>
          </a:xfrm>
        </p:grpSpPr>
        <p:sp>
          <p:nvSpPr>
            <p:cNvPr id="12" name="Oval 11">
              <a:extLst>
                <a:ext uri="{FF2B5EF4-FFF2-40B4-BE49-F238E27FC236}">
                  <a16:creationId xmlns:a16="http://schemas.microsoft.com/office/drawing/2014/main" id="{66AD91A6-8B22-B94C-9B56-A07DF8EBDF03}"/>
                </a:ext>
              </a:extLst>
            </p:cNvPr>
            <p:cNvSpPr/>
            <p:nvPr/>
          </p:nvSpPr>
          <p:spPr>
            <a:xfrm>
              <a:off x="7325674" y="25365"/>
              <a:ext cx="2667000" cy="2667000"/>
            </a:xfrm>
            <a:prstGeom prst="ellipse">
              <a:avLst/>
            </a:prstGeom>
            <a:solidFill>
              <a:srgbClr val="EE444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E22D940B-FA2C-AC47-91C6-DCF7F562560F}"/>
                </a:ext>
              </a:extLst>
            </p:cNvPr>
            <p:cNvPicPr>
              <a:picLocks noChangeAspect="1"/>
            </p:cNvPicPr>
            <p:nvPr/>
          </p:nvPicPr>
          <p:blipFill rotWithShape="1">
            <a:blip r:embed="rId3">
              <a:extLst>
                <a:ext uri="{28A0092B-C50C-407E-A947-70E740481C1C}">
                  <a14:useLocalDpi xmlns:a14="http://schemas.microsoft.com/office/drawing/2010/main" val="0"/>
                </a:ext>
              </a:extLst>
            </a:blip>
            <a:srcRect l="66663" t="23632" r="19413" b="65000"/>
            <a:stretch/>
          </p:blipFill>
          <p:spPr>
            <a:xfrm>
              <a:off x="8228012" y="327455"/>
              <a:ext cx="925011" cy="755157"/>
            </a:xfrm>
            <a:prstGeom prst="rect">
              <a:avLst/>
            </a:prstGeom>
          </p:spPr>
        </p:pic>
        <p:pic>
          <p:nvPicPr>
            <p:cNvPr id="19" name="Picture 18" descr="A close up of a logo&#10;&#10;Description automatically generated">
              <a:extLst>
                <a:ext uri="{FF2B5EF4-FFF2-40B4-BE49-F238E27FC236}">
                  <a16:creationId xmlns:a16="http://schemas.microsoft.com/office/drawing/2014/main" id="{0837E2E9-5003-A748-A20C-7C96EC51B1A1}"/>
                </a:ext>
              </a:extLst>
            </p:cNvPr>
            <p:cNvPicPr>
              <a:picLocks noChangeAspect="1"/>
            </p:cNvPicPr>
            <p:nvPr/>
          </p:nvPicPr>
          <p:blipFill rotWithShape="1">
            <a:blip r:embed="rId3">
              <a:extLst>
                <a:ext uri="{28A0092B-C50C-407E-A947-70E740481C1C}">
                  <a14:useLocalDpi xmlns:a14="http://schemas.microsoft.com/office/drawing/2010/main" val="0"/>
                </a:ext>
              </a:extLst>
            </a:blip>
            <a:srcRect l="64078" t="35573" r="14672" b="58808"/>
            <a:stretch/>
          </p:blipFill>
          <p:spPr>
            <a:xfrm>
              <a:off x="8042817" y="1387583"/>
              <a:ext cx="1295400" cy="342494"/>
            </a:xfrm>
            <a:prstGeom prst="rect">
              <a:avLst/>
            </a:prstGeom>
          </p:spPr>
        </p:pic>
      </p:grpSp>
      <p:sp>
        <p:nvSpPr>
          <p:cNvPr id="3" name="TextBox 2">
            <a:extLst>
              <a:ext uri="{FF2B5EF4-FFF2-40B4-BE49-F238E27FC236}">
                <a16:creationId xmlns:a16="http://schemas.microsoft.com/office/drawing/2014/main" id="{7A5B3114-34CD-4508-AC8E-415DD745E6BC}"/>
              </a:ext>
            </a:extLst>
          </p:cNvPr>
          <p:cNvSpPr txBox="1"/>
          <p:nvPr/>
        </p:nvSpPr>
        <p:spPr>
          <a:xfrm>
            <a:off x="1006010" y="3200400"/>
            <a:ext cx="1201383" cy="553998"/>
          </a:xfrm>
          <a:prstGeom prst="rect">
            <a:avLst/>
          </a:prstGeom>
          <a:noFill/>
        </p:spPr>
        <p:txBody>
          <a:bodyPr wrap="square" rtlCol="0">
            <a:spAutoFit/>
          </a:bodyPr>
          <a:lstStyle/>
          <a:p>
            <a:pPr algn="ctr"/>
            <a:r>
              <a:rPr lang="en-US" sz="3000" i="1" dirty="0" err="1">
                <a:solidFill>
                  <a:schemeClr val="bg1"/>
                </a:solidFill>
              </a:rPr>
              <a:t>Datos</a:t>
            </a:r>
            <a:endParaRPr lang="en-US" sz="3000" i="1" dirty="0">
              <a:solidFill>
                <a:schemeClr val="bg1"/>
              </a:solidFill>
            </a:endParaRPr>
          </a:p>
        </p:txBody>
      </p:sp>
      <p:sp>
        <p:nvSpPr>
          <p:cNvPr id="24" name="TextBox 23">
            <a:extLst>
              <a:ext uri="{FF2B5EF4-FFF2-40B4-BE49-F238E27FC236}">
                <a16:creationId xmlns:a16="http://schemas.microsoft.com/office/drawing/2014/main" id="{233A6345-FBDA-4E94-A9C4-7937C86D2B73}"/>
              </a:ext>
            </a:extLst>
          </p:cNvPr>
          <p:cNvSpPr txBox="1"/>
          <p:nvPr/>
        </p:nvSpPr>
        <p:spPr>
          <a:xfrm>
            <a:off x="4566728" y="3190620"/>
            <a:ext cx="1832484" cy="553998"/>
          </a:xfrm>
          <a:prstGeom prst="rect">
            <a:avLst/>
          </a:prstGeom>
          <a:noFill/>
        </p:spPr>
        <p:txBody>
          <a:bodyPr wrap="square" rtlCol="0">
            <a:spAutoFit/>
          </a:bodyPr>
          <a:lstStyle/>
          <a:p>
            <a:r>
              <a:rPr lang="en-US" sz="3000" i="1" dirty="0" err="1">
                <a:solidFill>
                  <a:schemeClr val="bg1"/>
                </a:solidFill>
              </a:rPr>
              <a:t>Narrativa</a:t>
            </a:r>
            <a:endParaRPr lang="en-US" sz="3000" i="1" dirty="0">
              <a:solidFill>
                <a:schemeClr val="bg1"/>
              </a:solidFill>
            </a:endParaRPr>
          </a:p>
        </p:txBody>
      </p:sp>
      <p:sp>
        <p:nvSpPr>
          <p:cNvPr id="25" name="TextBox 24">
            <a:extLst>
              <a:ext uri="{FF2B5EF4-FFF2-40B4-BE49-F238E27FC236}">
                <a16:creationId xmlns:a16="http://schemas.microsoft.com/office/drawing/2014/main" id="{07256650-B27E-450A-8A5B-F4189C4D60FC}"/>
              </a:ext>
            </a:extLst>
          </p:cNvPr>
          <p:cNvSpPr txBox="1"/>
          <p:nvPr/>
        </p:nvSpPr>
        <p:spPr>
          <a:xfrm>
            <a:off x="8380413" y="3200400"/>
            <a:ext cx="1752600" cy="553998"/>
          </a:xfrm>
          <a:prstGeom prst="rect">
            <a:avLst/>
          </a:prstGeom>
          <a:noFill/>
        </p:spPr>
        <p:txBody>
          <a:bodyPr wrap="square" rtlCol="0">
            <a:spAutoFit/>
          </a:bodyPr>
          <a:lstStyle/>
          <a:p>
            <a:r>
              <a:rPr lang="en-US" sz="3000" i="1" dirty="0" err="1">
                <a:solidFill>
                  <a:schemeClr val="bg1"/>
                </a:solidFill>
              </a:rPr>
              <a:t>Imágenes</a:t>
            </a:r>
            <a:endParaRPr lang="en-US" sz="3000" i="1" dirty="0">
              <a:solidFill>
                <a:schemeClr val="bg1"/>
              </a:solidFill>
            </a:endParaRPr>
          </a:p>
        </p:txBody>
      </p:sp>
    </p:spTree>
    <p:extLst>
      <p:ext uri="{BB962C8B-B14F-4D97-AF65-F5344CB8AC3E}">
        <p14:creationId xmlns:p14="http://schemas.microsoft.com/office/powerpoint/2010/main" val="232213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9F70FB6-E45E-9047-8A58-6CA4BDDEAA0F}"/>
              </a:ext>
            </a:extLst>
          </p:cNvPr>
          <p:cNvGrpSpPr/>
          <p:nvPr/>
        </p:nvGrpSpPr>
        <p:grpSpPr>
          <a:xfrm>
            <a:off x="1827212" y="91909"/>
            <a:ext cx="4469205" cy="4469205"/>
            <a:chOff x="66692" y="25365"/>
            <a:chExt cx="2667000" cy="2667000"/>
          </a:xfrm>
        </p:grpSpPr>
        <p:sp>
          <p:nvSpPr>
            <p:cNvPr id="11" name="Oval 10">
              <a:extLst>
                <a:ext uri="{FF2B5EF4-FFF2-40B4-BE49-F238E27FC236}">
                  <a16:creationId xmlns:a16="http://schemas.microsoft.com/office/drawing/2014/main" id="{47E9CD9D-90DE-904F-A59A-691029025918}"/>
                </a:ext>
              </a:extLst>
            </p:cNvPr>
            <p:cNvSpPr/>
            <p:nvPr/>
          </p:nvSpPr>
          <p:spPr>
            <a:xfrm>
              <a:off x="66692" y="25365"/>
              <a:ext cx="2667000" cy="2667000"/>
            </a:xfrm>
            <a:prstGeom prst="ellipse">
              <a:avLst/>
            </a:prstGeom>
            <a:solidFill>
              <a:srgbClr val="009AD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id="{D418E2FC-84D3-4940-AE70-5F0AC15D9CE9}"/>
                </a:ext>
              </a:extLst>
            </p:cNvPr>
            <p:cNvPicPr>
              <a:picLocks noChangeAspect="1"/>
            </p:cNvPicPr>
            <p:nvPr/>
          </p:nvPicPr>
          <p:blipFill rotWithShape="1">
            <a:blip r:embed="rId3">
              <a:extLst>
                <a:ext uri="{28A0092B-C50C-407E-A947-70E740481C1C}">
                  <a14:useLocalDpi xmlns:a14="http://schemas.microsoft.com/office/drawing/2010/main" val="0"/>
                </a:ext>
              </a:extLst>
            </a:blip>
            <a:srcRect l="41487" t="74727" r="43513" b="14023"/>
            <a:stretch/>
          </p:blipFill>
          <p:spPr>
            <a:xfrm>
              <a:off x="942992" y="440854"/>
              <a:ext cx="914400" cy="6858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B8E588D3-58B2-7F4D-ACA2-125A401E06F9}"/>
                </a:ext>
              </a:extLst>
            </p:cNvPr>
            <p:cNvPicPr>
              <a:picLocks noChangeAspect="1"/>
            </p:cNvPicPr>
            <p:nvPr/>
          </p:nvPicPr>
          <p:blipFill rotWithShape="1">
            <a:blip r:embed="rId3">
              <a:extLst>
                <a:ext uri="{28A0092B-C50C-407E-A947-70E740481C1C}">
                  <a14:useLocalDpi xmlns:a14="http://schemas.microsoft.com/office/drawing/2010/main" val="0"/>
                </a:ext>
              </a:extLst>
            </a:blip>
            <a:srcRect l="42083" t="65868" r="42917" b="26978"/>
            <a:stretch/>
          </p:blipFill>
          <p:spPr>
            <a:xfrm>
              <a:off x="942992" y="1343110"/>
              <a:ext cx="914400" cy="436091"/>
            </a:xfrm>
            <a:prstGeom prst="rect">
              <a:avLst/>
            </a:prstGeom>
          </p:spPr>
        </p:pic>
      </p:grpSp>
      <p:grpSp>
        <p:nvGrpSpPr>
          <p:cNvPr id="21" name="Group 20">
            <a:extLst>
              <a:ext uri="{FF2B5EF4-FFF2-40B4-BE49-F238E27FC236}">
                <a16:creationId xmlns:a16="http://schemas.microsoft.com/office/drawing/2014/main" id="{E2E7F2EE-0CDE-B444-A44D-16ED53F40CAE}"/>
              </a:ext>
            </a:extLst>
          </p:cNvPr>
          <p:cNvGrpSpPr/>
          <p:nvPr/>
        </p:nvGrpSpPr>
        <p:grpSpPr>
          <a:xfrm>
            <a:off x="5408612" y="102795"/>
            <a:ext cx="4469205" cy="4469205"/>
            <a:chOff x="3479984" y="25365"/>
            <a:chExt cx="2667000" cy="2667000"/>
          </a:xfrm>
        </p:grpSpPr>
        <p:sp>
          <p:nvSpPr>
            <p:cNvPr id="2" name="Oval 1">
              <a:extLst>
                <a:ext uri="{FF2B5EF4-FFF2-40B4-BE49-F238E27FC236}">
                  <a16:creationId xmlns:a16="http://schemas.microsoft.com/office/drawing/2014/main" id="{341F33BA-3981-5D4B-8141-96766200BA1B}"/>
                </a:ext>
              </a:extLst>
            </p:cNvPr>
            <p:cNvSpPr/>
            <p:nvPr/>
          </p:nvSpPr>
          <p:spPr>
            <a:xfrm>
              <a:off x="3479984" y="25365"/>
              <a:ext cx="2667000" cy="2667000"/>
            </a:xfrm>
            <a:prstGeom prst="ellipse">
              <a:avLst/>
            </a:prstGeom>
            <a:solidFill>
              <a:srgbClr val="E38C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4115654C-C8EF-2247-A007-FEC59186ECBB}"/>
                </a:ext>
              </a:extLst>
            </p:cNvPr>
            <p:cNvPicPr>
              <a:picLocks noChangeAspect="1"/>
            </p:cNvPicPr>
            <p:nvPr/>
          </p:nvPicPr>
          <p:blipFill rotWithShape="1">
            <a:blip r:embed="rId3">
              <a:extLst>
                <a:ext uri="{28A0092B-C50C-407E-A947-70E740481C1C}">
                  <a14:useLocalDpi xmlns:a14="http://schemas.microsoft.com/office/drawing/2010/main" val="0"/>
                </a:ext>
              </a:extLst>
            </a:blip>
            <a:srcRect l="18750" t="23900" r="66250" b="64850"/>
            <a:stretch/>
          </p:blipFill>
          <p:spPr>
            <a:xfrm>
              <a:off x="4341812" y="302741"/>
              <a:ext cx="990600" cy="742950"/>
            </a:xfrm>
            <a:prstGeom prst="rect">
              <a:avLst/>
            </a:prstGeom>
          </p:spPr>
        </p:pic>
        <p:pic>
          <p:nvPicPr>
            <p:cNvPr id="18" name="Picture 17" descr="A close up of a logo&#10;&#10;Description automatically generated">
              <a:extLst>
                <a:ext uri="{FF2B5EF4-FFF2-40B4-BE49-F238E27FC236}">
                  <a16:creationId xmlns:a16="http://schemas.microsoft.com/office/drawing/2014/main" id="{FE3996FF-CBDF-5944-A512-C45D793BE0AD}"/>
                </a:ext>
              </a:extLst>
            </p:cNvPr>
            <p:cNvPicPr>
              <a:picLocks noChangeAspect="1"/>
            </p:cNvPicPr>
            <p:nvPr/>
          </p:nvPicPr>
          <p:blipFill rotWithShape="1">
            <a:blip r:embed="rId3">
              <a:extLst>
                <a:ext uri="{28A0092B-C50C-407E-A947-70E740481C1C}">
                  <a14:useLocalDpi xmlns:a14="http://schemas.microsoft.com/office/drawing/2010/main" val="0"/>
                </a:ext>
              </a:extLst>
            </a:blip>
            <a:srcRect l="9789" t="36069" r="63336" b="58312"/>
            <a:stretch/>
          </p:blipFill>
          <p:spPr>
            <a:xfrm>
              <a:off x="4017962" y="1389908"/>
              <a:ext cx="1638300" cy="342494"/>
            </a:xfrm>
            <a:prstGeom prst="rect">
              <a:avLst/>
            </a:prstGeom>
          </p:spPr>
        </p:pic>
      </p:grpSp>
      <p:sp>
        <p:nvSpPr>
          <p:cNvPr id="24" name="Oval 23">
            <a:extLst>
              <a:ext uri="{FF2B5EF4-FFF2-40B4-BE49-F238E27FC236}">
                <a16:creationId xmlns:a16="http://schemas.microsoft.com/office/drawing/2014/main" id="{D6633084-BF4D-3F44-AEA4-7D7826FB16F9}"/>
              </a:ext>
            </a:extLst>
          </p:cNvPr>
          <p:cNvSpPr/>
          <p:nvPr/>
        </p:nvSpPr>
        <p:spPr>
          <a:xfrm>
            <a:off x="1840920" y="65507"/>
            <a:ext cx="4469205" cy="446920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CB5178-CD0F-C34D-8440-3526DF4755EF}"/>
              </a:ext>
            </a:extLst>
          </p:cNvPr>
          <p:cNvPicPr>
            <a:picLocks noChangeAspect="1"/>
          </p:cNvPicPr>
          <p:nvPr/>
        </p:nvPicPr>
        <p:blipFill>
          <a:blip r:embed="rId4"/>
          <a:stretch>
            <a:fillRect/>
          </a:stretch>
        </p:blipFill>
        <p:spPr>
          <a:xfrm>
            <a:off x="5340810" y="879765"/>
            <a:ext cx="1012572" cy="2955616"/>
          </a:xfrm>
          <a:prstGeom prst="rect">
            <a:avLst/>
          </a:prstGeom>
        </p:spPr>
      </p:pic>
      <p:cxnSp>
        <p:nvCxnSpPr>
          <p:cNvPr id="5" name="Straight Arrow Connector 4">
            <a:extLst>
              <a:ext uri="{FF2B5EF4-FFF2-40B4-BE49-F238E27FC236}">
                <a16:creationId xmlns:a16="http://schemas.microsoft.com/office/drawing/2014/main" id="{54E77976-4DBC-914D-B8C7-93523A11D5CA}"/>
              </a:ext>
            </a:extLst>
          </p:cNvPr>
          <p:cNvCxnSpPr>
            <a:cxnSpLocks/>
            <a:stCxn id="3" idx="2"/>
          </p:cNvCxnSpPr>
          <p:nvPr/>
        </p:nvCxnSpPr>
        <p:spPr>
          <a:xfrm>
            <a:off x="5847096" y="3835381"/>
            <a:ext cx="0" cy="714261"/>
          </a:xfrm>
          <a:prstGeom prst="straightConnector1">
            <a:avLst/>
          </a:prstGeom>
          <a:ln w="28575">
            <a:solidFill>
              <a:srgbClr val="40404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975BF0C-75C7-4347-A7CC-F359101CE41F}"/>
              </a:ext>
            </a:extLst>
          </p:cNvPr>
          <p:cNvSpPr txBox="1"/>
          <p:nvPr/>
        </p:nvSpPr>
        <p:spPr>
          <a:xfrm>
            <a:off x="58091" y="4581202"/>
            <a:ext cx="5789005" cy="1569660"/>
          </a:xfrm>
          <a:prstGeom prst="rect">
            <a:avLst/>
          </a:prstGeom>
          <a:noFill/>
        </p:spPr>
        <p:txBody>
          <a:bodyPr wrap="square" rtlCol="0">
            <a:spAutoFit/>
          </a:bodyPr>
          <a:lstStyle/>
          <a:p>
            <a:r>
              <a:rPr lang="en-US" sz="2400" dirty="0"/>
              <a:t>When narrative is coupled with data, it helps </a:t>
            </a:r>
            <a:r>
              <a:rPr lang="en-US" sz="2400" b="1" i="1" dirty="0"/>
              <a:t>explain</a:t>
            </a:r>
            <a:r>
              <a:rPr lang="en-US" sz="2400" dirty="0"/>
              <a:t> to your audience what’s happening in the data and why a particular insight is important.</a:t>
            </a:r>
          </a:p>
        </p:txBody>
      </p:sp>
      <p:sp>
        <p:nvSpPr>
          <p:cNvPr id="15" name="TextBox 14">
            <a:extLst>
              <a:ext uri="{FF2B5EF4-FFF2-40B4-BE49-F238E27FC236}">
                <a16:creationId xmlns:a16="http://schemas.microsoft.com/office/drawing/2014/main" id="{FCE24073-70EA-4682-A497-45E84141C767}"/>
              </a:ext>
            </a:extLst>
          </p:cNvPr>
          <p:cNvSpPr txBox="1"/>
          <p:nvPr/>
        </p:nvSpPr>
        <p:spPr>
          <a:xfrm>
            <a:off x="6296417" y="4581202"/>
            <a:ext cx="5789005" cy="1569660"/>
          </a:xfrm>
          <a:prstGeom prst="rect">
            <a:avLst/>
          </a:prstGeom>
          <a:noFill/>
        </p:spPr>
        <p:txBody>
          <a:bodyPr wrap="square" rtlCol="0">
            <a:spAutoFit/>
          </a:bodyPr>
          <a:lstStyle/>
          <a:p>
            <a:r>
              <a:rPr lang="es-MX" sz="2400" i="1" dirty="0">
                <a:solidFill>
                  <a:schemeClr val="tx2"/>
                </a:solidFill>
              </a:rPr>
              <a:t>Cuando se usa la narrativa junto con los datos, eso ayuda a </a:t>
            </a:r>
            <a:r>
              <a:rPr lang="es-MX" sz="2400" b="1" i="1" dirty="0">
                <a:solidFill>
                  <a:schemeClr val="tx2"/>
                </a:solidFill>
              </a:rPr>
              <a:t>explicarle</a:t>
            </a:r>
            <a:r>
              <a:rPr lang="es-MX" sz="2400" i="1" dirty="0">
                <a:solidFill>
                  <a:schemeClr val="tx2"/>
                </a:solidFill>
              </a:rPr>
              <a:t> a su audiencia lo que está pasando en los datos y por qué un conocimiento en particular es importante. </a:t>
            </a:r>
          </a:p>
        </p:txBody>
      </p:sp>
      <p:sp>
        <p:nvSpPr>
          <p:cNvPr id="4" name="TextBox 3">
            <a:extLst>
              <a:ext uri="{FF2B5EF4-FFF2-40B4-BE49-F238E27FC236}">
                <a16:creationId xmlns:a16="http://schemas.microsoft.com/office/drawing/2014/main" id="{69310DA2-2B9C-4E63-A6D9-16E9FFC45224}"/>
              </a:ext>
            </a:extLst>
          </p:cNvPr>
          <p:cNvSpPr txBox="1"/>
          <p:nvPr/>
        </p:nvSpPr>
        <p:spPr>
          <a:xfrm>
            <a:off x="3295664" y="2957225"/>
            <a:ext cx="1532299" cy="707886"/>
          </a:xfrm>
          <a:prstGeom prst="rect">
            <a:avLst/>
          </a:prstGeom>
          <a:noFill/>
        </p:spPr>
        <p:txBody>
          <a:bodyPr wrap="square" rtlCol="0">
            <a:spAutoFit/>
          </a:bodyPr>
          <a:lstStyle/>
          <a:p>
            <a:r>
              <a:rPr lang="en-US" sz="4000" i="1" dirty="0" err="1">
                <a:solidFill>
                  <a:schemeClr val="bg1"/>
                </a:solidFill>
              </a:rPr>
              <a:t>Datos</a:t>
            </a:r>
            <a:endParaRPr lang="en-US" sz="4000" i="1" dirty="0">
              <a:solidFill>
                <a:schemeClr val="bg1"/>
              </a:solidFill>
            </a:endParaRPr>
          </a:p>
        </p:txBody>
      </p:sp>
      <p:sp>
        <p:nvSpPr>
          <p:cNvPr id="19" name="TextBox 18">
            <a:extLst>
              <a:ext uri="{FF2B5EF4-FFF2-40B4-BE49-F238E27FC236}">
                <a16:creationId xmlns:a16="http://schemas.microsoft.com/office/drawing/2014/main" id="{A6D70DE7-C988-4D0E-BF1E-E7CB843AD3E2}"/>
              </a:ext>
            </a:extLst>
          </p:cNvPr>
          <p:cNvSpPr txBox="1"/>
          <p:nvPr/>
        </p:nvSpPr>
        <p:spPr>
          <a:xfrm>
            <a:off x="6590457" y="2957225"/>
            <a:ext cx="2227961" cy="707886"/>
          </a:xfrm>
          <a:prstGeom prst="rect">
            <a:avLst/>
          </a:prstGeom>
          <a:noFill/>
        </p:spPr>
        <p:txBody>
          <a:bodyPr wrap="square" rtlCol="0">
            <a:spAutoFit/>
          </a:bodyPr>
          <a:lstStyle/>
          <a:p>
            <a:r>
              <a:rPr lang="en-US" sz="4000" i="1" dirty="0" err="1">
                <a:solidFill>
                  <a:schemeClr val="bg1"/>
                </a:solidFill>
              </a:rPr>
              <a:t>Narrativa</a:t>
            </a:r>
            <a:endParaRPr lang="en-US" sz="4000" i="1" dirty="0">
              <a:solidFill>
                <a:schemeClr val="bg1"/>
              </a:solidFill>
            </a:endParaRPr>
          </a:p>
        </p:txBody>
      </p:sp>
    </p:spTree>
    <p:extLst>
      <p:ext uri="{BB962C8B-B14F-4D97-AF65-F5344CB8AC3E}">
        <p14:creationId xmlns:p14="http://schemas.microsoft.com/office/powerpoint/2010/main" val="37521171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 TEMPLATE 2016 FINAL" id="{753498A3-7DAB-0F44-B613-1046B59C1148}" vid="{BB48BAF3-1DDE-7646-AB3A-6AB02DD826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D77D8FABFEF44F98DC18C3A080D81F" ma:contentTypeVersion="14" ma:contentTypeDescription="Create a new document." ma:contentTypeScope="" ma:versionID="f1214073538d5e8358a2372c303975b1">
  <xsd:schema xmlns:xsd="http://www.w3.org/2001/XMLSchema" xmlns:xs="http://www.w3.org/2001/XMLSchema" xmlns:p="http://schemas.microsoft.com/office/2006/metadata/properties" xmlns:ns2="e1b08336-002e-4241-b336-14eb016a97d8" xmlns:ns3="14f8deef-7e19-45ed-8ead-3ce1acc16cbb" targetNamespace="http://schemas.microsoft.com/office/2006/metadata/properties" ma:root="true" ma:fieldsID="309317b880f5358ccf3fc84c966bb9de" ns2:_="" ns3:_="">
    <xsd:import namespace="e1b08336-002e-4241-b336-14eb016a97d8"/>
    <xsd:import namespace="14f8deef-7e19-45ed-8ead-3ce1acc16c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NOTE" minOccurs="0"/>
                <xsd:element ref="ns2:Dat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b08336-002e-4241-b336-14eb016a9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NOTE" ma:index="18" nillable="true" ma:displayName="NOTE " ma:format="Dropdown" ma:internalName="NOTE">
      <xsd:simpleType>
        <xsd:restriction base="dms:Text">
          <xsd:maxLength value="255"/>
        </xsd:restriction>
      </xsd:simpleType>
    </xsd:element>
    <xsd:element name="Date" ma:index="19"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4f8deef-7e19-45ed-8ead-3ce1acc16cb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 xmlns="e1b08336-002e-4241-b336-14eb016a97d8" xsi:nil="true"/>
    <Date xmlns="e1b08336-002e-4241-b336-14eb016a97d8" xsi:nil="true"/>
  </documentManagement>
</p:properties>
</file>

<file path=customXml/itemProps1.xml><?xml version="1.0" encoding="utf-8"?>
<ds:datastoreItem xmlns:ds="http://schemas.openxmlformats.org/officeDocument/2006/customXml" ds:itemID="{72638680-DB67-4696-AD0C-D2ABD2DA18AF}"/>
</file>

<file path=customXml/itemProps2.xml><?xml version="1.0" encoding="utf-8"?>
<ds:datastoreItem xmlns:ds="http://schemas.openxmlformats.org/officeDocument/2006/customXml" ds:itemID="{DC6745C0-7F0B-4EDB-8615-532E0424D162}"/>
</file>

<file path=customXml/itemProps3.xml><?xml version="1.0" encoding="utf-8"?>
<ds:datastoreItem xmlns:ds="http://schemas.openxmlformats.org/officeDocument/2006/customXml" ds:itemID="{0C7B4399-CAB3-4142-B913-B59E0040DF0E}"/>
</file>

<file path=docProps/app.xml><?xml version="1.0" encoding="utf-8"?>
<Properties xmlns="http://schemas.openxmlformats.org/officeDocument/2006/extended-properties" xmlns:vt="http://schemas.openxmlformats.org/officeDocument/2006/docPropsVTypes">
  <TotalTime>5582</TotalTime>
  <Words>3052</Words>
  <Application>Microsoft Macintosh PowerPoint</Application>
  <PresentationFormat>Custom</PresentationFormat>
  <Paragraphs>225</Paragraphs>
  <Slides>21</Slides>
  <Notes>21</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Bookman Old Style</vt:lpstr>
      <vt:lpstr>Calibri</vt:lpstr>
      <vt:lpstr>Calibri Light</vt:lpstr>
      <vt:lpstr>Cambria</vt:lpstr>
      <vt:lpstr>Courier</vt:lpstr>
      <vt:lpstr>Garamond</vt:lpstr>
      <vt:lpstr>Lucida Calligraphy</vt:lpstr>
      <vt:lpstr>PT Sans</vt:lpstr>
      <vt:lpstr>Times New Roman</vt:lpstr>
      <vt:lpstr>1_Office Theme</vt:lpstr>
      <vt:lpstr>2_Office Theme</vt:lpstr>
      <vt:lpstr>Data Storytelling for Communities Contando historias con los datos de sus comunidades</vt:lpstr>
      <vt:lpstr>PowerPoint Presentation</vt:lpstr>
      <vt:lpstr>WHY is data storytelling important? ¿POR QUÉ es importante contar historias con datos?</vt:lpstr>
      <vt:lpstr>PowerPoint Presentation</vt:lpstr>
      <vt:lpstr>PowerPoint Presentation</vt:lpstr>
      <vt:lpstr>How to Effectively Communicate Your Story  Cómo comunicar eficazmente tu historia</vt:lpstr>
      <vt:lpstr>PowerPoint Presentation</vt:lpstr>
      <vt:lpstr>PowerPoint Presentation</vt:lpstr>
      <vt:lpstr>PowerPoint Presentation</vt:lpstr>
      <vt:lpstr>PowerPoint Presentation</vt:lpstr>
      <vt:lpstr>PowerPoint Presentation</vt:lpstr>
      <vt:lpstr>PowerPoint Presentation</vt:lpstr>
      <vt:lpstr>BREAK – MACRO EVALUATION PRESENTATION   DESCANSO – PRESENTACIÓN DE LA MACROEVALUACIÓN</vt:lpstr>
      <vt:lpstr>PowerPoint Presentation</vt:lpstr>
      <vt:lpstr>Using Data Storytelling Tools to Communicate Your Story to the Community  Usando herramientas para contar historias con datos y comunicar su historia en la comunidad</vt:lpstr>
      <vt:lpstr>PowerPoint Presentation</vt:lpstr>
      <vt:lpstr>Some Best Practices in Data Storytelling  Algunas prácticas más eficaces para contar historias con datos</vt:lpstr>
      <vt:lpstr>Be authentic… Your story will flow Sean auténticos... La historia sonará más natural</vt:lpstr>
      <vt:lpstr>Think of your evaluation data as a story – Use a story structure Piensen sobre los datos de su evaluación como una historia. Usen una estructura.</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dc:creator>
  <cp:lastModifiedBy>Alina Taniuchi</cp:lastModifiedBy>
  <cp:revision>106</cp:revision>
  <cp:lastPrinted>2019-10-24T01:39:36Z</cp:lastPrinted>
  <dcterms:created xsi:type="dcterms:W3CDTF">2018-03-22T21:44:03Z</dcterms:created>
  <dcterms:modified xsi:type="dcterms:W3CDTF">2019-11-22T15:40:12Z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0x01010060D77D8FABFEF44F98DC18C3A080D81F</vt:lpwstr>
  </property>
</Properties>
</file>