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7" r:id="rId4"/>
  </p:sldMasterIdLst>
  <p:notesMasterIdLst>
    <p:notesMasterId r:id="rId15"/>
  </p:notesMasterIdLst>
  <p:sldIdLst>
    <p:sldId id="384" r:id="rId5"/>
    <p:sldId id="915" r:id="rId6"/>
    <p:sldId id="922" r:id="rId7"/>
    <p:sldId id="917" r:id="rId8"/>
    <p:sldId id="432" r:id="rId9"/>
    <p:sldId id="920" r:id="rId10"/>
    <p:sldId id="921" r:id="rId11"/>
    <p:sldId id="916" r:id="rId12"/>
    <p:sldId id="919" r:id="rId13"/>
    <p:sldId id="9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ED1B24"/>
    <a:srgbClr val="51B8E2"/>
    <a:srgbClr val="17428C"/>
    <a:srgbClr val="FFFFFF"/>
    <a:srgbClr val="7D95BF"/>
    <a:srgbClr val="646568"/>
    <a:srgbClr val="703D85"/>
    <a:srgbClr val="96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71828-37C8-4A77-A541-E32A68782CD5}" type="datetimeFigureOut">
              <a:t>25.06.2025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3EB47-7C49-4B9D-889E-2046024F8AA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984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E26D4-ABF5-4346-A74D-1B8BD100F20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90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3EB47-7C49-4B9D-889E-2046024F8AA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27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AA710-F345-4986-4C5C-65B0F9C14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4D834-F880-DEE1-A092-6B91624E3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34841B-AC6C-7C64-28E5-93FEE55C9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3E17B-9AB4-4B9B-C432-78E78317B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3EB47-7C49-4B9D-889E-2046024F8AA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774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3EB47-7C49-4B9D-889E-2046024F8AA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91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3EB47-7C49-4B9D-889E-2046024F8AA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7593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3C9A3-95AD-C124-E8E4-C643D875A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C96AB-33EE-4396-C6C6-4FB4DCD70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70A38-3018-19C2-030A-219339501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DA473-2F0C-AB7F-68B2-0674AF9F0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3EB47-7C49-4B9D-889E-2046024F8AA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8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10.sv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1.emf"/><Relationship Id="rId9" Type="http://schemas.openxmlformats.org/officeDocument/2006/relationships/image" Target="../media/image1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.emf"/><Relationship Id="rId9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.emf"/><Relationship Id="rId9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34A5ECC-734F-6A95-222F-52F8D5A69F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4A5ECC-734F-6A95-222F-52F8D5A69F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ECFE4C-4FA0-0AF5-D139-29FF8311B8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55" y="1179486"/>
            <a:ext cx="1087869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1"/>
                  <a:tileRect/>
                </a:gradFill>
              </a:defRPr>
            </a:lvl1pPr>
          </a:lstStyle>
          <a:p>
            <a:pPr lvl="0"/>
            <a:r>
              <a:rPr lang="en-GB" noProof="0"/>
              <a:t>THIS IS THE TITLE OF A PARAGRAPH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67EFA4F-F461-514E-E57E-EBCD6978D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55" y="1505470"/>
            <a:ext cx="10878692" cy="42677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>
                <a:solidFill>
                  <a:schemeClr val="accent1"/>
                </a:solidFill>
              </a:defRPr>
            </a:lvl1pPr>
            <a:lvl2pPr marL="460788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>
                <a:solidFill>
                  <a:schemeClr val="accent1"/>
                </a:solidFill>
              </a:defRPr>
            </a:lvl2pPr>
            <a:lvl3pPr marL="691183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</a:defRPr>
            </a:lvl3pPr>
          </a:lstStyle>
          <a:p>
            <a:pPr lvl="0"/>
            <a:r>
              <a:rPr lang="en-GB" noProof="0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EB30AEDE-9AE5-7875-A088-8908C536C3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61A380E4-34A7-B097-922A-5AB5EDB11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56" y="219282"/>
            <a:ext cx="10878688" cy="410369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rtl="0">
              <a:lnSpc>
                <a:spcPct val="100000"/>
              </a:lnSpc>
              <a:defRPr sz="2667" b="1" cap="all" spc="53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THIS IS THE SLIDE TITLE</a:t>
            </a:r>
          </a:p>
        </p:txBody>
      </p:sp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461AA6AD-074D-4E8A-9510-02BA08357721}"/>
              </a:ext>
            </a:extLst>
          </p:cNvPr>
          <p:cNvSpPr/>
          <p:nvPr userDrawn="1"/>
        </p:nvSpPr>
        <p:spPr>
          <a:xfrm>
            <a:off x="656656" y="692675"/>
            <a:ext cx="576000" cy="4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 noProof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A018B3-F278-0F18-8AAE-8D2E64E63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426CB8A1-2851-4010-0E52-F9C6CD31CD7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24" y="211247"/>
            <a:ext cx="779032" cy="397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8D81BD-7F65-BFBE-8F06-4BFFD6B886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6496400"/>
            <a:ext cx="2112000" cy="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91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C46A81-ABB9-0A44-6BC8-130474BC7A55}"/>
              </a:ext>
            </a:extLst>
          </p:cNvPr>
          <p:cNvSpPr/>
          <p:nvPr userDrawn="1"/>
        </p:nvSpPr>
        <p:spPr>
          <a:xfrm>
            <a:off x="7872000" y="0"/>
            <a:ext cx="43200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/>
          </a:p>
        </p:txBody>
      </p:sp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CE9E18DE-02EC-2AB9-B5BC-2FAB53E9B0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9E18DE-02EC-2AB9-B5BC-2FAB53E9B0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7E3B154-C15A-9C31-F728-0F9F5F2DC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653" y="649230"/>
            <a:ext cx="67200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This is the slide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ECFE4C-4FA0-0AF5-D139-29FF8311B8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55" y="1583471"/>
            <a:ext cx="67200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/>
              <a:t>THIS IS THE TITLE OF A PARAGRAPH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67EFA4F-F461-514E-E57E-EBCD6978D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55" y="1909456"/>
            <a:ext cx="6720000" cy="38637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>
                <a:solidFill>
                  <a:schemeClr val="accent1"/>
                </a:solidFill>
              </a:defRPr>
            </a:lvl1pPr>
            <a:lvl2pPr marL="460788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>
                <a:solidFill>
                  <a:schemeClr val="accent1"/>
                </a:solidFill>
              </a:defRPr>
            </a:lvl2pPr>
            <a:lvl3pPr marL="691183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</a:defRPr>
            </a:lvl3pPr>
          </a:lstStyle>
          <a:p>
            <a:pPr lvl="0"/>
            <a:r>
              <a:rPr lang="en-GB" noProof="0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EB30AEDE-9AE5-7875-A088-8908C536C3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2FA89C-C184-4EB9-A5BE-C2B13FA0B0D5}"/>
              </a:ext>
            </a:extLst>
          </p:cNvPr>
          <p:cNvSpPr/>
          <p:nvPr userDrawn="1"/>
        </p:nvSpPr>
        <p:spPr>
          <a:xfrm>
            <a:off x="656655" y="971633"/>
            <a:ext cx="576000" cy="4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8AA561FD-C294-92C1-D9F1-0F3E60615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56" y="219282"/>
            <a:ext cx="6720000" cy="410369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rtl="0">
              <a:lnSpc>
                <a:spcPct val="100000"/>
              </a:lnSpc>
              <a:defRPr sz="2667" b="1" cap="all" spc="53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THIS IS THE SLIDE 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3A107A5-31EA-9E3C-B9C9-F0A1F31602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92000" y="1909456"/>
            <a:ext cx="2880000" cy="38637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 b="0" spc="-2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A5C2F65-20C5-99E5-EB34-F153A991E1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92000" y="1583471"/>
            <a:ext cx="2880000" cy="2462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spc="-2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TITLE OF A PARAGRAPH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CF8D45-8CC9-B172-E837-C50B74A09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28A2EC70-B15E-E1F8-7C0F-AD453D9B348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24" y="211247"/>
            <a:ext cx="779032" cy="397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9939A0-6D07-2221-5156-87003A3FCE6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6496400"/>
            <a:ext cx="2112000" cy="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5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C7FD942-BD93-091D-594D-B07AE3F63D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C7FD942-BD93-091D-594D-B07AE3F63D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2">
            <a:extLst>
              <a:ext uri="{FF2B5EF4-FFF2-40B4-BE49-F238E27FC236}">
                <a16:creationId xmlns:a16="http://schemas.microsoft.com/office/drawing/2014/main" id="{9D72BB16-6391-1942-C487-F13DB32A04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871" t="31951" r="12587" b="15926"/>
          <a:stretch/>
        </p:blipFill>
        <p:spPr>
          <a:xfrm>
            <a:off x="1" y="0"/>
            <a:ext cx="12191307" cy="6857611"/>
          </a:xfrm>
          <a:custGeom>
            <a:avLst/>
            <a:gdLst>
              <a:gd name="connsiteX0" fmla="*/ 0 w 9143480"/>
              <a:gd name="connsiteY0" fmla="*/ 0 h 5143208"/>
              <a:gd name="connsiteX1" fmla="*/ 9143480 w 9143480"/>
              <a:gd name="connsiteY1" fmla="*/ 0 h 5143208"/>
              <a:gd name="connsiteX2" fmla="*/ 9143480 w 9143480"/>
              <a:gd name="connsiteY2" fmla="*/ 3361573 h 5143208"/>
              <a:gd name="connsiteX3" fmla="*/ 10748 w 9143480"/>
              <a:gd name="connsiteY3" fmla="*/ 5143208 h 5143208"/>
              <a:gd name="connsiteX4" fmla="*/ 0 w 9143480"/>
              <a:gd name="connsiteY4" fmla="*/ 5143208 h 514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480" h="5143208">
                <a:moveTo>
                  <a:pt x="0" y="0"/>
                </a:moveTo>
                <a:lnTo>
                  <a:pt x="9143480" y="0"/>
                </a:lnTo>
                <a:lnTo>
                  <a:pt x="9143480" y="3361573"/>
                </a:lnTo>
                <a:lnTo>
                  <a:pt x="10748" y="5143208"/>
                </a:lnTo>
                <a:lnTo>
                  <a:pt x="0" y="5143208"/>
                </a:lnTo>
                <a:close/>
              </a:path>
            </a:pathLst>
          </a:cu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FC49279F-3509-2C9C-E157-59DA3DE39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144" y="1880406"/>
            <a:ext cx="6089657" cy="1403461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lnSpc>
                <a:spcPct val="90000"/>
              </a:lnSpc>
              <a:defRPr sz="5067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THIS IS THE </a:t>
            </a:r>
            <a:br>
              <a:rPr lang="en-GB" noProof="0"/>
            </a:br>
            <a:r>
              <a:rPr lang="en-GB" noProof="0"/>
              <a:t>SECTION 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47DB407-4611-7CF8-438F-756D3E06F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6144" y="3471855"/>
            <a:ext cx="608965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subtitle of the section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EF867B0-FE5D-3E2A-BE7D-296244ECD6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808" y="1358901"/>
            <a:ext cx="2908705" cy="2908705"/>
          </a:xfrm>
          <a:prstGeom prst="rect">
            <a:avLst/>
          </a:prstGeom>
        </p:spPr>
      </p:pic>
      <p:pic>
        <p:nvPicPr>
          <p:cNvPr id="5" name="Graphic 2">
            <a:extLst>
              <a:ext uri="{FF2B5EF4-FFF2-40B4-BE49-F238E27FC236}">
                <a16:creationId xmlns:a16="http://schemas.microsoft.com/office/drawing/2014/main" id="{1165FC68-9655-0309-B1FA-DDA02A5079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BB4887-B1C8-F24E-0D41-4FC1D22C3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bg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C8AE7A1B-382F-C212-F6DF-8F2EE7F83D0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24" y="211247"/>
            <a:ext cx="779032" cy="3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4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BA5EBC7-55BE-48A8-FA8D-3F8BD24E00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A5EBC7-55BE-48A8-FA8D-3F8BD24E0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2">
            <a:extLst>
              <a:ext uri="{FF2B5EF4-FFF2-40B4-BE49-F238E27FC236}">
                <a16:creationId xmlns:a16="http://schemas.microsoft.com/office/drawing/2014/main" id="{A8970E7E-173A-02DF-6F45-032FF2C125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9231" t="31162" r="7147" b="12847"/>
          <a:stretch/>
        </p:blipFill>
        <p:spPr>
          <a:xfrm>
            <a:off x="1" y="0"/>
            <a:ext cx="12191307" cy="6857611"/>
          </a:xfrm>
          <a:custGeom>
            <a:avLst/>
            <a:gdLst>
              <a:gd name="connsiteX0" fmla="*/ 0 w 9143480"/>
              <a:gd name="connsiteY0" fmla="*/ 0 h 5143208"/>
              <a:gd name="connsiteX1" fmla="*/ 9143480 w 9143480"/>
              <a:gd name="connsiteY1" fmla="*/ 0 h 5143208"/>
              <a:gd name="connsiteX2" fmla="*/ 9143480 w 9143480"/>
              <a:gd name="connsiteY2" fmla="*/ 3361573 h 5143208"/>
              <a:gd name="connsiteX3" fmla="*/ 10748 w 9143480"/>
              <a:gd name="connsiteY3" fmla="*/ 5143208 h 5143208"/>
              <a:gd name="connsiteX4" fmla="*/ 0 w 9143480"/>
              <a:gd name="connsiteY4" fmla="*/ 5143208 h 514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480" h="5143208">
                <a:moveTo>
                  <a:pt x="0" y="0"/>
                </a:moveTo>
                <a:lnTo>
                  <a:pt x="9143480" y="0"/>
                </a:lnTo>
                <a:lnTo>
                  <a:pt x="9143480" y="3361573"/>
                </a:lnTo>
                <a:lnTo>
                  <a:pt x="10748" y="5143208"/>
                </a:lnTo>
                <a:lnTo>
                  <a:pt x="0" y="5143208"/>
                </a:lnTo>
                <a:close/>
              </a:path>
            </a:pathLst>
          </a:cu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FC49279F-3509-2C9C-E157-59DA3DE39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144" y="1880406"/>
            <a:ext cx="6089657" cy="1403461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lnSpc>
                <a:spcPct val="90000"/>
              </a:lnSpc>
              <a:defRPr sz="5067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THIS IS THE </a:t>
            </a:r>
            <a:br>
              <a:rPr lang="en-GB" noProof="0"/>
            </a:br>
            <a:r>
              <a:rPr lang="en-GB" noProof="0"/>
              <a:t>SECTION 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47DB407-4611-7CF8-438F-756D3E06F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6144" y="3471855"/>
            <a:ext cx="608965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This is the subtitle of the section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B59D750-0886-D29E-87E8-E2CD2B766AB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808" y="1358901"/>
            <a:ext cx="2908705" cy="2908705"/>
          </a:xfrm>
          <a:prstGeom prst="rect">
            <a:avLst/>
          </a:prstGeom>
        </p:spPr>
      </p:pic>
      <p:pic>
        <p:nvPicPr>
          <p:cNvPr id="4" name="Graphic 2">
            <a:extLst>
              <a:ext uri="{FF2B5EF4-FFF2-40B4-BE49-F238E27FC236}">
                <a16:creationId xmlns:a16="http://schemas.microsoft.com/office/drawing/2014/main" id="{AC052A5A-AC02-B98B-8D39-4AFEF781F59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67B5F6-F8E4-D736-6005-CFFB224CA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bg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3194FB2B-849F-764E-47F8-969F3778CF4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24" y="211247"/>
            <a:ext cx="779032" cy="3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26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FE7B9D31-FB52-84D0-4D7F-A77CE0F93D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E7B9D31-FB52-84D0-4D7F-A77CE0F93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B975FFC-89CE-1C9E-0EFF-EE539DA5EC02}"/>
              </a:ext>
            </a:extLst>
          </p:cNvPr>
          <p:cNvSpPr/>
          <p:nvPr userDrawn="1"/>
        </p:nvSpPr>
        <p:spPr>
          <a:xfrm>
            <a:off x="1" y="2132157"/>
            <a:ext cx="12192001" cy="4725843"/>
          </a:xfrm>
          <a:custGeom>
            <a:avLst/>
            <a:gdLst>
              <a:gd name="connsiteX0" fmla="*/ 9144001 w 9144001"/>
              <a:gd name="connsiteY0" fmla="*/ 0 h 3544382"/>
              <a:gd name="connsiteX1" fmla="*/ 9144001 w 9144001"/>
              <a:gd name="connsiteY1" fmla="*/ 3544382 h 3544382"/>
              <a:gd name="connsiteX2" fmla="*/ 0 w 9144001"/>
              <a:gd name="connsiteY2" fmla="*/ 3544382 h 3544382"/>
              <a:gd name="connsiteX3" fmla="*/ 0 w 9144001"/>
              <a:gd name="connsiteY3" fmla="*/ 1783833 h 354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1" h="3544382">
                <a:moveTo>
                  <a:pt x="9144001" y="0"/>
                </a:moveTo>
                <a:lnTo>
                  <a:pt x="9144001" y="3544382"/>
                </a:lnTo>
                <a:lnTo>
                  <a:pt x="0" y="3544382"/>
                </a:lnTo>
                <a:lnTo>
                  <a:pt x="0" y="178383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sz="2400" noProof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3CBDD92-68A3-85AB-30B7-3C4BFF9503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3035" y="2956497"/>
            <a:ext cx="2496000" cy="264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200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 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A9D3AA6-C59D-10D0-C5E7-95BC51D53DA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3035" y="2956497"/>
            <a:ext cx="2160000" cy="2640000"/>
          </a:xfrm>
          <a:custGeom>
            <a:avLst/>
            <a:gdLst>
              <a:gd name="connsiteX0" fmla="*/ 0 w 1620000"/>
              <a:gd name="connsiteY0" fmla="*/ 0 h 1980000"/>
              <a:gd name="connsiteX1" fmla="*/ 54000 w 1620000"/>
              <a:gd name="connsiteY1" fmla="*/ 0 h 1980000"/>
              <a:gd name="connsiteX2" fmla="*/ 54000 w 1620000"/>
              <a:gd name="connsiteY2" fmla="*/ 1926000 h 1980000"/>
              <a:gd name="connsiteX3" fmla="*/ 1620000 w 1620000"/>
              <a:gd name="connsiteY3" fmla="*/ 1926000 h 1980000"/>
              <a:gd name="connsiteX4" fmla="*/ 1620000 w 1620000"/>
              <a:gd name="connsiteY4" fmla="*/ 1980000 h 1980000"/>
              <a:gd name="connsiteX5" fmla="*/ 54000 w 1620000"/>
              <a:gd name="connsiteY5" fmla="*/ 1980000 h 1980000"/>
              <a:gd name="connsiteX6" fmla="*/ 0 w 1620000"/>
              <a:gd name="connsiteY6" fmla="*/ 1980000 h 1980000"/>
              <a:gd name="connsiteX7" fmla="*/ 0 w 1620000"/>
              <a:gd name="connsiteY7" fmla="*/ 1926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0000" h="1980000">
                <a:moveTo>
                  <a:pt x="0" y="0"/>
                </a:moveTo>
                <a:lnTo>
                  <a:pt x="54000" y="0"/>
                </a:lnTo>
                <a:lnTo>
                  <a:pt x="54000" y="1926000"/>
                </a:lnTo>
                <a:lnTo>
                  <a:pt x="1620000" y="1926000"/>
                </a:lnTo>
                <a:lnTo>
                  <a:pt x="1620000" y="1980000"/>
                </a:lnTo>
                <a:lnTo>
                  <a:pt x="54000" y="1980000"/>
                </a:lnTo>
                <a:lnTo>
                  <a:pt x="0" y="1980000"/>
                </a:lnTo>
                <a:lnTo>
                  <a:pt x="0" y="192600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200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CB53AC-B6F0-3367-0BAB-6741BCDF90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80180" y="2956497"/>
            <a:ext cx="2496000" cy="264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200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 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4745BED-F63E-024C-6D93-9BEF75E5CE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97325" y="2956497"/>
            <a:ext cx="2496000" cy="264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200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  </a:t>
            </a:r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A0754D9C-1BB1-0BAF-BD94-98A6270B02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57DC2C3-B87F-B785-7125-56595B3518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4471" y="2956497"/>
            <a:ext cx="2496000" cy="264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200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 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60FF74E9-D909-2560-C37C-350FAD9446E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31035" y="1756497"/>
            <a:ext cx="960000" cy="9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 rtl="0">
              <a:buNone/>
              <a:defRPr sz="1333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Insert icon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37F31E27-8861-286F-D91C-651DC1697BE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148180" y="1756497"/>
            <a:ext cx="960000" cy="9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 rtl="0">
              <a:buNone/>
              <a:defRPr sz="1333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Insert icon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BF6F62AD-99DF-3D63-CDE4-10764ADCAED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965325" y="1756497"/>
            <a:ext cx="960000" cy="9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 rtl="0">
              <a:buNone/>
              <a:defRPr sz="1333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Insert icon</a:t>
            </a:r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C0E7B419-090D-BC56-146D-D8CF17F1EBF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782471" y="1756497"/>
            <a:ext cx="960000" cy="960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 rtl="0">
              <a:buNone/>
              <a:defRPr sz="1333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Insert icon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C5440F4-22CA-2426-378B-0CB19FDB4B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80180" y="2956497"/>
            <a:ext cx="2160000" cy="2640000"/>
          </a:xfrm>
          <a:custGeom>
            <a:avLst/>
            <a:gdLst>
              <a:gd name="connsiteX0" fmla="*/ 0 w 1620000"/>
              <a:gd name="connsiteY0" fmla="*/ 0 h 1980000"/>
              <a:gd name="connsiteX1" fmla="*/ 54000 w 1620000"/>
              <a:gd name="connsiteY1" fmla="*/ 0 h 1980000"/>
              <a:gd name="connsiteX2" fmla="*/ 54000 w 1620000"/>
              <a:gd name="connsiteY2" fmla="*/ 1926000 h 1980000"/>
              <a:gd name="connsiteX3" fmla="*/ 1620000 w 1620000"/>
              <a:gd name="connsiteY3" fmla="*/ 1926000 h 1980000"/>
              <a:gd name="connsiteX4" fmla="*/ 1620000 w 1620000"/>
              <a:gd name="connsiteY4" fmla="*/ 1980000 h 1980000"/>
              <a:gd name="connsiteX5" fmla="*/ 54000 w 1620000"/>
              <a:gd name="connsiteY5" fmla="*/ 1980000 h 1980000"/>
              <a:gd name="connsiteX6" fmla="*/ 0 w 1620000"/>
              <a:gd name="connsiteY6" fmla="*/ 1980000 h 1980000"/>
              <a:gd name="connsiteX7" fmla="*/ 0 w 1620000"/>
              <a:gd name="connsiteY7" fmla="*/ 1926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0000" h="1980000">
                <a:moveTo>
                  <a:pt x="0" y="0"/>
                </a:moveTo>
                <a:lnTo>
                  <a:pt x="54000" y="0"/>
                </a:lnTo>
                <a:lnTo>
                  <a:pt x="54000" y="1926000"/>
                </a:lnTo>
                <a:lnTo>
                  <a:pt x="1620000" y="1926000"/>
                </a:lnTo>
                <a:lnTo>
                  <a:pt x="1620000" y="1980000"/>
                </a:lnTo>
                <a:lnTo>
                  <a:pt x="54000" y="1980000"/>
                </a:lnTo>
                <a:lnTo>
                  <a:pt x="0" y="1980000"/>
                </a:lnTo>
                <a:lnTo>
                  <a:pt x="0" y="192600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200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 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3A1C8E4-5008-AC0A-B5E9-057EB9045C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7325" y="2956497"/>
            <a:ext cx="2160000" cy="2640000"/>
          </a:xfrm>
          <a:custGeom>
            <a:avLst/>
            <a:gdLst>
              <a:gd name="connsiteX0" fmla="*/ 0 w 1620000"/>
              <a:gd name="connsiteY0" fmla="*/ 0 h 1980000"/>
              <a:gd name="connsiteX1" fmla="*/ 54000 w 1620000"/>
              <a:gd name="connsiteY1" fmla="*/ 0 h 1980000"/>
              <a:gd name="connsiteX2" fmla="*/ 54000 w 1620000"/>
              <a:gd name="connsiteY2" fmla="*/ 1926000 h 1980000"/>
              <a:gd name="connsiteX3" fmla="*/ 1620000 w 1620000"/>
              <a:gd name="connsiteY3" fmla="*/ 1926000 h 1980000"/>
              <a:gd name="connsiteX4" fmla="*/ 1620000 w 1620000"/>
              <a:gd name="connsiteY4" fmla="*/ 1980000 h 1980000"/>
              <a:gd name="connsiteX5" fmla="*/ 54000 w 1620000"/>
              <a:gd name="connsiteY5" fmla="*/ 1980000 h 1980000"/>
              <a:gd name="connsiteX6" fmla="*/ 0 w 1620000"/>
              <a:gd name="connsiteY6" fmla="*/ 1980000 h 1980000"/>
              <a:gd name="connsiteX7" fmla="*/ 0 w 1620000"/>
              <a:gd name="connsiteY7" fmla="*/ 1926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0000" h="1980000">
                <a:moveTo>
                  <a:pt x="0" y="0"/>
                </a:moveTo>
                <a:lnTo>
                  <a:pt x="54000" y="0"/>
                </a:lnTo>
                <a:lnTo>
                  <a:pt x="54000" y="1926000"/>
                </a:lnTo>
                <a:lnTo>
                  <a:pt x="1620000" y="1926000"/>
                </a:lnTo>
                <a:lnTo>
                  <a:pt x="1620000" y="1980000"/>
                </a:lnTo>
                <a:lnTo>
                  <a:pt x="54000" y="1980000"/>
                </a:lnTo>
                <a:lnTo>
                  <a:pt x="0" y="1980000"/>
                </a:lnTo>
                <a:lnTo>
                  <a:pt x="0" y="192600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200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  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0DE95C3-3763-D2EA-35C7-A1E20FBD41C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14471" y="2956497"/>
            <a:ext cx="2160000" cy="2640000"/>
          </a:xfrm>
          <a:custGeom>
            <a:avLst/>
            <a:gdLst>
              <a:gd name="connsiteX0" fmla="*/ 0 w 1620000"/>
              <a:gd name="connsiteY0" fmla="*/ 0 h 1980000"/>
              <a:gd name="connsiteX1" fmla="*/ 54000 w 1620000"/>
              <a:gd name="connsiteY1" fmla="*/ 0 h 1980000"/>
              <a:gd name="connsiteX2" fmla="*/ 54000 w 1620000"/>
              <a:gd name="connsiteY2" fmla="*/ 1926000 h 1980000"/>
              <a:gd name="connsiteX3" fmla="*/ 1620000 w 1620000"/>
              <a:gd name="connsiteY3" fmla="*/ 1926000 h 1980000"/>
              <a:gd name="connsiteX4" fmla="*/ 1620000 w 1620000"/>
              <a:gd name="connsiteY4" fmla="*/ 1980000 h 1980000"/>
              <a:gd name="connsiteX5" fmla="*/ 54000 w 1620000"/>
              <a:gd name="connsiteY5" fmla="*/ 1980000 h 1980000"/>
              <a:gd name="connsiteX6" fmla="*/ 0 w 1620000"/>
              <a:gd name="connsiteY6" fmla="*/ 1980000 h 1980000"/>
              <a:gd name="connsiteX7" fmla="*/ 0 w 1620000"/>
              <a:gd name="connsiteY7" fmla="*/ 1926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0000" h="1980000">
                <a:moveTo>
                  <a:pt x="0" y="0"/>
                </a:moveTo>
                <a:lnTo>
                  <a:pt x="54000" y="0"/>
                </a:lnTo>
                <a:lnTo>
                  <a:pt x="54000" y="1926000"/>
                </a:lnTo>
                <a:lnTo>
                  <a:pt x="1620000" y="1926000"/>
                </a:lnTo>
                <a:lnTo>
                  <a:pt x="1620000" y="1980000"/>
                </a:lnTo>
                <a:lnTo>
                  <a:pt x="54000" y="1980000"/>
                </a:lnTo>
                <a:lnTo>
                  <a:pt x="0" y="1980000"/>
                </a:lnTo>
                <a:lnTo>
                  <a:pt x="0" y="192600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200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  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946BAE2-2C07-282C-33CC-B53DFC879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035" y="3724784"/>
            <a:ext cx="1920000" cy="153845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467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D223A60-2E27-E67E-37C5-8641E5D9B5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8180" y="3724784"/>
            <a:ext cx="1920000" cy="153845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467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50711CE2-DE07-E8B9-2CB8-32E21E30CA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2471" y="3724784"/>
            <a:ext cx="1920000" cy="153845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467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41AA9AB-A0D1-3B8D-EDB6-F4380D8E7BA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85325" y="3724784"/>
            <a:ext cx="1920000" cy="153845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anose="020B0604020202020204" pitchFamily="34" charset="0"/>
              <a:buNone/>
              <a:defRPr sz="1467" b="0" spc="-27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65254064-1AFF-463D-AAC1-76CFA917A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035" y="3191222"/>
            <a:ext cx="1920000" cy="45140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467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/>
              <a:t>THIS IS THE TITLE </a:t>
            </a:r>
            <a:br>
              <a:rPr lang="en-GB" noProof="0"/>
            </a:br>
            <a:r>
              <a:rPr lang="en-GB" noProof="0"/>
              <a:t>OF A PARAGRAPH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98D1C52A-80BE-DB18-7583-CA12DD00C9C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68180" y="3191222"/>
            <a:ext cx="1920000" cy="45140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467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/>
              <a:t>THIS IS THE TITLE </a:t>
            </a:r>
            <a:br>
              <a:rPr lang="en-GB" noProof="0"/>
            </a:br>
            <a:r>
              <a:rPr lang="en-GB" noProof="0"/>
              <a:t>OF A PARAGRAPH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209BA42D-4D2B-68D2-CEC5-0C614BB8AAF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485325" y="3191222"/>
            <a:ext cx="1920000" cy="45140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467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/>
              <a:t>THIS IS THE TITLE </a:t>
            </a:r>
            <a:br>
              <a:rPr lang="en-GB" noProof="0"/>
            </a:br>
            <a:r>
              <a:rPr lang="en-GB" noProof="0"/>
              <a:t>OF A PARAGRAPH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6691AED5-3B96-25A6-217B-9008A5328F1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02471" y="3191222"/>
            <a:ext cx="1920000" cy="45140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467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/>
              <a:t>THIS IS THE TITLE </a:t>
            </a:r>
            <a:br>
              <a:rPr lang="en-GB" noProof="0"/>
            </a:br>
            <a:r>
              <a:rPr lang="en-GB" noProof="0"/>
              <a:t>OF A PARAGRAPH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5CBAA4A5-A0CB-4505-5D14-D6ABF820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56" y="219282"/>
            <a:ext cx="10878688" cy="410369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rtl="0">
              <a:lnSpc>
                <a:spcPct val="100000"/>
              </a:lnSpc>
              <a:defRPr sz="2667" b="1" cap="all" spc="53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THIS IS THE SLIDE TITLE</a:t>
            </a: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8408BA77-6FE5-8325-F5B7-7707F09153A0}"/>
              </a:ext>
            </a:extLst>
          </p:cNvPr>
          <p:cNvSpPr/>
          <p:nvPr userDrawn="1"/>
        </p:nvSpPr>
        <p:spPr>
          <a:xfrm>
            <a:off x="656656" y="692675"/>
            <a:ext cx="576000" cy="4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651D14-9D10-7A8E-62BC-6560F4438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83D680CC-9455-E10A-0901-F42997F5F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24" y="211247"/>
            <a:ext cx="779032" cy="3970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653E81-5E0E-D89A-3EC2-FF9D82CC29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6496400"/>
            <a:ext cx="2112000" cy="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7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E58E209-F219-CA07-48F6-B0B07DADEA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4310771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58E209-F219-CA07-48F6-B0B07DADEA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2">
            <a:extLst>
              <a:ext uri="{FF2B5EF4-FFF2-40B4-BE49-F238E27FC236}">
                <a16:creationId xmlns:a16="http://schemas.microsoft.com/office/drawing/2014/main" id="{A8970E7E-173A-02DF-6F45-032FF2C125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9231" t="31162" r="7147" b="12847"/>
          <a:stretch/>
        </p:blipFill>
        <p:spPr>
          <a:xfrm>
            <a:off x="1" y="0"/>
            <a:ext cx="12191307" cy="6857611"/>
          </a:xfrm>
          <a:custGeom>
            <a:avLst/>
            <a:gdLst>
              <a:gd name="connsiteX0" fmla="*/ 0 w 9143480"/>
              <a:gd name="connsiteY0" fmla="*/ 0 h 5143208"/>
              <a:gd name="connsiteX1" fmla="*/ 9143480 w 9143480"/>
              <a:gd name="connsiteY1" fmla="*/ 0 h 5143208"/>
              <a:gd name="connsiteX2" fmla="*/ 9143480 w 9143480"/>
              <a:gd name="connsiteY2" fmla="*/ 3361573 h 5143208"/>
              <a:gd name="connsiteX3" fmla="*/ 10748 w 9143480"/>
              <a:gd name="connsiteY3" fmla="*/ 5143208 h 5143208"/>
              <a:gd name="connsiteX4" fmla="*/ 0 w 9143480"/>
              <a:gd name="connsiteY4" fmla="*/ 5143208 h 514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480" h="5143208">
                <a:moveTo>
                  <a:pt x="0" y="0"/>
                </a:moveTo>
                <a:lnTo>
                  <a:pt x="9143480" y="0"/>
                </a:lnTo>
                <a:lnTo>
                  <a:pt x="9143480" y="3361573"/>
                </a:lnTo>
                <a:lnTo>
                  <a:pt x="10748" y="5143208"/>
                </a:lnTo>
                <a:lnTo>
                  <a:pt x="0" y="5143208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4AE14B-C973-0CA3-696E-F1D9C5304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51" y="1116298"/>
            <a:ext cx="10045283" cy="1625060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rtl="0">
              <a:defRPr sz="5867" b="1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This is the NAME </a:t>
            </a:r>
            <a:br>
              <a:rPr lang="en-GB" noProof="0"/>
            </a:br>
            <a:r>
              <a:rPr lang="en-GB" noProof="0"/>
              <a:t>of the presentation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1EE78A1-DE33-0DB9-4E2E-39D6820550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51" y="2966253"/>
            <a:ext cx="10045283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This is the subtitle of the presentation</a:t>
            </a: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8B9E395D-FDE7-B03C-8AC3-42D1682347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17519" y="5741703"/>
            <a:ext cx="1839628" cy="768000"/>
          </a:xfrm>
          <a:prstGeom prst="rect">
            <a:avLst/>
          </a:prstGeom>
        </p:spPr>
      </p:pic>
      <p:pic>
        <p:nvPicPr>
          <p:cNvPr id="3" name="Picture 2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4C3D8362-80F2-FEEC-17B6-D02CA51D6259}"/>
              </a:ext>
            </a:extLst>
          </p:cNvPr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223" y="315570"/>
            <a:ext cx="1504924" cy="7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7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34A5ECC-734F-6A95-222F-52F8D5A69F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4A5ECC-734F-6A95-222F-52F8D5A69F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ECFE4C-4FA0-0AF5-D139-29FF8311B8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55" y="1179486"/>
            <a:ext cx="1087869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/>
              <a:t>THIS IS THE TITLE OF A PARAGRAPH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67EFA4F-F461-514E-E57E-EBCD6978D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55" y="1505471"/>
            <a:ext cx="10878692" cy="1776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>
                <a:solidFill>
                  <a:schemeClr val="accent1"/>
                </a:solidFill>
              </a:defRPr>
            </a:lvl1pPr>
            <a:lvl2pPr marL="460788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>
                <a:solidFill>
                  <a:schemeClr val="accent1"/>
                </a:solidFill>
              </a:defRPr>
            </a:lvl2pPr>
            <a:lvl3pPr marL="691183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</a:defRPr>
            </a:lvl3pPr>
          </a:lstStyle>
          <a:p>
            <a:pPr lvl="0"/>
            <a:r>
              <a:rPr lang="en-GB" noProof="0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EB30AEDE-9AE5-7875-A088-8908C536C3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61A380E4-34A7-B097-922A-5AB5EDB11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56" y="219282"/>
            <a:ext cx="10878688" cy="410369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rtl="0">
              <a:lnSpc>
                <a:spcPct val="100000"/>
              </a:lnSpc>
              <a:defRPr sz="2667" b="1" cap="all" spc="53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THIS IS THE SLIDE TITLE</a:t>
            </a:r>
          </a:p>
        </p:txBody>
      </p:sp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461AA6AD-074D-4E8A-9510-02BA08357721}"/>
              </a:ext>
            </a:extLst>
          </p:cNvPr>
          <p:cNvSpPr/>
          <p:nvPr userDrawn="1"/>
        </p:nvSpPr>
        <p:spPr>
          <a:xfrm>
            <a:off x="656656" y="692675"/>
            <a:ext cx="576000" cy="4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46BF64-1FFA-18A3-97AB-3494C29F7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655" y="3673804"/>
            <a:ext cx="1087869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/>
              <a:t>THIS IS THE TITLE OF A PARAGRAPH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5DAEE39-F301-BA02-6FDD-58624732A3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655" y="3999789"/>
            <a:ext cx="10878692" cy="1776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>
                <a:solidFill>
                  <a:schemeClr val="accent1"/>
                </a:solidFill>
              </a:defRPr>
            </a:lvl1pPr>
            <a:lvl2pPr marL="460788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>
                <a:solidFill>
                  <a:schemeClr val="accent1"/>
                </a:solidFill>
              </a:defRPr>
            </a:lvl2pPr>
            <a:lvl3pPr marL="691183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</a:defRPr>
            </a:lvl3pPr>
          </a:lstStyle>
          <a:p>
            <a:pPr lvl="0"/>
            <a:r>
              <a:rPr lang="en-GB" noProof="0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96706A-0F19-7BD4-A9F7-B1CC7D2FB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3FDBF965-D12E-C332-CE7F-F73B66B08EA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24" y="211247"/>
            <a:ext cx="779032" cy="397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7EFF09-9863-CC60-33CE-BD610D8B3B7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6496400"/>
            <a:ext cx="2112000" cy="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22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CE9E18DE-02EC-2AB9-B5BC-2FAB53E9B0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9E18DE-02EC-2AB9-B5BC-2FAB53E9B0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7E3B154-C15A-9C31-F728-0F9F5F2DC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653" y="649230"/>
            <a:ext cx="10878691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This is the slide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ECFE4C-4FA0-0AF5-D139-29FF8311B8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55" y="1583471"/>
            <a:ext cx="1087869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/>
              <a:t>THIS IS THE TITLE OF A PARAGRAPH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67EFA4F-F461-514E-E57E-EBCD6978D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55" y="1909456"/>
            <a:ext cx="10878692" cy="38637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>
                <a:solidFill>
                  <a:schemeClr val="accent1"/>
                </a:solidFill>
              </a:defRPr>
            </a:lvl1pPr>
            <a:lvl2pPr marL="460788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>
                <a:solidFill>
                  <a:schemeClr val="accent1"/>
                </a:solidFill>
              </a:defRPr>
            </a:lvl2pPr>
            <a:lvl3pPr marL="691183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</a:defRPr>
            </a:lvl3pPr>
          </a:lstStyle>
          <a:p>
            <a:pPr lvl="0"/>
            <a:r>
              <a:rPr lang="en-GB" noProof="0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EB30AEDE-9AE5-7875-A088-8908C536C3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2FA89C-C184-4EB9-A5BE-C2B13FA0B0D5}"/>
              </a:ext>
            </a:extLst>
          </p:cNvPr>
          <p:cNvSpPr/>
          <p:nvPr userDrawn="1"/>
        </p:nvSpPr>
        <p:spPr>
          <a:xfrm>
            <a:off x="656655" y="971633"/>
            <a:ext cx="576000" cy="4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8AA561FD-C294-92C1-D9F1-0F3E60615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56" y="219282"/>
            <a:ext cx="10878688" cy="410369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rtl="0">
              <a:lnSpc>
                <a:spcPct val="100000"/>
              </a:lnSpc>
              <a:defRPr sz="2667" b="1" cap="all" spc="53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THIS IS THE SLIDE 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3C0BCE7-3CFC-E934-DA36-39869855B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6F049891-6ADE-1772-8230-E142EC89694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24" y="211247"/>
            <a:ext cx="779032" cy="397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8EC21-AED1-7C52-2DB8-362A068CE2F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6496400"/>
            <a:ext cx="2112000" cy="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32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8A40553-0148-92B2-486F-60B7F25D7DAB}"/>
              </a:ext>
            </a:extLst>
          </p:cNvPr>
          <p:cNvSpPr/>
          <p:nvPr userDrawn="1"/>
        </p:nvSpPr>
        <p:spPr>
          <a:xfrm>
            <a:off x="1" y="2132157"/>
            <a:ext cx="12192001" cy="4725843"/>
          </a:xfrm>
          <a:custGeom>
            <a:avLst/>
            <a:gdLst>
              <a:gd name="connsiteX0" fmla="*/ 9144001 w 9144001"/>
              <a:gd name="connsiteY0" fmla="*/ 0 h 3544382"/>
              <a:gd name="connsiteX1" fmla="*/ 9144001 w 9144001"/>
              <a:gd name="connsiteY1" fmla="*/ 3544382 h 3544382"/>
              <a:gd name="connsiteX2" fmla="*/ 0 w 9144001"/>
              <a:gd name="connsiteY2" fmla="*/ 3544382 h 3544382"/>
              <a:gd name="connsiteX3" fmla="*/ 0 w 9144001"/>
              <a:gd name="connsiteY3" fmla="*/ 1783833 h 354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1" h="3544382">
                <a:moveTo>
                  <a:pt x="9144001" y="0"/>
                </a:moveTo>
                <a:lnTo>
                  <a:pt x="9144001" y="3544382"/>
                </a:lnTo>
                <a:lnTo>
                  <a:pt x="0" y="3544382"/>
                </a:lnTo>
                <a:lnTo>
                  <a:pt x="0" y="178383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8B192A-5767-F85C-BF9C-126DCD9D57D4}"/>
              </a:ext>
            </a:extLst>
          </p:cNvPr>
          <p:cNvSpPr/>
          <p:nvPr userDrawn="1"/>
        </p:nvSpPr>
        <p:spPr>
          <a:xfrm>
            <a:off x="235528" y="0"/>
            <a:ext cx="11720945" cy="6668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067" noProof="0"/>
          </a:p>
        </p:txBody>
      </p:sp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CE9E18DE-02EC-2AB9-B5BC-2FAB53E9B0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9E18DE-02EC-2AB9-B5BC-2FAB53E9B0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7E3B154-C15A-9C31-F728-0F9F5F2DC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653" y="649230"/>
            <a:ext cx="10878691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This is the slide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ECFE4C-4FA0-0AF5-D139-29FF8311B8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55" y="1583471"/>
            <a:ext cx="1087869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/>
              <a:t>THIS IS THE TITLE OF A PARAGRAPH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67EFA4F-F461-514E-E57E-EBCD6978D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55" y="1909456"/>
            <a:ext cx="10878692" cy="38637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>
                <a:solidFill>
                  <a:schemeClr val="accent1"/>
                </a:solidFill>
              </a:defRPr>
            </a:lvl1pPr>
            <a:lvl2pPr marL="460788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>
                <a:solidFill>
                  <a:schemeClr val="accent1"/>
                </a:solidFill>
              </a:defRPr>
            </a:lvl2pPr>
            <a:lvl3pPr marL="691183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</a:defRPr>
            </a:lvl3pPr>
          </a:lstStyle>
          <a:p>
            <a:pPr lvl="0"/>
            <a:r>
              <a:rPr lang="en-GB" noProof="0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EB30AEDE-9AE5-7875-A088-8908C536C3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2FA89C-C184-4EB9-A5BE-C2B13FA0B0D5}"/>
              </a:ext>
            </a:extLst>
          </p:cNvPr>
          <p:cNvSpPr/>
          <p:nvPr userDrawn="1"/>
        </p:nvSpPr>
        <p:spPr>
          <a:xfrm>
            <a:off x="656655" y="971633"/>
            <a:ext cx="576000" cy="4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8AA561FD-C294-92C1-D9F1-0F3E60615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56" y="219282"/>
            <a:ext cx="10878688" cy="410369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rtl="0">
              <a:lnSpc>
                <a:spcPct val="100000"/>
              </a:lnSpc>
              <a:defRPr sz="2667" b="1" cap="all" spc="53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THIS IS THE 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8BFE-E380-73B4-B927-394F3C898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613C6132-21D9-B339-546B-08327016E8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24" y="211247"/>
            <a:ext cx="779032" cy="397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6034D2-77FA-4D2F-AA55-1A979EB6EFE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6496400"/>
            <a:ext cx="2112000" cy="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04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34A5ECC-734F-6A95-222F-52F8D5A69F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4A5ECC-734F-6A95-222F-52F8D5A69F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ECFE4C-4FA0-0AF5-D139-29FF8311B8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55" y="1179486"/>
            <a:ext cx="1087869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1"/>
                  <a:tileRect/>
                </a:gradFill>
              </a:defRPr>
            </a:lvl1pPr>
          </a:lstStyle>
          <a:p>
            <a:pPr lvl="0"/>
            <a:r>
              <a:rPr lang="en-GB" noProof="0"/>
              <a:t>THIS IS THE TITLE OF A PARAGRAPH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67EFA4F-F461-514E-E57E-EBCD6978D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55" y="1505470"/>
            <a:ext cx="10878692" cy="42677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>
                <a:solidFill>
                  <a:schemeClr val="accent1"/>
                </a:solidFill>
              </a:defRPr>
            </a:lvl1pPr>
            <a:lvl2pPr marL="460788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>
                <a:solidFill>
                  <a:schemeClr val="accent1"/>
                </a:solidFill>
              </a:defRPr>
            </a:lvl2pPr>
            <a:lvl3pPr marL="691183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</a:defRPr>
            </a:lvl3pPr>
          </a:lstStyle>
          <a:p>
            <a:pPr lvl="0"/>
            <a:r>
              <a:rPr lang="en-GB" noProof="0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EB30AEDE-9AE5-7875-A088-8908C536C3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61A380E4-34A7-B097-922A-5AB5EDB11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56" y="219282"/>
            <a:ext cx="10878688" cy="410369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rtl="0">
              <a:lnSpc>
                <a:spcPct val="100000"/>
              </a:lnSpc>
              <a:defRPr sz="2667" b="1" cap="all" spc="53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THIS IS THE SLIDE TITLE</a:t>
            </a:r>
          </a:p>
        </p:txBody>
      </p:sp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461AA6AD-074D-4E8A-9510-02BA08357721}"/>
              </a:ext>
            </a:extLst>
          </p:cNvPr>
          <p:cNvSpPr/>
          <p:nvPr userDrawn="1"/>
        </p:nvSpPr>
        <p:spPr>
          <a:xfrm>
            <a:off x="656656" y="692675"/>
            <a:ext cx="576000" cy="4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 noProof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A018B3-F278-0F18-8AAE-8D2E64E63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426CB8A1-2851-4010-0E52-F9C6CD31CD7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24" y="211247"/>
            <a:ext cx="779032" cy="397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8D81BD-7F65-BFBE-8F06-4BFFD6B886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6496400"/>
            <a:ext cx="2112000" cy="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57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34A5ECC-734F-6A95-222F-52F8D5A69F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4A5ECC-734F-6A95-222F-52F8D5A69F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ECFE4C-4FA0-0AF5-D139-29FF8311B8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55" y="1179486"/>
            <a:ext cx="1087869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/>
              <a:t>THIS IS THE TITLE OF A PARAGRAPH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67EFA4F-F461-514E-E57E-EBCD6978D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55" y="1505471"/>
            <a:ext cx="10878692" cy="1776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>
                <a:solidFill>
                  <a:schemeClr val="accent1"/>
                </a:solidFill>
              </a:defRPr>
            </a:lvl1pPr>
            <a:lvl2pPr marL="460788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>
                <a:solidFill>
                  <a:schemeClr val="accent1"/>
                </a:solidFill>
              </a:defRPr>
            </a:lvl2pPr>
            <a:lvl3pPr marL="691183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</a:defRPr>
            </a:lvl3pPr>
          </a:lstStyle>
          <a:p>
            <a:pPr lvl="0"/>
            <a:r>
              <a:rPr lang="en-GB" noProof="0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EB30AEDE-9AE5-7875-A088-8908C536C3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61A380E4-34A7-B097-922A-5AB5EDB11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56" y="219282"/>
            <a:ext cx="10878688" cy="410369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rtl="0">
              <a:lnSpc>
                <a:spcPct val="100000"/>
              </a:lnSpc>
              <a:defRPr sz="2667" b="1" cap="all" spc="53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THIS IS THE SLIDE TITLE</a:t>
            </a:r>
          </a:p>
        </p:txBody>
      </p:sp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461AA6AD-074D-4E8A-9510-02BA08357721}"/>
              </a:ext>
            </a:extLst>
          </p:cNvPr>
          <p:cNvSpPr/>
          <p:nvPr userDrawn="1"/>
        </p:nvSpPr>
        <p:spPr>
          <a:xfrm>
            <a:off x="656656" y="692675"/>
            <a:ext cx="576000" cy="4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46BF64-1FFA-18A3-97AB-3494C29F7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655" y="3673804"/>
            <a:ext cx="1087869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/>
              <a:t>THIS IS THE TITLE OF A PARAGRAPH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5DAEE39-F301-BA02-6FDD-58624732A3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655" y="3999789"/>
            <a:ext cx="10878692" cy="1776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>
                <a:solidFill>
                  <a:schemeClr val="accent1"/>
                </a:solidFill>
              </a:defRPr>
            </a:lvl1pPr>
            <a:lvl2pPr marL="460788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>
                <a:solidFill>
                  <a:schemeClr val="accent1"/>
                </a:solidFill>
              </a:defRPr>
            </a:lvl2pPr>
            <a:lvl3pPr marL="691183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</a:defRPr>
            </a:lvl3pPr>
          </a:lstStyle>
          <a:p>
            <a:pPr lvl="0"/>
            <a:r>
              <a:rPr lang="en-GB" noProof="0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96706A-0F19-7BD4-A9F7-B1CC7D2FB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3FDBF965-D12E-C332-CE7F-F73B66B08EA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24" y="211247"/>
            <a:ext cx="779032" cy="397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7EFF09-9863-CC60-33CE-BD610D8B3B7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6496400"/>
            <a:ext cx="2112000" cy="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6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CE9E18DE-02EC-2AB9-B5BC-2FAB53E9B0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9E18DE-02EC-2AB9-B5BC-2FAB53E9B0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7E3B154-C15A-9C31-F728-0F9F5F2DC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653" y="649230"/>
            <a:ext cx="10878691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This is the slide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ECFE4C-4FA0-0AF5-D139-29FF8311B8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55" y="1583471"/>
            <a:ext cx="1087869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/>
              <a:t>THIS IS THE TITLE OF A PARAGRAPH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67EFA4F-F461-514E-E57E-EBCD6978D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55" y="1909456"/>
            <a:ext cx="10878692" cy="38637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>
                <a:solidFill>
                  <a:schemeClr val="accent1"/>
                </a:solidFill>
              </a:defRPr>
            </a:lvl1pPr>
            <a:lvl2pPr marL="460788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>
                <a:solidFill>
                  <a:schemeClr val="accent1"/>
                </a:solidFill>
              </a:defRPr>
            </a:lvl2pPr>
            <a:lvl3pPr marL="691183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</a:defRPr>
            </a:lvl3pPr>
          </a:lstStyle>
          <a:p>
            <a:pPr lvl="0"/>
            <a:r>
              <a:rPr lang="en-GB" noProof="0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EB30AEDE-9AE5-7875-A088-8908C536C3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2FA89C-C184-4EB9-A5BE-C2B13FA0B0D5}"/>
              </a:ext>
            </a:extLst>
          </p:cNvPr>
          <p:cNvSpPr/>
          <p:nvPr userDrawn="1"/>
        </p:nvSpPr>
        <p:spPr>
          <a:xfrm>
            <a:off x="656655" y="971633"/>
            <a:ext cx="576000" cy="4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8AA561FD-C294-92C1-D9F1-0F3E60615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56" y="219282"/>
            <a:ext cx="10878688" cy="410369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rtl="0">
              <a:lnSpc>
                <a:spcPct val="100000"/>
              </a:lnSpc>
              <a:defRPr sz="2667" b="1" cap="all" spc="53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THIS IS THE SLIDE 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3C0BCE7-3CFC-E934-DA36-39869855B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6F049891-6ADE-1772-8230-E142EC89694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24" y="211247"/>
            <a:ext cx="779032" cy="397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8EC21-AED1-7C52-2DB8-362A068CE2F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6496400"/>
            <a:ext cx="2112000" cy="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41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8A40553-0148-92B2-486F-60B7F25D7DAB}"/>
              </a:ext>
            </a:extLst>
          </p:cNvPr>
          <p:cNvSpPr/>
          <p:nvPr userDrawn="1"/>
        </p:nvSpPr>
        <p:spPr>
          <a:xfrm>
            <a:off x="1" y="2132157"/>
            <a:ext cx="12192001" cy="4725843"/>
          </a:xfrm>
          <a:custGeom>
            <a:avLst/>
            <a:gdLst>
              <a:gd name="connsiteX0" fmla="*/ 9144001 w 9144001"/>
              <a:gd name="connsiteY0" fmla="*/ 0 h 3544382"/>
              <a:gd name="connsiteX1" fmla="*/ 9144001 w 9144001"/>
              <a:gd name="connsiteY1" fmla="*/ 3544382 h 3544382"/>
              <a:gd name="connsiteX2" fmla="*/ 0 w 9144001"/>
              <a:gd name="connsiteY2" fmla="*/ 3544382 h 3544382"/>
              <a:gd name="connsiteX3" fmla="*/ 0 w 9144001"/>
              <a:gd name="connsiteY3" fmla="*/ 1783833 h 354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1" h="3544382">
                <a:moveTo>
                  <a:pt x="9144001" y="0"/>
                </a:moveTo>
                <a:lnTo>
                  <a:pt x="9144001" y="3544382"/>
                </a:lnTo>
                <a:lnTo>
                  <a:pt x="0" y="3544382"/>
                </a:lnTo>
                <a:lnTo>
                  <a:pt x="0" y="178383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8B192A-5767-F85C-BF9C-126DCD9D57D4}"/>
              </a:ext>
            </a:extLst>
          </p:cNvPr>
          <p:cNvSpPr/>
          <p:nvPr userDrawn="1"/>
        </p:nvSpPr>
        <p:spPr>
          <a:xfrm>
            <a:off x="235528" y="0"/>
            <a:ext cx="11720945" cy="6668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1067" noProof="0"/>
          </a:p>
        </p:txBody>
      </p:sp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CE9E18DE-02EC-2AB9-B5BC-2FAB53E9B0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9E18DE-02EC-2AB9-B5BC-2FAB53E9B0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7E3B154-C15A-9C31-F728-0F9F5F2DC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653" y="649230"/>
            <a:ext cx="10878691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This is the slide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ECFE4C-4FA0-0AF5-D139-29FF8311B8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55" y="1583471"/>
            <a:ext cx="1087869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/>
              <a:t>THIS IS THE TITLE OF A PARAGRAPH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67EFA4F-F461-514E-E57E-EBCD6978D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55" y="1909456"/>
            <a:ext cx="10878692" cy="38637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>
                <a:solidFill>
                  <a:schemeClr val="accent1"/>
                </a:solidFill>
              </a:defRPr>
            </a:lvl1pPr>
            <a:lvl2pPr marL="460788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>
                <a:solidFill>
                  <a:schemeClr val="accent1"/>
                </a:solidFill>
              </a:defRPr>
            </a:lvl2pPr>
            <a:lvl3pPr marL="691183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</a:defRPr>
            </a:lvl3pPr>
          </a:lstStyle>
          <a:p>
            <a:pPr lvl="0"/>
            <a:r>
              <a:rPr lang="en-GB" noProof="0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EB30AEDE-9AE5-7875-A088-8908C536C3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2FA89C-C184-4EB9-A5BE-C2B13FA0B0D5}"/>
              </a:ext>
            </a:extLst>
          </p:cNvPr>
          <p:cNvSpPr/>
          <p:nvPr userDrawn="1"/>
        </p:nvSpPr>
        <p:spPr>
          <a:xfrm>
            <a:off x="656655" y="971633"/>
            <a:ext cx="576000" cy="4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8AA561FD-C294-92C1-D9F1-0F3E60615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56" y="219282"/>
            <a:ext cx="10878688" cy="410369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rtl="0">
              <a:lnSpc>
                <a:spcPct val="100000"/>
              </a:lnSpc>
              <a:defRPr sz="2667" b="1" cap="all" spc="53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THIS IS THE 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8BFE-E380-73B4-B927-394F3C898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613C6132-21D9-B339-546B-08327016E8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24" y="211247"/>
            <a:ext cx="779032" cy="397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6034D2-77FA-4D2F-AA55-1A979EB6EFE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6496400"/>
            <a:ext cx="2112000" cy="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58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C46A81-ABB9-0A44-6BC8-130474BC7A55}"/>
              </a:ext>
            </a:extLst>
          </p:cNvPr>
          <p:cNvSpPr/>
          <p:nvPr userDrawn="1"/>
        </p:nvSpPr>
        <p:spPr>
          <a:xfrm>
            <a:off x="7872000" y="0"/>
            <a:ext cx="43200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/>
          </a:p>
        </p:txBody>
      </p:sp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CE9E18DE-02EC-2AB9-B5BC-2FAB53E9B0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9E18DE-02EC-2AB9-B5BC-2FAB53E9B0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7E3B154-C15A-9C31-F728-0F9F5F2DC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653" y="649230"/>
            <a:ext cx="67200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This is the slide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ECFE4C-4FA0-0AF5-D139-29FF8311B8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655" y="1583471"/>
            <a:ext cx="67200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en-GB" noProof="0"/>
              <a:t>THIS IS THE TITLE OF A PARAGRAPH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67EFA4F-F461-514E-E57E-EBCD6978D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55" y="1909456"/>
            <a:ext cx="6720000" cy="38637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>
                <a:solidFill>
                  <a:schemeClr val="accent1"/>
                </a:solidFill>
              </a:defRPr>
            </a:lvl1pPr>
            <a:lvl2pPr marL="460788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>
                <a:solidFill>
                  <a:schemeClr val="accent1"/>
                </a:solidFill>
              </a:defRPr>
            </a:lvl2pPr>
            <a:lvl3pPr marL="691183" indent="-228594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>
                <a:solidFill>
                  <a:schemeClr val="accent1"/>
                </a:solidFill>
              </a:defRPr>
            </a:lvl3pPr>
          </a:lstStyle>
          <a:p>
            <a:pPr lvl="0"/>
            <a:r>
              <a:rPr lang="en-GB" noProof="0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EB30AEDE-9AE5-7875-A088-8908C536C3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66423" y="6258027"/>
            <a:ext cx="779032" cy="3252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2FA89C-C184-4EB9-A5BE-C2B13FA0B0D5}"/>
              </a:ext>
            </a:extLst>
          </p:cNvPr>
          <p:cNvSpPr/>
          <p:nvPr userDrawn="1"/>
        </p:nvSpPr>
        <p:spPr>
          <a:xfrm>
            <a:off x="656655" y="971633"/>
            <a:ext cx="576000" cy="4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8AA561FD-C294-92C1-D9F1-0F3E60615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656" y="219282"/>
            <a:ext cx="6720000" cy="410369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rtl="0">
              <a:lnSpc>
                <a:spcPct val="100000"/>
              </a:lnSpc>
              <a:defRPr sz="2667" b="1" cap="all" spc="53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THIS IS THE SLIDE 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3A107A5-31EA-9E3C-B9C9-F0A1F31602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92000" y="1909456"/>
            <a:ext cx="2880000" cy="38637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 b="0" spc="-2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A5C2F65-20C5-99E5-EB34-F153A991E1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92000" y="1583471"/>
            <a:ext cx="2880000" cy="2462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spc="-2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TITLE OF A PARAGRAPH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CF8D45-8CC9-B172-E837-C50B74A09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084" y="6434426"/>
            <a:ext cx="315017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933">
                <a:solidFill>
                  <a:schemeClr val="accent1"/>
                </a:solidFill>
              </a:defRPr>
            </a:lvl1pPr>
          </a:lstStyle>
          <a:p>
            <a:fld id="{809B0AF7-3924-4693-AD32-8215A03979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28A2EC70-B15E-E1F8-7C0F-AD453D9B348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24" y="211247"/>
            <a:ext cx="779032" cy="397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9939A0-6D07-2221-5156-87003A3FCE6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6496400"/>
            <a:ext cx="2112000" cy="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56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A056ED5-FE5A-FFDF-D272-912E02456E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51" imgH="351" progId="TCLayout.ActiveDocument.1">
                  <p:embed/>
                </p:oleObj>
              </mc:Choice>
              <mc:Fallback>
                <p:oleObj name="think-cell Slide" r:id="rId17" imgW="351" imgH="351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056ED5-FE5A-FFDF-D272-912E02456E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16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192" r:id="rId10"/>
    <p:sldLayoutId id="2147484234" r:id="rId11"/>
    <p:sldLayoutId id="2147484235" r:id="rId12"/>
    <p:sldLayoutId id="2147484236" r:id="rId13"/>
    <p:sldLayoutId id="2147484237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1A28BE5-0D0D-B14B-8B6D-ED61B82F80F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A28BE5-0D0D-B14B-8B6D-ED61B82F80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5C6E6AD-C3A2-9B24-76A6-DEC8B729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77" y="1912145"/>
            <a:ext cx="10659448" cy="2172637"/>
          </a:xfrm>
        </p:spPr>
        <p:txBody>
          <a:bodyPr vert="horz"/>
          <a:lstStyle/>
          <a:p>
            <a:br>
              <a:rPr lang="en-GB" sz="4800" dirty="0"/>
            </a:br>
            <a:r>
              <a:rPr lang="en-GB" sz="4800" dirty="0" err="1"/>
              <a:t>Informasjonsmøte</a:t>
            </a:r>
            <a:br>
              <a:rPr lang="en-GB" sz="4800" dirty="0"/>
            </a:br>
            <a:r>
              <a:rPr lang="en-GB" sz="3600" dirty="0" err="1"/>
              <a:t>forhandler</a:t>
            </a:r>
            <a:r>
              <a:rPr lang="en-GB" sz="3600" dirty="0"/>
              <a:t> IT </a:t>
            </a:r>
            <a:r>
              <a:rPr lang="en-GB" sz="3600" dirty="0" err="1"/>
              <a:t>STANDARISERInG</a:t>
            </a:r>
            <a:r>
              <a:rPr lang="en-GB" sz="3600" dirty="0"/>
              <a:t> (FIS) 2025 </a:t>
            </a:r>
            <a:br>
              <a:rPr lang="en-GB" sz="4800" dirty="0"/>
            </a:br>
            <a:endParaRPr lang="en-GB" sz="4000" b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23EC5-72C3-EDDE-6243-1A2BCDA26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177" y="3653895"/>
            <a:ext cx="10045283" cy="430887"/>
          </a:xfrm>
        </p:spPr>
        <p:txBody>
          <a:bodyPr/>
          <a:lstStyle/>
          <a:p>
            <a:r>
              <a:rPr lang="en-GB" dirty="0"/>
              <a:t>Juni 2025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52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419E0-1AFE-0751-BC4A-5D8A02D38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4D70384-335B-90E2-9A11-0E5CC834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56" y="219282"/>
            <a:ext cx="10878688" cy="369332"/>
          </a:xfrm>
        </p:spPr>
        <p:txBody>
          <a:bodyPr/>
          <a:lstStyle/>
          <a:p>
            <a:pPr>
              <a:buNone/>
            </a:pPr>
            <a:r>
              <a:rPr lang="nb-NO" sz="2400" b="1"/>
              <a:t>Kommende aktiviteter: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D0796789-795B-A130-D002-465E3F06EB1B}"/>
              </a:ext>
            </a:extLst>
          </p:cNvPr>
          <p:cNvSpPr txBox="1">
            <a:spLocks/>
          </p:cNvSpPr>
          <p:nvPr/>
        </p:nvSpPr>
        <p:spPr>
          <a:xfrm>
            <a:off x="778439" y="1700854"/>
            <a:ext cx="10635121" cy="34562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0788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1183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1" dirty="0"/>
              <a:t>Evaluere mulige systempartnere (inkl. EG)</a:t>
            </a:r>
          </a:p>
          <a:p>
            <a:pPr marL="462589" lvl="2" indent="0">
              <a:buNone/>
            </a:pPr>
            <a:r>
              <a:rPr lang="nb-NO" sz="1600" dirty="0"/>
              <a:t>Dialog med leverandører om mulige løsninger</a:t>
            </a:r>
          </a:p>
          <a:p>
            <a:r>
              <a:rPr lang="nb-NO" sz="1600" b="1" dirty="0"/>
              <a:t>Beslutningsgrunnlag og anbefaling</a:t>
            </a:r>
          </a:p>
          <a:p>
            <a:r>
              <a:rPr lang="nb-NO" sz="1600" b="1" dirty="0"/>
              <a:t>Eventuell forhandlingsrunde og konseptvalg</a:t>
            </a:r>
          </a:p>
        </p:txBody>
      </p:sp>
    </p:spTree>
    <p:extLst>
      <p:ext uri="{BB962C8B-B14F-4D97-AF65-F5344CB8AC3E}">
        <p14:creationId xmlns:p14="http://schemas.microsoft.com/office/powerpoint/2010/main" val="79154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6C862-44F2-9E76-EC45-7FDC23C83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F4892BE-DEB9-7C10-4273-FA49F4F3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56" y="219282"/>
            <a:ext cx="10878688" cy="369332"/>
          </a:xfrm>
        </p:spPr>
        <p:txBody>
          <a:bodyPr/>
          <a:lstStyle/>
          <a:p>
            <a:pPr>
              <a:buNone/>
            </a:pPr>
            <a:r>
              <a:rPr lang="nb-NO" sz="2400" b="1" dirty="0"/>
              <a:t>Hvorfor Franchise Prosjektet?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B7ABFE1E-BE1A-6808-995C-E3BA97856CDE}"/>
              </a:ext>
            </a:extLst>
          </p:cNvPr>
          <p:cNvSpPr txBox="1">
            <a:spLocks/>
          </p:cNvSpPr>
          <p:nvPr/>
        </p:nvSpPr>
        <p:spPr>
          <a:xfrm>
            <a:off x="577281" y="1447386"/>
            <a:ext cx="10635121" cy="34562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0788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1183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b="1" dirty="0"/>
              <a:t>Dere har vært tydelige: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33" b="1" dirty="0"/>
              <a:t>Systemene er ustabile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33" b="1" dirty="0"/>
              <a:t>Feil blir ikke håndtert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33" b="1" dirty="0"/>
              <a:t>Support er svak og gir lite eierskap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33" b="1" dirty="0"/>
              <a:t>EG gir ikke nok utvikling uten bestilling og kostnad</a:t>
            </a:r>
          </a:p>
          <a:p>
            <a:pPr marL="0" indent="0">
              <a:buNone/>
            </a:pPr>
            <a:endParaRPr lang="nb-NO" sz="2000" b="1" dirty="0"/>
          </a:p>
          <a:p>
            <a:pPr marL="0" indent="0">
              <a:buNone/>
            </a:pPr>
            <a:r>
              <a:rPr lang="nb-NO" sz="2000" b="1" dirty="0"/>
              <a:t>Det handler om driftshverdag: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33" b="1" dirty="0"/>
              <a:t>For mye tid på å “løse systemet” – ikke drive butikk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33" b="1" dirty="0"/>
              <a:t>For lite informasjon og for liten påvirkning lokalt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1933" b="1" dirty="0"/>
          </a:p>
          <a:p>
            <a:pPr marL="0" indent="0">
              <a:buNone/>
            </a:pPr>
            <a:r>
              <a:rPr lang="nb-NO" sz="2000" b="1" dirty="0">
                <a:solidFill>
                  <a:srgbClr val="00B050"/>
                </a:solidFill>
              </a:rPr>
              <a:t>Vårt svar: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33" b="1" dirty="0"/>
              <a:t>SGDN IT overtar eierskap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33" b="1" dirty="0"/>
              <a:t>Vi går for en felles løsning som gir bedre kontroll, bedre støtte og mer effektive prosesser – for alle</a:t>
            </a:r>
            <a:endParaRPr lang="nb-NO" sz="1733" dirty="0"/>
          </a:p>
        </p:txBody>
      </p:sp>
      <p:pic>
        <p:nvPicPr>
          <p:cNvPr id="5122" name="Picture 2" descr="22,700+ Sad Smiley Face Stock Photos, Pictures &amp; Royalty ...">
            <a:extLst>
              <a:ext uri="{FF2B5EF4-FFF2-40B4-BE49-F238E27FC236}">
                <a16:creationId xmlns:a16="http://schemas.microsoft.com/office/drawing/2014/main" id="{E0CF4454-B768-19A8-B2D9-8A218C0BD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41" y="1177687"/>
            <a:ext cx="1367083" cy="111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4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17A74-2A7C-63E0-671F-E926DFACB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D99A0AB-9FA5-A319-B842-8446988F5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56" y="219282"/>
            <a:ext cx="10878688" cy="369332"/>
          </a:xfrm>
        </p:spPr>
        <p:txBody>
          <a:bodyPr/>
          <a:lstStyle/>
          <a:p>
            <a:pPr>
              <a:buNone/>
            </a:pPr>
            <a:r>
              <a:rPr lang="nb-NO" sz="2400" dirty="0"/>
              <a:t>Vi vurdere nå:</a:t>
            </a:r>
            <a:endParaRPr lang="nb-NO" sz="2400" b="1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AE5AE816-D6CA-9B80-2621-24672FDF788E}"/>
              </a:ext>
            </a:extLst>
          </p:cNvPr>
          <p:cNvSpPr txBox="1">
            <a:spLocks/>
          </p:cNvSpPr>
          <p:nvPr/>
        </p:nvSpPr>
        <p:spPr>
          <a:xfrm>
            <a:off x="570931" y="2469736"/>
            <a:ext cx="10635121" cy="34562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0788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1183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2000" b="1" dirty="0"/>
              <a:t>Nåværende løsning (NX) og hele dagens systemstruktur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b="1" dirty="0"/>
              <a:t>Nytt priskalkulasjonssystem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b="1" dirty="0"/>
              <a:t>Erstatning/utvikling for Vareportalen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b="1" dirty="0"/>
              <a:t>Erstatning/utvikling for </a:t>
            </a:r>
            <a:r>
              <a:rPr lang="nb-NO" sz="2000" b="1" dirty="0" err="1"/>
              <a:t>ProffPortalen</a:t>
            </a:r>
            <a:endParaRPr lang="nb-NO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b="1" dirty="0"/>
              <a:t>Sentral </a:t>
            </a:r>
            <a:r>
              <a:rPr lang="nb-NO" sz="2000" b="1" dirty="0" err="1"/>
              <a:t>kontraktsmodell</a:t>
            </a:r>
            <a:r>
              <a:rPr lang="nb-NO" sz="2000" b="1" dirty="0"/>
              <a:t> med EG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b="1" dirty="0"/>
              <a:t>Bedre støtte og eierskap på support, drift og utvikling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29375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A790D-BF5F-50B9-EC31-FD05EA3C5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08087A8-E1C6-71D1-20DC-BD07CD26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56" y="219282"/>
            <a:ext cx="10878688" cy="369332"/>
          </a:xfrm>
        </p:spPr>
        <p:txBody>
          <a:bodyPr/>
          <a:lstStyle/>
          <a:p>
            <a:r>
              <a:rPr lang="nb-NO" sz="2400" dirty="0"/>
              <a:t>Hva betyr dette for butikkene? 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2E94DDE0-9F7D-39CD-70FF-98B00F33030E}"/>
              </a:ext>
            </a:extLst>
          </p:cNvPr>
          <p:cNvSpPr txBox="1">
            <a:spLocks/>
          </p:cNvSpPr>
          <p:nvPr/>
        </p:nvSpPr>
        <p:spPr>
          <a:xfrm>
            <a:off x="778439" y="1221429"/>
            <a:ext cx="10635121" cy="34562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0788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1183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b="1" dirty="0"/>
              <a:t>Mål: Ett felles system med klar struktur og støtte</a:t>
            </a:r>
          </a:p>
          <a:p>
            <a:pPr marL="0" indent="0">
              <a:buNone/>
            </a:pPr>
            <a:endParaRPr lang="nb-NO" sz="2000" b="1" dirty="0"/>
          </a:p>
          <a:p>
            <a:pPr marL="0" indent="0">
              <a:buNone/>
            </a:pPr>
            <a:r>
              <a:rPr lang="nb-NO" sz="2000" b="1" dirty="0"/>
              <a:t>Det nye oppsettet betyr:</a:t>
            </a:r>
          </a:p>
          <a:p>
            <a:pPr lvl="1"/>
            <a:r>
              <a:rPr lang="nb-NO" sz="1933" dirty="0"/>
              <a:t>Standardoppsett for alle – enklere å drifte og supportere</a:t>
            </a:r>
          </a:p>
          <a:p>
            <a:pPr lvl="1"/>
            <a:r>
              <a:rPr lang="nb-NO" sz="1933" dirty="0"/>
              <a:t>Modulvalg tilpasset størrelse og behov</a:t>
            </a:r>
          </a:p>
          <a:p>
            <a:pPr lvl="1"/>
            <a:r>
              <a:rPr lang="nb-NO" sz="1933" dirty="0"/>
              <a:t>Felles utvikling og prioriteringer</a:t>
            </a:r>
          </a:p>
          <a:p>
            <a:pPr lvl="1"/>
            <a:r>
              <a:rPr lang="nb-NO" sz="1933" dirty="0"/>
              <a:t>Sentral eierskap: </a:t>
            </a:r>
          </a:p>
          <a:p>
            <a:pPr lvl="1"/>
            <a:r>
              <a:rPr lang="nb-NO" sz="1933" dirty="0"/>
              <a:t>SGDN jobber direkte med EG på deres vegne</a:t>
            </a:r>
          </a:p>
          <a:p>
            <a:pPr marL="0" indent="0">
              <a:buNone/>
            </a:pPr>
            <a:endParaRPr lang="nb-NO" sz="2000" b="1" dirty="0"/>
          </a:p>
          <a:p>
            <a:pPr marL="0" indent="0">
              <a:buNone/>
            </a:pPr>
            <a:r>
              <a:rPr lang="nb-NO" sz="2000" b="1" dirty="0"/>
              <a:t>Fordeler:</a:t>
            </a:r>
            <a:endParaRPr lang="nb-NO" sz="2000" dirty="0"/>
          </a:p>
          <a:p>
            <a:pPr lvl="1"/>
            <a:r>
              <a:rPr lang="nb-NO" sz="1933" dirty="0"/>
              <a:t>Mindre nedetid, mer stabil drift</a:t>
            </a:r>
          </a:p>
          <a:p>
            <a:pPr lvl="1"/>
            <a:r>
              <a:rPr lang="nb-NO" sz="1933" dirty="0"/>
              <a:t>Enklere å få gjennom endringer</a:t>
            </a:r>
          </a:p>
          <a:p>
            <a:pPr lvl="1"/>
            <a:r>
              <a:rPr lang="nb-NO" sz="1933" dirty="0"/>
              <a:t>Optimera har eierskap til løsningene, ikke bare butikken</a:t>
            </a:r>
          </a:p>
          <a:p>
            <a:pPr lvl="1"/>
            <a:r>
              <a:rPr lang="nb-NO" sz="1933" dirty="0"/>
              <a:t>Dere får fokusere på salg og kunder – ikke tekniske problemer</a:t>
            </a:r>
            <a:endParaRPr lang="nb-NO" sz="1533" dirty="0"/>
          </a:p>
        </p:txBody>
      </p:sp>
    </p:spTree>
    <p:extLst>
      <p:ext uri="{BB962C8B-B14F-4D97-AF65-F5344CB8AC3E}">
        <p14:creationId xmlns:p14="http://schemas.microsoft.com/office/powerpoint/2010/main" val="318381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d Dart Board Stock Illustrations ...">
            <a:extLst>
              <a:ext uri="{FF2B5EF4-FFF2-40B4-BE49-F238E27FC236}">
                <a16:creationId xmlns:a16="http://schemas.microsoft.com/office/drawing/2014/main" id="{7047EF06-21A6-0AFF-747C-B7FE63EBA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511">
            <a:off x="10045368" y="754231"/>
            <a:ext cx="2143125" cy="2143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0FB116E8-C753-7BF1-C605-909BF99A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FORMÅL MED </a:t>
            </a:r>
            <a:r>
              <a:rPr lang="nb-NO" err="1"/>
              <a:t>hovedPROSJEKTET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449941D-3B5C-A627-DF1D-881AF67F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1991">
            <a:off x="7887893" y="3009537"/>
            <a:ext cx="3331408" cy="3069746"/>
          </a:xfrm>
          <a:prstGeom prst="rect">
            <a:avLst/>
          </a:prstGeom>
          <a:ln>
            <a:noFill/>
          </a:ln>
        </p:spPr>
      </p:pic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A8D5472C-E8CC-85A6-FAE6-F3F47BF2E40F}"/>
              </a:ext>
            </a:extLst>
          </p:cNvPr>
          <p:cNvSpPr txBox="1">
            <a:spLocks/>
          </p:cNvSpPr>
          <p:nvPr/>
        </p:nvSpPr>
        <p:spPr>
          <a:xfrm>
            <a:off x="603044" y="1557303"/>
            <a:ext cx="9944669" cy="34562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0788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1183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b="1"/>
              <a:t>Målet med prosjektet er å etablere en felles, standardisert og robust systemplattform for franchise butikker i SGDN. </a:t>
            </a:r>
          </a:p>
          <a:p>
            <a:pPr marL="0" indent="0">
              <a:buNone/>
            </a:pPr>
            <a:endParaRPr lang="nb-NO" sz="1800" b="1"/>
          </a:p>
          <a:p>
            <a:pPr marL="0" indent="0">
              <a:buNone/>
            </a:pPr>
            <a:r>
              <a:rPr lang="nb-NO" sz="1800" b="1"/>
              <a:t>Plattformen skal:</a:t>
            </a:r>
          </a:p>
          <a:p>
            <a:pPr marL="0" indent="0">
              <a:buNone/>
            </a:pPr>
            <a:endParaRPr lang="nb-NO" sz="2000" b="1"/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Understøtte og effektivisere butikkdrift, sentralstyring og vareflyt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Sørge for en mer brukervennlig og stabil løsning for butikkene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Redusere kompleksitet og kostnader gjennom felles struktur og eierskap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Sikre at kjeden samlet har kontroll over data, utvikling og videre tilpasninger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Levere bedre integrasjon med andre sentrale systemer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/>
              <a:t>Være en plattform for videre digital utvikling og innovasjon i SGDN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78C39CF2-F296-5706-6600-737250F25EA3}"/>
              </a:ext>
            </a:extLst>
          </p:cNvPr>
          <p:cNvSpPr txBox="1">
            <a:spLocks/>
          </p:cNvSpPr>
          <p:nvPr/>
        </p:nvSpPr>
        <p:spPr>
          <a:xfrm rot="224451">
            <a:off x="11047015" y="1733109"/>
            <a:ext cx="275899" cy="1731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0788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1183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100" b="1" i="0">
                <a:solidFill>
                  <a:srgbClr val="646568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nb-NO" sz="1100" b="0" i="0">
                <a:solidFill>
                  <a:srgbClr val="646568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342900" indent="-342900">
              <a:buFont typeface="+mj-lt"/>
              <a:buAutoNum type="arabicPeriod"/>
            </a:pPr>
            <a:endParaRPr lang="nb-NO"/>
          </a:p>
          <a:p>
            <a:pPr marL="342900" indent="-342900">
              <a:buFont typeface="+mj-lt"/>
              <a:buAutoNum type="arabicPeriod"/>
            </a:pPr>
            <a:endParaRPr lang="nb-NO"/>
          </a:p>
          <a:p>
            <a:pPr marL="342900" indent="-342900">
              <a:buFont typeface="+mj-lt"/>
              <a:buAutoNum type="arabicPeriod"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57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A034A6C-EF62-5DCC-010B-A7A0C7402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0A78924-8588-7352-7329-3D5045DC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56" y="219282"/>
            <a:ext cx="10878688" cy="369332"/>
          </a:xfrm>
        </p:spPr>
        <p:txBody>
          <a:bodyPr/>
          <a:lstStyle/>
          <a:p>
            <a:pPr>
              <a:buNone/>
            </a:pPr>
            <a:r>
              <a:rPr lang="nb-NO" sz="2400" b="1"/>
              <a:t>HVA HAR VI GJORT SÅ LANGT?</a:t>
            </a:r>
            <a:endParaRPr lang="nb-NO" sz="240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A0030B3D-7A28-52BE-376B-30AC2CC10CCC}"/>
              </a:ext>
            </a:extLst>
          </p:cNvPr>
          <p:cNvSpPr txBox="1">
            <a:spLocks/>
          </p:cNvSpPr>
          <p:nvPr/>
        </p:nvSpPr>
        <p:spPr>
          <a:xfrm>
            <a:off x="656655" y="1700854"/>
            <a:ext cx="10635121" cy="34562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0788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1183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Gjennomført møter med nøkkelpersoner i SGDN, Flisekompaniet og Optimera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Gjennomført informasjonsmøte med ledergruppen.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Etablert felles arbeidsgruppe og styringsstruktur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Etablert samhandlingsform og arbeidsstruktur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Kartlagt og dokumentert utfordringer med dagens løsninger (bl.a. </a:t>
            </a:r>
            <a:r>
              <a:rPr lang="nb-NO" sz="1600" dirty="0" err="1"/>
              <a:t>Nexstep</a:t>
            </a:r>
            <a:r>
              <a:rPr lang="nb-NO" sz="16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Påbegynt arbeidet med å identifisere behov innen: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Bestillingsportal / vareportal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Kampanjenett / leverandørportal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Rapporterings løsning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Drift, support og integrasjoner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Gjennomført workshops og SWOT-analyse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Påbegynt vurdering av alternative leverandører og systemplattformer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Startet arbeidet med å definere prosjektets </a:t>
            </a:r>
            <a:r>
              <a:rPr lang="nb-NO" sz="1600" dirty="0" err="1"/>
              <a:t>scope</a:t>
            </a:r>
            <a:r>
              <a:rPr lang="nb-NO" sz="1600" dirty="0"/>
              <a:t> og mulige løsningsmodeller</a:t>
            </a:r>
          </a:p>
        </p:txBody>
      </p:sp>
    </p:spTree>
    <p:extLst>
      <p:ext uri="{BB962C8B-B14F-4D97-AF65-F5344CB8AC3E}">
        <p14:creationId xmlns:p14="http://schemas.microsoft.com/office/powerpoint/2010/main" val="341156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3242D-16DC-63C5-6E60-7124528FF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AABD50E-2BC2-6F8F-FEEB-DA271762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56" y="219282"/>
            <a:ext cx="10878688" cy="369332"/>
          </a:xfrm>
        </p:spPr>
        <p:txBody>
          <a:bodyPr/>
          <a:lstStyle/>
          <a:p>
            <a:pPr>
              <a:buNone/>
            </a:pPr>
            <a:r>
              <a:rPr lang="nb-NO" sz="2400" b="1"/>
              <a:t>Pågående arbeid i prosjektet:</a:t>
            </a:r>
            <a:endParaRPr lang="nb-NO" sz="240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90CA670D-6C7D-23A8-B937-D7C372DA68CC}"/>
              </a:ext>
            </a:extLst>
          </p:cNvPr>
          <p:cNvSpPr txBox="1">
            <a:spLocks/>
          </p:cNvSpPr>
          <p:nvPr/>
        </p:nvSpPr>
        <p:spPr>
          <a:xfrm>
            <a:off x="778439" y="1186504"/>
            <a:ext cx="10635121" cy="34562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594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0788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1183" indent="-228594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Kartlegging og behovsanalyse innen: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b="1" dirty="0"/>
              <a:t>Bestillingsportal</a:t>
            </a:r>
            <a:endParaRPr lang="nb-NO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b="1" dirty="0"/>
              <a:t>Kampanjenett og leverandørportal</a:t>
            </a:r>
            <a:endParaRPr lang="nb-NO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b="1" dirty="0"/>
              <a:t>Analyse og rapporterings løsning</a:t>
            </a:r>
            <a:endParaRPr lang="nb-NO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b="1" dirty="0" err="1"/>
              <a:t>Nexstep</a:t>
            </a:r>
            <a:r>
              <a:rPr lang="nb-NO" sz="1600" b="1" dirty="0"/>
              <a:t> og alternativer</a:t>
            </a:r>
            <a:endParaRPr lang="nb-NO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Evaluering av løsninger og leverandører basert på behov fra hele SGDN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Arbeid med å definere tydelig og realistisk </a:t>
            </a:r>
            <a:r>
              <a:rPr lang="nb-NO" sz="1600" dirty="0" err="1"/>
              <a:t>scope</a:t>
            </a:r>
            <a:endParaRPr lang="nb-NO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Tett dialog med prosesseiere og nøkkelpersoner i SGDN</a:t>
            </a:r>
          </a:p>
          <a:p>
            <a:pPr marL="0" indent="0">
              <a:buNone/>
            </a:pPr>
            <a:endParaRPr lang="nb-NO" sz="1600" b="1" dirty="0"/>
          </a:p>
          <a:p>
            <a:pPr marL="0" indent="0">
              <a:buNone/>
            </a:pPr>
            <a:r>
              <a:rPr lang="nb-NO" sz="1600" b="1" dirty="0"/>
              <a:t>IT jobber med ansettelse av en dedikert prosesseier / applikasjonseier</a:t>
            </a:r>
            <a:endParaRPr lang="nb-NO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Skal ha sentralt eierskap og følge opp systemdrift etter prosjektet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Målet er at ressursen er på plass innen utgangen av året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600" dirty="0"/>
          </a:p>
          <a:p>
            <a:pPr>
              <a:buNone/>
            </a:pPr>
            <a:r>
              <a:rPr lang="nb-NO" sz="1600" b="1" dirty="0"/>
              <a:t>Avtalespor mot EG:</a:t>
            </a:r>
            <a:endParaRPr lang="nb-NO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Vi jobber parallelt med å analysere eksisterende avtale med EG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Dersom vi skal gå videre med EG som leverandør, må avtalen håndteres sentralt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Det er derfor viktig at vi har gode forhandlingskort på plass før vi går i dialog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9024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A1309-338D-0791-258E-4079F6B68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241">
            <a:extLst>
              <a:ext uri="{FF2B5EF4-FFF2-40B4-BE49-F238E27FC236}">
                <a16:creationId xmlns:a16="http://schemas.microsoft.com/office/drawing/2014/main" id="{C68C6322-D800-84D2-32E6-BF41A42A17A8}"/>
              </a:ext>
            </a:extLst>
          </p:cNvPr>
          <p:cNvSpPr/>
          <p:nvPr/>
        </p:nvSpPr>
        <p:spPr>
          <a:xfrm>
            <a:off x="1220738" y="4067572"/>
            <a:ext cx="6404291" cy="2314178"/>
          </a:xfrm>
          <a:prstGeom prst="rect">
            <a:avLst/>
          </a:prstGeom>
          <a:solidFill>
            <a:schemeClr val="bg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1067">
                <a:solidFill>
                  <a:schemeClr val="tx1"/>
                </a:solidFill>
              </a:rPr>
              <a:t>Arbeidsgruppe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747292B5-8643-F6CE-8C2D-0992D93BF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56" y="219282"/>
            <a:ext cx="10878688" cy="369332"/>
          </a:xfrm>
        </p:spPr>
        <p:txBody>
          <a:bodyPr/>
          <a:lstStyle/>
          <a:p>
            <a:pPr>
              <a:buNone/>
            </a:pPr>
            <a:r>
              <a:rPr lang="en-GB" sz="2400" b="1" cap="all" spc="53" err="1">
                <a:solidFill>
                  <a:schemeClr val="accent1"/>
                </a:solidFill>
              </a:rPr>
              <a:t>Prosjekt</a:t>
            </a:r>
            <a:r>
              <a:rPr lang="en-GB" sz="2400" b="1" cap="all" spc="53">
                <a:solidFill>
                  <a:schemeClr val="accent1"/>
                </a:solidFill>
              </a:rPr>
              <a:t> org.</a:t>
            </a:r>
            <a:endParaRPr lang="nb-NO" sz="2400" b="1"/>
          </a:p>
        </p:txBody>
      </p:sp>
      <p:sp>
        <p:nvSpPr>
          <p:cNvPr id="2" name="Rektangel 171">
            <a:extLst>
              <a:ext uri="{FF2B5EF4-FFF2-40B4-BE49-F238E27FC236}">
                <a16:creationId xmlns:a16="http://schemas.microsoft.com/office/drawing/2014/main" id="{B7FF6F5E-C143-AEBF-6930-28E72FA9668B}"/>
              </a:ext>
            </a:extLst>
          </p:cNvPr>
          <p:cNvSpPr/>
          <p:nvPr/>
        </p:nvSpPr>
        <p:spPr>
          <a:xfrm>
            <a:off x="7000299" y="2231221"/>
            <a:ext cx="4173046" cy="12916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sz="1067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B9D7365-57B9-204F-E80C-E844F2053154}"/>
              </a:ext>
            </a:extLst>
          </p:cNvPr>
          <p:cNvSpPr/>
          <p:nvPr/>
        </p:nvSpPr>
        <p:spPr>
          <a:xfrm>
            <a:off x="3198429" y="1838854"/>
            <a:ext cx="2298188" cy="581663"/>
          </a:xfrm>
          <a:prstGeom prst="rect">
            <a:avLst/>
          </a:prstGeom>
          <a:noFill/>
          <a:ln>
            <a:solidFill>
              <a:srgbClr val="174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kstSylinder 57">
            <a:extLst>
              <a:ext uri="{FF2B5EF4-FFF2-40B4-BE49-F238E27FC236}">
                <a16:creationId xmlns:a16="http://schemas.microsoft.com/office/drawing/2014/main" id="{C8B5EE52-0995-5029-F5A5-0C7C7866B2C6}"/>
              </a:ext>
            </a:extLst>
          </p:cNvPr>
          <p:cNvSpPr txBox="1"/>
          <p:nvPr/>
        </p:nvSpPr>
        <p:spPr>
          <a:xfrm>
            <a:off x="3205997" y="1910623"/>
            <a:ext cx="2275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200" err="1">
                <a:solidFill>
                  <a:prstClr val="black"/>
                </a:solidFill>
                <a:latin typeface="Arial"/>
              </a:rPr>
              <a:t>Prosjekteier</a:t>
            </a:r>
            <a:endParaRPr lang="en-GB" sz="1200">
              <a:solidFill>
                <a:prstClr val="black"/>
              </a:solidFill>
              <a:latin typeface="Arial"/>
            </a:endParaRPr>
          </a:p>
          <a:p>
            <a:pPr algn="ctr" defTabSz="914354">
              <a:defRPr/>
            </a:pPr>
            <a:r>
              <a:rPr lang="en-GB" sz="800">
                <a:solidFill>
                  <a:prstClr val="black"/>
                </a:solidFill>
                <a:latin typeface="Arial"/>
              </a:rPr>
              <a:t>Anders Angell-Olsen</a:t>
            </a:r>
          </a:p>
        </p:txBody>
      </p:sp>
      <p:sp>
        <p:nvSpPr>
          <p:cNvPr id="13" name="Rektangel 71">
            <a:extLst>
              <a:ext uri="{FF2B5EF4-FFF2-40B4-BE49-F238E27FC236}">
                <a16:creationId xmlns:a16="http://schemas.microsoft.com/office/drawing/2014/main" id="{6D097DBB-357E-4B21-6B67-54E8AFAD8119}"/>
              </a:ext>
            </a:extLst>
          </p:cNvPr>
          <p:cNvSpPr/>
          <p:nvPr/>
        </p:nvSpPr>
        <p:spPr>
          <a:xfrm>
            <a:off x="7196026" y="2351295"/>
            <a:ext cx="1183137" cy="473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TekstSylinder 76">
            <a:extLst>
              <a:ext uri="{FF2B5EF4-FFF2-40B4-BE49-F238E27FC236}">
                <a16:creationId xmlns:a16="http://schemas.microsoft.com/office/drawing/2014/main" id="{36C2CC32-A3E4-07DE-A65C-EBD0A61EFBD8}"/>
              </a:ext>
            </a:extLst>
          </p:cNvPr>
          <p:cNvSpPr txBox="1"/>
          <p:nvPr/>
        </p:nvSpPr>
        <p:spPr>
          <a:xfrm>
            <a:off x="6794204" y="1852005"/>
            <a:ext cx="4585238" cy="307777"/>
          </a:xfrm>
          <a:prstGeom prst="rect">
            <a:avLst/>
          </a:prstGeom>
          <a:noFill/>
          <a:ln>
            <a:solidFill>
              <a:srgbClr val="17428C"/>
            </a:solidFill>
          </a:ln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54">
              <a:defRPr/>
            </a:pPr>
            <a:r>
              <a:rPr lang="en-GB" sz="1200" err="1">
                <a:solidFill>
                  <a:prstClr val="black"/>
                </a:solidFill>
                <a:latin typeface="Arial"/>
              </a:rPr>
              <a:t>Styringsgruppe</a:t>
            </a:r>
            <a:endParaRPr lang="en-GB"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TekstSylinder 93">
            <a:extLst>
              <a:ext uri="{FF2B5EF4-FFF2-40B4-BE49-F238E27FC236}">
                <a16:creationId xmlns:a16="http://schemas.microsoft.com/office/drawing/2014/main" id="{F233C51C-A7F0-7445-4BB1-EE9138E716B7}"/>
              </a:ext>
            </a:extLst>
          </p:cNvPr>
          <p:cNvSpPr txBox="1"/>
          <p:nvPr/>
        </p:nvSpPr>
        <p:spPr>
          <a:xfrm>
            <a:off x="7187334" y="2426544"/>
            <a:ext cx="1191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800">
                <a:solidFill>
                  <a:prstClr val="black"/>
                </a:solidFill>
                <a:latin typeface="Arial"/>
              </a:rPr>
              <a:t>Anders Angell-Olsen</a:t>
            </a:r>
          </a:p>
          <a:p>
            <a:pPr algn="ctr" defTabSz="914354">
              <a:defRPr/>
            </a:pPr>
            <a:r>
              <a:rPr lang="en-GB" sz="800">
                <a:solidFill>
                  <a:prstClr val="black"/>
                </a:solidFill>
                <a:latin typeface="Arial"/>
              </a:rPr>
              <a:t>CDIO</a:t>
            </a:r>
          </a:p>
        </p:txBody>
      </p:sp>
      <p:sp>
        <p:nvSpPr>
          <p:cNvPr id="23" name="TekstSylinder 148">
            <a:extLst>
              <a:ext uri="{FF2B5EF4-FFF2-40B4-BE49-F238E27FC236}">
                <a16:creationId xmlns:a16="http://schemas.microsoft.com/office/drawing/2014/main" id="{D2018ED0-6EF7-42DB-6A3B-0DAD617745E5}"/>
              </a:ext>
            </a:extLst>
          </p:cNvPr>
          <p:cNvSpPr txBox="1"/>
          <p:nvPr/>
        </p:nvSpPr>
        <p:spPr>
          <a:xfrm>
            <a:off x="3416448" y="2574417"/>
            <a:ext cx="183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200" err="1">
                <a:solidFill>
                  <a:prstClr val="black"/>
                </a:solidFill>
                <a:latin typeface="Arial"/>
              </a:rPr>
              <a:t>Prosjektleder</a:t>
            </a:r>
            <a:r>
              <a:rPr lang="en-GB" sz="1200">
                <a:solidFill>
                  <a:prstClr val="black"/>
                </a:solidFill>
                <a:latin typeface="Arial"/>
              </a:rPr>
              <a:t> </a:t>
            </a:r>
            <a:br>
              <a:rPr lang="en-GB" sz="1200">
                <a:solidFill>
                  <a:prstClr val="black"/>
                </a:solidFill>
                <a:latin typeface="Arial"/>
              </a:rPr>
            </a:br>
            <a:r>
              <a:rPr lang="en-GB" sz="800">
                <a:solidFill>
                  <a:prstClr val="black"/>
                </a:solidFill>
                <a:latin typeface="Arial"/>
              </a:rPr>
              <a:t>Tommy Nikolaisen</a:t>
            </a:r>
          </a:p>
        </p:txBody>
      </p:sp>
      <p:sp>
        <p:nvSpPr>
          <p:cNvPr id="24" name="Rektangel 149">
            <a:extLst>
              <a:ext uri="{FF2B5EF4-FFF2-40B4-BE49-F238E27FC236}">
                <a16:creationId xmlns:a16="http://schemas.microsoft.com/office/drawing/2014/main" id="{31657C97-A137-6528-A0E5-FCC6DB13A741}"/>
              </a:ext>
            </a:extLst>
          </p:cNvPr>
          <p:cNvSpPr/>
          <p:nvPr/>
        </p:nvSpPr>
        <p:spPr>
          <a:xfrm>
            <a:off x="3435092" y="2534418"/>
            <a:ext cx="1832952" cy="480107"/>
          </a:xfrm>
          <a:prstGeom prst="rect">
            <a:avLst/>
          </a:prstGeom>
          <a:noFill/>
          <a:ln>
            <a:solidFill>
              <a:srgbClr val="174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2" name="Kobling: vinkel 193">
            <a:extLst>
              <a:ext uri="{FF2B5EF4-FFF2-40B4-BE49-F238E27FC236}">
                <a16:creationId xmlns:a16="http://schemas.microsoft.com/office/drawing/2014/main" id="{3F858791-5885-348F-28EB-AC91EFB88C98}"/>
              </a:ext>
            </a:extLst>
          </p:cNvPr>
          <p:cNvCxnSpPr>
            <a:cxnSpLocks/>
            <a:stCxn id="6" idx="2"/>
            <a:endCxn id="24" idx="0"/>
          </p:cNvCxnSpPr>
          <p:nvPr/>
        </p:nvCxnSpPr>
        <p:spPr>
          <a:xfrm rot="16200000" flipH="1">
            <a:off x="4292595" y="2475444"/>
            <a:ext cx="113901" cy="4045"/>
          </a:xfrm>
          <a:prstGeom prst="bentConnector3">
            <a:avLst>
              <a:gd name="adj1" fmla="val 873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201">
            <a:extLst>
              <a:ext uri="{FF2B5EF4-FFF2-40B4-BE49-F238E27FC236}">
                <a16:creationId xmlns:a16="http://schemas.microsoft.com/office/drawing/2014/main" id="{F9A8995F-0A14-16F4-9E15-493754CAB309}"/>
              </a:ext>
            </a:extLst>
          </p:cNvPr>
          <p:cNvSpPr/>
          <p:nvPr/>
        </p:nvSpPr>
        <p:spPr>
          <a:xfrm>
            <a:off x="3445454" y="4481537"/>
            <a:ext cx="1832952" cy="480107"/>
          </a:xfrm>
          <a:prstGeom prst="rect">
            <a:avLst/>
          </a:prstGeom>
          <a:noFill/>
          <a:ln>
            <a:solidFill>
              <a:srgbClr val="174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39" name="TekstSylinder 212">
            <a:extLst>
              <a:ext uri="{FF2B5EF4-FFF2-40B4-BE49-F238E27FC236}">
                <a16:creationId xmlns:a16="http://schemas.microsoft.com/office/drawing/2014/main" id="{82424FC6-7DFB-5297-6B51-747FAC9DDFB2}"/>
              </a:ext>
            </a:extLst>
          </p:cNvPr>
          <p:cNvSpPr txBox="1"/>
          <p:nvPr/>
        </p:nvSpPr>
        <p:spPr>
          <a:xfrm>
            <a:off x="1658017" y="4519246"/>
            <a:ext cx="1692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200">
                <a:solidFill>
                  <a:prstClr val="black"/>
                </a:solidFill>
                <a:latin typeface="Arial"/>
              </a:rPr>
              <a:t>Kristin Sundet Tolnæs</a:t>
            </a:r>
          </a:p>
          <a:p>
            <a:pPr algn="ctr" defTabSz="914354">
              <a:defRPr/>
            </a:pPr>
            <a:r>
              <a:rPr lang="en-GB" sz="800" err="1">
                <a:solidFill>
                  <a:prstClr val="black"/>
                </a:solidFill>
                <a:latin typeface="Arial"/>
              </a:rPr>
              <a:t>Prosesseier</a:t>
            </a:r>
            <a:r>
              <a:rPr lang="en-GB" sz="800">
                <a:solidFill>
                  <a:prstClr val="black"/>
                </a:solidFill>
                <a:latin typeface="Arial"/>
              </a:rPr>
              <a:t> Optimera Handel</a:t>
            </a:r>
          </a:p>
        </p:txBody>
      </p:sp>
      <p:sp>
        <p:nvSpPr>
          <p:cNvPr id="40" name="Rektangel 213">
            <a:extLst>
              <a:ext uri="{FF2B5EF4-FFF2-40B4-BE49-F238E27FC236}">
                <a16:creationId xmlns:a16="http://schemas.microsoft.com/office/drawing/2014/main" id="{72FFC3D8-EC36-ABB5-9E2E-04EA8C3364EE}"/>
              </a:ext>
            </a:extLst>
          </p:cNvPr>
          <p:cNvSpPr/>
          <p:nvPr/>
        </p:nvSpPr>
        <p:spPr>
          <a:xfrm>
            <a:off x="5332163" y="4484010"/>
            <a:ext cx="1832952" cy="480107"/>
          </a:xfrm>
          <a:prstGeom prst="rect">
            <a:avLst/>
          </a:prstGeom>
          <a:noFill/>
          <a:ln>
            <a:solidFill>
              <a:srgbClr val="174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41" name="Rektangel 214">
            <a:extLst>
              <a:ext uri="{FF2B5EF4-FFF2-40B4-BE49-F238E27FC236}">
                <a16:creationId xmlns:a16="http://schemas.microsoft.com/office/drawing/2014/main" id="{628A5E58-A2FA-F586-8B09-D672D91C40FD}"/>
              </a:ext>
            </a:extLst>
          </p:cNvPr>
          <p:cNvSpPr/>
          <p:nvPr/>
        </p:nvSpPr>
        <p:spPr>
          <a:xfrm>
            <a:off x="1578823" y="4481537"/>
            <a:ext cx="1832952" cy="480107"/>
          </a:xfrm>
          <a:prstGeom prst="rect">
            <a:avLst/>
          </a:prstGeom>
          <a:noFill/>
          <a:ln>
            <a:solidFill>
              <a:srgbClr val="174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42" name="TekstSylinder 216">
            <a:extLst>
              <a:ext uri="{FF2B5EF4-FFF2-40B4-BE49-F238E27FC236}">
                <a16:creationId xmlns:a16="http://schemas.microsoft.com/office/drawing/2014/main" id="{BD08BAEF-5D49-5D20-998E-9795F2122B46}"/>
              </a:ext>
            </a:extLst>
          </p:cNvPr>
          <p:cNvSpPr txBox="1"/>
          <p:nvPr/>
        </p:nvSpPr>
        <p:spPr>
          <a:xfrm>
            <a:off x="5301722" y="4526046"/>
            <a:ext cx="1832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200">
                <a:solidFill>
                  <a:prstClr val="black"/>
                </a:solidFill>
                <a:latin typeface="Arial"/>
              </a:rPr>
              <a:t>Anniken Keil</a:t>
            </a:r>
          </a:p>
          <a:p>
            <a:pPr algn="ctr" defTabSz="914354">
              <a:defRPr/>
            </a:pPr>
            <a:r>
              <a:rPr lang="nb-NO" sz="800"/>
              <a:t>Forhandlerdirektør Optimera Handel</a:t>
            </a:r>
            <a:endParaRPr lang="en-GB" sz="80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3" name="Kobling: vinkel 220">
            <a:extLst>
              <a:ext uri="{FF2B5EF4-FFF2-40B4-BE49-F238E27FC236}">
                <a16:creationId xmlns:a16="http://schemas.microsoft.com/office/drawing/2014/main" id="{89E2FD13-917F-F73A-7649-EC0FF51A648E}"/>
              </a:ext>
            </a:extLst>
          </p:cNvPr>
          <p:cNvCxnSpPr>
            <a:cxnSpLocks/>
            <a:stCxn id="24" idx="2"/>
            <a:endCxn id="38" idx="0"/>
          </p:cNvCxnSpPr>
          <p:nvPr/>
        </p:nvCxnSpPr>
        <p:spPr>
          <a:xfrm rot="16200000" flipH="1">
            <a:off x="3623243" y="3742850"/>
            <a:ext cx="1467012" cy="10362"/>
          </a:xfrm>
          <a:prstGeom prst="bentConnector3">
            <a:avLst>
              <a:gd name="adj1" fmla="val 1000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Kobling: vinkel 222">
            <a:extLst>
              <a:ext uri="{FF2B5EF4-FFF2-40B4-BE49-F238E27FC236}">
                <a16:creationId xmlns:a16="http://schemas.microsoft.com/office/drawing/2014/main" id="{820A8E1D-226A-B84F-CD03-3BD8D494B17F}"/>
              </a:ext>
            </a:extLst>
          </p:cNvPr>
          <p:cNvCxnSpPr>
            <a:cxnSpLocks/>
            <a:stCxn id="40" idx="0"/>
          </p:cNvCxnSpPr>
          <p:nvPr/>
        </p:nvCxnSpPr>
        <p:spPr>
          <a:xfrm rot="16200000" flipV="1">
            <a:off x="5216667" y="3452038"/>
            <a:ext cx="134622" cy="192932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Kobling: vinkel 224">
            <a:extLst>
              <a:ext uri="{FF2B5EF4-FFF2-40B4-BE49-F238E27FC236}">
                <a16:creationId xmlns:a16="http://schemas.microsoft.com/office/drawing/2014/main" id="{3504419C-9590-AD2C-986A-42387D77DB6A}"/>
              </a:ext>
            </a:extLst>
          </p:cNvPr>
          <p:cNvCxnSpPr>
            <a:cxnSpLocks/>
            <a:stCxn id="41" idx="0"/>
          </p:cNvCxnSpPr>
          <p:nvPr/>
        </p:nvCxnSpPr>
        <p:spPr>
          <a:xfrm rot="5400000" flipH="1" flipV="1">
            <a:off x="3378591" y="3466096"/>
            <a:ext cx="132149" cy="189873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ktangel 71">
            <a:extLst>
              <a:ext uri="{FF2B5EF4-FFF2-40B4-BE49-F238E27FC236}">
                <a16:creationId xmlns:a16="http://schemas.microsoft.com/office/drawing/2014/main" id="{1007B760-0D02-751A-93EE-F38A6CA6F484}"/>
              </a:ext>
            </a:extLst>
          </p:cNvPr>
          <p:cNvSpPr/>
          <p:nvPr/>
        </p:nvSpPr>
        <p:spPr>
          <a:xfrm>
            <a:off x="8483252" y="2351295"/>
            <a:ext cx="1183137" cy="47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" name="TekstSylinder 93">
            <a:extLst>
              <a:ext uri="{FF2B5EF4-FFF2-40B4-BE49-F238E27FC236}">
                <a16:creationId xmlns:a16="http://schemas.microsoft.com/office/drawing/2014/main" id="{718E7C47-FDCD-1EC7-6701-ACD981F5926F}"/>
              </a:ext>
            </a:extLst>
          </p:cNvPr>
          <p:cNvSpPr txBox="1"/>
          <p:nvPr/>
        </p:nvSpPr>
        <p:spPr>
          <a:xfrm>
            <a:off x="8474560" y="2420517"/>
            <a:ext cx="1191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800">
                <a:solidFill>
                  <a:prstClr val="black"/>
                </a:solidFill>
                <a:latin typeface="Arial"/>
              </a:rPr>
              <a:t>Alexander Pedersen</a:t>
            </a:r>
          </a:p>
          <a:p>
            <a:pPr algn="ctr" defTabSz="914354">
              <a:defRPr/>
            </a:pPr>
            <a:r>
              <a:rPr lang="nb-NO" sz="800" b="0" i="0">
                <a:effectLst/>
                <a:latin typeface="Segoe UI" panose="020B0502040204020203" pitchFamily="34" charset="0"/>
              </a:rPr>
              <a:t>CEO Flisekompaniet</a:t>
            </a:r>
            <a:endParaRPr lang="en-GB" sz="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6" name="Rektangel 71">
            <a:extLst>
              <a:ext uri="{FF2B5EF4-FFF2-40B4-BE49-F238E27FC236}">
                <a16:creationId xmlns:a16="http://schemas.microsoft.com/office/drawing/2014/main" id="{65141A6F-8800-2896-90B2-F2739975AA14}"/>
              </a:ext>
            </a:extLst>
          </p:cNvPr>
          <p:cNvSpPr/>
          <p:nvPr/>
        </p:nvSpPr>
        <p:spPr>
          <a:xfrm>
            <a:off x="9779170" y="2343678"/>
            <a:ext cx="1330129" cy="47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107" name="TekstSylinder 93">
            <a:extLst>
              <a:ext uri="{FF2B5EF4-FFF2-40B4-BE49-F238E27FC236}">
                <a16:creationId xmlns:a16="http://schemas.microsoft.com/office/drawing/2014/main" id="{2B7BE4B3-522D-330B-84C1-AA84E4241A98}"/>
              </a:ext>
            </a:extLst>
          </p:cNvPr>
          <p:cNvSpPr txBox="1"/>
          <p:nvPr/>
        </p:nvSpPr>
        <p:spPr>
          <a:xfrm>
            <a:off x="9730435" y="2421682"/>
            <a:ext cx="1378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800">
                <a:solidFill>
                  <a:prstClr val="black"/>
                </a:solidFill>
                <a:latin typeface="Arial"/>
              </a:rPr>
              <a:t>Sondre Opheim</a:t>
            </a:r>
          </a:p>
          <a:p>
            <a:pPr algn="ctr" defTabSz="914354">
              <a:defRPr/>
            </a:pPr>
            <a:r>
              <a:rPr lang="nb-NO" sz="800" b="0" i="0">
                <a:effectLst/>
                <a:latin typeface="Segoe UI" panose="020B0502040204020203" pitchFamily="34" charset="0"/>
              </a:rPr>
              <a:t>Direktør Optimera Handel</a:t>
            </a:r>
            <a:endParaRPr lang="en-GB" sz="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8" name="Rektangel 71">
            <a:extLst>
              <a:ext uri="{FF2B5EF4-FFF2-40B4-BE49-F238E27FC236}">
                <a16:creationId xmlns:a16="http://schemas.microsoft.com/office/drawing/2014/main" id="{22B0EA26-82E0-06A0-F14A-FAEF751CD258}"/>
              </a:ext>
            </a:extLst>
          </p:cNvPr>
          <p:cNvSpPr/>
          <p:nvPr/>
        </p:nvSpPr>
        <p:spPr>
          <a:xfrm>
            <a:off x="8495254" y="2905908"/>
            <a:ext cx="1183137" cy="47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109" name="TekstSylinder 93">
            <a:extLst>
              <a:ext uri="{FF2B5EF4-FFF2-40B4-BE49-F238E27FC236}">
                <a16:creationId xmlns:a16="http://schemas.microsoft.com/office/drawing/2014/main" id="{083BEF25-8160-D573-5D8D-B11062247512}"/>
              </a:ext>
            </a:extLst>
          </p:cNvPr>
          <p:cNvSpPr txBox="1"/>
          <p:nvPr/>
        </p:nvSpPr>
        <p:spPr>
          <a:xfrm>
            <a:off x="8467791" y="2975788"/>
            <a:ext cx="1191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800">
                <a:solidFill>
                  <a:prstClr val="black"/>
                </a:solidFill>
                <a:latin typeface="Arial"/>
              </a:rPr>
              <a:t>Lennart Aasen</a:t>
            </a:r>
          </a:p>
          <a:p>
            <a:pPr algn="ctr" defTabSz="914354">
              <a:defRPr/>
            </a:pPr>
            <a:r>
              <a:rPr lang="nb-NO" sz="800">
                <a:solidFill>
                  <a:prstClr val="black"/>
                </a:solidFill>
                <a:latin typeface="Segoe UI" panose="020B0502040204020203" pitchFamily="34" charset="0"/>
              </a:rPr>
              <a:t>CAO</a:t>
            </a:r>
            <a:endParaRPr lang="en-GB" sz="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0" name="Rektangel 71">
            <a:extLst>
              <a:ext uri="{FF2B5EF4-FFF2-40B4-BE49-F238E27FC236}">
                <a16:creationId xmlns:a16="http://schemas.microsoft.com/office/drawing/2014/main" id="{5F19919B-D5CE-C3EA-DEEE-90A590C41AD8}"/>
              </a:ext>
            </a:extLst>
          </p:cNvPr>
          <p:cNvSpPr/>
          <p:nvPr/>
        </p:nvSpPr>
        <p:spPr>
          <a:xfrm>
            <a:off x="7196026" y="2902176"/>
            <a:ext cx="1183137" cy="47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111" name="TekstSylinder 93">
            <a:extLst>
              <a:ext uri="{FF2B5EF4-FFF2-40B4-BE49-F238E27FC236}">
                <a16:creationId xmlns:a16="http://schemas.microsoft.com/office/drawing/2014/main" id="{6CF054A9-AB9D-A652-EB3D-893553BE21E2}"/>
              </a:ext>
            </a:extLst>
          </p:cNvPr>
          <p:cNvSpPr txBox="1"/>
          <p:nvPr/>
        </p:nvSpPr>
        <p:spPr>
          <a:xfrm>
            <a:off x="7187334" y="2971398"/>
            <a:ext cx="1191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800">
                <a:solidFill>
                  <a:prstClr val="black"/>
                </a:solidFill>
                <a:latin typeface="Arial"/>
              </a:rPr>
              <a:t>Ragulan Devarajan</a:t>
            </a:r>
          </a:p>
          <a:p>
            <a:pPr algn="ctr" defTabSz="914354">
              <a:defRPr/>
            </a:pPr>
            <a:r>
              <a:rPr lang="nb-NO" sz="800">
                <a:solidFill>
                  <a:prstClr val="black"/>
                </a:solidFill>
                <a:latin typeface="Segoe UI" panose="020B0502040204020203" pitchFamily="34" charset="0"/>
              </a:rPr>
              <a:t>CTO</a:t>
            </a:r>
            <a:endParaRPr lang="en-GB" sz="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0" name="TekstSylinder 212">
            <a:extLst>
              <a:ext uri="{FF2B5EF4-FFF2-40B4-BE49-F238E27FC236}">
                <a16:creationId xmlns:a16="http://schemas.microsoft.com/office/drawing/2014/main" id="{3C34F3BD-0DFB-77FC-4424-4AC54518708D}"/>
              </a:ext>
            </a:extLst>
          </p:cNvPr>
          <p:cNvSpPr txBox="1"/>
          <p:nvPr/>
        </p:nvSpPr>
        <p:spPr>
          <a:xfrm>
            <a:off x="3515795" y="4526046"/>
            <a:ext cx="1692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200">
                <a:solidFill>
                  <a:prstClr val="black"/>
                </a:solidFill>
                <a:latin typeface="Arial"/>
              </a:rPr>
              <a:t>Rune Skoglund</a:t>
            </a:r>
          </a:p>
          <a:p>
            <a:pPr algn="ctr" defTabSz="914354">
              <a:defRPr/>
            </a:pPr>
            <a:r>
              <a:rPr lang="en-GB" sz="800" err="1">
                <a:solidFill>
                  <a:prstClr val="black"/>
                </a:solidFill>
                <a:latin typeface="Arial"/>
              </a:rPr>
              <a:t>Prosesseier</a:t>
            </a:r>
            <a:r>
              <a:rPr lang="en-GB" sz="800">
                <a:solidFill>
                  <a:prstClr val="black"/>
                </a:solidFill>
                <a:latin typeface="Arial"/>
              </a:rPr>
              <a:t> Flisekompaniet</a:t>
            </a:r>
          </a:p>
        </p:txBody>
      </p:sp>
      <p:sp>
        <p:nvSpPr>
          <p:cNvPr id="127" name="TekstSylinder 212">
            <a:extLst>
              <a:ext uri="{FF2B5EF4-FFF2-40B4-BE49-F238E27FC236}">
                <a16:creationId xmlns:a16="http://schemas.microsoft.com/office/drawing/2014/main" id="{BED9DB1E-B5DB-8B83-E134-7FDE22A63119}"/>
              </a:ext>
            </a:extLst>
          </p:cNvPr>
          <p:cNvSpPr txBox="1"/>
          <p:nvPr/>
        </p:nvSpPr>
        <p:spPr>
          <a:xfrm>
            <a:off x="1658017" y="5086975"/>
            <a:ext cx="1692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200">
                <a:solidFill>
                  <a:prstClr val="black"/>
                </a:solidFill>
                <a:latin typeface="Arial"/>
              </a:rPr>
              <a:t>An Vy Tran</a:t>
            </a:r>
            <a:endParaRPr lang="en-GB" sz="800">
              <a:solidFill>
                <a:prstClr val="black"/>
              </a:solidFill>
              <a:latin typeface="Arial"/>
            </a:endParaRPr>
          </a:p>
          <a:p>
            <a:pPr algn="ctr" defTabSz="914354">
              <a:defRPr/>
            </a:pPr>
            <a:r>
              <a:rPr lang="en-GB" sz="800" err="1">
                <a:solidFill>
                  <a:prstClr val="black"/>
                </a:solidFill>
                <a:latin typeface="Arial"/>
              </a:rPr>
              <a:t>Løsningsarkitekt</a:t>
            </a:r>
            <a:r>
              <a:rPr lang="en-GB" sz="800">
                <a:solidFill>
                  <a:prstClr val="black"/>
                </a:solidFill>
                <a:latin typeface="Arial"/>
              </a:rPr>
              <a:t> - SGDN</a:t>
            </a:r>
            <a:endParaRPr lang="en-GB" sz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8" name="Rektangel 214">
            <a:extLst>
              <a:ext uri="{FF2B5EF4-FFF2-40B4-BE49-F238E27FC236}">
                <a16:creationId xmlns:a16="http://schemas.microsoft.com/office/drawing/2014/main" id="{C93CCB35-B8EF-7A55-C8CA-B599541D8B76}"/>
              </a:ext>
            </a:extLst>
          </p:cNvPr>
          <p:cNvSpPr/>
          <p:nvPr/>
        </p:nvSpPr>
        <p:spPr>
          <a:xfrm>
            <a:off x="1578823" y="5049266"/>
            <a:ext cx="1832952" cy="480107"/>
          </a:xfrm>
          <a:prstGeom prst="rect">
            <a:avLst/>
          </a:prstGeom>
          <a:noFill/>
          <a:ln>
            <a:solidFill>
              <a:srgbClr val="174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129" name="TekstSylinder 212">
            <a:extLst>
              <a:ext uri="{FF2B5EF4-FFF2-40B4-BE49-F238E27FC236}">
                <a16:creationId xmlns:a16="http://schemas.microsoft.com/office/drawing/2014/main" id="{48FDB047-8805-7A35-302C-2AFC1C4B1430}"/>
              </a:ext>
            </a:extLst>
          </p:cNvPr>
          <p:cNvSpPr txBox="1"/>
          <p:nvPr/>
        </p:nvSpPr>
        <p:spPr>
          <a:xfrm>
            <a:off x="3524648" y="5085092"/>
            <a:ext cx="1692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200">
                <a:solidFill>
                  <a:prstClr val="black"/>
                </a:solidFill>
                <a:latin typeface="Arial"/>
              </a:rPr>
              <a:t>Anna Rasch Fyrde</a:t>
            </a:r>
            <a:endParaRPr lang="en-GB" sz="800">
              <a:solidFill>
                <a:prstClr val="black"/>
              </a:solidFill>
              <a:latin typeface="Arial"/>
            </a:endParaRPr>
          </a:p>
          <a:p>
            <a:pPr algn="ctr" defTabSz="914354">
              <a:defRPr/>
            </a:pPr>
            <a:r>
              <a:rPr lang="en-GB" sz="800" err="1">
                <a:solidFill>
                  <a:prstClr val="black"/>
                </a:solidFill>
                <a:latin typeface="Arial"/>
              </a:rPr>
              <a:t>Kampanjenett</a:t>
            </a:r>
            <a:r>
              <a:rPr lang="en-GB" sz="800">
                <a:solidFill>
                  <a:prstClr val="black"/>
                </a:solidFill>
                <a:latin typeface="Arial"/>
              </a:rPr>
              <a:t> - Optimera Handel</a:t>
            </a:r>
          </a:p>
        </p:txBody>
      </p:sp>
      <p:sp>
        <p:nvSpPr>
          <p:cNvPr id="130" name="Rektangel 214">
            <a:extLst>
              <a:ext uri="{FF2B5EF4-FFF2-40B4-BE49-F238E27FC236}">
                <a16:creationId xmlns:a16="http://schemas.microsoft.com/office/drawing/2014/main" id="{1A9BD20D-1644-B8C8-BF27-51DCDA87667E}"/>
              </a:ext>
            </a:extLst>
          </p:cNvPr>
          <p:cNvSpPr/>
          <p:nvPr/>
        </p:nvSpPr>
        <p:spPr>
          <a:xfrm>
            <a:off x="3445454" y="5047383"/>
            <a:ext cx="1832952" cy="480107"/>
          </a:xfrm>
          <a:prstGeom prst="rect">
            <a:avLst/>
          </a:prstGeom>
          <a:noFill/>
          <a:ln>
            <a:solidFill>
              <a:srgbClr val="174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133" name="TekstSylinder 212">
            <a:extLst>
              <a:ext uri="{FF2B5EF4-FFF2-40B4-BE49-F238E27FC236}">
                <a16:creationId xmlns:a16="http://schemas.microsoft.com/office/drawing/2014/main" id="{4568D178-DAAB-C476-EC0F-624184A04866}"/>
              </a:ext>
            </a:extLst>
          </p:cNvPr>
          <p:cNvSpPr txBox="1"/>
          <p:nvPr/>
        </p:nvSpPr>
        <p:spPr>
          <a:xfrm>
            <a:off x="5416941" y="5085092"/>
            <a:ext cx="1692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200">
                <a:solidFill>
                  <a:prstClr val="black"/>
                </a:solidFill>
                <a:latin typeface="Arial"/>
              </a:rPr>
              <a:t>Kjell Ingebret Nilsen</a:t>
            </a:r>
          </a:p>
          <a:p>
            <a:pPr algn="ctr" defTabSz="914354">
              <a:defRPr/>
            </a:pPr>
            <a:r>
              <a:rPr lang="en-GB" sz="800">
                <a:solidFill>
                  <a:prstClr val="black"/>
                </a:solidFill>
                <a:latin typeface="Arial"/>
              </a:rPr>
              <a:t>Governance Manager - SGDN</a:t>
            </a:r>
            <a:endParaRPr lang="en-GB" sz="12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4" name="Rektangel 214">
            <a:extLst>
              <a:ext uri="{FF2B5EF4-FFF2-40B4-BE49-F238E27FC236}">
                <a16:creationId xmlns:a16="http://schemas.microsoft.com/office/drawing/2014/main" id="{2F1D57E0-BF1E-3834-DDF2-B024E836595D}"/>
              </a:ext>
            </a:extLst>
          </p:cNvPr>
          <p:cNvSpPr/>
          <p:nvPr/>
        </p:nvSpPr>
        <p:spPr>
          <a:xfrm>
            <a:off x="5337747" y="5047383"/>
            <a:ext cx="1832952" cy="480107"/>
          </a:xfrm>
          <a:prstGeom prst="rect">
            <a:avLst/>
          </a:prstGeom>
          <a:noFill/>
          <a:ln>
            <a:solidFill>
              <a:srgbClr val="174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136" name="Rektangel 71">
            <a:extLst>
              <a:ext uri="{FF2B5EF4-FFF2-40B4-BE49-F238E27FC236}">
                <a16:creationId xmlns:a16="http://schemas.microsoft.com/office/drawing/2014/main" id="{3C93711A-7853-38F0-694D-D0062F95C485}"/>
              </a:ext>
            </a:extLst>
          </p:cNvPr>
          <p:cNvSpPr/>
          <p:nvPr/>
        </p:nvSpPr>
        <p:spPr>
          <a:xfrm>
            <a:off x="9779170" y="2899899"/>
            <a:ext cx="1330129" cy="47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137" name="TekstSylinder 93">
            <a:extLst>
              <a:ext uri="{FF2B5EF4-FFF2-40B4-BE49-F238E27FC236}">
                <a16:creationId xmlns:a16="http://schemas.microsoft.com/office/drawing/2014/main" id="{6F10070B-C718-6AE0-1569-EFDF2049B760}"/>
              </a:ext>
            </a:extLst>
          </p:cNvPr>
          <p:cNvSpPr txBox="1"/>
          <p:nvPr/>
        </p:nvSpPr>
        <p:spPr>
          <a:xfrm>
            <a:off x="9848319" y="2961377"/>
            <a:ext cx="1191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800">
                <a:solidFill>
                  <a:prstClr val="black"/>
                </a:solidFill>
                <a:latin typeface="Arial"/>
              </a:rPr>
              <a:t>Guro Enger-Olsen</a:t>
            </a:r>
          </a:p>
          <a:p>
            <a:pPr algn="ctr" defTabSz="914354">
              <a:defRPr/>
            </a:pPr>
            <a:r>
              <a:rPr lang="nb-NO" sz="800" err="1">
                <a:solidFill>
                  <a:prstClr val="black"/>
                </a:solidFill>
                <a:latin typeface="Segoe UI" panose="020B0502040204020203" pitchFamily="34" charset="0"/>
              </a:rPr>
              <a:t>eCommerce</a:t>
            </a:r>
            <a:r>
              <a:rPr lang="nb-NO" sz="800">
                <a:solidFill>
                  <a:prstClr val="black"/>
                </a:solidFill>
                <a:latin typeface="Segoe UI" panose="020B0502040204020203" pitchFamily="34" charset="0"/>
              </a:rPr>
              <a:t> Direktør</a:t>
            </a:r>
            <a:endParaRPr lang="en-GB" sz="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kstSylinder 212">
            <a:extLst>
              <a:ext uri="{FF2B5EF4-FFF2-40B4-BE49-F238E27FC236}">
                <a16:creationId xmlns:a16="http://schemas.microsoft.com/office/drawing/2014/main" id="{A20BD8CE-4D50-BB65-8FEC-FE998E5D086D}"/>
              </a:ext>
            </a:extLst>
          </p:cNvPr>
          <p:cNvSpPr txBox="1"/>
          <p:nvPr/>
        </p:nvSpPr>
        <p:spPr>
          <a:xfrm>
            <a:off x="3524648" y="5612291"/>
            <a:ext cx="1692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GB" sz="1200" dirty="0">
                <a:solidFill>
                  <a:srgbClr val="FF0000"/>
                </a:solidFill>
                <a:latin typeface="Arial"/>
              </a:rPr>
              <a:t>TBD</a:t>
            </a:r>
            <a:endParaRPr lang="en-GB" sz="800" dirty="0">
              <a:solidFill>
                <a:srgbClr val="FF0000"/>
              </a:solidFill>
              <a:latin typeface="Arial"/>
            </a:endParaRPr>
          </a:p>
          <a:p>
            <a:pPr algn="ctr" defTabSz="914354">
              <a:defRPr/>
            </a:pPr>
            <a:r>
              <a:rPr lang="en-GB" sz="800" dirty="0" err="1">
                <a:solidFill>
                  <a:prstClr val="black"/>
                </a:solidFill>
                <a:latin typeface="Arial"/>
              </a:rPr>
              <a:t>Applikasjonseier</a:t>
            </a:r>
            <a:r>
              <a:rPr lang="en-GB" sz="800" dirty="0">
                <a:solidFill>
                  <a:prstClr val="black"/>
                </a:solidFill>
                <a:latin typeface="Arial"/>
              </a:rPr>
              <a:t> - SGDN</a:t>
            </a:r>
          </a:p>
        </p:txBody>
      </p:sp>
      <p:sp>
        <p:nvSpPr>
          <p:cNvPr id="5" name="Rektangel 214">
            <a:extLst>
              <a:ext uri="{FF2B5EF4-FFF2-40B4-BE49-F238E27FC236}">
                <a16:creationId xmlns:a16="http://schemas.microsoft.com/office/drawing/2014/main" id="{1A554A54-8752-480D-3B33-18B9B193DF20}"/>
              </a:ext>
            </a:extLst>
          </p:cNvPr>
          <p:cNvSpPr/>
          <p:nvPr/>
        </p:nvSpPr>
        <p:spPr>
          <a:xfrm>
            <a:off x="3445454" y="5574582"/>
            <a:ext cx="1832952" cy="480107"/>
          </a:xfrm>
          <a:prstGeom prst="rect">
            <a:avLst/>
          </a:prstGeom>
          <a:noFill/>
          <a:ln>
            <a:solidFill>
              <a:srgbClr val="174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GB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48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F832B-1C5C-2303-6A2F-6A254C12A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D82B22C-1C34-511B-4F3A-5AA88F49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56" y="219282"/>
            <a:ext cx="10878688" cy="369332"/>
          </a:xfrm>
        </p:spPr>
        <p:txBody>
          <a:bodyPr/>
          <a:lstStyle/>
          <a:p>
            <a:pPr>
              <a:buNone/>
            </a:pPr>
            <a:r>
              <a:rPr lang="en-GB" sz="2400" b="1" cap="all" spc="53" err="1">
                <a:solidFill>
                  <a:schemeClr val="accent1"/>
                </a:solidFill>
              </a:rPr>
              <a:t>Forventninger</a:t>
            </a:r>
            <a:r>
              <a:rPr lang="en-GB" sz="2400" b="1" cap="all" spc="53">
                <a:solidFill>
                  <a:schemeClr val="accent1"/>
                </a:solidFill>
              </a:rPr>
              <a:t> </a:t>
            </a:r>
            <a:r>
              <a:rPr lang="en-GB" sz="2400" b="1" cap="all" spc="53" err="1">
                <a:solidFill>
                  <a:schemeClr val="accent1"/>
                </a:solidFill>
              </a:rPr>
              <a:t>til</a:t>
            </a:r>
            <a:r>
              <a:rPr lang="en-GB" sz="2400" b="1" cap="all" spc="53">
                <a:solidFill>
                  <a:schemeClr val="accent1"/>
                </a:solidFill>
              </a:rPr>
              <a:t> roller </a:t>
            </a:r>
            <a:r>
              <a:rPr lang="en-GB" sz="2400" b="1" cap="all" spc="53" err="1">
                <a:solidFill>
                  <a:schemeClr val="accent1"/>
                </a:solidFill>
              </a:rPr>
              <a:t>og</a:t>
            </a:r>
            <a:r>
              <a:rPr lang="en-GB" sz="2400" b="1" cap="all" spc="53">
                <a:solidFill>
                  <a:schemeClr val="accent1"/>
                </a:solidFill>
              </a:rPr>
              <a:t> Ansvar:</a:t>
            </a:r>
            <a:endParaRPr lang="nb-NO" sz="2400" b="1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AF52A5-BEAE-8CF0-11BF-90F3182BB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116938"/>
              </p:ext>
            </p:extLst>
          </p:nvPr>
        </p:nvGraphicFramePr>
        <p:xfrm>
          <a:off x="656656" y="1592572"/>
          <a:ext cx="10878688" cy="3672856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403402">
                  <a:extLst>
                    <a:ext uri="{9D8B030D-6E8A-4147-A177-3AD203B41FA5}">
                      <a16:colId xmlns:a16="http://schemas.microsoft.com/office/drawing/2014/main" val="3083282651"/>
                    </a:ext>
                  </a:extLst>
                </a:gridCol>
                <a:gridCol w="8475286">
                  <a:extLst>
                    <a:ext uri="{9D8B030D-6E8A-4147-A177-3AD203B41FA5}">
                      <a16:colId xmlns:a16="http://schemas.microsoft.com/office/drawing/2014/main" val="2734706160"/>
                    </a:ext>
                  </a:extLst>
                </a:gridCol>
              </a:tblGrid>
              <a:tr h="506226">
                <a:tc>
                  <a:txBody>
                    <a:bodyPr/>
                    <a:lstStyle/>
                    <a:p>
                      <a:r>
                        <a:rPr lang="nb-NO" b="1"/>
                        <a:t>Rolle</a:t>
                      </a:r>
                      <a:endParaRPr lang="nb-NO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b="1"/>
                        <a:t>Ansvarsområde</a:t>
                      </a:r>
                      <a:endParaRPr lang="nb-NO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1602302"/>
                  </a:ext>
                </a:extLst>
              </a:tr>
              <a:tr h="506226">
                <a:tc>
                  <a:txBody>
                    <a:bodyPr/>
                    <a:lstStyle/>
                    <a:p>
                      <a:r>
                        <a:rPr lang="nb-NO"/>
                        <a:t>Prosjekteier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/>
                        <a:t>Overordnet ansvar for prosjektets retning, forankring og prioritering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848734"/>
                  </a:ext>
                </a:extLst>
              </a:tr>
              <a:tr h="506226">
                <a:tc>
                  <a:txBody>
                    <a:bodyPr/>
                    <a:lstStyle/>
                    <a:p>
                      <a:r>
                        <a:rPr lang="nb-NO"/>
                        <a:t>Prosjektleder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/>
                        <a:t>Daglig ledelse, fremdrift, koordinering og rapportering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998103"/>
                  </a:ext>
                </a:extLst>
              </a:tr>
              <a:tr h="519577">
                <a:tc>
                  <a:txBody>
                    <a:bodyPr/>
                    <a:lstStyle/>
                    <a:p>
                      <a:r>
                        <a:rPr lang="nb-NO"/>
                        <a:t>Styringsgruppe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/>
                        <a:t>Strategisk beslutningsmyndighet, godkjenning av scope, milepæler og veivalg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117144"/>
                  </a:ext>
                </a:extLst>
              </a:tr>
              <a:tr h="549486">
                <a:tc>
                  <a:txBody>
                    <a:bodyPr/>
                    <a:lstStyle/>
                    <a:p>
                      <a:r>
                        <a:rPr lang="nb-NO"/>
                        <a:t>Arbeidsgruppe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/>
                        <a:t>Kartlegging, behovsanalyse, innsikt fra brukere, utforming av løsningsforslag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725830"/>
                  </a:ext>
                </a:extLst>
              </a:tr>
              <a:tr h="531959">
                <a:tc>
                  <a:txBody>
                    <a:bodyPr/>
                    <a:lstStyle/>
                    <a:p>
                      <a:r>
                        <a:rPr lang="nb-NO"/>
                        <a:t>Prosesseiere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/>
                        <a:t>Representerer funksjonelle behov fra hver virksomhet og sikrer relevans i løsning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478238"/>
                  </a:ext>
                </a:extLst>
              </a:tr>
              <a:tr h="553156">
                <a:tc>
                  <a:txBody>
                    <a:bodyPr/>
                    <a:lstStyle/>
                    <a:p>
                      <a:r>
                        <a:rPr lang="nb-NO"/>
                        <a:t>Løsningsarkitekt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/>
                        <a:t>Teknisk rådgivning, arkitektur og integrasjonsvurderinger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020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542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Text Only">
  <a:themeElements>
    <a:clrScheme name="SG new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17428C"/>
      </a:accent1>
      <a:accent2>
        <a:srgbClr val="ED0530"/>
      </a:accent2>
      <a:accent3>
        <a:srgbClr val="FF7800"/>
      </a:accent3>
      <a:accent4>
        <a:srgbClr val="00B9AA"/>
      </a:accent4>
      <a:accent5>
        <a:srgbClr val="00ADE1"/>
      </a:accent5>
      <a:accent6>
        <a:srgbClr val="17428C"/>
      </a:accent6>
      <a:hlink>
        <a:srgbClr val="ED0530"/>
      </a:hlink>
      <a:folHlink>
        <a:srgbClr val="FF78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2023 GROW  IMPACT -NORWAY" id="{FD282A5F-0235-41EA-82DF-E169366FAB4E}" vid="{5F99F446-19D1-4036-AE7B-882EF7DB475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CA62BAB08C26347842CC37E97F3ED1A" ma:contentTypeVersion="3" ma:contentTypeDescription="Opprett et nytt dokument." ma:contentTypeScope="" ma:versionID="51b54981000d210e8c56fa9a5eaaec27">
  <xsd:schema xmlns:xsd="http://www.w3.org/2001/XMLSchema" xmlns:xs="http://www.w3.org/2001/XMLSchema" xmlns:p="http://schemas.microsoft.com/office/2006/metadata/properties" xmlns:ns2="568b3f81-ed3f-4d7c-ba76-eb1bbee61003" targetNamespace="http://schemas.microsoft.com/office/2006/metadata/properties" ma:root="true" ma:fieldsID="a18b779bbd3b03ff26e73e73a8ca0ac0" ns2:_="">
    <xsd:import namespace="568b3f81-ed3f-4d7c-ba76-eb1bbee610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b3f81-ed3f-4d7c-ba76-eb1bbee61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4BFCDB-FC37-47AC-B50D-853D8E2F8C70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568b3f81-ed3f-4d7c-ba76-eb1bbee61003"/>
  </ds:schemaRefs>
</ds:datastoreItem>
</file>

<file path=customXml/itemProps2.xml><?xml version="1.0" encoding="utf-8"?>
<ds:datastoreItem xmlns:ds="http://schemas.openxmlformats.org/officeDocument/2006/customXml" ds:itemID="{7561ED25-B160-4800-98FB-E207654798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65255-329D-4A95-AA4D-91A64A0FA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b3f81-ed3f-4d7c-ba76-eb1bbee610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ed06422-c515-4a4e-a1f2-e6a0c0200eae}" enabled="1" method="Standard" siteId="{e339bd4b-2e3b-4035-a452-2112d502f2f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687</Words>
  <Application>Microsoft Office PowerPoint</Application>
  <PresentationFormat>Widescreen</PresentationFormat>
  <Paragraphs>141</Paragraphs>
  <Slides>10</Slides>
  <Notes>6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</vt:lpstr>
      <vt:lpstr>Wingdings</vt:lpstr>
      <vt:lpstr>5_Text Only</vt:lpstr>
      <vt:lpstr>think-cell Slide</vt:lpstr>
      <vt:lpstr> Informasjonsmøte forhandler IT STANDARISERInG (FIS) 2025  </vt:lpstr>
      <vt:lpstr>Hvorfor Franchise Prosjektet?</vt:lpstr>
      <vt:lpstr>Vi vurdere nå:</vt:lpstr>
      <vt:lpstr>Hva betyr dette for butikkene? </vt:lpstr>
      <vt:lpstr>FORMÅL MED hovedPROSJEKTET</vt:lpstr>
      <vt:lpstr>HVA HAR VI GJORT SÅ LANGT?</vt:lpstr>
      <vt:lpstr>Pågående arbeid i prosjektet:</vt:lpstr>
      <vt:lpstr>Prosjekt org.</vt:lpstr>
      <vt:lpstr>Forventninger til roller og Ansvar:</vt:lpstr>
      <vt:lpstr>Kommende aktiviteter: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Nikolaisen, Tommy - SGDN</dc:creator>
  <cp:lastModifiedBy>Keil, Anniken - Optimera AS</cp:lastModifiedBy>
  <cp:revision>6</cp:revision>
  <dcterms:created xsi:type="dcterms:W3CDTF">2024-08-15T06:02:21Z</dcterms:created>
  <dcterms:modified xsi:type="dcterms:W3CDTF">2025-06-25T07:58:23Z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0x0101009CA62BAB08C26347842CC37E97F3ED1A</vt:lpwstr>
  </property>
</Properties>
</file>