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0A104D-4748-A64B-AEA9-9877BBF74D8F}" v="4" dt="2026-06-03T06:12:04.1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79"/>
    <p:restoredTop sz="94610"/>
  </p:normalViewPr>
  <p:slideViewPr>
    <p:cSldViewPr snapToGrid="0" snapToObjects="1">
      <p:cViewPr varScale="1">
        <p:scale>
          <a:sx n="150" d="100"/>
          <a:sy n="150" d="100"/>
        </p:scale>
        <p:origin x="176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ål Magndal" userId="27181343-f95c-4a7a-9e29-a9afa2def6f0" providerId="ADAL" clId="{63ADBB84-49C5-4E2E-BC25-94596BF75BE4}"/>
    <pc:docChg chg="modSld">
      <pc:chgData name="Pål Magndal" userId="27181343-f95c-4a7a-9e29-a9afa2def6f0" providerId="ADAL" clId="{63ADBB84-49C5-4E2E-BC25-94596BF75BE4}" dt="2026-06-01T07:31:53.092" v="76" actId="6549"/>
      <pc:docMkLst>
        <pc:docMk/>
      </pc:docMkLst>
      <pc:sldChg chg="modSp mod">
        <pc:chgData name="Pål Magndal" userId="27181343-f95c-4a7a-9e29-a9afa2def6f0" providerId="ADAL" clId="{63ADBB84-49C5-4E2E-BC25-94596BF75BE4}" dt="2026-06-01T07:29:55.213" v="58" actId="20577"/>
        <pc:sldMkLst>
          <pc:docMk/>
          <pc:sldMk cId="0" sldId="261"/>
        </pc:sldMkLst>
        <pc:spChg chg="mod">
          <ac:chgData name="Pål Magndal" userId="27181343-f95c-4a7a-9e29-a9afa2def6f0" providerId="ADAL" clId="{63ADBB84-49C5-4E2E-BC25-94596BF75BE4}" dt="2026-06-01T07:29:18.680" v="29" actId="20577"/>
          <ac:spMkLst>
            <pc:docMk/>
            <pc:sldMk cId="0" sldId="261"/>
            <ac:spMk id="10" creationId="{00000000-0000-0000-0000-000000000000}"/>
          </ac:spMkLst>
        </pc:spChg>
        <pc:spChg chg="mod">
          <ac:chgData name="Pål Magndal" userId="27181343-f95c-4a7a-9e29-a9afa2def6f0" providerId="ADAL" clId="{63ADBB84-49C5-4E2E-BC25-94596BF75BE4}" dt="2026-06-01T07:29:27.427" v="40" actId="20577"/>
          <ac:spMkLst>
            <pc:docMk/>
            <pc:sldMk cId="0" sldId="261"/>
            <ac:spMk id="11" creationId="{00000000-0000-0000-0000-000000000000}"/>
          </ac:spMkLst>
        </pc:spChg>
        <pc:spChg chg="mod">
          <ac:chgData name="Pål Magndal" userId="27181343-f95c-4a7a-9e29-a9afa2def6f0" providerId="ADAL" clId="{63ADBB84-49C5-4E2E-BC25-94596BF75BE4}" dt="2026-06-01T07:28:35.342" v="10" actId="20577"/>
          <ac:spMkLst>
            <pc:docMk/>
            <pc:sldMk cId="0" sldId="261"/>
            <ac:spMk id="16" creationId="{00000000-0000-0000-0000-000000000000}"/>
          </ac:spMkLst>
        </pc:spChg>
        <pc:spChg chg="mod">
          <ac:chgData name="Pål Magndal" userId="27181343-f95c-4a7a-9e29-a9afa2def6f0" providerId="ADAL" clId="{63ADBB84-49C5-4E2E-BC25-94596BF75BE4}" dt="2026-06-01T07:29:38.966" v="45" actId="20577"/>
          <ac:spMkLst>
            <pc:docMk/>
            <pc:sldMk cId="0" sldId="261"/>
            <ac:spMk id="20" creationId="{00000000-0000-0000-0000-000000000000}"/>
          </ac:spMkLst>
        </pc:spChg>
        <pc:spChg chg="mod">
          <ac:chgData name="Pål Magndal" userId="27181343-f95c-4a7a-9e29-a9afa2def6f0" providerId="ADAL" clId="{63ADBB84-49C5-4E2E-BC25-94596BF75BE4}" dt="2026-06-01T07:29:55.213" v="58" actId="20577"/>
          <ac:spMkLst>
            <pc:docMk/>
            <pc:sldMk cId="0" sldId="261"/>
            <ac:spMk id="31" creationId="{00000000-0000-0000-0000-000000000000}"/>
          </ac:spMkLst>
        </pc:spChg>
      </pc:sldChg>
      <pc:sldChg chg="modSp mod">
        <pc:chgData name="Pål Magndal" userId="27181343-f95c-4a7a-9e29-a9afa2def6f0" providerId="ADAL" clId="{63ADBB84-49C5-4E2E-BC25-94596BF75BE4}" dt="2026-06-01T07:31:53.092" v="76" actId="6549"/>
        <pc:sldMkLst>
          <pc:docMk/>
          <pc:sldMk cId="0" sldId="264"/>
        </pc:sldMkLst>
        <pc:spChg chg="mod">
          <ac:chgData name="Pål Magndal" userId="27181343-f95c-4a7a-9e29-a9afa2def6f0" providerId="ADAL" clId="{63ADBB84-49C5-4E2E-BC25-94596BF75BE4}" dt="2026-06-01T07:31:53.092" v="76" actId="6549"/>
          <ac:spMkLst>
            <pc:docMk/>
            <pc:sldMk cId="0" sldId="264"/>
            <ac:spMk id="4" creationId="{00000000-0000-0000-0000-000000000000}"/>
          </ac:spMkLst>
        </pc:spChg>
      </pc:sldChg>
    </pc:docChg>
  </pc:docChgLst>
  <pc:docChgLst>
    <pc:chgData name="Sindre Magndal" userId="280333ca-8dd3-446b-a7e8-1e13a791832b" providerId="ADAL" clId="{552EBC04-EEAC-5AA6-8613-98041D957413}"/>
    <pc:docChg chg="modSld">
      <pc:chgData name="Sindre Magndal" userId="280333ca-8dd3-446b-a7e8-1e13a791832b" providerId="ADAL" clId="{552EBC04-EEAC-5AA6-8613-98041D957413}" dt="2026-06-03T06:12:09.845" v="12" actId="1076"/>
      <pc:docMkLst>
        <pc:docMk/>
      </pc:docMkLst>
      <pc:sldChg chg="addSp delSp modSp mod">
        <pc:chgData name="Sindre Magndal" userId="280333ca-8dd3-446b-a7e8-1e13a791832b" providerId="ADAL" clId="{552EBC04-EEAC-5AA6-8613-98041D957413}" dt="2026-06-03T06:11:54.059" v="9" actId="1076"/>
        <pc:sldMkLst>
          <pc:docMk/>
          <pc:sldMk cId="0" sldId="256"/>
        </pc:sldMkLst>
        <pc:picChg chg="add mod">
          <ac:chgData name="Sindre Magndal" userId="280333ca-8dd3-446b-a7e8-1e13a791832b" providerId="ADAL" clId="{552EBC04-EEAC-5AA6-8613-98041D957413}" dt="2026-06-03T06:11:54.059" v="9" actId="1076"/>
          <ac:picMkLst>
            <pc:docMk/>
            <pc:sldMk cId="0" sldId="256"/>
            <ac:picMk id="7" creationId="{2CD940C1-AA69-6061-EF85-D026C2467D75}"/>
          </ac:picMkLst>
        </pc:picChg>
        <pc:picChg chg="del">
          <ac:chgData name="Sindre Magndal" userId="280333ca-8dd3-446b-a7e8-1e13a791832b" providerId="ADAL" clId="{552EBC04-EEAC-5AA6-8613-98041D957413}" dt="2026-06-03T06:11:17.817" v="1" actId="478"/>
          <ac:picMkLst>
            <pc:docMk/>
            <pc:sldMk cId="0" sldId="256"/>
            <ac:picMk id="1026" creationId="{36D9FFDF-74D2-D684-5F1C-D0AEF1EDC490}"/>
          </ac:picMkLst>
        </pc:picChg>
      </pc:sldChg>
      <pc:sldChg chg="addSp delSp modSp mod">
        <pc:chgData name="Sindre Magndal" userId="280333ca-8dd3-446b-a7e8-1e13a791832b" providerId="ADAL" clId="{552EBC04-EEAC-5AA6-8613-98041D957413}" dt="2026-06-03T06:12:09.845" v="12" actId="1076"/>
        <pc:sldMkLst>
          <pc:docMk/>
          <pc:sldMk cId="0" sldId="265"/>
        </pc:sldMkLst>
        <pc:picChg chg="del">
          <ac:chgData name="Sindre Magndal" userId="280333ca-8dd3-446b-a7e8-1e13a791832b" providerId="ADAL" clId="{552EBC04-EEAC-5AA6-8613-98041D957413}" dt="2026-06-03T06:12:03.794" v="10" actId="478"/>
          <ac:picMkLst>
            <pc:docMk/>
            <pc:sldMk cId="0" sldId="265"/>
            <ac:picMk id="13" creationId="{9D59A762-182C-901E-0293-680FF376E0C9}"/>
          </ac:picMkLst>
        </pc:picChg>
        <pc:picChg chg="add mod">
          <ac:chgData name="Sindre Magndal" userId="280333ca-8dd3-446b-a7e8-1e13a791832b" providerId="ADAL" clId="{552EBC04-EEAC-5AA6-8613-98041D957413}" dt="2026-06-03T06:12:09.845" v="12" actId="1076"/>
          <ac:picMkLst>
            <pc:docMk/>
            <pc:sldMk cId="0" sldId="265"/>
            <ac:picMk id="14" creationId="{35580DF0-F92E-41D5-A936-3D7DBA0A2097}"/>
          </ac:picMkLst>
        </pc:picChg>
      </pc:sldChg>
    </pc:docChg>
  </pc:docChgLst>
  <pc:docChgLst>
    <pc:chgData name="Pål Magndal" userId="27181343-f95c-4a7a-9e29-a9afa2def6f0" providerId="ADAL" clId="{4F14ABC7-944E-43B0-9067-8F6AAD5EA03B}"/>
    <pc:docChg chg="custSel modSld">
      <pc:chgData name="Pål Magndal" userId="27181343-f95c-4a7a-9e29-a9afa2def6f0" providerId="ADAL" clId="{4F14ABC7-944E-43B0-9067-8F6AAD5EA03B}" dt="2026-06-01T08:23:42.581" v="103" actId="20577"/>
      <pc:docMkLst>
        <pc:docMk/>
      </pc:docMkLst>
      <pc:sldChg chg="modSp mod">
        <pc:chgData name="Pål Magndal" userId="27181343-f95c-4a7a-9e29-a9afa2def6f0" providerId="ADAL" clId="{4F14ABC7-944E-43B0-9067-8F6AAD5EA03B}" dt="2026-06-01T08:23:42.581" v="103" actId="20577"/>
        <pc:sldMkLst>
          <pc:docMk/>
          <pc:sldMk cId="0" sldId="265"/>
        </pc:sldMkLst>
        <pc:spChg chg="mod">
          <ac:chgData name="Pål Magndal" userId="27181343-f95c-4a7a-9e29-a9afa2def6f0" providerId="ADAL" clId="{4F14ABC7-944E-43B0-9067-8F6AAD5EA03B}" dt="2026-06-01T08:23:42.581" v="103" actId="20577"/>
          <ac:spMkLst>
            <pc:docMk/>
            <pc:sldMk cId="0" sldId="265"/>
            <ac:spMk id="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2671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33D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21480000">
            <a:off x="-965275" y="3107951"/>
            <a:ext cx="11887200" cy="502920"/>
          </a:xfrm>
          <a:prstGeom prst="rect">
            <a:avLst/>
          </a:prstGeom>
          <a:solidFill>
            <a:srgbClr val="02A9C7">
              <a:alpha val="45004"/>
            </a:srgbClr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/>
          <p:cNvSpPr/>
          <p:nvPr/>
        </p:nvSpPr>
        <p:spPr>
          <a:xfrm>
            <a:off x="365760" y="22860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BDD7EE"/>
                </a:solidFill>
              </a:rPr>
              <a:t>ELFO AS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84124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88000"/>
              </a:lnSpc>
              <a:buNone/>
            </a:pPr>
            <a:r>
              <a:rPr lang="en-US" sz="9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</a:t>
            </a:r>
            <a:endParaRPr lang="en-US" sz="9000" dirty="0"/>
          </a:p>
          <a:p>
            <a:pPr marL="0" indent="0">
              <a:lnSpc>
                <a:spcPct val="88000"/>
              </a:lnSpc>
              <a:buNone/>
            </a:pPr>
            <a:r>
              <a:rPr lang="en-US" sz="9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365760" y="315468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Optimera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65760" y="384048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DD7EE"/>
                </a:solidFill>
              </a:rPr>
              <a:t>«Sammen bygger vi fremtidens butikkplattform for Optimera.»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120642" y="4046220"/>
            <a:ext cx="1920240" cy="685800"/>
          </a:xfrm>
          <a:prstGeom prst="rect">
            <a:avLst/>
          </a:prstGeom>
          <a:solidFill>
            <a:srgbClr val="042D3D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9" name="Text 7"/>
          <p:cNvSpPr/>
          <p:nvPr/>
        </p:nvSpPr>
        <p:spPr>
          <a:xfrm>
            <a:off x="6858000" y="397764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132322" y="4046220"/>
            <a:ext cx="1920240" cy="685800"/>
          </a:xfrm>
          <a:prstGeom prst="rect">
            <a:avLst/>
          </a:prstGeom>
          <a:solidFill>
            <a:srgbClr val="042D3D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2" name="Text 10"/>
          <p:cNvSpPr/>
          <p:nvPr/>
        </p:nvSpPr>
        <p:spPr>
          <a:xfrm>
            <a:off x="9006840" y="397764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pic>
        <p:nvPicPr>
          <p:cNvPr id="13" name="Bilde 12">
            <a:extLst>
              <a:ext uri="{FF2B5EF4-FFF2-40B4-BE49-F238E27FC236}">
                <a16:creationId xmlns:a16="http://schemas.microsoft.com/office/drawing/2014/main" id="{759AF26F-3F8C-F68F-F8DD-9F783EDCD0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4434" y="3999974"/>
            <a:ext cx="1894125" cy="663466"/>
          </a:xfrm>
          <a:prstGeom prst="rect">
            <a:avLst/>
          </a:prstGeom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2CD940C1-AA69-6061-EF85-D026C2467D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9923" y="4331707"/>
            <a:ext cx="1765035" cy="22118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33D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21480000">
            <a:off x="-830318" y="3221381"/>
            <a:ext cx="11887200" cy="411480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Shape 1"/>
          <p:cNvSpPr/>
          <p:nvPr/>
        </p:nvSpPr>
        <p:spPr>
          <a:xfrm>
            <a:off x="365760" y="109728"/>
            <a:ext cx="1828800" cy="548640"/>
          </a:xfrm>
          <a:prstGeom prst="rect">
            <a:avLst/>
          </a:prstGeom>
          <a:solidFill>
            <a:srgbClr val="021F2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4" name="Text 2"/>
          <p:cNvSpPr/>
          <p:nvPr/>
        </p:nvSpPr>
        <p:spPr>
          <a:xfrm>
            <a:off x="365760" y="109728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6949440" y="109728"/>
            <a:ext cx="1828800" cy="548640"/>
          </a:xfrm>
          <a:prstGeom prst="rect">
            <a:avLst/>
          </a:prstGeom>
          <a:solidFill>
            <a:srgbClr val="021F2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6" name="Text 4"/>
          <p:cNvSpPr/>
          <p:nvPr/>
        </p:nvSpPr>
        <p:spPr>
          <a:xfrm>
            <a:off x="6949440" y="109728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74016" y="685274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200" dirty="0">
                <a:solidFill>
                  <a:srgbClr val="02A9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❝</a:t>
            </a:r>
            <a:endParaRPr lang="en-US" sz="7200" dirty="0"/>
          </a:p>
        </p:txBody>
      </p:sp>
      <p:sp>
        <p:nvSpPr>
          <p:cNvPr id="8" name="Text 6"/>
          <p:cNvSpPr/>
          <p:nvPr/>
        </p:nvSpPr>
        <p:spPr>
          <a:xfrm>
            <a:off x="1097280" y="640080"/>
            <a:ext cx="768096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 beste løsningen bygges</a:t>
            </a:r>
            <a:endParaRPr lang="en-US" sz="28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når kjeden, butikkene og</a:t>
            </a:r>
            <a:endParaRPr lang="en-US" sz="28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teknologien trekker i</a:t>
            </a:r>
            <a:endParaRPr lang="en-US" sz="28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samme retning.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097280" y="3657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 err="1">
                <a:solidFill>
                  <a:srgbClr val="BDD7EE"/>
                </a:solidFill>
              </a:rPr>
              <a:t>Nå</a:t>
            </a:r>
            <a:r>
              <a:rPr lang="en-US" sz="1600" i="1" dirty="0">
                <a:solidFill>
                  <a:srgbClr val="BDD7EE"/>
                </a:solidFill>
              </a:rPr>
              <a:t> </a:t>
            </a:r>
            <a:r>
              <a:rPr lang="en-US" sz="1600" i="1" dirty="0" err="1">
                <a:solidFill>
                  <a:srgbClr val="BDD7EE"/>
                </a:solidFill>
              </a:rPr>
              <a:t>blir</a:t>
            </a:r>
            <a:r>
              <a:rPr lang="en-US" sz="1600" i="1" dirty="0">
                <a:solidFill>
                  <a:srgbClr val="BDD7EE"/>
                </a:solidFill>
              </a:rPr>
              <a:t> det </a:t>
            </a:r>
            <a:r>
              <a:rPr lang="en-US" sz="1600" i="1" dirty="0" err="1">
                <a:solidFill>
                  <a:srgbClr val="BDD7EE"/>
                </a:solidFill>
              </a:rPr>
              <a:t>presentasjon</a:t>
            </a:r>
            <a:r>
              <a:rPr lang="en-US" sz="1600" i="1">
                <a:solidFill>
                  <a:srgbClr val="BDD7EE"/>
                </a:solidFill>
              </a:rPr>
              <a:t> av Vision-</a:t>
            </a:r>
            <a:r>
              <a:rPr lang="en-US" sz="1600" i="1" dirty="0" err="1">
                <a:solidFill>
                  <a:srgbClr val="BDD7EE"/>
                </a:solidFill>
              </a:rPr>
              <a:t>systemene</a:t>
            </a:r>
            <a:r>
              <a:rPr lang="en-US" sz="1600" i="1" dirty="0">
                <a:solidFill>
                  <a:srgbClr val="BDD7EE"/>
                </a:solidFill>
              </a:rPr>
              <a:t> </a:t>
            </a:r>
            <a:r>
              <a:rPr lang="en-US" sz="1600" i="1" dirty="0" err="1">
                <a:solidFill>
                  <a:srgbClr val="BDD7EE"/>
                </a:solidFill>
              </a:rPr>
              <a:t>i</a:t>
            </a:r>
            <a:r>
              <a:rPr lang="en-US" sz="1600" i="1" dirty="0">
                <a:solidFill>
                  <a:srgbClr val="BDD7EE"/>
                </a:solidFill>
              </a:rPr>
              <a:t> </a:t>
            </a:r>
            <a:r>
              <a:rPr lang="en-US" sz="1600" i="1" dirty="0" err="1">
                <a:solidFill>
                  <a:srgbClr val="BDD7EE"/>
                </a:solidFill>
              </a:rPr>
              <a:t>praksis</a:t>
            </a:r>
            <a:r>
              <a:rPr lang="en-US" sz="1600" i="1" dirty="0">
                <a:solidFill>
                  <a:srgbClr val="BDD7EE"/>
                </a:solidFill>
              </a:rPr>
              <a:t>. 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1" name="Text 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Elfo AS  ·  elfo.no  ·  22 91 66 01  ·  marked@elfo.no</a:t>
            </a:r>
            <a:endParaRPr lang="en-US" sz="1000" dirty="0"/>
          </a:p>
        </p:txBody>
      </p:sp>
      <p:pic>
        <p:nvPicPr>
          <p:cNvPr id="12" name="Bilde 11">
            <a:extLst>
              <a:ext uri="{FF2B5EF4-FFF2-40B4-BE49-F238E27FC236}">
                <a16:creationId xmlns:a16="http://schemas.microsoft.com/office/drawing/2014/main" id="{BF8F4D3C-9158-2026-D6A9-844B317B9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517" y="109728"/>
            <a:ext cx="1437285" cy="503446"/>
          </a:xfrm>
          <a:prstGeom prst="rect">
            <a:avLst/>
          </a:prstGeom>
        </p:spPr>
      </p:pic>
      <p:pic>
        <p:nvPicPr>
          <p:cNvPr id="14" name="Bilde 13">
            <a:extLst>
              <a:ext uri="{FF2B5EF4-FFF2-40B4-BE49-F238E27FC236}">
                <a16:creationId xmlns:a16="http://schemas.microsoft.com/office/drawing/2014/main" id="{35580DF0-F92E-41D5-A936-3D7DBA0A20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1322" y="264313"/>
            <a:ext cx="1765035" cy="2211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33D4F"/>
          </a:solidFill>
          <a:ln w="12700">
            <a:solidFill>
              <a:srgbClr val="033D4F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Shape 1"/>
          <p:cNvSpPr/>
          <p:nvPr/>
        </p:nvSpPr>
        <p:spPr>
          <a:xfrm>
            <a:off x="3474720" y="0"/>
            <a:ext cx="64008" cy="5143500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4" name="Text 2"/>
          <p:cNvSpPr/>
          <p:nvPr/>
        </p:nvSpPr>
        <p:spPr>
          <a:xfrm>
            <a:off x="228600" y="228600"/>
            <a:ext cx="1371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02A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182880" y="1188720"/>
            <a:ext cx="3108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800+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182880" y="256032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500" dirty="0">
                <a:solidFill>
                  <a:srgbClr val="BDD7EE"/>
                </a:solidFill>
              </a:rPr>
              <a:t>butikker</a:t>
            </a:r>
            <a:endParaRPr lang="en-US" sz="15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500" dirty="0">
                <a:solidFill>
                  <a:srgbClr val="BDD7EE"/>
                </a:solidFill>
              </a:rPr>
              <a:t>på våre løsninger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3520440"/>
            <a:ext cx="2743200" cy="45720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8" name="Text 6"/>
          <p:cNvSpPr/>
          <p:nvPr/>
        </p:nvSpPr>
        <p:spPr>
          <a:xfrm>
            <a:off x="182880" y="3657600"/>
            <a:ext cx="3108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BDD7EE"/>
                </a:solidFill>
              </a:rPr>
              <a:t>Norsk selskap.</a:t>
            </a:r>
            <a:endParaRPr lang="en-US" sz="13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BDD7EE"/>
                </a:solidFill>
              </a:rPr>
              <a:t>Etablert 1990.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840480" y="228600"/>
            <a:ext cx="5029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33D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Hvem er Elfo?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840480" y="804672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6B8A"/>
                </a:solidFill>
              </a:rPr>
              <a:t>36 år med butikk- og bransjesystemer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749040" y="1325880"/>
            <a:ext cx="5120640" cy="749808"/>
          </a:xfrm>
          <a:prstGeom prst="rect">
            <a:avLst/>
          </a:prstGeom>
          <a:solidFill>
            <a:srgbClr val="E8F3F6"/>
          </a:solidFill>
          <a:ln w="6350">
            <a:solidFill>
              <a:srgbClr val="E0EEF4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2" name="Shape 10"/>
          <p:cNvSpPr/>
          <p:nvPr/>
        </p:nvSpPr>
        <p:spPr>
          <a:xfrm>
            <a:off x="3749040" y="1325880"/>
            <a:ext cx="64008" cy="7498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3" name="Text 11"/>
          <p:cNvSpPr/>
          <p:nvPr/>
        </p:nvSpPr>
        <p:spPr>
          <a:xfrm>
            <a:off x="3931920" y="137160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33D4F"/>
                </a:solidFill>
              </a:rPr>
              <a:t>POS og butikkdata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31920" y="1673352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888888"/>
                </a:solidFill>
              </a:rPr>
              <a:t>Fra enkle kassaløsninger til komplette butikkdatasystemer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749040" y="2221992"/>
            <a:ext cx="51206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0EEF4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6" name="Shape 14"/>
          <p:cNvSpPr/>
          <p:nvPr/>
        </p:nvSpPr>
        <p:spPr>
          <a:xfrm>
            <a:off x="3749040" y="2221992"/>
            <a:ext cx="64008" cy="749808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7" name="Text 15"/>
          <p:cNvSpPr/>
          <p:nvPr/>
        </p:nvSpPr>
        <p:spPr>
          <a:xfrm>
            <a:off x="3931920" y="2267712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33D4F"/>
                </a:solidFill>
              </a:rPr>
              <a:t>Mobile løsninger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931920" y="2569464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888888"/>
                </a:solidFill>
              </a:rPr>
              <a:t>VisionMOBILE og kundeportaler for moderne retail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3749040" y="3118104"/>
            <a:ext cx="5120640" cy="749808"/>
          </a:xfrm>
          <a:prstGeom prst="rect">
            <a:avLst/>
          </a:prstGeom>
          <a:solidFill>
            <a:srgbClr val="E8F3F6"/>
          </a:solidFill>
          <a:ln w="6350">
            <a:solidFill>
              <a:srgbClr val="E0EEF4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0" name="Shape 18"/>
          <p:cNvSpPr/>
          <p:nvPr/>
        </p:nvSpPr>
        <p:spPr>
          <a:xfrm>
            <a:off x="3749040" y="3118104"/>
            <a:ext cx="64008" cy="749808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1" name="Text 19"/>
          <p:cNvSpPr/>
          <p:nvPr/>
        </p:nvSpPr>
        <p:spPr>
          <a:xfrm>
            <a:off x="3931920" y="3163824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33D4F"/>
                </a:solidFill>
              </a:rPr>
              <a:t>Kjededrift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931920" y="3465576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888888"/>
                </a:solidFill>
              </a:rPr>
              <a:t>Spesialisert på kjededrift med sentralisert styring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3749040" y="4014216"/>
            <a:ext cx="51206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0EEF4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4" name="Shape 22"/>
          <p:cNvSpPr/>
          <p:nvPr/>
        </p:nvSpPr>
        <p:spPr>
          <a:xfrm>
            <a:off x="3749040" y="4014216"/>
            <a:ext cx="64008" cy="749808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5" name="Text 23"/>
          <p:cNvSpPr/>
          <p:nvPr/>
        </p:nvSpPr>
        <p:spPr>
          <a:xfrm>
            <a:off x="3931920" y="4059936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33D4F"/>
                </a:solidFill>
              </a:rPr>
              <a:t>Integrasjoner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931920" y="4361688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888888"/>
                </a:solidFill>
              </a:rPr>
              <a:t>Åpne API-er mot alle kjente systemer i norsk retail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33D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2A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1051560" y="16459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Vår reise i byggevare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051560" y="658368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DD7EE"/>
                </a:solidFill>
              </a:rPr>
              <a:t>Byggevare har vært en del av reisen siden 2016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960120" y="1051560"/>
            <a:ext cx="64008" cy="3246120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6" name="Shape 4"/>
          <p:cNvSpPr/>
          <p:nvPr/>
        </p:nvSpPr>
        <p:spPr>
          <a:xfrm>
            <a:off x="685800" y="1252728"/>
            <a:ext cx="566928" cy="566928"/>
          </a:xfrm>
          <a:prstGeom prst="ellipse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7" name="Shape 5"/>
          <p:cNvSpPr/>
          <p:nvPr/>
        </p:nvSpPr>
        <p:spPr>
          <a:xfrm>
            <a:off x="1417320" y="1161288"/>
            <a:ext cx="7315200" cy="621792"/>
          </a:xfrm>
          <a:prstGeom prst="rect">
            <a:avLst/>
          </a:prstGeom>
          <a:solidFill>
            <a:srgbClr val="031E29"/>
          </a:solidFill>
          <a:ln w="635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8" name="Text 6"/>
          <p:cNvSpPr/>
          <p:nvPr/>
        </p:nvSpPr>
        <p:spPr>
          <a:xfrm>
            <a:off x="1600200" y="1161288"/>
            <a:ext cx="7040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DD7EE"/>
                </a:solidFill>
              </a:rPr>
              <a:t>Første prosjekter innen byggevare i 2016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85800" y="2075688"/>
            <a:ext cx="566928" cy="566928"/>
          </a:xfrm>
          <a:prstGeom prst="ellipse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0" name="Shape 8"/>
          <p:cNvSpPr/>
          <p:nvPr/>
        </p:nvSpPr>
        <p:spPr>
          <a:xfrm>
            <a:off x="1417320" y="1984248"/>
            <a:ext cx="7315200" cy="621792"/>
          </a:xfrm>
          <a:prstGeom prst="rect">
            <a:avLst/>
          </a:prstGeom>
          <a:solidFill>
            <a:srgbClr val="031E29"/>
          </a:solidFill>
          <a:ln w="635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1" name="Text 9"/>
          <p:cNvSpPr/>
          <p:nvPr/>
        </p:nvSpPr>
        <p:spPr>
          <a:xfrm>
            <a:off x="1600200" y="1984248"/>
            <a:ext cx="7040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DD7EE"/>
                </a:solidFill>
              </a:rPr>
              <a:t>Tett samarbeid med enkeltbutikker og kjeder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85800" y="2898648"/>
            <a:ext cx="566928" cy="566928"/>
          </a:xfrm>
          <a:prstGeom prst="ellipse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3" name="Shape 11"/>
          <p:cNvSpPr/>
          <p:nvPr/>
        </p:nvSpPr>
        <p:spPr>
          <a:xfrm>
            <a:off x="1417320" y="2807208"/>
            <a:ext cx="7315200" cy="621792"/>
          </a:xfrm>
          <a:prstGeom prst="rect">
            <a:avLst/>
          </a:prstGeom>
          <a:solidFill>
            <a:srgbClr val="031E29"/>
          </a:solidFill>
          <a:ln w="635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4" name="Text 12"/>
          <p:cNvSpPr/>
          <p:nvPr/>
        </p:nvSpPr>
        <p:spPr>
          <a:xfrm>
            <a:off x="1600200" y="2807208"/>
            <a:ext cx="7040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DD7EE"/>
                </a:solidFill>
              </a:rPr>
              <a:t>Erfaring med NOBB, EDI, kjedekonsepter og kampanjestyring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85800" y="3721608"/>
            <a:ext cx="566928" cy="566928"/>
          </a:xfrm>
          <a:prstGeom prst="ellipse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6" name="Shape 14"/>
          <p:cNvSpPr/>
          <p:nvPr/>
        </p:nvSpPr>
        <p:spPr>
          <a:xfrm>
            <a:off x="768096" y="3803904"/>
            <a:ext cx="402336" cy="402336"/>
          </a:xfrm>
          <a:prstGeom prst="ellipse">
            <a:avLst/>
          </a:prstGeom>
          <a:solidFill>
            <a:srgbClr val="033D4F"/>
          </a:solidFill>
          <a:ln w="12700">
            <a:solidFill>
              <a:srgbClr val="033D4F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7" name="Shape 15"/>
          <p:cNvSpPr/>
          <p:nvPr/>
        </p:nvSpPr>
        <p:spPr>
          <a:xfrm>
            <a:off x="1417320" y="3630168"/>
            <a:ext cx="7315200" cy="621792"/>
          </a:xfrm>
          <a:prstGeom prst="rect">
            <a:avLst/>
          </a:prstGeom>
          <a:solidFill>
            <a:srgbClr val="042D3D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8" name="Text 16"/>
          <p:cNvSpPr/>
          <p:nvPr/>
        </p:nvSpPr>
        <p:spPr>
          <a:xfrm>
            <a:off x="1600200" y="3630168"/>
            <a:ext cx="7040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Først i 2025 fikk vi muligheten til å presentere Vision-systemene bredt for de store aktørene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65760" y="4480560"/>
            <a:ext cx="8412480" cy="438912"/>
          </a:xfrm>
          <a:prstGeom prst="rect">
            <a:avLst/>
          </a:prstGeom>
          <a:solidFill>
            <a:srgbClr val="021F2A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0" name="Shape 18"/>
          <p:cNvSpPr/>
          <p:nvPr/>
        </p:nvSpPr>
        <p:spPr>
          <a:xfrm>
            <a:off x="365760" y="4480560"/>
            <a:ext cx="64008" cy="438912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1" name="Text 19"/>
          <p:cNvSpPr/>
          <p:nvPr/>
        </p:nvSpPr>
        <p:spPr>
          <a:xfrm>
            <a:off x="548640" y="4480560"/>
            <a:ext cx="8138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</a:rPr>
              <a:t>«Vi har bygget kompetansen over mange år – nå får vi muligheten til å løfte den opp på kjedenivå.»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1051560" y="16459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33D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Hvordan startet Optimera-prosjektet?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051560" y="658368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A6B8A"/>
                </a:solidFill>
              </a:rPr>
              <a:t>Fra mange forsøk til et strategisk samarbeid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5303520" cy="640080"/>
          </a:xfrm>
          <a:prstGeom prst="rect">
            <a:avLst/>
          </a:prstGeom>
          <a:solidFill>
            <a:srgbClr val="E8F3F6"/>
          </a:solidFill>
          <a:ln w="6350">
            <a:solidFill>
              <a:srgbClr val="E0EEF4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6" name="Shape 4"/>
          <p:cNvSpPr/>
          <p:nvPr/>
        </p:nvSpPr>
        <p:spPr>
          <a:xfrm>
            <a:off x="365760" y="1005840"/>
            <a:ext cx="64008" cy="640080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7" name="Text 5"/>
          <p:cNvSpPr/>
          <p:nvPr/>
        </p:nvSpPr>
        <p:spPr>
          <a:xfrm>
            <a:off x="502920" y="106984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🙋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4434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A1A1A"/>
                </a:solidFill>
              </a:rPr>
              <a:t>Mange år med ønsker om dialog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365760" y="1773936"/>
            <a:ext cx="5303520" cy="640080"/>
          </a:xfrm>
          <a:prstGeom prst="rect">
            <a:avLst/>
          </a:prstGeom>
          <a:solidFill>
            <a:srgbClr val="E8F3F6"/>
          </a:solidFill>
          <a:ln w="6350">
            <a:solidFill>
              <a:srgbClr val="E0EEF4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0" name="Shape 8"/>
          <p:cNvSpPr/>
          <p:nvPr/>
        </p:nvSpPr>
        <p:spPr>
          <a:xfrm>
            <a:off x="365760" y="1773936"/>
            <a:ext cx="64008" cy="640080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1" name="Text 9"/>
          <p:cNvSpPr/>
          <p:nvPr/>
        </p:nvSpPr>
        <p:spPr>
          <a:xfrm>
            <a:off x="502920" y="183794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🚪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97280" y="1773936"/>
            <a:ext cx="4434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A1A1A"/>
                </a:solidFill>
              </a:rPr>
              <a:t>Flere forsøk på å komme til bordet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365760" y="2542032"/>
            <a:ext cx="5303520" cy="640080"/>
          </a:xfrm>
          <a:prstGeom prst="rect">
            <a:avLst/>
          </a:prstGeom>
          <a:solidFill>
            <a:srgbClr val="E8F3F6"/>
          </a:solidFill>
          <a:ln w="6350">
            <a:solidFill>
              <a:srgbClr val="E0EEF4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4" name="Shape 12"/>
          <p:cNvSpPr/>
          <p:nvPr/>
        </p:nvSpPr>
        <p:spPr>
          <a:xfrm>
            <a:off x="365760" y="2542032"/>
            <a:ext cx="64008" cy="640080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5" name="Text 13"/>
          <p:cNvSpPr/>
          <p:nvPr/>
        </p:nvSpPr>
        <p:spPr>
          <a:xfrm>
            <a:off x="502920" y="26060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🤝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097280" y="2542032"/>
            <a:ext cx="4434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A1A1A"/>
                </a:solidFill>
              </a:rPr>
              <a:t>Viktig åpning gjennom Flisekompaniet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365760" y="3310128"/>
            <a:ext cx="5303520" cy="640080"/>
          </a:xfrm>
          <a:prstGeom prst="rect">
            <a:avLst/>
          </a:prstGeom>
          <a:solidFill>
            <a:srgbClr val="E8F3F6"/>
          </a:solidFill>
          <a:ln w="6350">
            <a:solidFill>
              <a:srgbClr val="E0EEF4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8" name="Shape 16"/>
          <p:cNvSpPr/>
          <p:nvPr/>
        </p:nvSpPr>
        <p:spPr>
          <a:xfrm>
            <a:off x="365760" y="3310128"/>
            <a:ext cx="64008" cy="640080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9" name="Text 17"/>
          <p:cNvSpPr/>
          <p:nvPr/>
        </p:nvSpPr>
        <p:spPr>
          <a:xfrm>
            <a:off x="502920" y="337413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📊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097280" y="3310128"/>
            <a:ext cx="4434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A1A1A"/>
                </a:solidFill>
              </a:rPr>
              <a:t>Presentasjoner for Tommy, Kristin og Anniken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365760" y="4078224"/>
            <a:ext cx="5303520" cy="640080"/>
          </a:xfrm>
          <a:prstGeom prst="rect">
            <a:avLst/>
          </a:prstGeom>
          <a:solidFill>
            <a:srgbClr val="033D4F"/>
          </a:solidFill>
          <a:ln w="6350">
            <a:solidFill>
              <a:srgbClr val="033D4F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22" name="Shape 20"/>
          <p:cNvSpPr/>
          <p:nvPr/>
        </p:nvSpPr>
        <p:spPr>
          <a:xfrm>
            <a:off x="365760" y="4078224"/>
            <a:ext cx="64008" cy="640080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3" name="Text 21"/>
          <p:cNvSpPr/>
          <p:nvPr/>
        </p:nvSpPr>
        <p:spPr>
          <a:xfrm>
            <a:off x="502920" y="41422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🚀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1097280" y="4078224"/>
            <a:ext cx="4434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</a:rPr>
              <a:t>Derfra utviklet dialogen seg raskt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5989320" y="1005840"/>
            <a:ext cx="2926080" cy="3154680"/>
          </a:xfrm>
          <a:prstGeom prst="rect">
            <a:avLst/>
          </a:prstGeom>
          <a:solidFill>
            <a:srgbClr val="033D4F"/>
          </a:solidFill>
          <a:ln w="12700">
            <a:solidFill>
              <a:srgbClr val="033D4F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26" name="Shape 24"/>
          <p:cNvSpPr/>
          <p:nvPr/>
        </p:nvSpPr>
        <p:spPr>
          <a:xfrm>
            <a:off x="5989320" y="1005840"/>
            <a:ext cx="2926080" cy="640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7" name="Text 25"/>
          <p:cNvSpPr/>
          <p:nvPr/>
        </p:nvSpPr>
        <p:spPr>
          <a:xfrm>
            <a:off x="6126480" y="1143000"/>
            <a:ext cx="26517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Noen ganger</a:t>
            </a:r>
            <a:endParaRPr lang="en-US" sz="2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 det tid.</a:t>
            </a:r>
            <a:endParaRPr lang="en-US" sz="2400" dirty="0"/>
          </a:p>
        </p:txBody>
      </p:sp>
      <p:sp>
        <p:nvSpPr>
          <p:cNvPr id="28" name="Shape 26"/>
          <p:cNvSpPr/>
          <p:nvPr/>
        </p:nvSpPr>
        <p:spPr>
          <a:xfrm>
            <a:off x="6126480" y="2423160"/>
            <a:ext cx="2286000" cy="45720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9" name="Text 27"/>
          <p:cNvSpPr/>
          <p:nvPr/>
        </p:nvSpPr>
        <p:spPr>
          <a:xfrm>
            <a:off x="6126480" y="2560320"/>
            <a:ext cx="2651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BDD7EE"/>
                </a:solidFill>
              </a:rPr>
              <a:t>Når vi først fikk muligheten, har samarbeidet utviklet seg raskt og positivt.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7223760" y="374904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365760" y="470916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88888"/>
                </a:solidFill>
              </a:rPr>
              <a:t>Noen ganger tar det tid – men når man først får muligheten, skjer det fort. 😄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21F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2A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51560" y="16459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Samarbeidsmodellen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051560" y="658368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DD7EE"/>
                </a:solidFill>
              </a:rPr>
              <a:t>Dette er ikke et Elfo-prosjekt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1554480" cy="1371600"/>
          </a:xfrm>
          <a:prstGeom prst="rect">
            <a:avLst/>
          </a:prstGeom>
          <a:solidFill>
            <a:srgbClr val="033D4F"/>
          </a:solidFill>
          <a:ln w="6350">
            <a:solidFill>
              <a:srgbClr val="0A6B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7" name="Shape 5"/>
          <p:cNvSpPr/>
          <p:nvPr/>
        </p:nvSpPr>
        <p:spPr>
          <a:xfrm>
            <a:off x="411480" y="1069848"/>
            <a:ext cx="365760" cy="365760"/>
          </a:xfrm>
          <a:prstGeom prst="ellipse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8" name="Text 6"/>
          <p:cNvSpPr/>
          <p:nvPr/>
        </p:nvSpPr>
        <p:spPr>
          <a:xfrm>
            <a:off x="411480" y="106984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0040" y="1143000"/>
            <a:ext cx="1554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</a:rPr>
              <a:t>Butikker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20040" y="17373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BDD7EE"/>
                </a:solidFill>
              </a:rPr>
              <a:t>Daglig drift og behov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1874520" y="141732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2A9C7"/>
                </a:solidFill>
              </a:rPr>
              <a:t>→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2057400" y="1005840"/>
            <a:ext cx="1554480" cy="1371600"/>
          </a:xfrm>
          <a:prstGeom prst="rect">
            <a:avLst/>
          </a:prstGeom>
          <a:solidFill>
            <a:srgbClr val="033D4F"/>
          </a:solidFill>
          <a:ln w="6350">
            <a:solidFill>
              <a:srgbClr val="0A6B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13" name="Shape 11"/>
          <p:cNvSpPr/>
          <p:nvPr/>
        </p:nvSpPr>
        <p:spPr>
          <a:xfrm>
            <a:off x="2148840" y="1069848"/>
            <a:ext cx="365760" cy="365760"/>
          </a:xfrm>
          <a:prstGeom prst="ellipse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4" name="Text 12"/>
          <p:cNvSpPr/>
          <p:nvPr/>
        </p:nvSpPr>
        <p:spPr>
          <a:xfrm>
            <a:off x="2148840" y="106984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057400" y="1143000"/>
            <a:ext cx="1554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</a:rPr>
              <a:t>Bruker-</a:t>
            </a:r>
            <a:endParaRPr lang="en-US" sz="14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</a:rPr>
              <a:t>forum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057400" y="17373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BDD7EE"/>
                </a:solidFill>
              </a:rPr>
              <a:t>Tilbakemeldinger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3611880" y="141732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2A9C7"/>
                </a:solidFill>
              </a:rPr>
              <a:t>→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794760" y="1005840"/>
            <a:ext cx="1554480" cy="1645920"/>
          </a:xfrm>
          <a:prstGeom prst="rect">
            <a:avLst/>
          </a:prstGeom>
          <a:solidFill>
            <a:srgbClr val="02A9C7"/>
          </a:solidFill>
          <a:ln w="19050">
            <a:solidFill>
              <a:srgbClr val="FFFF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19" name="Shape 17"/>
          <p:cNvSpPr/>
          <p:nvPr/>
        </p:nvSpPr>
        <p:spPr>
          <a:xfrm>
            <a:off x="3886200" y="1069848"/>
            <a:ext cx="365760" cy="365760"/>
          </a:xfrm>
          <a:prstGeom prst="ellipse">
            <a:avLst/>
          </a:prstGeom>
          <a:solidFill>
            <a:srgbClr val="033D4F"/>
          </a:solidFill>
          <a:ln w="12700">
            <a:solidFill>
              <a:srgbClr val="033D4F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0" name="Text 18"/>
          <p:cNvSpPr/>
          <p:nvPr/>
        </p:nvSpPr>
        <p:spPr>
          <a:xfrm>
            <a:off x="3886200" y="106984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794760" y="1280160"/>
            <a:ext cx="1554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</a:rPr>
              <a:t>Optimera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794760" y="187452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033D4F"/>
                </a:solidFill>
              </a:rPr>
              <a:t>Strategisk retning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349240" y="141732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2A9C7"/>
                </a:solidFill>
              </a:rPr>
              <a:t>→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5532120" y="1005840"/>
            <a:ext cx="1554480" cy="1371600"/>
          </a:xfrm>
          <a:prstGeom prst="rect">
            <a:avLst/>
          </a:prstGeom>
          <a:solidFill>
            <a:srgbClr val="033D4F"/>
          </a:solidFill>
          <a:ln w="6350">
            <a:solidFill>
              <a:srgbClr val="0A6B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25" name="Shape 23"/>
          <p:cNvSpPr/>
          <p:nvPr/>
        </p:nvSpPr>
        <p:spPr>
          <a:xfrm>
            <a:off x="5623560" y="1069848"/>
            <a:ext cx="365760" cy="365760"/>
          </a:xfrm>
          <a:prstGeom prst="ellipse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6" name="Text 24"/>
          <p:cNvSpPr/>
          <p:nvPr/>
        </p:nvSpPr>
        <p:spPr>
          <a:xfrm>
            <a:off x="5623560" y="106984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532120" y="1143000"/>
            <a:ext cx="1554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</a:rPr>
              <a:t>Elfo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532120" y="17373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BDD7EE"/>
                </a:solidFill>
              </a:rPr>
              <a:t>Teknologi og utvikling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7086600" y="141732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2A9C7"/>
                </a:solidFill>
              </a:rPr>
              <a:t>→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7269480" y="1005840"/>
            <a:ext cx="1554480" cy="1371600"/>
          </a:xfrm>
          <a:prstGeom prst="rect">
            <a:avLst/>
          </a:prstGeom>
          <a:solidFill>
            <a:srgbClr val="033D4F"/>
          </a:solidFill>
          <a:ln w="6350">
            <a:solidFill>
              <a:srgbClr val="0A6B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31" name="Shape 29"/>
          <p:cNvSpPr/>
          <p:nvPr/>
        </p:nvSpPr>
        <p:spPr>
          <a:xfrm>
            <a:off x="7360920" y="1069848"/>
            <a:ext cx="365760" cy="365760"/>
          </a:xfrm>
          <a:prstGeom prst="ellipse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2" name="Text 30"/>
          <p:cNvSpPr/>
          <p:nvPr/>
        </p:nvSpPr>
        <p:spPr>
          <a:xfrm>
            <a:off x="7360920" y="106984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269480" y="1143000"/>
            <a:ext cx="1554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</a:rPr>
              <a:t>Integra-</a:t>
            </a:r>
            <a:endParaRPr lang="en-US" sz="14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</a:rPr>
              <a:t>sjoner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7269480" y="173736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BDD7EE"/>
                </a:solidFill>
              </a:rPr>
              <a:t>Systemer rundt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365760" y="292608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2A9C7"/>
                </a:solidFill>
              </a:rPr>
              <a:t>✓  </a:t>
            </a:r>
            <a:r>
              <a:rPr lang="en-US" sz="1350" dirty="0">
                <a:solidFill>
                  <a:srgbClr val="BDD7EE"/>
                </a:solidFill>
              </a:rPr>
              <a:t>Aktivt brukerforum – verdifulle tilbakemeldinger fra butikkene</a:t>
            </a:r>
            <a:endParaRPr lang="en-US" sz="1350" dirty="0"/>
          </a:p>
        </p:txBody>
      </p:sp>
      <p:sp>
        <p:nvSpPr>
          <p:cNvPr id="36" name="Text 34"/>
          <p:cNvSpPr/>
          <p:nvPr/>
        </p:nvSpPr>
        <p:spPr>
          <a:xfrm>
            <a:off x="365760" y="3401568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2A9C7"/>
                </a:solidFill>
              </a:rPr>
              <a:t>✓  </a:t>
            </a:r>
            <a:r>
              <a:rPr lang="en-US" sz="1350" dirty="0">
                <a:solidFill>
                  <a:srgbClr val="BDD7EE"/>
                </a:solidFill>
              </a:rPr>
              <a:t>Tett samarbeid med Optimera sentralt om prioriteringer</a:t>
            </a:r>
            <a:endParaRPr lang="en-US" sz="1350" dirty="0"/>
          </a:p>
        </p:txBody>
      </p:sp>
      <p:sp>
        <p:nvSpPr>
          <p:cNvPr id="37" name="Text 35"/>
          <p:cNvSpPr/>
          <p:nvPr/>
        </p:nvSpPr>
        <p:spPr>
          <a:xfrm>
            <a:off x="365760" y="3877056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2A9C7"/>
                </a:solidFill>
              </a:rPr>
              <a:t>✓  </a:t>
            </a:r>
            <a:r>
              <a:rPr lang="en-US" sz="1350" dirty="0">
                <a:solidFill>
                  <a:srgbClr val="BDD7EE"/>
                </a:solidFill>
              </a:rPr>
              <a:t>Felles prioritering av behov og fokus på praktiske løsninger</a:t>
            </a:r>
            <a:endParaRPr lang="en-US" sz="1350" dirty="0"/>
          </a:p>
        </p:txBody>
      </p:sp>
      <p:sp>
        <p:nvSpPr>
          <p:cNvPr id="38" name="Shape 36"/>
          <p:cNvSpPr/>
          <p:nvPr/>
        </p:nvSpPr>
        <p:spPr>
          <a:xfrm>
            <a:off x="365760" y="4462272"/>
            <a:ext cx="8412480" cy="438912"/>
          </a:xfrm>
          <a:prstGeom prst="rect">
            <a:avLst/>
          </a:prstGeom>
          <a:solidFill>
            <a:srgbClr val="042D3D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9" name="Shape 37"/>
          <p:cNvSpPr/>
          <p:nvPr/>
        </p:nvSpPr>
        <p:spPr>
          <a:xfrm>
            <a:off x="365760" y="4462272"/>
            <a:ext cx="64008" cy="438912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40" name="Text 38"/>
          <p:cNvSpPr/>
          <p:nvPr/>
        </p:nvSpPr>
        <p:spPr>
          <a:xfrm>
            <a:off x="548640" y="4462272"/>
            <a:ext cx="8138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02A9C7"/>
                </a:solidFill>
              </a:rPr>
              <a:t>«Systemet formes av de som skal bruke det.»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51560" y="16459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33D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 bygger vi?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051560" y="658368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A6B8A"/>
                </a:solidFill>
              </a:rPr>
              <a:t>Mer enn et butikkdatasystem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91840" y="1188720"/>
            <a:ext cx="2560320" cy="1965960"/>
          </a:xfrm>
          <a:prstGeom prst="ellipse">
            <a:avLst/>
          </a:prstGeom>
          <a:solidFill>
            <a:srgbClr val="033D4F"/>
          </a:solidFill>
          <a:ln w="31750">
            <a:solidFill>
              <a:srgbClr val="02A9C7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7" name="Text 5"/>
          <p:cNvSpPr/>
          <p:nvPr/>
        </p:nvSpPr>
        <p:spPr>
          <a:xfrm>
            <a:off x="3291840" y="1188720"/>
            <a:ext cx="2560320" cy="1965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</a:t>
            </a:r>
            <a:endParaRPr lang="en-US" sz="2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182880" y="1005840"/>
            <a:ext cx="2103120" cy="749808"/>
          </a:xfrm>
          <a:prstGeom prst="rect">
            <a:avLst/>
          </a:prstGeom>
          <a:solidFill>
            <a:srgbClr val="E8F3F6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9" name="Shape 7"/>
          <p:cNvSpPr/>
          <p:nvPr/>
        </p:nvSpPr>
        <p:spPr>
          <a:xfrm>
            <a:off x="182880" y="1005840"/>
            <a:ext cx="64008" cy="7498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0" name="Text 8"/>
          <p:cNvSpPr/>
          <p:nvPr/>
        </p:nvSpPr>
        <p:spPr>
          <a:xfrm>
            <a:off x="338328" y="106984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 err="1">
                <a:solidFill>
                  <a:srgbClr val="033D4F"/>
                </a:solidFill>
              </a:rPr>
              <a:t>Kjede</a:t>
            </a:r>
            <a:r>
              <a:rPr lang="en-US" sz="1400" b="1" dirty="0">
                <a:solidFill>
                  <a:srgbClr val="033D4F"/>
                </a:solidFill>
              </a:rPr>
              <a:t> </a:t>
            </a:r>
            <a:r>
              <a:rPr lang="en-US" sz="1400" b="1" dirty="0" err="1">
                <a:solidFill>
                  <a:srgbClr val="033D4F"/>
                </a:solidFill>
              </a:rPr>
              <a:t>løsning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8328" y="1417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8"/>
                </a:solidFill>
              </a:rPr>
              <a:t>Optimera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286000" y="1380743"/>
            <a:ext cx="1005840" cy="256027"/>
          </a:xfrm>
          <a:prstGeom prst="line">
            <a:avLst/>
          </a:prstGeom>
          <a:noFill/>
          <a:ln w="19050">
            <a:solidFill>
              <a:srgbClr val="BDD7E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3" name="Shape 11"/>
          <p:cNvSpPr/>
          <p:nvPr/>
        </p:nvSpPr>
        <p:spPr>
          <a:xfrm>
            <a:off x="6858000" y="1005840"/>
            <a:ext cx="2103120" cy="749808"/>
          </a:xfrm>
          <a:prstGeom prst="rect">
            <a:avLst/>
          </a:prstGeom>
          <a:solidFill>
            <a:srgbClr val="E8F3F6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14" name="Shape 12"/>
          <p:cNvSpPr/>
          <p:nvPr/>
        </p:nvSpPr>
        <p:spPr>
          <a:xfrm>
            <a:off x="6858000" y="1005840"/>
            <a:ext cx="64008" cy="749808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5" name="Text 13"/>
          <p:cNvSpPr/>
          <p:nvPr/>
        </p:nvSpPr>
        <p:spPr>
          <a:xfrm>
            <a:off x="7013448" y="106984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33D4F"/>
                </a:solidFill>
              </a:rPr>
              <a:t>RELEX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013448" y="1417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8"/>
                </a:solidFill>
              </a:rPr>
              <a:t>Prognose / </a:t>
            </a:r>
            <a:r>
              <a:rPr lang="en-US" sz="1000" dirty="0" err="1">
                <a:solidFill>
                  <a:srgbClr val="888888"/>
                </a:solidFill>
              </a:rPr>
              <a:t>kampanje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 flipV="1">
            <a:off x="5771125" y="1380743"/>
            <a:ext cx="1086875" cy="219451"/>
          </a:xfrm>
          <a:prstGeom prst="line">
            <a:avLst/>
          </a:prstGeom>
          <a:noFill/>
          <a:ln w="19050">
            <a:solidFill>
              <a:srgbClr val="BDD7E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8" name="Shape 16"/>
          <p:cNvSpPr/>
          <p:nvPr/>
        </p:nvSpPr>
        <p:spPr>
          <a:xfrm>
            <a:off x="182880" y="2029968"/>
            <a:ext cx="2103120" cy="749808"/>
          </a:xfrm>
          <a:prstGeom prst="rect">
            <a:avLst/>
          </a:prstGeom>
          <a:solidFill>
            <a:srgbClr val="E8F3F6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 dirty="0"/>
          </a:p>
        </p:txBody>
      </p:sp>
      <p:sp>
        <p:nvSpPr>
          <p:cNvPr id="19" name="Shape 17"/>
          <p:cNvSpPr/>
          <p:nvPr/>
        </p:nvSpPr>
        <p:spPr>
          <a:xfrm>
            <a:off x="182880" y="2029968"/>
            <a:ext cx="64008" cy="7498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0" name="Text 18"/>
          <p:cNvSpPr/>
          <p:nvPr/>
        </p:nvSpPr>
        <p:spPr>
          <a:xfrm>
            <a:off x="338328" y="2093976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33D4F"/>
                </a:solidFill>
              </a:rPr>
              <a:t>DSP / M3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38328" y="2441448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8"/>
                </a:solidFill>
              </a:rPr>
              <a:t>Data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286000" y="2404872"/>
            <a:ext cx="1005840" cy="0"/>
          </a:xfrm>
          <a:prstGeom prst="line">
            <a:avLst/>
          </a:prstGeom>
          <a:noFill/>
          <a:ln w="19050">
            <a:solidFill>
              <a:srgbClr val="BDD7E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3" name="Shape 21"/>
          <p:cNvSpPr/>
          <p:nvPr/>
        </p:nvSpPr>
        <p:spPr>
          <a:xfrm>
            <a:off x="6858000" y="2029968"/>
            <a:ext cx="2103120" cy="749808"/>
          </a:xfrm>
          <a:prstGeom prst="rect">
            <a:avLst/>
          </a:prstGeom>
          <a:solidFill>
            <a:srgbClr val="E8F3F6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24" name="Shape 22"/>
          <p:cNvSpPr/>
          <p:nvPr/>
        </p:nvSpPr>
        <p:spPr>
          <a:xfrm>
            <a:off x="6858000" y="2029968"/>
            <a:ext cx="64008" cy="749808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5" name="Text 23"/>
          <p:cNvSpPr/>
          <p:nvPr/>
        </p:nvSpPr>
        <p:spPr>
          <a:xfrm>
            <a:off x="7013448" y="2093976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33D4F"/>
                </a:solidFill>
              </a:rPr>
              <a:t>Kundeklubb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7013448" y="2441448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88888"/>
                </a:solidFill>
              </a:rPr>
              <a:t>Lojalitet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852160" y="2404872"/>
            <a:ext cx="1005840" cy="0"/>
          </a:xfrm>
          <a:prstGeom prst="line">
            <a:avLst/>
          </a:prstGeom>
          <a:noFill/>
          <a:ln w="19050">
            <a:solidFill>
              <a:srgbClr val="BDD7E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8" name="Shape 26"/>
          <p:cNvSpPr/>
          <p:nvPr/>
        </p:nvSpPr>
        <p:spPr>
          <a:xfrm>
            <a:off x="182880" y="3054096"/>
            <a:ext cx="2103120" cy="749808"/>
          </a:xfrm>
          <a:prstGeom prst="rect">
            <a:avLst/>
          </a:prstGeom>
          <a:solidFill>
            <a:srgbClr val="E8F3F6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29" name="Shape 27"/>
          <p:cNvSpPr/>
          <p:nvPr/>
        </p:nvSpPr>
        <p:spPr>
          <a:xfrm>
            <a:off x="182880" y="3054096"/>
            <a:ext cx="64008" cy="7498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0" name="Text 28"/>
          <p:cNvSpPr/>
          <p:nvPr/>
        </p:nvSpPr>
        <p:spPr>
          <a:xfrm>
            <a:off x="338328" y="3118104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33D4F"/>
                </a:solidFill>
              </a:rPr>
              <a:t>NOBB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338328" y="3465576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 err="1">
                <a:solidFill>
                  <a:srgbClr val="888888"/>
                </a:solidFill>
              </a:rPr>
              <a:t>Produktdata</a:t>
            </a:r>
            <a:r>
              <a:rPr lang="en-US" sz="1000" dirty="0">
                <a:solidFill>
                  <a:srgbClr val="888888"/>
                </a:solidFill>
              </a:rPr>
              <a:t> / </a:t>
            </a:r>
            <a:r>
              <a:rPr lang="en-US" sz="1000" dirty="0" err="1">
                <a:solidFill>
                  <a:srgbClr val="888888"/>
                </a:solidFill>
              </a:rPr>
              <a:t>kontrakter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 flipV="1">
            <a:off x="2286000" y="2944362"/>
            <a:ext cx="1150883" cy="484638"/>
          </a:xfrm>
          <a:prstGeom prst="line">
            <a:avLst/>
          </a:prstGeom>
          <a:noFill/>
          <a:ln w="19050">
            <a:solidFill>
              <a:srgbClr val="BDD7E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3" name="Shape 31"/>
          <p:cNvSpPr/>
          <p:nvPr/>
        </p:nvSpPr>
        <p:spPr>
          <a:xfrm>
            <a:off x="6858000" y="3054096"/>
            <a:ext cx="2103120" cy="749808"/>
          </a:xfrm>
          <a:prstGeom prst="rect">
            <a:avLst/>
          </a:prstGeom>
          <a:solidFill>
            <a:srgbClr val="E8F3F6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34" name="Shape 32"/>
          <p:cNvSpPr/>
          <p:nvPr/>
        </p:nvSpPr>
        <p:spPr>
          <a:xfrm>
            <a:off x="6858000" y="3054096"/>
            <a:ext cx="64008" cy="749808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5" name="Text 33"/>
          <p:cNvSpPr/>
          <p:nvPr/>
        </p:nvSpPr>
        <p:spPr>
          <a:xfrm>
            <a:off x="7013448" y="3118104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33D4F"/>
                </a:solidFill>
              </a:rPr>
              <a:t>Fremtidige</a:t>
            </a:r>
            <a:endParaRPr lang="en-US" sz="14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33D4F"/>
                </a:solidFill>
              </a:rPr>
              <a:t>tjenester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5771125" y="2944362"/>
            <a:ext cx="1086875" cy="484638"/>
          </a:xfrm>
          <a:prstGeom prst="line">
            <a:avLst/>
          </a:prstGeom>
          <a:noFill/>
          <a:ln w="19050">
            <a:solidFill>
              <a:srgbClr val="BDD7E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7" name="Shape 35"/>
          <p:cNvSpPr/>
          <p:nvPr/>
        </p:nvSpPr>
        <p:spPr>
          <a:xfrm>
            <a:off x="365760" y="4462272"/>
            <a:ext cx="8412480" cy="438912"/>
          </a:xfrm>
          <a:prstGeom prst="rect">
            <a:avLst/>
          </a:prstGeom>
          <a:solidFill>
            <a:srgbClr val="033D4F"/>
          </a:solidFill>
          <a:ln w="12700">
            <a:solidFill>
              <a:srgbClr val="033D4F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8" name="Text 36"/>
          <p:cNvSpPr/>
          <p:nvPr/>
        </p:nvSpPr>
        <p:spPr>
          <a:xfrm>
            <a:off x="548640" y="4462272"/>
            <a:ext cx="8138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FFFFFF"/>
                </a:solidFill>
              </a:rPr>
              <a:t>Vi bygger ikke et isolert system. Vi bygger en plattform som fungerer med resten av Optimeras økosystem.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21F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2A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51560" y="16459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Hvorfor er dette mulig nå?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051560" y="658368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BDD7EE"/>
                </a:solidFill>
              </a:rPr>
              <a:t>Teknologien har endret seg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1005840"/>
            <a:ext cx="3977640" cy="3840480"/>
          </a:xfrm>
          <a:prstGeom prst="rect">
            <a:avLst/>
          </a:prstGeom>
          <a:solidFill>
            <a:srgbClr val="042D3D"/>
          </a:solidFill>
          <a:ln w="12700">
            <a:solidFill>
              <a:srgbClr val="1A5070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7" name="Shape 5"/>
          <p:cNvSpPr/>
          <p:nvPr/>
        </p:nvSpPr>
        <p:spPr>
          <a:xfrm>
            <a:off x="274320" y="1005840"/>
            <a:ext cx="3977640" cy="548640"/>
          </a:xfrm>
          <a:prstGeom prst="rect">
            <a:avLst/>
          </a:prstGeom>
          <a:solidFill>
            <a:srgbClr val="1A5070"/>
          </a:solidFill>
          <a:ln w="12700">
            <a:solidFill>
              <a:srgbClr val="1A5070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8" name="Text 6"/>
          <p:cNvSpPr/>
          <p:nvPr/>
        </p:nvSpPr>
        <p:spPr>
          <a:xfrm>
            <a:off x="274320" y="1005840"/>
            <a:ext cx="3977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9CC3D5"/>
                </a:solidFill>
              </a:rPr>
              <a:t>Tidligere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02920" y="1737360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5555"/>
                </a:solidFill>
              </a:rPr>
              <a:t>✗  </a:t>
            </a:r>
            <a:r>
              <a:rPr lang="en-US" sz="1400" b="1" dirty="0">
                <a:solidFill>
                  <a:srgbClr val="9CC3D5"/>
                </a:solidFill>
              </a:rPr>
              <a:t>Lukkede systemer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057400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9DB5"/>
                </a:solidFill>
              </a:rPr>
              <a:t>Systemer som ikke kommuniserte med omverdenen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02920" y="2697480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5555"/>
                </a:solidFill>
              </a:rPr>
              <a:t>✗  </a:t>
            </a:r>
            <a:r>
              <a:rPr lang="en-US" sz="1400" b="1" dirty="0">
                <a:solidFill>
                  <a:srgbClr val="9CC3D5"/>
                </a:solidFill>
              </a:rPr>
              <a:t>Punkt-til-punkt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2920" y="3017520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9DB5"/>
                </a:solidFill>
              </a:rPr>
              <a:t>Tunge, skjøre integrasjoner mellom enkelt-systemer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02920" y="3657600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5555"/>
                </a:solidFill>
              </a:rPr>
              <a:t>✗  </a:t>
            </a:r>
            <a:r>
              <a:rPr lang="en-US" sz="1400" b="1" dirty="0">
                <a:solidFill>
                  <a:srgbClr val="9CC3D5"/>
                </a:solidFill>
              </a:rPr>
              <a:t>Tungt vedlikehold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02920" y="3977640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9DB5"/>
                </a:solidFill>
              </a:rPr>
              <a:t>Kostbart og tidkrevende å holde integrasjoner i live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279392" y="2240280"/>
            <a:ext cx="594360" cy="502920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16" name="Text 14"/>
          <p:cNvSpPr/>
          <p:nvPr/>
        </p:nvSpPr>
        <p:spPr>
          <a:xfrm>
            <a:off x="4279392" y="2240280"/>
            <a:ext cx="594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→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4892040" y="1005840"/>
            <a:ext cx="3977640" cy="3840480"/>
          </a:xfrm>
          <a:prstGeom prst="rect">
            <a:avLst/>
          </a:prstGeom>
          <a:solidFill>
            <a:srgbClr val="042D3D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8" name="Shape 16"/>
          <p:cNvSpPr/>
          <p:nvPr/>
        </p:nvSpPr>
        <p:spPr>
          <a:xfrm>
            <a:off x="4892040" y="1005840"/>
            <a:ext cx="3977640" cy="548640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9" name="Text 17"/>
          <p:cNvSpPr/>
          <p:nvPr/>
        </p:nvSpPr>
        <p:spPr>
          <a:xfrm>
            <a:off x="4892040" y="1005840"/>
            <a:ext cx="3977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I dag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074920" y="1691640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2A9C7"/>
                </a:solidFill>
              </a:rPr>
              <a:t>✓  </a:t>
            </a:r>
            <a:r>
              <a:rPr lang="en-US" sz="1350" b="1" dirty="0">
                <a:solidFill>
                  <a:srgbClr val="FFFFFF"/>
                </a:solidFill>
              </a:rPr>
              <a:t>API-er og åpne standarder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5074920" y="1993392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DD7EE"/>
                </a:solidFill>
              </a:rPr>
              <a:t>Systemer snakker samme språk – alltid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074920" y="2441448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2A9C7"/>
                </a:solidFill>
              </a:rPr>
              <a:t>✓  </a:t>
            </a:r>
            <a:r>
              <a:rPr lang="en-US" sz="1350" b="1" dirty="0">
                <a:solidFill>
                  <a:srgbClr val="FFFFFF"/>
                </a:solidFill>
              </a:rPr>
              <a:t>Sanntidsdata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5074920" y="274320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DD7EE"/>
                </a:solidFill>
              </a:rPr>
              <a:t>Riktig informasjon til riktig tid, overalt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074920" y="3191256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2A9C7"/>
                </a:solidFill>
              </a:rPr>
              <a:t>✓  </a:t>
            </a:r>
            <a:r>
              <a:rPr lang="en-US" sz="1350" b="1" dirty="0">
                <a:solidFill>
                  <a:srgbClr val="FFFFFF"/>
                </a:solidFill>
              </a:rPr>
              <a:t>Skybaserte tjenester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5074920" y="3493008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DD7EE"/>
                </a:solidFill>
              </a:rPr>
              <a:t>Skalerbart, fleksibelt og alltid oppdatert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074920" y="3941064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2A9C7"/>
                </a:solidFill>
              </a:rPr>
              <a:t>✓  </a:t>
            </a:r>
            <a:r>
              <a:rPr lang="en-US" sz="1350" b="1" dirty="0">
                <a:solidFill>
                  <a:srgbClr val="FFFFFF"/>
                </a:solidFill>
              </a:rPr>
              <a:t>Fleksible integrasjoner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5074920" y="4242816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DD7EE"/>
                </a:solidFill>
              </a:rPr>
              <a:t>Kobler seg mot det Optimera allerede bruker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51560" y="16459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33D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 er målet?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20040" y="868680"/>
            <a:ext cx="2761488" cy="4023360"/>
          </a:xfrm>
          <a:prstGeom prst="rect">
            <a:avLst/>
          </a:prstGeom>
          <a:solidFill>
            <a:srgbClr val="E8F3F6"/>
          </a:solidFill>
          <a:ln w="6350">
            <a:solidFill>
              <a:srgbClr val="D0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6" name="Shape 4"/>
          <p:cNvSpPr/>
          <p:nvPr/>
        </p:nvSpPr>
        <p:spPr>
          <a:xfrm>
            <a:off x="320040" y="868680"/>
            <a:ext cx="2761488" cy="1234440"/>
          </a:xfrm>
          <a:prstGeom prst="rect">
            <a:avLst/>
          </a:prstGeom>
          <a:solidFill>
            <a:srgbClr val="033D4F"/>
          </a:solidFill>
          <a:ln w="12700">
            <a:solidFill>
              <a:srgbClr val="033D4F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7" name="Text 5"/>
          <p:cNvSpPr/>
          <p:nvPr/>
        </p:nvSpPr>
        <p:spPr>
          <a:xfrm>
            <a:off x="320040" y="868680"/>
            <a:ext cx="5943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822960" y="868680"/>
            <a:ext cx="2258568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Enkelt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502920" y="2240280"/>
            <a:ext cx="2377440" cy="36576"/>
          </a:xfrm>
          <a:prstGeom prst="rect">
            <a:avLst/>
          </a:prstGeom>
          <a:solidFill>
            <a:srgbClr val="033D4F"/>
          </a:solidFill>
          <a:ln w="12700">
            <a:solidFill>
              <a:srgbClr val="033D4F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0" name="Text 8"/>
          <p:cNvSpPr/>
          <p:nvPr/>
        </p:nvSpPr>
        <p:spPr>
          <a:xfrm>
            <a:off x="457200" y="2377440"/>
            <a:ext cx="2487168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</a:rPr>
              <a:t>Lett å lære</a:t>
            </a:r>
            <a:endParaRPr lang="en-US" sz="135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</a:rPr>
              <a:t>Effektive arbeidsprosesser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3264408" y="868680"/>
            <a:ext cx="2761488" cy="4023360"/>
          </a:xfrm>
          <a:prstGeom prst="rect">
            <a:avLst/>
          </a:prstGeom>
          <a:solidFill>
            <a:srgbClr val="E8F3F6"/>
          </a:solidFill>
          <a:ln w="6350">
            <a:solidFill>
              <a:srgbClr val="D0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12" name="Shape 10"/>
          <p:cNvSpPr/>
          <p:nvPr/>
        </p:nvSpPr>
        <p:spPr>
          <a:xfrm>
            <a:off x="3264408" y="868680"/>
            <a:ext cx="2761488" cy="1234440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3" name="Text 11"/>
          <p:cNvSpPr/>
          <p:nvPr/>
        </p:nvSpPr>
        <p:spPr>
          <a:xfrm>
            <a:off x="3264408" y="868680"/>
            <a:ext cx="5943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3767328" y="868680"/>
            <a:ext cx="2258568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Kontroll</a:t>
            </a:r>
            <a:endParaRPr lang="en-US" sz="2800" dirty="0"/>
          </a:p>
        </p:txBody>
      </p:sp>
      <p:sp>
        <p:nvSpPr>
          <p:cNvPr id="15" name="Shape 13"/>
          <p:cNvSpPr/>
          <p:nvPr/>
        </p:nvSpPr>
        <p:spPr>
          <a:xfrm>
            <a:off x="3447288" y="2240280"/>
            <a:ext cx="2377440" cy="36576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6" name="Text 14"/>
          <p:cNvSpPr/>
          <p:nvPr/>
        </p:nvSpPr>
        <p:spPr>
          <a:xfrm>
            <a:off x="3401568" y="2377440"/>
            <a:ext cx="2487168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</a:rPr>
              <a:t>Riktige tall</a:t>
            </a:r>
            <a:endParaRPr lang="en-US" sz="135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</a:rPr>
              <a:t>Riktige priser</a:t>
            </a:r>
            <a:endParaRPr lang="en-US" sz="135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</a:rPr>
              <a:t>Riktig lagerstatus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6208776" y="868680"/>
            <a:ext cx="2761488" cy="4023360"/>
          </a:xfrm>
          <a:prstGeom prst="rect">
            <a:avLst/>
          </a:prstGeom>
          <a:solidFill>
            <a:srgbClr val="E8F3F6"/>
          </a:solidFill>
          <a:ln w="6350">
            <a:solidFill>
              <a:srgbClr val="D0E8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18" name="Shape 16"/>
          <p:cNvSpPr/>
          <p:nvPr/>
        </p:nvSpPr>
        <p:spPr>
          <a:xfrm>
            <a:off x="6208776" y="868680"/>
            <a:ext cx="2761488" cy="1234440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19" name="Text 17"/>
          <p:cNvSpPr/>
          <p:nvPr/>
        </p:nvSpPr>
        <p:spPr>
          <a:xfrm>
            <a:off x="6208776" y="868680"/>
            <a:ext cx="5943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4200" dirty="0"/>
          </a:p>
        </p:txBody>
      </p:sp>
      <p:sp>
        <p:nvSpPr>
          <p:cNvPr id="20" name="Text 18"/>
          <p:cNvSpPr/>
          <p:nvPr/>
        </p:nvSpPr>
        <p:spPr>
          <a:xfrm>
            <a:off x="6711696" y="868680"/>
            <a:ext cx="2258568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Samhandling</a:t>
            </a:r>
            <a:endParaRPr lang="en-US" sz="2800" dirty="0"/>
          </a:p>
        </p:txBody>
      </p:sp>
      <p:sp>
        <p:nvSpPr>
          <p:cNvPr id="21" name="Shape 19"/>
          <p:cNvSpPr/>
          <p:nvPr/>
        </p:nvSpPr>
        <p:spPr>
          <a:xfrm>
            <a:off x="6391656" y="2240280"/>
            <a:ext cx="2377440" cy="36576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2" name="Text 20"/>
          <p:cNvSpPr/>
          <p:nvPr/>
        </p:nvSpPr>
        <p:spPr>
          <a:xfrm>
            <a:off x="6345936" y="2377440"/>
            <a:ext cx="2487168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</a:rPr>
              <a:t>Tett integrasjon mot kjedens systemer</a:t>
            </a:r>
            <a:endParaRPr lang="en-US" sz="135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</a:rPr>
              <a:t>Utnytte investeringene sentralt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21F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2A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51560" y="16459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</a:t>
            </a: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ønsker</a:t>
            </a: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vi å </a:t>
            </a:r>
            <a:r>
              <a:rPr lang="en-US" sz="2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oppnå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20040" y="1005840"/>
            <a:ext cx="2743200" cy="1554480"/>
          </a:xfrm>
          <a:prstGeom prst="rect">
            <a:avLst/>
          </a:prstGeom>
          <a:solidFill>
            <a:srgbClr val="042D3D"/>
          </a:solidFill>
          <a:ln w="6350">
            <a:solidFill>
              <a:srgbClr val="0A6B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2743200" cy="640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298448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33272" y="12344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Bedre arbeidsflyt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033272" y="1691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BDD7EE"/>
                </a:solidFill>
              </a:rPr>
              <a:t>Mer flyt i hverdagen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3264408" y="1005840"/>
            <a:ext cx="2743200" cy="1554480"/>
          </a:xfrm>
          <a:prstGeom prst="rect">
            <a:avLst/>
          </a:prstGeom>
          <a:solidFill>
            <a:srgbClr val="042D3D"/>
          </a:solidFill>
          <a:ln w="6350">
            <a:solidFill>
              <a:srgbClr val="0A6B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11" name="Shape 8"/>
          <p:cNvSpPr/>
          <p:nvPr/>
        </p:nvSpPr>
        <p:spPr>
          <a:xfrm>
            <a:off x="3264408" y="1005840"/>
            <a:ext cx="2743200" cy="64008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7288" y="1298448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977640" y="12344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Mindre dobbeltarbeid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3977640" y="1691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BDD7EE"/>
                </a:solidFill>
              </a:rPr>
              <a:t>Automatisert der det kan automatiseres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6208776" y="1005840"/>
            <a:ext cx="2743200" cy="1554480"/>
          </a:xfrm>
          <a:prstGeom prst="rect">
            <a:avLst/>
          </a:prstGeom>
          <a:solidFill>
            <a:srgbClr val="042D3D"/>
          </a:solidFill>
          <a:ln w="6350">
            <a:solidFill>
              <a:srgbClr val="0A6B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16" name="Shape 12"/>
          <p:cNvSpPr/>
          <p:nvPr/>
        </p:nvSpPr>
        <p:spPr>
          <a:xfrm>
            <a:off x="6208776" y="1005840"/>
            <a:ext cx="2743200" cy="64008"/>
          </a:xfrm>
          <a:prstGeom prst="rect">
            <a:avLst/>
          </a:prstGeom>
          <a:solidFill>
            <a:srgbClr val="033D4F"/>
          </a:solidFill>
          <a:ln w="12700">
            <a:solidFill>
              <a:srgbClr val="033D4F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1656" y="1298448"/>
            <a:ext cx="411480" cy="41148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922008" y="12344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Mer automatisering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6922008" y="16916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BDD7EE"/>
                </a:solidFill>
              </a:rPr>
              <a:t>Systemet jobber for deg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320040" y="2834640"/>
            <a:ext cx="2743200" cy="1554480"/>
          </a:xfrm>
          <a:prstGeom prst="rect">
            <a:avLst/>
          </a:prstGeom>
          <a:solidFill>
            <a:srgbClr val="042D3D"/>
          </a:solidFill>
          <a:ln w="6350">
            <a:solidFill>
              <a:srgbClr val="0A6B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21" name="Shape 16"/>
          <p:cNvSpPr/>
          <p:nvPr/>
        </p:nvSpPr>
        <p:spPr>
          <a:xfrm>
            <a:off x="320040" y="2834640"/>
            <a:ext cx="2743200" cy="64008"/>
          </a:xfrm>
          <a:prstGeom prst="rect">
            <a:avLst/>
          </a:prstGeom>
          <a:solidFill>
            <a:srgbClr val="02A9C7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" y="3127248"/>
            <a:ext cx="411480" cy="41148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033272" y="30632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Bedre informasjon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1033272" y="35204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BDD7EE"/>
                </a:solidFill>
              </a:rPr>
              <a:t>Riktige tall til rett tid</a:t>
            </a:r>
            <a:endParaRPr lang="en-US" sz="1150" dirty="0"/>
          </a:p>
        </p:txBody>
      </p:sp>
      <p:sp>
        <p:nvSpPr>
          <p:cNvPr id="25" name="Shape 19"/>
          <p:cNvSpPr/>
          <p:nvPr/>
        </p:nvSpPr>
        <p:spPr>
          <a:xfrm>
            <a:off x="3264408" y="2834640"/>
            <a:ext cx="2743200" cy="1554480"/>
          </a:xfrm>
          <a:prstGeom prst="rect">
            <a:avLst/>
          </a:prstGeom>
          <a:solidFill>
            <a:srgbClr val="042D3D"/>
          </a:solidFill>
          <a:ln w="6350">
            <a:solidFill>
              <a:srgbClr val="0A6B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26" name="Shape 20"/>
          <p:cNvSpPr/>
          <p:nvPr/>
        </p:nvSpPr>
        <p:spPr>
          <a:xfrm>
            <a:off x="3264408" y="2834640"/>
            <a:ext cx="2743200" cy="64008"/>
          </a:xfrm>
          <a:prstGeom prst="rect">
            <a:avLst/>
          </a:prstGeom>
          <a:solidFill>
            <a:srgbClr val="0A6B8A"/>
          </a:solidFill>
          <a:ln w="12700">
            <a:solidFill>
              <a:srgbClr val="0A6B8A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47288" y="3127248"/>
            <a:ext cx="411480" cy="41148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3977640" y="30632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Raskere tilgang til data</a:t>
            </a:r>
            <a:endParaRPr lang="en-US" sz="1400" dirty="0"/>
          </a:p>
        </p:txBody>
      </p:sp>
      <p:sp>
        <p:nvSpPr>
          <p:cNvPr id="29" name="Text 22"/>
          <p:cNvSpPr/>
          <p:nvPr/>
        </p:nvSpPr>
        <p:spPr>
          <a:xfrm>
            <a:off x="3977640" y="35204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BDD7EE"/>
                </a:solidFill>
              </a:rPr>
              <a:t>Alt tilgjengelig der du er</a:t>
            </a:r>
            <a:endParaRPr lang="en-US" sz="1150" dirty="0"/>
          </a:p>
        </p:txBody>
      </p:sp>
      <p:sp>
        <p:nvSpPr>
          <p:cNvPr id="30" name="Shape 23"/>
          <p:cNvSpPr/>
          <p:nvPr/>
        </p:nvSpPr>
        <p:spPr>
          <a:xfrm>
            <a:off x="6208776" y="2834640"/>
            <a:ext cx="2743200" cy="1554480"/>
          </a:xfrm>
          <a:prstGeom prst="rect">
            <a:avLst/>
          </a:prstGeom>
          <a:solidFill>
            <a:srgbClr val="042D3D"/>
          </a:solidFill>
          <a:ln w="6350">
            <a:solidFill>
              <a:srgbClr val="0A6B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31" name="Shape 24"/>
          <p:cNvSpPr/>
          <p:nvPr/>
        </p:nvSpPr>
        <p:spPr>
          <a:xfrm>
            <a:off x="6208776" y="2834640"/>
            <a:ext cx="2743200" cy="64008"/>
          </a:xfrm>
          <a:prstGeom prst="rect">
            <a:avLst/>
          </a:prstGeom>
          <a:solidFill>
            <a:srgbClr val="033D4F"/>
          </a:solidFill>
          <a:ln w="12700">
            <a:solidFill>
              <a:srgbClr val="033D4F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91656" y="3127248"/>
            <a:ext cx="411480" cy="41148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6922008" y="30632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Videreutvikles kontinuerlig</a:t>
            </a:r>
            <a:endParaRPr lang="en-US" sz="1400" dirty="0"/>
          </a:p>
        </p:txBody>
      </p:sp>
      <p:sp>
        <p:nvSpPr>
          <p:cNvPr id="34" name="Text 26"/>
          <p:cNvSpPr/>
          <p:nvPr/>
        </p:nvSpPr>
        <p:spPr>
          <a:xfrm>
            <a:off x="6922008" y="352044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BDD7EE"/>
                </a:solidFill>
              </a:rPr>
              <a:t>Systemet vokser med dere</a:t>
            </a:r>
            <a:endParaRPr lang="en-US" sz="1150" dirty="0"/>
          </a:p>
        </p:txBody>
      </p:sp>
      <p:sp>
        <p:nvSpPr>
          <p:cNvPr id="35" name="Shape 27"/>
          <p:cNvSpPr/>
          <p:nvPr/>
        </p:nvSpPr>
        <p:spPr>
          <a:xfrm>
            <a:off x="320040" y="4663440"/>
            <a:ext cx="8503920" cy="320040"/>
          </a:xfrm>
          <a:prstGeom prst="rect">
            <a:avLst/>
          </a:prstGeom>
          <a:solidFill>
            <a:srgbClr val="042D3D"/>
          </a:solidFill>
          <a:ln w="12700">
            <a:solidFill>
              <a:srgbClr val="02A9C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6" name="Text 28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i="1" dirty="0">
                <a:solidFill>
                  <a:srgbClr val="02A9C7"/>
                </a:solidFill>
              </a:rPr>
              <a:t>«Målet er ikke bare et nytt system. Målet er en enklere hverdag i butikkene.»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575</Words>
  <Application>Microsoft Macintosh PowerPoint</Application>
  <PresentationFormat>Skjermfremvisning (16:9)</PresentationFormat>
  <Paragraphs>159</Paragraphs>
  <Slides>10</Slides>
  <Notes>10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VisionPOINT for Optimera</dc:title>
  <dc:subject>PptxGenJS Presentation</dc:subject>
  <dc:creator>PptxGenJS</dc:creator>
  <cp:lastModifiedBy>Sindre Magndal</cp:lastModifiedBy>
  <cp:revision>2</cp:revision>
  <dcterms:created xsi:type="dcterms:W3CDTF">2026-06-01T05:54:57Z</dcterms:created>
  <dcterms:modified xsi:type="dcterms:W3CDTF">2026-06-03T06:12:16Z</dcterms:modified>
</cp:coreProperties>
</file>