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66" r:id="rId3"/>
    <p:sldId id="267" r:id="rId4"/>
    <p:sldId id="263" r:id="rId5"/>
    <p:sldId id="264" r:id="rId6"/>
    <p:sldId id="265" r:id="rId7"/>
    <p:sldId id="260" r:id="rId8"/>
    <p:sldId id="261"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78" autoAdjust="0"/>
  </p:normalViewPr>
  <p:slideViewPr>
    <p:cSldViewPr snapToGrid="0" snapToObjects="1">
      <p:cViewPr varScale="1">
        <p:scale>
          <a:sx n="82" d="100"/>
          <a:sy n="82" d="100"/>
        </p:scale>
        <p:origin x="102"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B1288-83C4-4EFF-8EA4-B81DD249AEC9}" type="datetimeFigureOut">
              <a:rPr lang="en-AU" smtClean="0"/>
              <a:t>7/11/2017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52138-50A8-4626-9E1A-2BDBC2B0654B}" type="slidenum">
              <a:rPr lang="en-AU" smtClean="0"/>
              <a:t>‹#›</a:t>
            </a:fld>
            <a:endParaRPr lang="en-AU"/>
          </a:p>
        </p:txBody>
      </p:sp>
    </p:spTree>
    <p:extLst>
      <p:ext uri="{BB962C8B-B14F-4D97-AF65-F5344CB8AC3E}">
        <p14:creationId xmlns:p14="http://schemas.microsoft.com/office/powerpoint/2010/main" val="413250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Lake</a:t>
            </a:r>
          </a:p>
          <a:p>
            <a:r>
              <a:rPr lang="en-AU" dirty="0"/>
              <a:t>Lakes are large areas of still water. Some large fresh water lakes dry up in times of drought.</a:t>
            </a:r>
          </a:p>
          <a:p>
            <a:r>
              <a:rPr lang="en-AU" b="1" dirty="0"/>
              <a:t>River</a:t>
            </a:r>
          </a:p>
          <a:p>
            <a:r>
              <a:rPr lang="en-AU" dirty="0"/>
              <a:t>Rivers are pathways of flowing water. The water can be fast flowing or flowing slowly. Some large rivers in Australia include the Murray River, the Derwent River and the Katherine River.</a:t>
            </a:r>
          </a:p>
          <a:p>
            <a:r>
              <a:rPr lang="en-AU" b="1" dirty="0"/>
              <a:t>Stream</a:t>
            </a:r>
          </a:p>
          <a:p>
            <a:r>
              <a:rPr lang="en-AU" dirty="0"/>
              <a:t>Streams are small flows of water. Sometimes they are called creeks or rivulets.</a:t>
            </a:r>
          </a:p>
          <a:p>
            <a:r>
              <a:rPr lang="en-AU" b="1" dirty="0"/>
              <a:t>Pond</a:t>
            </a:r>
          </a:p>
          <a:p>
            <a:r>
              <a:rPr lang="en-AU" dirty="0"/>
              <a:t>A pond is a small pool of still water.</a:t>
            </a:r>
          </a:p>
          <a:p>
            <a:r>
              <a:rPr lang="en-AU" b="1" dirty="0"/>
              <a:t>Wetland</a:t>
            </a:r>
          </a:p>
          <a:p>
            <a:r>
              <a:rPr lang="en-AU" dirty="0"/>
              <a:t>Wetlands are areas with lots water plants such as reeds, grasses and lilies. Fresh water wetlands increase in size after rain. Lots of birds move into wetlands after rain.</a:t>
            </a:r>
          </a:p>
          <a:p>
            <a:r>
              <a:rPr lang="en-AU" b="1" dirty="0"/>
              <a:t>Billabong</a:t>
            </a:r>
          </a:p>
          <a:p>
            <a:r>
              <a:rPr lang="en-AU" dirty="0"/>
              <a:t>Billabongs are small pools of water that appear next to rivers after heavy rain.</a:t>
            </a:r>
          </a:p>
          <a:p>
            <a:endParaRPr lang="en-AU" dirty="0"/>
          </a:p>
          <a:p>
            <a:endParaRPr lang="en-AU" dirty="0"/>
          </a:p>
        </p:txBody>
      </p:sp>
      <p:sp>
        <p:nvSpPr>
          <p:cNvPr id="4" name="Slide Number Placeholder 3"/>
          <p:cNvSpPr>
            <a:spLocks noGrp="1"/>
          </p:cNvSpPr>
          <p:nvPr>
            <p:ph type="sldNum" sz="quarter" idx="10"/>
          </p:nvPr>
        </p:nvSpPr>
        <p:spPr/>
        <p:txBody>
          <a:bodyPr/>
          <a:lstStyle/>
          <a:p>
            <a:fld id="{28852138-50A8-4626-9E1A-2BDBC2B0654B}" type="slidenum">
              <a:rPr lang="en-AU" smtClean="0"/>
              <a:t>4</a:t>
            </a:fld>
            <a:endParaRPr lang="en-AU"/>
          </a:p>
        </p:txBody>
      </p:sp>
    </p:spTree>
    <p:extLst>
      <p:ext uri="{BB962C8B-B14F-4D97-AF65-F5344CB8AC3E}">
        <p14:creationId xmlns:p14="http://schemas.microsoft.com/office/powerpoint/2010/main" val="141016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Tall shrubs</a:t>
            </a:r>
          </a:p>
          <a:p>
            <a:r>
              <a:rPr lang="en-AU" dirty="0"/>
              <a:t>Tall shrub areas have small eucalypt, mulga and acacia trees. These trees usually have roots that force their way deep into the soil to find water.</a:t>
            </a:r>
          </a:p>
          <a:p>
            <a:r>
              <a:rPr lang="en-AU" b="1" dirty="0"/>
              <a:t>Heath</a:t>
            </a:r>
          </a:p>
          <a:p>
            <a:r>
              <a:rPr lang="en-AU" dirty="0"/>
              <a:t>Heath areas are covered in bluebush and saltbush plants. These shrubs are bushy and grow close to the ground. There are many different types of heath found across Australia.</a:t>
            </a:r>
          </a:p>
          <a:p>
            <a:r>
              <a:rPr lang="en-AU" b="1" dirty="0"/>
              <a:t>Grasslands</a:t>
            </a:r>
          </a:p>
          <a:p>
            <a:r>
              <a:rPr lang="en-AU" dirty="0"/>
              <a:t>Spinifex grass often grows in arid zone grasslands. Spinifex has leaves that are hard and spiky like needles. This stops the plant from losing lots of water.</a:t>
            </a:r>
          </a:p>
          <a:p>
            <a:r>
              <a:rPr lang="en-AU" b="1" dirty="0"/>
              <a:t>Sand dunes</a:t>
            </a:r>
          </a:p>
          <a:p>
            <a:r>
              <a:rPr lang="en-AU" dirty="0"/>
              <a:t>Sand dunes are made by the wind as it blows across the desert. Once a small dune forms it acts as a barrier to the wind. Sand then drops on its slopes and the dune gets bigger.</a:t>
            </a:r>
          </a:p>
          <a:p>
            <a:r>
              <a:rPr lang="en-AU" b="1" dirty="0"/>
              <a:t>Rocky areas</a:t>
            </a:r>
          </a:p>
          <a:p>
            <a:r>
              <a:rPr lang="en-AU" dirty="0"/>
              <a:t>Rocky areas provide important shelter for many animals and plants. Caves, cracks and ledges make good homes and a cool place to shelter.</a:t>
            </a:r>
          </a:p>
          <a:p>
            <a:endParaRPr lang="en-AU" dirty="0"/>
          </a:p>
        </p:txBody>
      </p:sp>
      <p:sp>
        <p:nvSpPr>
          <p:cNvPr id="4" name="Slide Number Placeholder 3"/>
          <p:cNvSpPr>
            <a:spLocks noGrp="1"/>
          </p:cNvSpPr>
          <p:nvPr>
            <p:ph type="sldNum" sz="quarter" idx="10"/>
          </p:nvPr>
        </p:nvSpPr>
        <p:spPr/>
        <p:txBody>
          <a:bodyPr/>
          <a:lstStyle/>
          <a:p>
            <a:fld id="{28852138-50A8-4626-9E1A-2BDBC2B0654B}" type="slidenum">
              <a:rPr lang="en-AU" smtClean="0"/>
              <a:t>5</a:t>
            </a:fld>
            <a:endParaRPr lang="en-AU"/>
          </a:p>
        </p:txBody>
      </p:sp>
    </p:spTree>
    <p:extLst>
      <p:ext uri="{BB962C8B-B14F-4D97-AF65-F5344CB8AC3E}">
        <p14:creationId xmlns:p14="http://schemas.microsoft.com/office/powerpoint/2010/main" val="273632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Ocean</a:t>
            </a:r>
          </a:p>
          <a:p>
            <a:r>
              <a:rPr lang="en-AU" dirty="0"/>
              <a:t>The ocean is a huge area of salt water that covers almost three quarters the earth's surface.</a:t>
            </a:r>
          </a:p>
          <a:p>
            <a:r>
              <a:rPr lang="en-AU" b="1" dirty="0"/>
              <a:t>Coastal Water</a:t>
            </a:r>
          </a:p>
          <a:p>
            <a:r>
              <a:rPr lang="en-AU" dirty="0"/>
              <a:t>Coastal water is the seawater around the coast. It is usually more sheltered and shallower than the open ocean.</a:t>
            </a:r>
          </a:p>
          <a:p>
            <a:r>
              <a:rPr lang="en-AU" b="1" dirty="0"/>
              <a:t>Beach</a:t>
            </a:r>
          </a:p>
          <a:p>
            <a:r>
              <a:rPr lang="en-AU" dirty="0"/>
              <a:t>Beaches are very often very sandy areas. Beaches also include areas of rocks, dunes and crashing waves</a:t>
            </a:r>
          </a:p>
          <a:p>
            <a:r>
              <a:rPr lang="en-AU" b="1" dirty="0"/>
              <a:t>Sand dunes</a:t>
            </a:r>
          </a:p>
          <a:p>
            <a:r>
              <a:rPr lang="en-AU" dirty="0"/>
              <a:t>Sand dunes are formed by the wind blowing off the ocean and dropping sand high along the beach. Storms and people easily damage sand dunes.</a:t>
            </a:r>
          </a:p>
          <a:p>
            <a:r>
              <a:rPr lang="en-AU" b="1" dirty="0"/>
              <a:t>Rock pools and rock platforms</a:t>
            </a:r>
          </a:p>
          <a:p>
            <a:r>
              <a:rPr lang="en-AU" dirty="0"/>
              <a:t>Rock pools and platforms are part of the rocky shore environment. Animals and plants in these habitats survive being flooded in high tide and drying out at low tide.</a:t>
            </a:r>
          </a:p>
          <a:p>
            <a:r>
              <a:rPr lang="en-AU" b="1" dirty="0"/>
              <a:t>Estuary</a:t>
            </a:r>
          </a:p>
          <a:p>
            <a:r>
              <a:rPr lang="en-AU" dirty="0"/>
              <a:t>Estuaries are where the rivers and streams meet the sea. They provide important shelter for lots of young animals and plants.</a:t>
            </a:r>
          </a:p>
          <a:p>
            <a:r>
              <a:rPr lang="en-AU" b="1" dirty="0"/>
              <a:t>Mangroves</a:t>
            </a:r>
          </a:p>
          <a:p>
            <a:r>
              <a:rPr lang="en-AU" dirty="0"/>
              <a:t>Mangroves are groups of shrubs and trees that grow on the mud flats in coastal areas. These areas are often underwater at high tide.</a:t>
            </a:r>
          </a:p>
          <a:p>
            <a:endParaRPr lang="en-AU" dirty="0"/>
          </a:p>
          <a:p>
            <a:endParaRPr lang="en-AU" dirty="0"/>
          </a:p>
        </p:txBody>
      </p:sp>
      <p:sp>
        <p:nvSpPr>
          <p:cNvPr id="4" name="Slide Number Placeholder 3"/>
          <p:cNvSpPr>
            <a:spLocks noGrp="1"/>
          </p:cNvSpPr>
          <p:nvPr>
            <p:ph type="sldNum" sz="quarter" idx="10"/>
          </p:nvPr>
        </p:nvSpPr>
        <p:spPr/>
        <p:txBody>
          <a:bodyPr/>
          <a:lstStyle/>
          <a:p>
            <a:fld id="{28852138-50A8-4626-9E1A-2BDBC2B0654B}" type="slidenum">
              <a:rPr lang="en-AU" smtClean="0"/>
              <a:t>6</a:t>
            </a:fld>
            <a:endParaRPr lang="en-AU"/>
          </a:p>
        </p:txBody>
      </p:sp>
    </p:spTree>
    <p:extLst>
      <p:ext uri="{BB962C8B-B14F-4D97-AF65-F5344CB8AC3E}">
        <p14:creationId xmlns:p14="http://schemas.microsoft.com/office/powerpoint/2010/main" val="392293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Dry Forest</a:t>
            </a:r>
          </a:p>
          <a:p>
            <a:r>
              <a:rPr lang="en-AU" dirty="0"/>
              <a:t>The trees in dry forests usually do not grow as tall as trees in rainforests and wet forests. The trees are also not as close together so their branches often do not overlap. This means lot of light is able to reach the ground. Grasses, shrubs and groundcovers often grow on the ground in dry forests.</a:t>
            </a:r>
          </a:p>
          <a:p>
            <a:r>
              <a:rPr lang="en-AU" b="1" dirty="0"/>
              <a:t>Wet Forest</a:t>
            </a:r>
          </a:p>
          <a:p>
            <a:r>
              <a:rPr lang="en-AU" dirty="0"/>
              <a:t>Wet forests have very tall trees and they are usually found in areas where it rains a lot. The leaves of the trees come together to form a canopy which is quite thick. This means it is not easy to see the sky when you are standing in a wet forest.</a:t>
            </a:r>
          </a:p>
          <a:p>
            <a:r>
              <a:rPr lang="en-AU" b="1" dirty="0"/>
              <a:t>Rainforest</a:t>
            </a:r>
          </a:p>
          <a:p>
            <a:r>
              <a:rPr lang="en-AU" dirty="0"/>
              <a:t>Rainforests have trees of all different heights growing close together. Lots of the trees are really tall and their leaves touch at the top to form a really thick canopy. When you look up in a rainforest you can only see small patches of sky. Rainforests can be very wet and dark environments because light from the sun does not get to the ground very often.</a:t>
            </a:r>
          </a:p>
          <a:p>
            <a:endParaRPr lang="en-AU" dirty="0"/>
          </a:p>
        </p:txBody>
      </p:sp>
      <p:sp>
        <p:nvSpPr>
          <p:cNvPr id="4" name="Slide Number Placeholder 3"/>
          <p:cNvSpPr>
            <a:spLocks noGrp="1"/>
          </p:cNvSpPr>
          <p:nvPr>
            <p:ph type="sldNum" sz="quarter" idx="10"/>
          </p:nvPr>
        </p:nvSpPr>
        <p:spPr/>
        <p:txBody>
          <a:bodyPr/>
          <a:lstStyle/>
          <a:p>
            <a:fld id="{28852138-50A8-4626-9E1A-2BDBC2B0654B}" type="slidenum">
              <a:rPr lang="en-AU" smtClean="0"/>
              <a:t>7</a:t>
            </a:fld>
            <a:endParaRPr lang="en-AU"/>
          </a:p>
        </p:txBody>
      </p:sp>
    </p:spTree>
    <p:extLst>
      <p:ext uri="{BB962C8B-B14F-4D97-AF65-F5344CB8AC3E}">
        <p14:creationId xmlns:p14="http://schemas.microsoft.com/office/powerpoint/2010/main" val="221905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Garden</a:t>
            </a:r>
          </a:p>
          <a:p>
            <a:r>
              <a:rPr lang="en-AU" sz="1200" b="0" i="0" kern="1200" dirty="0">
                <a:solidFill>
                  <a:schemeClr val="tx1"/>
                </a:solidFill>
                <a:effectLst/>
                <a:latin typeface="+mn-lt"/>
                <a:ea typeface="+mn-ea"/>
                <a:cs typeface="+mn-cs"/>
              </a:rPr>
              <a:t>Lots of animals and plants like to share our gardens with us. Some people create special habitats to encourage animals and plants to live in their yards. Ponds, bird baths and native plants are some ways to make your garden more appealing to local animals.</a:t>
            </a:r>
          </a:p>
          <a:p>
            <a:r>
              <a:rPr lang="en-AU" sz="1200" b="1" i="0" kern="1200" dirty="0">
                <a:solidFill>
                  <a:schemeClr val="tx1"/>
                </a:solidFill>
                <a:effectLst/>
                <a:latin typeface="+mn-lt"/>
                <a:ea typeface="+mn-ea"/>
                <a:cs typeface="+mn-cs"/>
              </a:rPr>
              <a:t>Harbour</a:t>
            </a:r>
          </a:p>
          <a:p>
            <a:r>
              <a:rPr lang="en-AU" sz="1200" b="0" i="0" kern="1200" dirty="0">
                <a:solidFill>
                  <a:schemeClr val="tx1"/>
                </a:solidFill>
                <a:effectLst/>
                <a:latin typeface="+mn-lt"/>
                <a:ea typeface="+mn-ea"/>
                <a:cs typeface="+mn-cs"/>
              </a:rPr>
              <a:t>Harbours are sheltered ports where ships often load or unload their cargo. They can be busy places with ferries, water taxis and many other boats getting around on them.</a:t>
            </a:r>
          </a:p>
          <a:p>
            <a:r>
              <a:rPr lang="en-AU" sz="1200" b="1" i="0" kern="1200" dirty="0">
                <a:solidFill>
                  <a:schemeClr val="tx1"/>
                </a:solidFill>
                <a:effectLst/>
                <a:latin typeface="+mn-lt"/>
                <a:ea typeface="+mn-ea"/>
                <a:cs typeface="+mn-cs"/>
              </a:rPr>
              <a:t>Park</a:t>
            </a:r>
          </a:p>
          <a:p>
            <a:r>
              <a:rPr lang="en-AU" sz="1200" b="0" i="0" kern="1200" dirty="0">
                <a:solidFill>
                  <a:schemeClr val="tx1"/>
                </a:solidFill>
                <a:effectLst/>
                <a:latin typeface="+mn-lt"/>
                <a:ea typeface="+mn-ea"/>
                <a:cs typeface="+mn-cs"/>
              </a:rPr>
              <a:t>Parks are open natural places in town and cities. There are lots of different types of parks but they all are places where plants and animals live.</a:t>
            </a:r>
          </a:p>
          <a:p>
            <a:r>
              <a:rPr lang="en-AU" sz="1200" b="1" i="0" kern="1200" dirty="0">
                <a:solidFill>
                  <a:schemeClr val="tx1"/>
                </a:solidFill>
                <a:effectLst/>
                <a:latin typeface="+mn-lt"/>
                <a:ea typeface="+mn-ea"/>
                <a:cs typeface="+mn-cs"/>
              </a:rPr>
              <a:t>High-rise buildings</a:t>
            </a:r>
          </a:p>
          <a:p>
            <a:r>
              <a:rPr lang="en-AU" sz="1200" b="0" i="0" kern="1200" dirty="0">
                <a:solidFill>
                  <a:schemeClr val="tx1"/>
                </a:solidFill>
                <a:effectLst/>
                <a:latin typeface="+mn-lt"/>
                <a:ea typeface="+mn-ea"/>
                <a:cs typeface="+mn-cs"/>
              </a:rPr>
              <a:t>Big cities often have very tall buildings. While these areas often have little native habitat left some animals still find food and shelter in the middle of the city.</a:t>
            </a:r>
          </a:p>
          <a:p>
            <a:r>
              <a:rPr lang="en-AU" sz="1200" b="1" i="0" kern="1200" dirty="0">
                <a:solidFill>
                  <a:schemeClr val="tx1"/>
                </a:solidFill>
                <a:effectLst/>
                <a:latin typeface="+mn-lt"/>
                <a:ea typeface="+mn-ea"/>
                <a:cs typeface="+mn-cs"/>
              </a:rPr>
              <a:t>Houses</a:t>
            </a:r>
          </a:p>
          <a:p>
            <a:r>
              <a:rPr lang="en-AU" sz="1200" b="0" i="0" kern="1200" dirty="0">
                <a:solidFill>
                  <a:schemeClr val="tx1"/>
                </a:solidFill>
                <a:effectLst/>
                <a:latin typeface="+mn-lt"/>
                <a:ea typeface="+mn-ea"/>
                <a:cs typeface="+mn-cs"/>
              </a:rPr>
              <a:t>Houses are not just homes for us but animals and plants often live in them too.</a:t>
            </a:r>
          </a:p>
          <a:p>
            <a:endParaRPr lang="en-AU" dirty="0"/>
          </a:p>
        </p:txBody>
      </p:sp>
      <p:sp>
        <p:nvSpPr>
          <p:cNvPr id="4" name="Slide Number Placeholder 3"/>
          <p:cNvSpPr>
            <a:spLocks noGrp="1"/>
          </p:cNvSpPr>
          <p:nvPr>
            <p:ph type="sldNum" sz="quarter" idx="10"/>
          </p:nvPr>
        </p:nvSpPr>
        <p:spPr/>
        <p:txBody>
          <a:bodyPr/>
          <a:lstStyle/>
          <a:p>
            <a:fld id="{28852138-50A8-4626-9E1A-2BDBC2B0654B}" type="slidenum">
              <a:rPr lang="en-AU" smtClean="0"/>
              <a:t>8</a:t>
            </a:fld>
            <a:endParaRPr lang="en-AU"/>
          </a:p>
        </p:txBody>
      </p:sp>
    </p:spTree>
    <p:extLst>
      <p:ext uri="{BB962C8B-B14F-4D97-AF65-F5344CB8AC3E}">
        <p14:creationId xmlns:p14="http://schemas.microsoft.com/office/powerpoint/2010/main" val="130669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8BE8F50-03BE-7F4A-BF4F-31DA7B2AA193}"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121440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8BE8F50-03BE-7F4A-BF4F-31DA7B2AA193}"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96797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8BE8F50-03BE-7F4A-BF4F-31DA7B2AA193}"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179645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8BE8F50-03BE-7F4A-BF4F-31DA7B2AA193}"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71098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8BE8F50-03BE-7F4A-BF4F-31DA7B2AA193}"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9577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8BE8F50-03BE-7F4A-BF4F-31DA7B2AA193}"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316185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8BE8F50-03BE-7F4A-BF4F-31DA7B2AA193}"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307049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8BE8F50-03BE-7F4A-BF4F-31DA7B2AA193}"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274433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E8F50-03BE-7F4A-BF4F-31DA7B2AA193}"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178664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8BE8F50-03BE-7F4A-BF4F-31DA7B2AA193}"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86117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8BE8F50-03BE-7F4A-BF4F-31DA7B2AA193}"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E7737-D789-284B-A38A-A418B1189533}" type="slidenum">
              <a:rPr lang="en-US" smtClean="0"/>
              <a:t>‹#›</a:t>
            </a:fld>
            <a:endParaRPr lang="en-US"/>
          </a:p>
        </p:txBody>
      </p:sp>
    </p:spTree>
    <p:extLst>
      <p:ext uri="{BB962C8B-B14F-4D97-AF65-F5344CB8AC3E}">
        <p14:creationId xmlns:p14="http://schemas.microsoft.com/office/powerpoint/2010/main" val="428141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E8F50-03BE-7F4A-BF4F-31DA7B2AA193}"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E7737-D789-284B-A38A-A418B1189533}" type="slidenum">
              <a:rPr lang="en-US" smtClean="0"/>
              <a:t>‹#›</a:t>
            </a:fld>
            <a:endParaRPr lang="en-US"/>
          </a:p>
        </p:txBody>
      </p:sp>
    </p:spTree>
    <p:extLst>
      <p:ext uri="{BB962C8B-B14F-4D97-AF65-F5344CB8AC3E}">
        <p14:creationId xmlns:p14="http://schemas.microsoft.com/office/powerpoint/2010/main" val="21844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14407" y="1456858"/>
            <a:ext cx="4411808" cy="1446550"/>
          </a:xfrm>
          <a:prstGeom prst="rect">
            <a:avLst/>
          </a:prstGeom>
          <a:noFill/>
        </p:spPr>
        <p:txBody>
          <a:bodyPr wrap="square" rtlCol="0">
            <a:spAutoFit/>
          </a:bodyPr>
          <a:lstStyle/>
          <a:p>
            <a:r>
              <a:rPr lang="en-AU" sz="4400" dirty="0">
                <a:solidFill>
                  <a:schemeClr val="bg1"/>
                </a:solidFill>
                <a:latin typeface="Franklin Gothic Heavy" panose="020B0903020102020204" pitchFamily="34" charset="0"/>
              </a:rPr>
              <a:t>Introduction </a:t>
            </a:r>
            <a:br>
              <a:rPr lang="en-AU" sz="4400" dirty="0">
                <a:solidFill>
                  <a:schemeClr val="bg1"/>
                </a:solidFill>
                <a:latin typeface="Franklin Gothic Heavy" panose="020B0903020102020204" pitchFamily="34" charset="0"/>
              </a:rPr>
            </a:br>
            <a:r>
              <a:rPr lang="en-AU" sz="4400" dirty="0">
                <a:solidFill>
                  <a:schemeClr val="bg1"/>
                </a:solidFill>
                <a:latin typeface="Franklin Gothic Heavy" panose="020B0903020102020204" pitchFamily="34" charset="0"/>
              </a:rPr>
              <a:t>to Habitats</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65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6"/>
            <a:ext cx="9144000" cy="6858000"/>
          </a:xfrm>
          <a:prstGeom prst="rect">
            <a:avLst/>
          </a:prstGeom>
        </p:spPr>
      </p:pic>
      <p:sp>
        <p:nvSpPr>
          <p:cNvPr id="2" name="Title 1"/>
          <p:cNvSpPr>
            <a:spLocks noGrp="1"/>
          </p:cNvSpPr>
          <p:nvPr>
            <p:ph type="title"/>
          </p:nvPr>
        </p:nvSpPr>
        <p:spPr>
          <a:xfrm>
            <a:off x="300118" y="227529"/>
            <a:ext cx="8229600" cy="1143000"/>
          </a:xfrm>
        </p:spPr>
        <p:txBody>
          <a:bodyPr>
            <a:normAutofit/>
          </a:bodyPr>
          <a:lstStyle/>
          <a:p>
            <a:pPr algn="l"/>
            <a:r>
              <a:rPr lang="en-AU" b="1" dirty="0">
                <a:solidFill>
                  <a:schemeClr val="tx2">
                    <a:lumMod val="75000"/>
                  </a:schemeClr>
                </a:solidFill>
              </a:rPr>
              <a:t>What do we need to survive?</a:t>
            </a:r>
          </a:p>
        </p:txBody>
      </p:sp>
      <p:sp>
        <p:nvSpPr>
          <p:cNvPr id="3" name="Text Placeholder 2"/>
          <p:cNvSpPr>
            <a:spLocks noGrp="1"/>
          </p:cNvSpPr>
          <p:nvPr>
            <p:ph type="body" idx="1"/>
          </p:nvPr>
        </p:nvSpPr>
        <p:spPr>
          <a:xfrm>
            <a:off x="959733" y="1672675"/>
            <a:ext cx="2232248" cy="639762"/>
          </a:xfrm>
        </p:spPr>
        <p:txBody>
          <a:bodyPr>
            <a:noAutofit/>
          </a:bodyPr>
          <a:lstStyle/>
          <a:p>
            <a:r>
              <a:rPr lang="en-AU" sz="4000" dirty="0">
                <a:solidFill>
                  <a:schemeClr val="tx2">
                    <a:lumMod val="75000"/>
                  </a:schemeClr>
                </a:solidFill>
              </a:rPr>
              <a:t>Humans</a:t>
            </a:r>
          </a:p>
        </p:txBody>
      </p:sp>
      <p:sp>
        <p:nvSpPr>
          <p:cNvPr id="4" name="Content Placeholder 3"/>
          <p:cNvSpPr>
            <a:spLocks noGrp="1"/>
          </p:cNvSpPr>
          <p:nvPr>
            <p:ph sz="half" idx="2"/>
          </p:nvPr>
        </p:nvSpPr>
        <p:spPr>
          <a:xfrm>
            <a:off x="959733" y="2480031"/>
            <a:ext cx="3384376" cy="3198341"/>
          </a:xfrm>
        </p:spPr>
        <p:txBody>
          <a:bodyPr/>
          <a:lstStyle/>
          <a:p>
            <a:r>
              <a:rPr lang="en-US" dirty="0"/>
              <a:t>Water</a:t>
            </a:r>
          </a:p>
          <a:p>
            <a:r>
              <a:rPr lang="en-US" dirty="0"/>
              <a:t>Space</a:t>
            </a:r>
          </a:p>
          <a:p>
            <a:r>
              <a:rPr lang="en-US" dirty="0"/>
              <a:t>Food</a:t>
            </a:r>
          </a:p>
          <a:p>
            <a:r>
              <a:rPr lang="en-US" dirty="0"/>
              <a:t>Shelter</a:t>
            </a:r>
          </a:p>
          <a:p>
            <a:r>
              <a:rPr lang="en-US" dirty="0"/>
              <a:t>Social interaction</a:t>
            </a:r>
          </a:p>
          <a:p>
            <a:pPr marL="0" indent="0">
              <a:buNone/>
            </a:pPr>
            <a:endParaRPr lang="en-AU" dirty="0"/>
          </a:p>
        </p:txBody>
      </p:sp>
      <p:sp>
        <p:nvSpPr>
          <p:cNvPr id="5" name="Text Placeholder 4"/>
          <p:cNvSpPr>
            <a:spLocks noGrp="1"/>
          </p:cNvSpPr>
          <p:nvPr>
            <p:ph type="body" sz="quarter" idx="3"/>
          </p:nvPr>
        </p:nvSpPr>
        <p:spPr>
          <a:xfrm>
            <a:off x="4147103" y="1605399"/>
            <a:ext cx="4041775" cy="639762"/>
          </a:xfrm>
        </p:spPr>
        <p:txBody>
          <a:bodyPr>
            <a:noAutofit/>
          </a:bodyPr>
          <a:lstStyle/>
          <a:p>
            <a:r>
              <a:rPr lang="en-AU" sz="4000" dirty="0">
                <a:solidFill>
                  <a:schemeClr val="tx2">
                    <a:lumMod val="75000"/>
                  </a:schemeClr>
                </a:solidFill>
              </a:rPr>
              <a:t>Other animals</a:t>
            </a:r>
          </a:p>
        </p:txBody>
      </p:sp>
      <p:sp>
        <p:nvSpPr>
          <p:cNvPr id="6" name="Content Placeholder 5"/>
          <p:cNvSpPr>
            <a:spLocks noGrp="1"/>
          </p:cNvSpPr>
          <p:nvPr>
            <p:ph sz="quarter" idx="4"/>
          </p:nvPr>
        </p:nvSpPr>
        <p:spPr>
          <a:xfrm>
            <a:off x="4147103" y="2480031"/>
            <a:ext cx="1871191" cy="2262237"/>
          </a:xfrm>
        </p:spPr>
        <p:txBody>
          <a:bodyPr/>
          <a:lstStyle/>
          <a:p>
            <a:r>
              <a:rPr lang="en-US" dirty="0"/>
              <a:t>Water</a:t>
            </a:r>
          </a:p>
          <a:p>
            <a:r>
              <a:rPr lang="en-US" dirty="0"/>
              <a:t>Space</a:t>
            </a:r>
          </a:p>
          <a:p>
            <a:r>
              <a:rPr lang="en-US" dirty="0"/>
              <a:t>Food</a:t>
            </a:r>
          </a:p>
          <a:p>
            <a:r>
              <a:rPr lang="en-US" dirty="0"/>
              <a:t>Shelter</a:t>
            </a:r>
          </a:p>
          <a:p>
            <a:pPr marL="0" indent="0">
              <a:buNone/>
            </a:pPr>
            <a:endParaRPr lang="en-AU" dirty="0"/>
          </a:p>
        </p:txBody>
      </p:sp>
    </p:spTree>
    <p:extLst>
      <p:ext uri="{BB962C8B-B14F-4D97-AF65-F5344CB8AC3E}">
        <p14:creationId xmlns:p14="http://schemas.microsoft.com/office/powerpoint/2010/main" val="135478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49388"/>
            <a:ext cx="8229600" cy="1143000"/>
          </a:xfrm>
        </p:spPr>
        <p:txBody>
          <a:bodyPr>
            <a:normAutofit/>
          </a:bodyPr>
          <a:lstStyle/>
          <a:p>
            <a:pPr algn="l"/>
            <a:r>
              <a:rPr lang="en-AU" b="1" dirty="0">
                <a:solidFill>
                  <a:schemeClr val="tx2">
                    <a:lumMod val="75000"/>
                  </a:schemeClr>
                </a:solidFill>
              </a:rPr>
              <a:t>What is a habitat?</a:t>
            </a:r>
          </a:p>
        </p:txBody>
      </p:sp>
      <p:sp>
        <p:nvSpPr>
          <p:cNvPr id="3" name="Content Placeholder 2"/>
          <p:cNvSpPr>
            <a:spLocks noGrp="1"/>
          </p:cNvSpPr>
          <p:nvPr>
            <p:ph idx="1"/>
          </p:nvPr>
        </p:nvSpPr>
        <p:spPr>
          <a:xfrm>
            <a:off x="5275384" y="1841776"/>
            <a:ext cx="3634154" cy="3843916"/>
          </a:xfrm>
        </p:spPr>
        <p:txBody>
          <a:bodyPr>
            <a:normAutofit/>
          </a:bodyPr>
          <a:lstStyle/>
          <a:p>
            <a:pPr marL="0" indent="0">
              <a:buNone/>
            </a:pPr>
            <a:r>
              <a:rPr lang="en-AU" dirty="0"/>
              <a:t> A habitat is the natural environment of an organism; place that is natural for the life and growth of an organism. </a:t>
            </a:r>
            <a:endParaRPr lang="en-AU" b="1" dirty="0"/>
          </a:p>
        </p:txBody>
      </p:sp>
      <p:grpSp>
        <p:nvGrpSpPr>
          <p:cNvPr id="5" name="Group 4"/>
          <p:cNvGrpSpPr/>
          <p:nvPr/>
        </p:nvGrpSpPr>
        <p:grpSpPr>
          <a:xfrm>
            <a:off x="566196" y="1667081"/>
            <a:ext cx="4334824" cy="4193305"/>
            <a:chOff x="0" y="0"/>
            <a:chExt cx="4548296" cy="4285160"/>
          </a:xfrm>
        </p:grpSpPr>
        <p:sp>
          <p:nvSpPr>
            <p:cNvPr id="6" name="Oval 5"/>
            <p:cNvSpPr/>
            <p:nvPr/>
          </p:nvSpPr>
          <p:spPr>
            <a:xfrm>
              <a:off x="0" y="0"/>
              <a:ext cx="2119035" cy="206076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7" name="Oval 6"/>
            <p:cNvSpPr/>
            <p:nvPr/>
          </p:nvSpPr>
          <p:spPr>
            <a:xfrm>
              <a:off x="2361062" y="13648"/>
              <a:ext cx="2118995" cy="206057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8" name="Oval 7"/>
            <p:cNvSpPr/>
            <p:nvPr/>
          </p:nvSpPr>
          <p:spPr>
            <a:xfrm>
              <a:off x="0" y="2224585"/>
              <a:ext cx="2118995" cy="206057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Oval 8"/>
            <p:cNvSpPr/>
            <p:nvPr/>
          </p:nvSpPr>
          <p:spPr>
            <a:xfrm>
              <a:off x="2429301" y="2224585"/>
              <a:ext cx="2118995" cy="206057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Oval 9"/>
            <p:cNvSpPr/>
            <p:nvPr/>
          </p:nvSpPr>
          <p:spPr>
            <a:xfrm>
              <a:off x="1201003" y="1187355"/>
              <a:ext cx="2118995" cy="206121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75161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31788" y="1946995"/>
            <a:ext cx="184666" cy="369332"/>
          </a:xfrm>
          <a:prstGeom prst="rect">
            <a:avLst/>
          </a:prstGeom>
          <a:noFill/>
        </p:spPr>
        <p:txBody>
          <a:bodyPr wrap="none" rtlCol="0">
            <a:spAutoFit/>
          </a:bodyPr>
          <a:lstStyle/>
          <a:p>
            <a:endParaRPr lang="en-US"/>
          </a:p>
        </p:txBody>
      </p:sp>
      <p:sp>
        <p:nvSpPr>
          <p:cNvPr id="7" name="Title 1"/>
          <p:cNvSpPr>
            <a:spLocks noGrp="1"/>
          </p:cNvSpPr>
          <p:nvPr>
            <p:ph type="title"/>
          </p:nvPr>
        </p:nvSpPr>
        <p:spPr>
          <a:xfrm>
            <a:off x="341894" y="349910"/>
            <a:ext cx="6336704" cy="601757"/>
          </a:xfrm>
        </p:spPr>
        <p:txBody>
          <a:bodyPr>
            <a:noAutofit/>
          </a:bodyPr>
          <a:lstStyle/>
          <a:p>
            <a:pPr algn="l"/>
            <a:r>
              <a:rPr lang="en-AU" b="1" dirty="0">
                <a:solidFill>
                  <a:schemeClr val="tx2">
                    <a:lumMod val="75000"/>
                  </a:schemeClr>
                </a:solidFill>
              </a:rPr>
              <a:t>Freshwater habitats </a:t>
            </a:r>
          </a:p>
        </p:txBody>
      </p:sp>
      <p:pic>
        <p:nvPicPr>
          <p:cNvPr id="8"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5678" y="1104958"/>
            <a:ext cx="6627486" cy="4674519"/>
          </a:xfrm>
        </p:spPr>
      </p:pic>
      <p:sp>
        <p:nvSpPr>
          <p:cNvPr id="9" name="Text Placeholder 3"/>
          <p:cNvSpPr txBox="1">
            <a:spLocks/>
          </p:cNvSpPr>
          <p:nvPr/>
        </p:nvSpPr>
        <p:spPr>
          <a:xfrm>
            <a:off x="7143905" y="2125908"/>
            <a:ext cx="1919354" cy="280831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342900" indent="-342900">
              <a:buFont typeface="Arial" panose="020B0604020202020204" pitchFamily="34" charset="0"/>
              <a:buChar char="•"/>
            </a:pPr>
            <a:r>
              <a:rPr lang="en-AU" sz="2400" b="1" dirty="0"/>
              <a:t>Lake</a:t>
            </a:r>
          </a:p>
          <a:p>
            <a:pPr marL="342900" indent="-342900">
              <a:buFont typeface="Arial" panose="020B0604020202020204" pitchFamily="34" charset="0"/>
              <a:buChar char="•"/>
            </a:pPr>
            <a:r>
              <a:rPr lang="en-AU" sz="2400" b="1" dirty="0"/>
              <a:t>River</a:t>
            </a:r>
            <a:endParaRPr lang="en-AU" sz="2400" dirty="0"/>
          </a:p>
          <a:p>
            <a:pPr marL="342900" indent="-342900">
              <a:buFont typeface="Arial" panose="020B0604020202020204" pitchFamily="34" charset="0"/>
              <a:buChar char="•"/>
            </a:pPr>
            <a:r>
              <a:rPr lang="en-AU" sz="2400" b="1" dirty="0"/>
              <a:t>Stream</a:t>
            </a:r>
          </a:p>
          <a:p>
            <a:pPr marL="342900" indent="-342900">
              <a:buFont typeface="Arial" panose="020B0604020202020204" pitchFamily="34" charset="0"/>
              <a:buChar char="•"/>
            </a:pPr>
            <a:r>
              <a:rPr lang="en-AU" sz="2400" b="1" dirty="0"/>
              <a:t>Pond</a:t>
            </a:r>
          </a:p>
          <a:p>
            <a:pPr marL="342900" indent="-342900">
              <a:buFont typeface="Arial" panose="020B0604020202020204" pitchFamily="34" charset="0"/>
              <a:buChar char="•"/>
            </a:pPr>
            <a:r>
              <a:rPr lang="en-AU" sz="2400" b="1" dirty="0"/>
              <a:t>Wetland</a:t>
            </a:r>
            <a:endParaRPr lang="en-AU" sz="2400" dirty="0"/>
          </a:p>
          <a:p>
            <a:pPr marL="342900" indent="-342900">
              <a:buFont typeface="Arial" panose="020B0604020202020204" pitchFamily="34" charset="0"/>
              <a:buChar char="•"/>
            </a:pPr>
            <a:r>
              <a:rPr lang="en-AU" sz="2400" b="1" dirty="0"/>
              <a:t>Billabong</a:t>
            </a:r>
          </a:p>
          <a:p>
            <a:endParaRPr lang="en-AU" sz="2400" dirty="0"/>
          </a:p>
          <a:p>
            <a:endParaRPr lang="en-AU" sz="2400" dirty="0"/>
          </a:p>
        </p:txBody>
      </p:sp>
    </p:spTree>
    <p:extLst>
      <p:ext uri="{BB962C8B-B14F-4D97-AF65-F5344CB8AC3E}">
        <p14:creationId xmlns:p14="http://schemas.microsoft.com/office/powerpoint/2010/main" val="351285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31788" y="1946995"/>
            <a:ext cx="184666" cy="369332"/>
          </a:xfrm>
          <a:prstGeom prst="rect">
            <a:avLst/>
          </a:prstGeom>
          <a:noFill/>
        </p:spPr>
        <p:txBody>
          <a:bodyPr wrap="none" rtlCol="0">
            <a:spAutoFit/>
          </a:bodyPr>
          <a:lstStyle/>
          <a:p>
            <a:endParaRPr lang="en-US"/>
          </a:p>
        </p:txBody>
      </p:sp>
      <p:sp>
        <p:nvSpPr>
          <p:cNvPr id="7" name="Title 1"/>
          <p:cNvSpPr>
            <a:spLocks noGrp="1"/>
          </p:cNvSpPr>
          <p:nvPr>
            <p:ph type="title"/>
          </p:nvPr>
        </p:nvSpPr>
        <p:spPr>
          <a:xfrm>
            <a:off x="350240" y="324864"/>
            <a:ext cx="5476129" cy="691041"/>
          </a:xfrm>
        </p:spPr>
        <p:txBody>
          <a:bodyPr>
            <a:noAutofit/>
          </a:bodyPr>
          <a:lstStyle/>
          <a:p>
            <a:pPr algn="l"/>
            <a:r>
              <a:rPr lang="en-AU" b="1" dirty="0">
                <a:solidFill>
                  <a:schemeClr val="tx2">
                    <a:lumMod val="75000"/>
                  </a:schemeClr>
                </a:solidFill>
              </a:rPr>
              <a:t>Arid Habitats</a:t>
            </a:r>
          </a:p>
        </p:txBody>
      </p:sp>
      <p:pic>
        <p:nvPicPr>
          <p:cNvPr id="8"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0240" y="1015905"/>
            <a:ext cx="6676855" cy="4709340"/>
          </a:xfrm>
        </p:spPr>
      </p:pic>
      <p:sp>
        <p:nvSpPr>
          <p:cNvPr id="9" name="Text Placeholder 3"/>
          <p:cNvSpPr txBox="1">
            <a:spLocks/>
          </p:cNvSpPr>
          <p:nvPr/>
        </p:nvSpPr>
        <p:spPr>
          <a:xfrm>
            <a:off x="7027095" y="2316327"/>
            <a:ext cx="2029871" cy="293000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AU" sz="2400" b="1" dirty="0"/>
              <a:t>Tall shrubs</a:t>
            </a:r>
          </a:p>
          <a:p>
            <a:pPr>
              <a:buFont typeface="Arial" panose="020B0604020202020204" pitchFamily="34" charset="0"/>
              <a:buChar char="•"/>
            </a:pPr>
            <a:r>
              <a:rPr lang="en-AU" sz="2400" b="1" dirty="0"/>
              <a:t>Heath</a:t>
            </a:r>
            <a:endParaRPr lang="en-AU" sz="2400" dirty="0"/>
          </a:p>
          <a:p>
            <a:pPr>
              <a:buFont typeface="Arial" panose="020B0604020202020204" pitchFamily="34" charset="0"/>
              <a:buChar char="•"/>
            </a:pPr>
            <a:r>
              <a:rPr lang="en-AU" sz="2400" b="1" dirty="0"/>
              <a:t>Grasslands</a:t>
            </a:r>
          </a:p>
          <a:p>
            <a:pPr>
              <a:buFont typeface="Arial" panose="020B0604020202020204" pitchFamily="34" charset="0"/>
              <a:buChar char="•"/>
            </a:pPr>
            <a:r>
              <a:rPr lang="en-AU" sz="2400" b="1" dirty="0"/>
              <a:t>Sand dunes</a:t>
            </a:r>
          </a:p>
          <a:p>
            <a:pPr>
              <a:buFont typeface="Arial" panose="020B0604020202020204" pitchFamily="34" charset="0"/>
              <a:buChar char="•"/>
            </a:pPr>
            <a:r>
              <a:rPr lang="en-AU" sz="2400" b="1" dirty="0"/>
              <a:t>Rocky areas</a:t>
            </a:r>
          </a:p>
          <a:p>
            <a:pPr>
              <a:buFont typeface="Wingdings" panose="05000000000000000000" pitchFamily="2" charset="2"/>
              <a:buChar char="§"/>
            </a:pPr>
            <a:endParaRPr lang="en-AU" sz="2400" dirty="0"/>
          </a:p>
        </p:txBody>
      </p:sp>
    </p:spTree>
    <p:extLst>
      <p:ext uri="{BB962C8B-B14F-4D97-AF65-F5344CB8AC3E}">
        <p14:creationId xmlns:p14="http://schemas.microsoft.com/office/powerpoint/2010/main" val="14514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31788" y="1946995"/>
            <a:ext cx="184666" cy="369332"/>
          </a:xfrm>
          <a:prstGeom prst="rect">
            <a:avLst/>
          </a:prstGeom>
          <a:noFill/>
        </p:spPr>
        <p:txBody>
          <a:bodyPr wrap="none" rtlCol="0">
            <a:spAutoFit/>
          </a:bodyPr>
          <a:lstStyle/>
          <a:p>
            <a:endParaRPr lang="en-US"/>
          </a:p>
        </p:txBody>
      </p:sp>
      <p:sp>
        <p:nvSpPr>
          <p:cNvPr id="7" name="Title 1"/>
          <p:cNvSpPr txBox="1">
            <a:spLocks/>
          </p:cNvSpPr>
          <p:nvPr/>
        </p:nvSpPr>
        <p:spPr>
          <a:xfrm>
            <a:off x="420730" y="387297"/>
            <a:ext cx="6203032" cy="6910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b="1" dirty="0">
                <a:solidFill>
                  <a:schemeClr val="tx2">
                    <a:lumMod val="75000"/>
                  </a:schemeClr>
                </a:solidFill>
              </a:rPr>
              <a:t>Coastal Habitats</a:t>
            </a:r>
          </a:p>
        </p:txBody>
      </p:sp>
      <p:pic>
        <p:nvPicPr>
          <p:cNvPr id="8"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0730" y="1078338"/>
            <a:ext cx="6565499" cy="4630800"/>
          </a:xfrm>
        </p:spPr>
      </p:pic>
      <p:sp>
        <p:nvSpPr>
          <p:cNvPr id="9" name="Text Placeholder 3"/>
          <p:cNvSpPr txBox="1">
            <a:spLocks/>
          </p:cNvSpPr>
          <p:nvPr/>
        </p:nvSpPr>
        <p:spPr>
          <a:xfrm>
            <a:off x="7065580" y="2077085"/>
            <a:ext cx="1999068" cy="329004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AU" sz="2400" b="1" dirty="0"/>
              <a:t>Ocean</a:t>
            </a:r>
          </a:p>
          <a:p>
            <a:pPr>
              <a:buFont typeface="Arial" panose="020B0604020202020204" pitchFamily="34" charset="0"/>
              <a:buChar char="•"/>
            </a:pPr>
            <a:r>
              <a:rPr lang="en-AU" sz="2400" b="1" dirty="0"/>
              <a:t>Coastal Water</a:t>
            </a:r>
          </a:p>
          <a:p>
            <a:pPr>
              <a:buFont typeface="Arial" panose="020B0604020202020204" pitchFamily="34" charset="0"/>
              <a:buChar char="•"/>
            </a:pPr>
            <a:r>
              <a:rPr lang="en-AU" sz="2400" b="1" dirty="0"/>
              <a:t>Beach</a:t>
            </a:r>
          </a:p>
          <a:p>
            <a:pPr>
              <a:buFont typeface="Arial" panose="020B0604020202020204" pitchFamily="34" charset="0"/>
              <a:buChar char="•"/>
            </a:pPr>
            <a:r>
              <a:rPr lang="en-AU" sz="2400" b="1" dirty="0"/>
              <a:t>Sand dunes</a:t>
            </a:r>
          </a:p>
          <a:p>
            <a:pPr>
              <a:buFont typeface="Arial" panose="020B0604020202020204" pitchFamily="34" charset="0"/>
              <a:buChar char="•"/>
            </a:pPr>
            <a:r>
              <a:rPr lang="en-AU" sz="2400" b="1" dirty="0"/>
              <a:t>Rock pools and rock platforms</a:t>
            </a:r>
          </a:p>
          <a:p>
            <a:pPr>
              <a:buFont typeface="Arial" panose="020B0604020202020204" pitchFamily="34" charset="0"/>
              <a:buChar char="•"/>
            </a:pPr>
            <a:r>
              <a:rPr lang="en-AU" sz="2400" b="1" dirty="0"/>
              <a:t>Mangroves</a:t>
            </a:r>
          </a:p>
        </p:txBody>
      </p:sp>
    </p:spTree>
    <p:extLst>
      <p:ext uri="{BB962C8B-B14F-4D97-AF65-F5344CB8AC3E}">
        <p14:creationId xmlns:p14="http://schemas.microsoft.com/office/powerpoint/2010/main" val="352624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31788" y="1946995"/>
            <a:ext cx="184666" cy="369332"/>
          </a:xfrm>
          <a:prstGeom prst="rect">
            <a:avLst/>
          </a:prstGeom>
          <a:noFill/>
        </p:spPr>
        <p:txBody>
          <a:bodyPr wrap="none" rtlCol="0">
            <a:spAutoFit/>
          </a:bodyPr>
          <a:lstStyle/>
          <a:p>
            <a:endParaRPr lang="en-US"/>
          </a:p>
        </p:txBody>
      </p:sp>
      <p:sp>
        <p:nvSpPr>
          <p:cNvPr id="8" name="Title 1"/>
          <p:cNvSpPr>
            <a:spLocks noGrp="1"/>
          </p:cNvSpPr>
          <p:nvPr>
            <p:ph type="title"/>
          </p:nvPr>
        </p:nvSpPr>
        <p:spPr>
          <a:xfrm>
            <a:off x="400546" y="428336"/>
            <a:ext cx="5842992" cy="598388"/>
          </a:xfrm>
        </p:spPr>
        <p:txBody>
          <a:bodyPr>
            <a:noAutofit/>
          </a:bodyPr>
          <a:lstStyle/>
          <a:p>
            <a:pPr algn="l"/>
            <a:r>
              <a:rPr lang="en-US" b="1" dirty="0">
                <a:solidFill>
                  <a:schemeClr val="tx2">
                    <a:lumMod val="75000"/>
                  </a:schemeClr>
                </a:solidFill>
              </a:rPr>
              <a:t>Forest Habitats</a:t>
            </a:r>
            <a:endParaRPr lang="en-AU" b="1" dirty="0">
              <a:solidFill>
                <a:schemeClr val="tx2">
                  <a:lumMod val="75000"/>
                </a:schemeClr>
              </a:solidFill>
            </a:endParaRPr>
          </a:p>
        </p:txBody>
      </p:sp>
      <p:sp>
        <p:nvSpPr>
          <p:cNvPr id="9" name="Text Placeholder 3"/>
          <p:cNvSpPr txBox="1">
            <a:spLocks/>
          </p:cNvSpPr>
          <p:nvPr/>
        </p:nvSpPr>
        <p:spPr>
          <a:xfrm>
            <a:off x="7094572" y="2465402"/>
            <a:ext cx="1951148" cy="16687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AU" sz="2400" b="1" dirty="0"/>
              <a:t>Dry Forest</a:t>
            </a:r>
          </a:p>
          <a:p>
            <a:r>
              <a:rPr lang="en-AU" sz="2400" b="1" dirty="0"/>
              <a:t>Wet Forest</a:t>
            </a:r>
          </a:p>
          <a:p>
            <a:r>
              <a:rPr lang="en-AU" sz="2400" b="1" dirty="0"/>
              <a:t>Rainforest</a:t>
            </a:r>
          </a:p>
        </p:txBody>
      </p:sp>
      <p:pic>
        <p:nvPicPr>
          <p:cNvPr id="10"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053" y="1143144"/>
            <a:ext cx="6490240" cy="4577717"/>
          </a:xfrm>
        </p:spPr>
      </p:pic>
    </p:spTree>
    <p:extLst>
      <p:ext uri="{BB962C8B-B14F-4D97-AF65-F5344CB8AC3E}">
        <p14:creationId xmlns:p14="http://schemas.microsoft.com/office/powerpoint/2010/main" val="409743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31788" y="1946995"/>
            <a:ext cx="184666" cy="369332"/>
          </a:xfrm>
          <a:prstGeom prst="rect">
            <a:avLst/>
          </a:prstGeom>
          <a:noFill/>
        </p:spPr>
        <p:txBody>
          <a:bodyPr wrap="none" rtlCol="0">
            <a:spAutoFit/>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16" y="1107976"/>
            <a:ext cx="6573343" cy="4636332"/>
          </a:xfrm>
          <a:prstGeom prst="rect">
            <a:avLst/>
          </a:prstGeom>
        </p:spPr>
      </p:pic>
      <p:sp>
        <p:nvSpPr>
          <p:cNvPr id="8" name="Title 1"/>
          <p:cNvSpPr>
            <a:spLocks noGrp="1"/>
          </p:cNvSpPr>
          <p:nvPr>
            <p:ph type="title"/>
          </p:nvPr>
        </p:nvSpPr>
        <p:spPr>
          <a:xfrm>
            <a:off x="308393" y="416612"/>
            <a:ext cx="5842992" cy="598388"/>
          </a:xfrm>
        </p:spPr>
        <p:txBody>
          <a:bodyPr>
            <a:noAutofit/>
          </a:bodyPr>
          <a:lstStyle/>
          <a:p>
            <a:pPr algn="l"/>
            <a:r>
              <a:rPr lang="en-US" b="1" dirty="0">
                <a:solidFill>
                  <a:schemeClr val="tx2">
                    <a:lumMod val="75000"/>
                  </a:schemeClr>
                </a:solidFill>
              </a:rPr>
              <a:t>Urban Habitats</a:t>
            </a:r>
            <a:endParaRPr lang="en-AU" b="1" dirty="0">
              <a:solidFill>
                <a:schemeClr val="tx2">
                  <a:lumMod val="75000"/>
                </a:schemeClr>
              </a:solidFill>
            </a:endParaRPr>
          </a:p>
        </p:txBody>
      </p:sp>
      <p:sp>
        <p:nvSpPr>
          <p:cNvPr id="9" name="Text Placeholder 3"/>
          <p:cNvSpPr txBox="1">
            <a:spLocks/>
          </p:cNvSpPr>
          <p:nvPr/>
        </p:nvSpPr>
        <p:spPr>
          <a:xfrm>
            <a:off x="7091391" y="2008203"/>
            <a:ext cx="2267671" cy="329004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AU" sz="2400" b="1" dirty="0"/>
              <a:t>Garden</a:t>
            </a:r>
          </a:p>
          <a:p>
            <a:pPr>
              <a:buFont typeface="Arial" panose="020B0604020202020204" pitchFamily="34" charset="0"/>
              <a:buChar char="•"/>
            </a:pPr>
            <a:r>
              <a:rPr lang="en-AU" sz="2400" b="1" dirty="0"/>
              <a:t>Harbour</a:t>
            </a:r>
          </a:p>
          <a:p>
            <a:pPr>
              <a:buFont typeface="Arial" panose="020B0604020202020204" pitchFamily="34" charset="0"/>
              <a:buChar char="•"/>
            </a:pPr>
            <a:r>
              <a:rPr lang="en-AU" sz="2400" b="1" dirty="0"/>
              <a:t>Park</a:t>
            </a:r>
          </a:p>
          <a:p>
            <a:pPr>
              <a:buFont typeface="Arial" panose="020B0604020202020204" pitchFamily="34" charset="0"/>
              <a:buChar char="•"/>
            </a:pPr>
            <a:r>
              <a:rPr lang="en-AU" sz="2400" b="1" dirty="0"/>
              <a:t>High-Rise Buildings</a:t>
            </a:r>
          </a:p>
          <a:p>
            <a:pPr>
              <a:buFont typeface="Arial" panose="020B0604020202020204" pitchFamily="34" charset="0"/>
              <a:buChar char="•"/>
            </a:pPr>
            <a:r>
              <a:rPr lang="en-AU" sz="2400" b="1" dirty="0"/>
              <a:t>Houses</a:t>
            </a:r>
          </a:p>
        </p:txBody>
      </p:sp>
    </p:spTree>
    <p:extLst>
      <p:ext uri="{BB962C8B-B14F-4D97-AF65-F5344CB8AC3E}">
        <p14:creationId xmlns:p14="http://schemas.microsoft.com/office/powerpoint/2010/main" val="290900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284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933</Words>
  <Application>Microsoft Office PowerPoint</Application>
  <PresentationFormat>On-screen Show (4:3)</PresentationFormat>
  <Paragraphs>102</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Franklin Gothic Heavy</vt:lpstr>
      <vt:lpstr>Wingdings</vt:lpstr>
      <vt:lpstr>Office Theme</vt:lpstr>
      <vt:lpstr>PowerPoint Presentation</vt:lpstr>
      <vt:lpstr>What do we need to survive?</vt:lpstr>
      <vt:lpstr>What is a habitat?</vt:lpstr>
      <vt:lpstr>Freshwater habitats </vt:lpstr>
      <vt:lpstr>Arid Habitats</vt:lpstr>
      <vt:lpstr>PowerPoint Presentation</vt:lpstr>
      <vt:lpstr>Forest Habitats</vt:lpstr>
      <vt:lpstr>Urban Habitats</vt:lpstr>
      <vt:lpstr>PowerPoint Presentation</vt:lpstr>
    </vt:vector>
  </TitlesOfParts>
  <Company>Australia Museum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Wilson</dc:creator>
  <cp:lastModifiedBy>Karen Player</cp:lastModifiedBy>
  <cp:revision>7</cp:revision>
  <dcterms:created xsi:type="dcterms:W3CDTF">2017-11-06T05:04:57Z</dcterms:created>
  <dcterms:modified xsi:type="dcterms:W3CDTF">2017-11-06T21:40:55Z</dcterms:modified>
</cp:coreProperties>
</file>