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1" r:id="rId3"/>
    <p:sldId id="290" r:id="rId4"/>
    <p:sldId id="281" r:id="rId5"/>
    <p:sldId id="292" r:id="rId6"/>
    <p:sldId id="291" r:id="rId7"/>
    <p:sldId id="289" r:id="rId8"/>
    <p:sldId id="303" r:id="rId9"/>
    <p:sldId id="304" r:id="rId10"/>
    <p:sldId id="307" r:id="rId11"/>
    <p:sldId id="297" r:id="rId12"/>
    <p:sldId id="298" r:id="rId13"/>
    <p:sldId id="299" r:id="rId14"/>
    <p:sldId id="300" r:id="rId15"/>
    <p:sldId id="301" r:id="rId16"/>
    <p:sldId id="302" r:id="rId17"/>
    <p:sldId id="305" r:id="rId18"/>
    <p:sldId id="306" r:id="rId19"/>
    <p:sldId id="296" r:id="rId20"/>
    <p:sldId id="294" r:id="rId21"/>
    <p:sldId id="29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9855A-056F-4B10-B8E6-3D0B7966C852}" type="datetimeFigureOut">
              <a:rPr lang="en-CA" smtClean="0"/>
              <a:t>2018-09-13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D2BBF-9A19-4508-8C49-B7BCF6DACB7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46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“… Gives the students the central role, allowing them to explore various fields that interest them…”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Empowering students to make the most informed decisions about their future</a:t>
            </a:r>
            <a:endParaRPr lang="fr-CA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D2BBF-9A19-4508-8C49-B7BCF6DACB7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73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“… Gives the students the central role, allowing them to explore various fields that interest them…”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Empowering students to make the most informed decisions about their future</a:t>
            </a:r>
            <a:endParaRPr lang="fr-CA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D2BBF-9A19-4508-8C49-B7BCF6DACB7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515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“… Gives the students the central role, allowing them to explore various fields that interest them…”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Empowering students to make the most informed decisions about their future</a:t>
            </a:r>
            <a:endParaRPr lang="fr-CA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D2BBF-9A19-4508-8C49-B7BCF6DACB7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056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2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3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8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6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6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8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6AC8-A98B-45D8-92A8-89532E93EFE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7B426-2BAE-4EFB-B60D-B15E609BA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.gov.on.ca/eng/general/elemsec/aep/aepeng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yblueprint.ca/creating-class-activities-7-12-everything-you-need-to-know-c6f61c4cc14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e.myblueprint.ca/share/?isl=NDXkX8kg9UDT_BWb45RzCBt_IOR9dQ-nkXltSzSn5OCw6xKMqKyT6c410eOpModIyM5-mEVfBhtcohlKLr9umfbYHRSUlEPDoI0TTIOUQSqQHnpgV8H8SpFACnG8JvdiFCZ77l8J-COSFEA4mjV8l-exXFbIryNQBkSYa2FDMbDZijoTMMKQfD15rvhPy2l_DMZ5M9IsTgBNV2_4mKIg62azy5GXQ7EENU8X67DLPOWCJUEii7m2uaC54rpBfH12PyQqz7obl4mSNzNPCDEcuJjz_UJcWa0xIw853hj_NR_jye0aHoT8D5929w16c8zQpHFYCm1DRPrD2usn7SLal8vQsr9mnIsDPB_IqQQJDTI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ssets.ctfassets.net/7wu8emvyuqje/6uhu2pyZuEaimYAWMMM6o0/3bd9c36037e0a90176a5c6c63cdfbf86/Getting_Started_Guide_for_Parents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ctfassets.net/7wu8emvyuqje/4DOUYG1FBSeUcomSaUwY8w/2f372ec32dea82703cbc74b49b806f7f/Activities_Expectations__7-12__2017-18_ON_MB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hyperlink" Target="https://blog.myblueprint.ca/posting-school-specific-prizes-59b5d9e0470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hyperlink" Target="https://share.myblueprint.ca/share/?isl=NDXkX8kg9UDT_BWb45RzCBt_IOR9dQ-nkXltSzSn5OCw6xKMqKyT6c410eOpModIyM5-mEVfBhtcohlKLr9umXzUr950qn5zC0r034EHLtm710oGgfod5sjuVpq_Bh8VP6vynNH-E8cTWWT0bZGPpWOMIZq7KJpro3LByxP25PXAd15DD0ky_y8d0S8lcyJdI9xmzow_6qfZhXUZAXVMP_6smGJjAvHIEYw-7xgG6RBxpY_sXP3-zd7nEkbzfeS8WrCFywt16pKa7LN64FWEjhjVG5FYxxFm_mGNkHlbtn1EZ3eQZW2gbMF8xDIiK9arwOqR_TN_Lj-6NPtICHPXmk799HBdKMI-47USnLNGk9Q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qKQ_r5y0K1xskJIMSmTErSe2w1Y4JLrdW9Mhaz1k2c/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myblueprint.ca/anglophoneeast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blueprint.ca/anglophonewest" TargetMode="External"/><Relationship Id="rId5" Type="http://schemas.openxmlformats.org/officeDocument/2006/relationships/hyperlink" Target="http://www.myblueprint.ca/anglophonesouth" TargetMode="External"/><Relationship Id="rId4" Type="http://schemas.openxmlformats.org/officeDocument/2006/relationships/hyperlink" Target="http://www.myblueprint.ca/anglophononorth" TargetMode="Externa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myblueprint.ca/support/resources/education-plann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3641" y="3332398"/>
            <a:ext cx="6446108" cy="2664382"/>
          </a:xfrm>
        </p:spPr>
        <p:txBody>
          <a:bodyPr>
            <a:normAutofit/>
          </a:bodyPr>
          <a:lstStyle/>
          <a:p>
            <a:pPr>
              <a:defRPr/>
            </a:pPr>
            <a:endParaRPr lang="en-CA" sz="2800" b="1" dirty="0"/>
          </a:p>
          <a:p>
            <a:pPr>
              <a:defRPr/>
            </a:pPr>
            <a:r>
              <a:rPr lang="en-CA" sz="3600" b="1" i="1" dirty="0" smtClean="0"/>
              <a:t>Education Planner – NB Edition</a:t>
            </a:r>
          </a:p>
          <a:p>
            <a:pPr>
              <a:defRPr/>
            </a:pPr>
            <a:r>
              <a:rPr lang="en-CA" i="1" dirty="0" smtClean="0"/>
              <a:t>Implementation Strategies</a:t>
            </a:r>
            <a:endParaRPr lang="en-CA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3780" y="56331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b="1" dirty="0" smtClean="0">
                <a:solidFill>
                  <a:schemeClr val="tx1">
                    <a:tint val="75000"/>
                  </a:schemeClr>
                </a:solidFill>
              </a:rPr>
              <a:t>Contact Us!</a:t>
            </a:r>
            <a:endParaRPr lang="en-CA" sz="1400" b="1" dirty="0">
              <a:solidFill>
                <a:schemeClr val="tx1">
                  <a:tint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CA" sz="1400" dirty="0">
                <a:solidFill>
                  <a:schemeClr val="tx1">
                    <a:tint val="75000"/>
                  </a:schemeClr>
                </a:solidFill>
              </a:rPr>
              <a:t>www.myBlueprint.ca</a:t>
            </a:r>
          </a:p>
          <a:p>
            <a:pPr eaLnBrk="1" hangingPunct="1">
              <a:defRPr/>
            </a:pPr>
            <a:r>
              <a:rPr lang="en-CA" sz="1400" dirty="0">
                <a:solidFill>
                  <a:schemeClr val="tx1">
                    <a:tint val="75000"/>
                  </a:schemeClr>
                </a:solidFill>
              </a:rPr>
              <a:t>support@myBlueprint.ca </a:t>
            </a:r>
          </a:p>
          <a:p>
            <a:pPr eaLnBrk="1" hangingPunct="1">
              <a:defRPr/>
            </a:pPr>
            <a:r>
              <a:rPr lang="en-CA" sz="1400" dirty="0">
                <a:solidFill>
                  <a:schemeClr val="tx1">
                    <a:tint val="75000"/>
                  </a:schemeClr>
                </a:solidFill>
              </a:rPr>
              <a:t>1-888-901-5505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34" y="2162033"/>
            <a:ext cx="5656345" cy="1357523"/>
          </a:xfrm>
          <a:prstGeom prst="rect">
            <a:avLst/>
          </a:prstGeom>
        </p:spPr>
      </p:pic>
      <p:pic>
        <p:nvPicPr>
          <p:cNvPr id="8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1" y="232528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onwin.ca/UploadedFiles/images/ipp_menu.gif">
            <a:extLst>
              <a:ext uri="{FF2B5EF4-FFF2-40B4-BE49-F238E27FC236}">
                <a16:creationId xmlns:a16="http://schemas.microsoft.com/office/drawing/2014/main" xmlns="" id="{4563C4E0-DAB4-4FCE-BFB7-A52B820B5FE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09" y="5080725"/>
            <a:ext cx="2720472" cy="156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2717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Saskatchewan’s Graduation &amp; Post-Grad Plan Expectations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735059"/>
            <a:ext cx="1173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The SK ministry developed a strategy for all Grade 9 students to have a graduation and post-grad plan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fr-CA" sz="2000" dirty="0" smtClean="0"/>
              <a:t>The SK </a:t>
            </a:r>
            <a:r>
              <a:rPr lang="fr-CA" sz="2000" dirty="0" err="1" smtClean="0"/>
              <a:t>Grad</a:t>
            </a:r>
            <a:r>
              <a:rPr lang="fr-CA" sz="2000" dirty="0" smtClean="0"/>
              <a:t> Plan </a:t>
            </a:r>
            <a:r>
              <a:rPr lang="fr-CA" sz="2000" dirty="0" err="1" smtClean="0"/>
              <a:t>Committee</a:t>
            </a:r>
            <a:r>
              <a:rPr lang="fr-CA" sz="2000" dirty="0" smtClean="0"/>
              <a:t> </a:t>
            </a:r>
            <a:r>
              <a:rPr lang="fr-CA" sz="2000" dirty="0" err="1" smtClean="0"/>
              <a:t>established</a:t>
            </a:r>
            <a:r>
              <a:rPr lang="fr-CA" sz="2000" dirty="0" smtClean="0"/>
              <a:t> a </a:t>
            </a:r>
            <a:r>
              <a:rPr lang="fr-CA" sz="2000" dirty="0" err="1" smtClean="0"/>
              <a:t>process</a:t>
            </a:r>
            <a:r>
              <a:rPr lang="fr-CA" sz="2000" dirty="0" smtClean="0"/>
              <a:t> for </a:t>
            </a:r>
            <a:r>
              <a:rPr lang="fr-CA" sz="2000" dirty="0" err="1" smtClean="0"/>
              <a:t>maintaining</a:t>
            </a:r>
            <a:r>
              <a:rPr lang="fr-CA" sz="2000" dirty="0" smtClean="0"/>
              <a:t> </a:t>
            </a:r>
            <a:r>
              <a:rPr lang="fr-CA" sz="2000" dirty="0" err="1" smtClean="0"/>
              <a:t>those</a:t>
            </a:r>
            <a:r>
              <a:rPr lang="fr-CA" sz="2000" dirty="0" smtClean="0"/>
              <a:t> plans </a:t>
            </a:r>
            <a:r>
              <a:rPr lang="fr-CA" sz="2000" dirty="0" err="1" smtClean="0"/>
              <a:t>through</a:t>
            </a:r>
            <a:r>
              <a:rPr lang="fr-CA" sz="2000" dirty="0" smtClean="0"/>
              <a:t> Grade 12 by </a:t>
            </a:r>
            <a:r>
              <a:rPr lang="fr-CA" sz="2000" dirty="0" err="1" smtClean="0"/>
              <a:t>creating</a:t>
            </a:r>
            <a:r>
              <a:rPr lang="fr-CA" sz="2000" dirty="0" smtClean="0"/>
              <a:t> expectations for </a:t>
            </a:r>
            <a:r>
              <a:rPr lang="fr-CA" sz="2000" dirty="0" err="1" smtClean="0"/>
              <a:t>each</a:t>
            </a:r>
            <a:r>
              <a:rPr lang="fr-CA" sz="2000" dirty="0" smtClean="0"/>
              <a:t> grade in line </a:t>
            </a:r>
            <a:r>
              <a:rPr lang="fr-CA" sz="2000" dirty="0" err="1" smtClean="0"/>
              <a:t>with</a:t>
            </a:r>
            <a:r>
              <a:rPr lang="fr-CA" sz="2000" dirty="0" smtClean="0"/>
              <a:t> IPP </a:t>
            </a:r>
            <a:r>
              <a:rPr lang="fr-CA" sz="2000" dirty="0" err="1" smtClean="0"/>
              <a:t>activities</a:t>
            </a:r>
            <a:r>
              <a:rPr lang="fr-CA" sz="2000" dirty="0" smtClean="0"/>
              <a:t> </a:t>
            </a:r>
            <a:endParaRPr lang="en-CA" sz="2000" dirty="0" smtClean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6" y="971101"/>
            <a:ext cx="11683042" cy="6064838"/>
          </a:xfrm>
          <a:prstGeom prst="rect">
            <a:avLst/>
          </a:prstGeom>
        </p:spPr>
      </p:pic>
      <p:pic>
        <p:nvPicPr>
          <p:cNvPr id="8194" name="Picture 2" descr="Image result for saskatchew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360" y="210801"/>
            <a:ext cx="1776168" cy="88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7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2261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8 School Board Implementation Ideas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655376"/>
            <a:ext cx="11734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/>
              <a:t>IPP Activities</a:t>
            </a:r>
            <a:r>
              <a:rPr lang="en-CA" sz="2000" dirty="0"/>
              <a:t> to promote student-centered learning (i.e., custom school prizes), fulfill </a:t>
            </a:r>
            <a:r>
              <a:rPr lang="en-CA" sz="2000" i="1" dirty="0"/>
              <a:t>Creating Pathways to Success </a:t>
            </a:r>
            <a:r>
              <a:rPr lang="en-CA" sz="2000" dirty="0"/>
              <a:t>mandate</a:t>
            </a:r>
            <a:r>
              <a:rPr lang="en-CA" sz="2000" i="1" dirty="0"/>
              <a:t> </a:t>
            </a:r>
            <a:r>
              <a:rPr lang="en-CA" sz="2000" dirty="0"/>
              <a:t>requirement, and drive a </a:t>
            </a:r>
            <a:r>
              <a:rPr lang="en-CA" sz="2000" i="1" dirty="0"/>
              <a:t>Teacher Advisory Program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/>
              <a:t>Who Am I Survey(s) </a:t>
            </a:r>
            <a:r>
              <a:rPr lang="en-CA" sz="2000" dirty="0"/>
              <a:t>completion before guidance meetings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000" b="1" dirty="0"/>
              <a:t>Resumes/Cover Letters</a:t>
            </a:r>
            <a:r>
              <a:rPr lang="en-CA" sz="2000" dirty="0"/>
              <a:t> to apply for a position on the school’s student council</a:t>
            </a:r>
            <a:endParaRPr lang="en-CA" sz="20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/>
              <a:t>E-portfolios</a:t>
            </a:r>
            <a:r>
              <a:rPr lang="en-CA" sz="2000" dirty="0"/>
              <a:t> to track student progress and experiences (e.g., </a:t>
            </a:r>
            <a:r>
              <a:rPr lang="en-CA" sz="2000" dirty="0" smtClean="0"/>
              <a:t>Career </a:t>
            </a:r>
            <a:r>
              <a:rPr lang="en-CA" sz="2000" dirty="0"/>
              <a:t>Portfolio, Scholarship Application Portfolio, Goal Setting Portfolio, etc</a:t>
            </a:r>
            <a:r>
              <a:rPr lang="en-CA" sz="2000" dirty="0" smtClean="0"/>
              <a:t>.)</a:t>
            </a:r>
            <a:endParaRPr lang="en-CA" sz="20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 smtClean="0"/>
              <a:t>Statistics/Reports</a:t>
            </a:r>
            <a:r>
              <a:rPr lang="en-CA" sz="2000" dirty="0" smtClean="0"/>
              <a:t> </a:t>
            </a:r>
            <a:r>
              <a:rPr lang="en-CA" sz="2000" dirty="0"/>
              <a:t>to guide experiential learning, post-secondary visits, career fairs, and guest speakers</a:t>
            </a:r>
            <a:endParaRPr lang="en-CA" sz="20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/>
              <a:t>S.M.A.R.T. Goal Setting </a:t>
            </a:r>
            <a:r>
              <a:rPr lang="en-CA" sz="2000" dirty="0"/>
              <a:t>to support students and teacher-advisors with their </a:t>
            </a:r>
            <a:r>
              <a:rPr lang="en-CA" sz="2000" dirty="0">
                <a:hlinkClick r:id="rId3"/>
              </a:rPr>
              <a:t>Annual Education Plan</a:t>
            </a:r>
            <a:endParaRPr lang="en-CA" sz="2000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/>
              <a:t>Student Resources</a:t>
            </a:r>
            <a:r>
              <a:rPr lang="en-CA" sz="2000" dirty="0"/>
              <a:t> to share information on scholarships, co-op programs, volunteer opportunities, mental health resources, homework help, etc</a:t>
            </a:r>
            <a:r>
              <a:rPr lang="en-CA" sz="2000" dirty="0" smtClean="0"/>
              <a:t>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b="1" dirty="0" smtClean="0"/>
              <a:t>E-portfolios </a:t>
            </a:r>
            <a:r>
              <a:rPr lang="en-CA" sz="2000" dirty="0" smtClean="0"/>
              <a:t>and </a:t>
            </a:r>
            <a:r>
              <a:rPr lang="en-CA" sz="2000" b="1" dirty="0" smtClean="0"/>
              <a:t>Custom Class Activities </a:t>
            </a:r>
            <a:r>
              <a:rPr lang="en-CA" sz="2000" dirty="0" smtClean="0"/>
              <a:t>to support students &amp; staff with Cooperative Education </a:t>
            </a:r>
            <a:endParaRPr lang="en-CA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140" y="286002"/>
            <a:ext cx="1475362" cy="7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3852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Advisor Groups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i="1" dirty="0" err="1" smtClean="0"/>
              <a:t>Bnei</a:t>
            </a:r>
            <a:r>
              <a:rPr lang="en-CA" i="1" dirty="0" smtClean="0"/>
              <a:t> </a:t>
            </a:r>
            <a:r>
              <a:rPr lang="en-CA" i="1" dirty="0" err="1" smtClean="0"/>
              <a:t>Akiva</a:t>
            </a:r>
            <a:r>
              <a:rPr lang="en-CA" i="1" dirty="0" smtClean="0"/>
              <a:t> Schools, Albert College, most Alberta School Divisions 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58632" y="1260171"/>
            <a:ext cx="12192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b="1" dirty="0"/>
              <a:t/>
            </a:r>
            <a:br>
              <a:rPr lang="en-CA" sz="2100" b="1" dirty="0"/>
            </a:br>
            <a:endParaRPr lang="en-CA" sz="2100" b="1" dirty="0"/>
          </a:p>
          <a:p>
            <a:pPr algn="ctr"/>
            <a:endParaRPr lang="en-CA" sz="2100" b="1" i="1" dirty="0"/>
          </a:p>
          <a:p>
            <a:pPr lvl="1"/>
            <a:r>
              <a:rPr lang="en-CA" dirty="0"/>
              <a:t>1. Students create a </a:t>
            </a:r>
            <a:r>
              <a:rPr lang="en-CA" b="1" dirty="0"/>
              <a:t>Portfolio</a:t>
            </a:r>
            <a:r>
              <a:rPr lang="en-CA" dirty="0"/>
              <a:t> titled “Teacher Advisory Group” to showcase their: </a:t>
            </a:r>
          </a:p>
          <a:p>
            <a:pPr lvl="1"/>
            <a:endParaRPr lang="en-CA" dirty="0"/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Skills and abilities,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Favourite Occupations and Post-Secondary Programs,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Resumes and Cover Letters,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High School Plan,</a:t>
            </a:r>
          </a:p>
          <a:p>
            <a:pPr marL="900113" lvl="2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/>
              <a:t>And S.M.A.R.T. Goals 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2. </a:t>
            </a:r>
            <a:r>
              <a:rPr lang="en-US" dirty="0"/>
              <a:t>Teacher-Advisors </a:t>
            </a:r>
            <a:r>
              <a:rPr lang="en-US" dirty="0" smtClean="0"/>
              <a:t>create </a:t>
            </a:r>
            <a:r>
              <a:rPr lang="en-US" dirty="0"/>
              <a:t>a class for their advisory </a:t>
            </a:r>
            <a:r>
              <a:rPr lang="en-US" dirty="0" smtClean="0"/>
              <a:t>group, </a:t>
            </a:r>
            <a:r>
              <a:rPr lang="en-CA" dirty="0" smtClean="0"/>
              <a:t>with </a:t>
            </a:r>
            <a:r>
              <a:rPr lang="en-CA" b="1" dirty="0" smtClean="0">
                <a:hlinkClick r:id="rId3"/>
              </a:rPr>
              <a:t>Custom </a:t>
            </a:r>
            <a:r>
              <a:rPr lang="en-CA" b="1" dirty="0">
                <a:hlinkClick r:id="rId3"/>
              </a:rPr>
              <a:t>Class Activities</a:t>
            </a:r>
            <a:r>
              <a:rPr lang="en-CA" dirty="0"/>
              <a:t> </a:t>
            </a:r>
            <a:r>
              <a:rPr lang="en-US" dirty="0" smtClean="0"/>
              <a:t>that </a:t>
            </a:r>
            <a:r>
              <a:rPr lang="en-US" dirty="0"/>
              <a:t>students </a:t>
            </a:r>
            <a:r>
              <a:rPr lang="en-US" dirty="0" smtClean="0"/>
              <a:t>complete in </a:t>
            </a:r>
            <a:r>
              <a:rPr lang="en-US" dirty="0" err="1"/>
              <a:t>myBlueprint</a:t>
            </a:r>
            <a:r>
              <a:rPr lang="en-US" dirty="0"/>
              <a:t> to help them create a plan for their transition to </a:t>
            </a:r>
            <a:r>
              <a:rPr lang="en-US" dirty="0" smtClean="0"/>
              <a:t>Post-Secondary</a:t>
            </a:r>
          </a:p>
          <a:p>
            <a:pPr lvl="1"/>
            <a:endParaRPr lang="en-CA" sz="2800" i="1" dirty="0"/>
          </a:p>
          <a:p>
            <a:pPr lvl="1"/>
            <a:r>
              <a:rPr lang="en-CA" dirty="0"/>
              <a:t>3. Teacher-Advisors can </a:t>
            </a:r>
            <a:r>
              <a:rPr lang="en-CA" b="1" dirty="0"/>
              <a:t>monitor student progress </a:t>
            </a:r>
            <a:r>
              <a:rPr lang="en-CA" dirty="0"/>
              <a:t>and comment on their Portfolio activities through their Teacher </a:t>
            </a:r>
            <a:r>
              <a:rPr lang="en-CA" dirty="0" smtClean="0"/>
              <a:t>Account</a:t>
            </a:r>
            <a:endParaRPr lang="en-CA" sz="15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568" y="2613678"/>
            <a:ext cx="3845713" cy="216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140" y="286002"/>
            <a:ext cx="1475362" cy="7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62800" y="3163892"/>
            <a:ext cx="4085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Teacher Advisory Group Portfolio Exemplar</a:t>
            </a:r>
            <a:endParaRPr lang="en-CA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77" y="1484309"/>
            <a:ext cx="6130838" cy="4998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9140" y="286002"/>
            <a:ext cx="1475362" cy="7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2090"/>
            <a:ext cx="1219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</a:t>
            </a:r>
            <a:r>
              <a:rPr lang="en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for students’ 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Education Plan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sz="2000" i="1" dirty="0" smtClean="0"/>
              <a:t>Albert College </a:t>
            </a:r>
            <a:endPara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35" y="264658"/>
            <a:ext cx="1468136" cy="734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752269"/>
            <a:ext cx="121920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b="1" dirty="0"/>
              <a:t/>
            </a:r>
            <a:br>
              <a:rPr lang="en-CA" sz="2100" b="1" dirty="0"/>
            </a:br>
            <a:endParaRPr lang="en-CA" sz="21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Students </a:t>
            </a:r>
            <a:r>
              <a:rPr lang="en-CA" sz="2000" b="1" dirty="0"/>
              <a:t>create S.M.A.R.T. goals and action plans </a:t>
            </a:r>
            <a:r>
              <a:rPr lang="en-CA" sz="2000" dirty="0"/>
              <a:t>in myBlueprint and track their progress throughout the school year with the help of a teacher-advisor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Students use the </a:t>
            </a:r>
            <a:r>
              <a:rPr lang="en-CA" sz="2000" b="1" dirty="0"/>
              <a:t>Goal Setting Guide </a:t>
            </a:r>
            <a:r>
              <a:rPr lang="en-CA" sz="2000" dirty="0"/>
              <a:t>in myBlueprint to breakdown the S.M.A.R.T. goal setting process.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Students add their goals to their </a:t>
            </a:r>
            <a:r>
              <a:rPr lang="en-CA" sz="2000" b="1" dirty="0"/>
              <a:t>“Annual Education Plan Portfolio” </a:t>
            </a:r>
            <a:r>
              <a:rPr lang="en-CA" sz="2000" dirty="0"/>
              <a:t>and review their plans regularly as they evaluate their progress, gain experiences, and learn more about themselves.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Teacher-Advisors provide feedback on student progress via the </a:t>
            </a:r>
            <a:r>
              <a:rPr lang="en-CA" sz="2000" b="1" dirty="0"/>
              <a:t>Portfolios</a:t>
            </a:r>
            <a:r>
              <a:rPr lang="en-CA" sz="2000" dirty="0"/>
              <a:t> tool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Parents/Guardians can review their child’s Annual Education Plan by creating a </a:t>
            </a:r>
            <a:r>
              <a:rPr lang="en-CA" sz="2000" b="1" dirty="0">
                <a:hlinkClick r:id="rId4"/>
              </a:rPr>
              <a:t>myBlueprint Family Account</a:t>
            </a:r>
            <a:endParaRPr lang="en-CA" sz="2000" b="1" dirty="0"/>
          </a:p>
          <a:p>
            <a:pPr algn="ctr"/>
            <a:endParaRPr lang="en-CA" sz="2100" b="1" i="1" dirty="0"/>
          </a:p>
        </p:txBody>
      </p:sp>
    </p:spTree>
    <p:extLst>
      <p:ext uri="{BB962C8B-B14F-4D97-AF65-F5344CB8AC3E}">
        <p14:creationId xmlns:p14="http://schemas.microsoft.com/office/powerpoint/2010/main" val="16769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9110"/>
            <a:ext cx="6732240" cy="33223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2924945"/>
            <a:ext cx="6552728" cy="37595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332656"/>
            <a:ext cx="3456384" cy="32896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6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2090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IPP Tasks &amp; School Prizes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i="1" dirty="0"/>
              <a:t>Ottawa Catholic SB, District School Board Ontario North </a:t>
            </a:r>
            <a:r>
              <a:rPr lang="en-CA" i="1" dirty="0" smtClean="0"/>
              <a:t>East, Hanover SD, &amp; </a:t>
            </a:r>
            <a:r>
              <a:rPr lang="en-CA" i="1" dirty="0"/>
              <a:t>Dufferin-Peel Catholic DSB </a:t>
            </a:r>
          </a:p>
          <a:p>
            <a:pPr algn="ctr"/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83" y="1679723"/>
            <a:ext cx="12073217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b="1" dirty="0"/>
              <a:t/>
            </a:r>
            <a:br>
              <a:rPr lang="en-CA" sz="2100" b="1" dirty="0"/>
            </a:br>
            <a:endParaRPr lang="en-CA" sz="21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Having students complete the grade-specific </a:t>
            </a:r>
            <a:r>
              <a:rPr lang="en-CA" sz="2000" b="1" dirty="0">
                <a:hlinkClick r:id="rId3"/>
              </a:rPr>
              <a:t>IPP Activities</a:t>
            </a:r>
            <a:r>
              <a:rPr lang="en-CA" sz="2000" b="1" dirty="0"/>
              <a:t> </a:t>
            </a:r>
            <a:r>
              <a:rPr lang="en-CA" sz="2000" dirty="0"/>
              <a:t>to document evidence of their learning in an</a:t>
            </a:r>
            <a:r>
              <a:rPr lang="en-CA" sz="2000" b="1" dirty="0"/>
              <a:t> </a:t>
            </a:r>
            <a:r>
              <a:rPr lang="en-CA" sz="2000" dirty="0"/>
              <a:t>“Individual Pathways Plan” Portfolio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Adding </a:t>
            </a:r>
            <a:r>
              <a:rPr lang="en-CA" sz="2000" b="1" dirty="0">
                <a:hlinkClick r:id="rId4"/>
              </a:rPr>
              <a:t>school-specific prizes</a:t>
            </a:r>
            <a:r>
              <a:rPr lang="en-CA" sz="2000" dirty="0"/>
              <a:t> to engage students in your school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Organizing a “myBlueprint Career Day” where students from each grade log in to their account and complete activities to enter prize draws</a:t>
            </a:r>
          </a:p>
          <a:p>
            <a:pPr algn="ctr"/>
            <a:endParaRPr lang="en-CA" sz="21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735" y="4701702"/>
            <a:ext cx="6794095" cy="2055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9140" y="286002"/>
            <a:ext cx="1475362" cy="73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2090"/>
            <a:ext cx="1219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Cooperative/Technology Education Portfolio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CA" i="1" dirty="0" smtClean="0"/>
              <a:t>Toronto Catholic DSB, Toronto District SB, </a:t>
            </a:r>
            <a:r>
              <a:rPr lang="en-CA" i="1" dirty="0" err="1" smtClean="0"/>
              <a:t>Halton</a:t>
            </a:r>
            <a:r>
              <a:rPr lang="en-CA" i="1" dirty="0" smtClean="0"/>
              <a:t> Catholic DSB, Hanover SD, &amp; </a:t>
            </a:r>
            <a:r>
              <a:rPr lang="en-CA" i="1" dirty="0"/>
              <a:t>Dufferin-Peel Catholic DSB </a:t>
            </a:r>
          </a:p>
          <a:p>
            <a:pPr algn="ctr"/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83" y="1679723"/>
            <a:ext cx="1207321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b="1" dirty="0"/>
              <a:t/>
            </a:r>
            <a:br>
              <a:rPr lang="en-CA" sz="2100" b="1" dirty="0"/>
            </a:br>
            <a:endParaRPr lang="en-CA" sz="2100" b="1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Students enrolled in </a:t>
            </a:r>
            <a:r>
              <a:rPr lang="en-CA" sz="2000" b="1" dirty="0"/>
              <a:t>vocational programs </a:t>
            </a:r>
            <a:r>
              <a:rPr lang="en-CA" sz="2000" dirty="0"/>
              <a:t>create a </a:t>
            </a:r>
            <a:r>
              <a:rPr lang="en-CA" sz="2000" b="1" dirty="0"/>
              <a:t>portfolio</a:t>
            </a:r>
            <a:r>
              <a:rPr lang="en-CA" sz="2000" dirty="0"/>
              <a:t> to showcase their: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individual work,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learning experiences,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skills,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self-discovery,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/>
              <a:t>and career exploration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Students self-reflect on their growth and progress by adding reflections to their portfolio artefacts and journal entries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/>
              <a:t>Portfolio is used as a final assessment</a:t>
            </a:r>
          </a:p>
          <a:p>
            <a:pPr algn="ctr"/>
            <a:endParaRPr lang="en-CA" sz="21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140" y="286002"/>
            <a:ext cx="1475362" cy="737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391" y="3003594"/>
            <a:ext cx="4811950" cy="19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872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Cooperative/Technology Education Portfolio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140" y="286002"/>
            <a:ext cx="1475362" cy="737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13" y="1891016"/>
            <a:ext cx="6005573" cy="4655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863" y="1927675"/>
            <a:ext cx="2879728" cy="2806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2613" y="3305689"/>
            <a:ext cx="3463302" cy="31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872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from Fort McMurray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10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7" y="190492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923596"/>
            <a:ext cx="11734800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400" dirty="0"/>
              <a:t>Directive needs to come from the principal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400" dirty="0"/>
              <a:t>Set specific </a:t>
            </a:r>
            <a:r>
              <a:rPr lang="en-CA" sz="2400" dirty="0" smtClean="0"/>
              <a:t>expectations (i.e</a:t>
            </a:r>
            <a:r>
              <a:rPr lang="en-CA" sz="2400" dirty="0"/>
              <a:t>. use 3-5 times before Holidays in Career Education 9, English, Business, Physical Education, etc</a:t>
            </a:r>
            <a:r>
              <a:rPr lang="en-CA" sz="2400" dirty="0" smtClean="0"/>
              <a:t>.)</a:t>
            </a:r>
            <a:endParaRPr lang="en-CA" sz="2400" dirty="0"/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400" dirty="0"/>
              <a:t>Select a class (i.e. English) for all students to create new accounts in September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400" dirty="0"/>
              <a:t>Indicate one school lead to support school implementation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400" dirty="0"/>
              <a:t>Use quick overviews of activities, don’t make lesson plans too structured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400" dirty="0"/>
              <a:t>Be mobile during class activities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CA" sz="2400" dirty="0"/>
              <a:t>Set a goal for your school, and stick to it – check in on progress and offer support </a:t>
            </a:r>
          </a:p>
        </p:txBody>
      </p:sp>
    </p:spTree>
    <p:extLst>
      <p:ext uri="{BB962C8B-B14F-4D97-AF65-F5344CB8AC3E}">
        <p14:creationId xmlns:p14="http://schemas.microsoft.com/office/powerpoint/2010/main" val="17251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0412"/>
          </a:xfrm>
        </p:spPr>
        <p:txBody>
          <a:bodyPr/>
          <a:lstStyle/>
          <a:p>
            <a:pPr algn="r" eaLnBrk="1" hangingPunct="1"/>
            <a:endParaRPr lang="en-CA" altLang="en-US" sz="22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998726"/>
            <a:ext cx="11926178" cy="5256213"/>
          </a:xfrm>
        </p:spPr>
        <p:txBody>
          <a:bodyPr rtlCol="0">
            <a:normAutofit fontScale="92500" lnSpcReduction="20000"/>
          </a:bodyPr>
          <a:lstStyle/>
          <a:p>
            <a:pPr marL="0" indent="0" algn="ctr">
              <a:buNone/>
              <a:defRPr/>
            </a:pPr>
            <a:endParaRPr lang="en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n-CA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CA"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1" indent="-457200">
              <a:lnSpc>
                <a:spcPct val="160000"/>
              </a:lnSpc>
              <a:buFont typeface="+mj-lt"/>
              <a:buAutoNum type="arabicPeriod"/>
              <a:defRPr/>
            </a:pPr>
            <a:r>
              <a:rPr lang="fr-CA" sz="2900" dirty="0" smtClean="0"/>
              <a:t>Introductions</a:t>
            </a:r>
          </a:p>
          <a:p>
            <a:pPr marL="857250" lvl="1" indent="-457200">
              <a:lnSpc>
                <a:spcPct val="160000"/>
              </a:lnSpc>
              <a:buFont typeface="+mj-lt"/>
              <a:buAutoNum type="arabicPeriod"/>
              <a:defRPr/>
            </a:pPr>
            <a:r>
              <a:rPr lang="en-CA" sz="2900" dirty="0" smtClean="0"/>
              <a:t>Our commitment to New Brunswick</a:t>
            </a:r>
            <a:endParaRPr lang="fr-CA" sz="2900" dirty="0" smtClean="0"/>
          </a:p>
          <a:p>
            <a:pPr marL="857250" lvl="1" indent="-457200">
              <a:lnSpc>
                <a:spcPct val="160000"/>
              </a:lnSpc>
              <a:buFont typeface="+mj-lt"/>
              <a:buAutoNum type="arabicPeriod"/>
              <a:defRPr/>
            </a:pPr>
            <a:r>
              <a:rPr lang="fr-CA" sz="2900" dirty="0" smtClean="0"/>
              <a:t>Sharing of </a:t>
            </a:r>
            <a:r>
              <a:rPr lang="fr-CA" sz="2900" dirty="0" err="1" smtClean="0"/>
              <a:t>Educator</a:t>
            </a:r>
            <a:r>
              <a:rPr lang="fr-CA" sz="2900" dirty="0" smtClean="0"/>
              <a:t> </a:t>
            </a:r>
            <a:r>
              <a:rPr lang="fr-CA" sz="2900" dirty="0" err="1" smtClean="0"/>
              <a:t>Resources</a:t>
            </a:r>
            <a:r>
              <a:rPr lang="fr-CA" sz="2900" dirty="0" smtClean="0"/>
              <a:t> (i.e., </a:t>
            </a:r>
            <a:r>
              <a:rPr lang="fr-CA" sz="2900" dirty="0" err="1" smtClean="0"/>
              <a:t>Lesson</a:t>
            </a:r>
            <a:r>
              <a:rPr lang="fr-CA" sz="2900" dirty="0" smtClean="0"/>
              <a:t> Plans, </a:t>
            </a:r>
            <a:r>
              <a:rPr lang="fr-CA" sz="2900" dirty="0" err="1" smtClean="0"/>
              <a:t>Video</a:t>
            </a:r>
            <a:r>
              <a:rPr lang="fr-CA" sz="2900" dirty="0" smtClean="0"/>
              <a:t> </a:t>
            </a:r>
            <a:r>
              <a:rPr lang="fr-CA" sz="2900" dirty="0" err="1" smtClean="0"/>
              <a:t>Tutorials</a:t>
            </a:r>
            <a:r>
              <a:rPr lang="fr-CA" sz="2900" dirty="0" smtClean="0"/>
              <a:t>, etc.)</a:t>
            </a:r>
          </a:p>
          <a:p>
            <a:pPr marL="857250" lvl="1" indent="-457200">
              <a:lnSpc>
                <a:spcPct val="160000"/>
              </a:lnSpc>
              <a:buFont typeface="+mj-lt"/>
              <a:buAutoNum type="arabicPeriod"/>
              <a:defRPr/>
            </a:pPr>
            <a:r>
              <a:rPr lang="fr-CA" sz="2900" dirty="0" smtClean="0"/>
              <a:t>Sharing of myBlueprint Implementation </a:t>
            </a:r>
            <a:r>
              <a:rPr lang="fr-CA" sz="2900" dirty="0" err="1" smtClean="0"/>
              <a:t>Strategies</a:t>
            </a:r>
            <a:r>
              <a:rPr lang="fr-CA" sz="2900" dirty="0" smtClean="0"/>
              <a:t> in Canadian </a:t>
            </a:r>
            <a:r>
              <a:rPr lang="fr-CA" sz="2900" dirty="0" err="1" smtClean="0"/>
              <a:t>School</a:t>
            </a:r>
            <a:r>
              <a:rPr lang="fr-CA" sz="2900" dirty="0" smtClean="0"/>
              <a:t> </a:t>
            </a:r>
            <a:r>
              <a:rPr lang="fr-CA" sz="2900" dirty="0" err="1" smtClean="0"/>
              <a:t>Boards</a:t>
            </a:r>
            <a:endParaRPr lang="fr-CA" sz="2900" dirty="0" smtClean="0"/>
          </a:p>
          <a:p>
            <a:pPr marL="857250" lvl="1" indent="-457200">
              <a:lnSpc>
                <a:spcPct val="160000"/>
              </a:lnSpc>
              <a:buFont typeface="+mj-lt"/>
              <a:buAutoNum type="arabicPeriod"/>
              <a:defRPr/>
            </a:pPr>
            <a:r>
              <a:rPr lang="fr-CA" sz="2900" dirty="0" err="1" smtClean="0"/>
              <a:t>Discussing</a:t>
            </a:r>
            <a:r>
              <a:rPr lang="fr-CA" sz="2900" dirty="0" smtClean="0"/>
              <a:t> the myBlueprint roll-out </a:t>
            </a:r>
            <a:r>
              <a:rPr lang="fr-CA" sz="2900" dirty="0" err="1" smtClean="0"/>
              <a:t>strategy</a:t>
            </a:r>
            <a:r>
              <a:rPr lang="fr-CA" sz="2900" dirty="0" smtClean="0"/>
              <a:t> for </a:t>
            </a:r>
            <a:r>
              <a:rPr lang="fr-CA" sz="2900" dirty="0" err="1" smtClean="0"/>
              <a:t>your</a:t>
            </a:r>
            <a:r>
              <a:rPr lang="fr-CA" sz="2900" dirty="0" smtClean="0"/>
              <a:t> </a:t>
            </a:r>
            <a:r>
              <a:rPr lang="fr-CA" sz="2900" dirty="0" err="1" smtClean="0"/>
              <a:t>board</a:t>
            </a:r>
            <a:endParaRPr lang="fr-CA" sz="2900" dirty="0" smtClean="0"/>
          </a:p>
          <a:p>
            <a:pPr marL="857250" lvl="1" indent="-457200">
              <a:lnSpc>
                <a:spcPct val="160000"/>
              </a:lnSpc>
              <a:buFont typeface="+mj-lt"/>
              <a:buAutoNum type="arabicPeriod"/>
              <a:defRPr/>
            </a:pPr>
            <a:r>
              <a:rPr lang="en-CA" sz="2900" dirty="0" smtClean="0"/>
              <a:t>Questions</a:t>
            </a:r>
            <a:endParaRPr lang="en-CA" sz="2900" dirty="0" smtClean="0"/>
          </a:p>
          <a:p>
            <a:pPr marL="857250" lvl="1" indent="-457200">
              <a:buFont typeface="+mj-lt"/>
              <a:buAutoNum type="arabicPeriod"/>
              <a:defRPr/>
            </a:pP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AutoShape 5" descr="Image result for conseil scolaire viamo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8" name="Picture 2" descr="Image result for checklis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659436"/>
            <a:ext cx="1511493" cy="18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33" y="220997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8126" y="1157705"/>
            <a:ext cx="12240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Roll-Out Strategy for the 2018-19 School Year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740" y="2115732"/>
            <a:ext cx="1145839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CA" sz="2000" dirty="0" err="1" smtClean="0"/>
              <a:t>What</a:t>
            </a:r>
            <a:r>
              <a:rPr lang="fr-CA" sz="2000" dirty="0" smtClean="0"/>
              <a:t> are </a:t>
            </a:r>
            <a:r>
              <a:rPr lang="fr-CA" sz="2000" dirty="0" err="1" smtClean="0"/>
              <a:t>your</a:t>
            </a:r>
            <a:r>
              <a:rPr lang="fr-CA" sz="2000" dirty="0" smtClean="0"/>
              <a:t> objectives for </a:t>
            </a:r>
            <a:r>
              <a:rPr lang="fr-CA" sz="2000" dirty="0" err="1" smtClean="0"/>
              <a:t>Career</a:t>
            </a:r>
            <a:r>
              <a:rPr lang="fr-CA" sz="2000" dirty="0" smtClean="0"/>
              <a:t> </a:t>
            </a:r>
            <a:r>
              <a:rPr lang="fr-CA" sz="2000" dirty="0" err="1" smtClean="0"/>
              <a:t>Education</a:t>
            </a:r>
            <a:r>
              <a:rPr lang="fr-CA" sz="2000" dirty="0" smtClean="0"/>
              <a:t> in 2018/19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CA" sz="2000" dirty="0" err="1" smtClean="0"/>
              <a:t>What</a:t>
            </a:r>
            <a:r>
              <a:rPr lang="fr-CA" sz="2000" dirty="0" smtClean="0"/>
              <a:t> are </a:t>
            </a:r>
            <a:r>
              <a:rPr lang="fr-CA" sz="2000" dirty="0" err="1" smtClean="0"/>
              <a:t>your</a:t>
            </a:r>
            <a:r>
              <a:rPr lang="fr-CA" sz="2000" dirty="0" smtClean="0"/>
              <a:t> </a:t>
            </a:r>
            <a:r>
              <a:rPr lang="fr-CA" sz="2000" dirty="0" err="1" smtClean="0"/>
              <a:t>current</a:t>
            </a:r>
            <a:r>
              <a:rPr lang="fr-CA" sz="2000" dirty="0" smtClean="0"/>
              <a:t> initiatives for </a:t>
            </a:r>
            <a:r>
              <a:rPr lang="fr-CA" sz="2000" dirty="0" err="1" smtClean="0"/>
              <a:t>Career</a:t>
            </a:r>
            <a:r>
              <a:rPr lang="fr-CA" sz="2000" dirty="0" smtClean="0"/>
              <a:t> </a:t>
            </a:r>
            <a:r>
              <a:rPr lang="fr-CA" sz="2000" dirty="0" err="1" smtClean="0"/>
              <a:t>Education</a:t>
            </a:r>
            <a:r>
              <a:rPr lang="fr-CA" sz="2000" dirty="0" smtClean="0"/>
              <a:t> </a:t>
            </a:r>
            <a:r>
              <a:rPr lang="fr-CA" sz="2000" dirty="0" err="1" smtClean="0"/>
              <a:t>across</a:t>
            </a:r>
            <a:r>
              <a:rPr lang="fr-CA" sz="2000" dirty="0" smtClean="0"/>
              <a:t> the province and in </a:t>
            </a:r>
            <a:r>
              <a:rPr lang="fr-CA" sz="2000" dirty="0" err="1" smtClean="0"/>
              <a:t>your</a:t>
            </a:r>
            <a:r>
              <a:rPr lang="fr-CA" sz="2000" dirty="0" smtClean="0"/>
              <a:t> </a:t>
            </a:r>
            <a:r>
              <a:rPr lang="fr-CA" sz="2000" dirty="0" err="1" smtClean="0"/>
              <a:t>boards</a:t>
            </a:r>
            <a:r>
              <a:rPr lang="fr-CA" sz="2000" dirty="0" smtClean="0"/>
              <a:t>?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CA" sz="2000" dirty="0" smtClean="0"/>
              <a:t>How do </a:t>
            </a:r>
            <a:r>
              <a:rPr lang="fr-CA" sz="2000" dirty="0" err="1" smtClean="0"/>
              <a:t>you</a:t>
            </a:r>
            <a:r>
              <a:rPr lang="fr-CA" sz="2000" dirty="0" smtClean="0"/>
              <a:t> </a:t>
            </a:r>
            <a:r>
              <a:rPr lang="fr-CA" sz="2000" dirty="0" err="1" smtClean="0"/>
              <a:t>see</a:t>
            </a:r>
            <a:r>
              <a:rPr lang="fr-CA" sz="2000" dirty="0" smtClean="0"/>
              <a:t> myBlueprint </a:t>
            </a:r>
            <a:r>
              <a:rPr lang="fr-CA" sz="2000" dirty="0" err="1" smtClean="0"/>
              <a:t>being</a:t>
            </a:r>
            <a:r>
              <a:rPr lang="fr-CA" sz="2000" dirty="0" smtClean="0"/>
              <a:t> a good fit to support staff and </a:t>
            </a:r>
            <a:r>
              <a:rPr lang="fr-CA" sz="2000" dirty="0" err="1" smtClean="0"/>
              <a:t>students</a:t>
            </a:r>
            <a:r>
              <a:rPr lang="fr-CA" sz="2000" dirty="0" smtClean="0"/>
              <a:t> </a:t>
            </a:r>
            <a:r>
              <a:rPr lang="fr-CA" sz="2000" dirty="0" err="1" smtClean="0"/>
              <a:t>with</a:t>
            </a:r>
            <a:r>
              <a:rPr lang="fr-CA" sz="2000" dirty="0" smtClean="0"/>
              <a:t> </a:t>
            </a:r>
            <a:r>
              <a:rPr lang="fr-CA" sz="2000" dirty="0" err="1" smtClean="0"/>
              <a:t>these</a:t>
            </a:r>
            <a:r>
              <a:rPr lang="fr-CA" sz="2000" dirty="0" smtClean="0"/>
              <a:t> initiatives?</a:t>
            </a:r>
          </a:p>
          <a:p>
            <a:pPr marL="457200" indent="-457200">
              <a:lnSpc>
                <a:spcPct val="250000"/>
              </a:lnSpc>
              <a:buFont typeface="+mj-lt"/>
              <a:buAutoNum type="arabicPeriod"/>
            </a:pPr>
            <a:r>
              <a:rPr lang="fr-CA" sz="2000" dirty="0" err="1" smtClean="0"/>
              <a:t>Who</a:t>
            </a:r>
            <a:r>
              <a:rPr lang="fr-CA" sz="2000" dirty="0" smtClean="0"/>
              <a:t> </a:t>
            </a:r>
            <a:r>
              <a:rPr lang="fr-CA" sz="2000" dirty="0" err="1" smtClean="0"/>
              <a:t>would</a:t>
            </a:r>
            <a:r>
              <a:rPr lang="fr-CA" sz="2000" dirty="0" smtClean="0"/>
              <a:t> </a:t>
            </a:r>
            <a:r>
              <a:rPr lang="fr-CA" sz="2000" dirty="0" err="1" smtClean="0"/>
              <a:t>you</a:t>
            </a:r>
            <a:r>
              <a:rPr lang="fr-CA" sz="2000" dirty="0" smtClean="0"/>
              <a:t> </a:t>
            </a:r>
            <a:r>
              <a:rPr lang="fr-CA" sz="2000" dirty="0" err="1" smtClean="0"/>
              <a:t>like</a:t>
            </a:r>
            <a:r>
              <a:rPr lang="fr-CA" sz="2000" dirty="0" smtClean="0"/>
              <a:t> to </a:t>
            </a:r>
            <a:r>
              <a:rPr lang="fr-CA" sz="2000" dirty="0" err="1" smtClean="0"/>
              <a:t>target</a:t>
            </a:r>
            <a:r>
              <a:rPr lang="fr-CA" sz="2000" dirty="0" smtClean="0"/>
              <a:t> </a:t>
            </a:r>
            <a:r>
              <a:rPr lang="fr-CA" sz="2000" dirty="0" err="1" smtClean="0"/>
              <a:t>this</a:t>
            </a:r>
            <a:r>
              <a:rPr lang="fr-CA" sz="2000" dirty="0" smtClean="0"/>
              <a:t> </a:t>
            </a:r>
            <a:r>
              <a:rPr lang="fr-CA" sz="2000" dirty="0" err="1" smtClean="0"/>
              <a:t>school</a:t>
            </a:r>
            <a:r>
              <a:rPr lang="fr-CA" sz="2000" dirty="0" smtClean="0"/>
              <a:t> </a:t>
            </a:r>
            <a:r>
              <a:rPr lang="fr-CA" sz="2000" dirty="0" err="1" smtClean="0"/>
              <a:t>year</a:t>
            </a:r>
            <a:r>
              <a:rPr lang="fr-CA" sz="2000" dirty="0" smtClean="0"/>
              <a:t>? Admin, </a:t>
            </a:r>
            <a:r>
              <a:rPr lang="fr-CA" sz="2000" dirty="0" err="1" smtClean="0"/>
              <a:t>counsellors</a:t>
            </a:r>
            <a:r>
              <a:rPr lang="fr-CA" sz="2000" dirty="0" smtClean="0"/>
              <a:t>, </a:t>
            </a:r>
            <a:r>
              <a:rPr lang="fr-CA" sz="2000" dirty="0" err="1" smtClean="0"/>
              <a:t>teachers</a:t>
            </a:r>
            <a:r>
              <a:rPr lang="fr-CA" sz="2000" dirty="0" smtClean="0"/>
              <a:t>, etc.</a:t>
            </a:r>
          </a:p>
          <a:p>
            <a:pPr algn="ctr">
              <a:lnSpc>
                <a:spcPct val="250000"/>
              </a:lnSpc>
            </a:pPr>
            <a:r>
              <a:rPr lang="fr-CA" sz="2400" b="1" i="1" dirty="0" err="1" smtClean="0"/>
              <a:t>Fill</a:t>
            </a:r>
            <a:r>
              <a:rPr lang="fr-CA" sz="2400" b="1" i="1" dirty="0" smtClean="0"/>
              <a:t> out </a:t>
            </a:r>
            <a:r>
              <a:rPr lang="fr-CA" sz="2400" b="1" i="1" dirty="0" err="1" smtClean="0"/>
              <a:t>your</a:t>
            </a:r>
            <a:r>
              <a:rPr lang="fr-CA" sz="2400" b="1" i="1" dirty="0" smtClean="0"/>
              <a:t> </a:t>
            </a:r>
            <a:r>
              <a:rPr lang="fr-CA" sz="2400" b="1" i="1" dirty="0" smtClean="0">
                <a:hlinkClick r:id="rId3"/>
              </a:rPr>
              <a:t>Implementation Plan Guide</a:t>
            </a:r>
            <a:r>
              <a:rPr lang="fr-CA" sz="2400" b="1" i="1" dirty="0" smtClean="0"/>
              <a:t> to </a:t>
            </a:r>
            <a:r>
              <a:rPr lang="fr-CA" sz="2400" b="1" i="1" dirty="0" err="1" smtClean="0"/>
              <a:t>outline</a:t>
            </a:r>
            <a:r>
              <a:rPr lang="fr-CA" sz="2400" b="1" i="1" dirty="0" smtClean="0"/>
              <a:t> </a:t>
            </a:r>
            <a:r>
              <a:rPr lang="fr-CA" sz="2400" b="1" i="1" dirty="0" err="1" smtClean="0"/>
              <a:t>your</a:t>
            </a:r>
            <a:r>
              <a:rPr lang="fr-CA" sz="2400" b="1" i="1" dirty="0" smtClean="0"/>
              <a:t> </a:t>
            </a:r>
            <a:r>
              <a:rPr lang="fr-CA" sz="2400" b="1" i="1" dirty="0" err="1"/>
              <a:t>B</a:t>
            </a:r>
            <a:r>
              <a:rPr lang="fr-CA" sz="2400" b="1" i="1" dirty="0" err="1" smtClean="0"/>
              <a:t>oard</a:t>
            </a:r>
            <a:r>
              <a:rPr lang="fr-CA" sz="2400" b="1" i="1" dirty="0" smtClean="0"/>
              <a:t> objectives for myBlueprint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7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7" y="190492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063" y="934210"/>
            <a:ext cx="12240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a myBlueprint Account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586" y="1556789"/>
            <a:ext cx="1145839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CA" sz="2800" dirty="0"/>
              <a:t>Visit your </a:t>
            </a:r>
            <a:r>
              <a:rPr lang="en-CA" sz="2800" b="1" dirty="0"/>
              <a:t>District Landing </a:t>
            </a:r>
            <a:r>
              <a:rPr lang="en-CA" sz="2800" b="1" dirty="0" smtClean="0"/>
              <a:t>Page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hlinkClick r:id="rId3"/>
              </a:rPr>
              <a:t>www.myBlueprint.ca/anglophoneeast</a:t>
            </a:r>
            <a:endParaRPr lang="en-CA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hlinkClick r:id="rId4"/>
              </a:rPr>
              <a:t>www.myBlueprint.ca/anglophononorth</a:t>
            </a:r>
            <a:endParaRPr lang="en-CA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hlinkClick r:id="rId5"/>
              </a:rPr>
              <a:t>www.myBlueprint.ca/anglophonesouth</a:t>
            </a:r>
            <a:endParaRPr lang="en-CA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b="1" dirty="0" smtClean="0">
                <a:hlinkClick r:id="rId6"/>
              </a:rPr>
              <a:t>www.myBlueprint.ca/anglophonewest</a:t>
            </a:r>
            <a:r>
              <a:rPr lang="en-CA" b="1" dirty="0" smtClean="0"/>
              <a:t> </a:t>
            </a:r>
            <a:endParaRPr lang="en-CA" b="1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CA" sz="2800" dirty="0"/>
              <a:t>Select your </a:t>
            </a:r>
            <a:r>
              <a:rPr lang="en-CA" sz="2800" b="1" dirty="0"/>
              <a:t>school </a:t>
            </a:r>
            <a:r>
              <a:rPr lang="en-CA" sz="2800" dirty="0"/>
              <a:t>from the </a:t>
            </a:r>
            <a:r>
              <a:rPr lang="en-CA" sz="2800" b="1" dirty="0"/>
              <a:t>Sign Up </a:t>
            </a:r>
            <a:r>
              <a:rPr lang="en-CA" sz="2800" dirty="0"/>
              <a:t>tab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CA" sz="2800" dirty="0"/>
              <a:t>Click </a:t>
            </a:r>
            <a:r>
              <a:rPr lang="en-CA" sz="2800" b="1" dirty="0"/>
              <a:t>Create Account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CA" sz="2800" dirty="0" smtClean="0"/>
              <a:t>Select your </a:t>
            </a:r>
            <a:r>
              <a:rPr lang="en-CA" sz="2800" b="1" dirty="0" smtClean="0"/>
              <a:t>Role </a:t>
            </a:r>
            <a:endParaRPr lang="en-CA" sz="2800" b="1" i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CA" sz="28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7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7" y="190492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6521" y="2001094"/>
            <a:ext cx="2739082" cy="42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77835" y="2113644"/>
            <a:ext cx="3634619" cy="398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15" tIns="44959" rIns="89915" bIns="44959">
            <a:spAutoFit/>
          </a:bodyPr>
          <a:lstStyle/>
          <a:p>
            <a:pPr algn="ctr" defTabSz="899476">
              <a:defRPr/>
            </a:pPr>
            <a:r>
              <a:rPr lang="en-CA" sz="2000" dirty="0" smtClean="0">
                <a:latin typeface="Calibri" pitchFamily="34" charset="0"/>
                <a:cs typeface="Calibri" pitchFamily="34" charset="0"/>
              </a:rPr>
              <a:t>support@myBlueprint.ca</a:t>
            </a:r>
            <a:endParaRPr lang="en-C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2068286"/>
            <a:ext cx="615346" cy="4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62716" y="2986014"/>
            <a:ext cx="3634619" cy="4425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15" tIns="44959" rIns="89915" bIns="44959">
            <a:spAutoFit/>
          </a:bodyPr>
          <a:lstStyle/>
          <a:p>
            <a:pPr algn="ctr" defTabSz="899476">
              <a:defRPr/>
            </a:pPr>
            <a:r>
              <a:rPr lang="en-US" sz="2286" dirty="0">
                <a:latin typeface="Calibri" panose="020F0502020204030204" pitchFamily="34" charset="0"/>
                <a:cs typeface="Calibri" panose="020F0502020204030204" pitchFamily="34" charset="0"/>
              </a:rPr>
              <a:t>1-888-901-5505</a:t>
            </a:r>
            <a:endParaRPr lang="en-CA" sz="228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8" name="Picture 2" descr="C:\Users\JenP\AppData\Local\Microsoft\Windows\INetCache\IE\C5US2PKJ\phone-icon-10484-medium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54" y="2846918"/>
            <a:ext cx="653143" cy="65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62716" y="3793370"/>
            <a:ext cx="3634619" cy="13803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15" tIns="44959" rIns="89915" bIns="44959">
            <a:spAutoFit/>
          </a:bodyPr>
          <a:lstStyle/>
          <a:p>
            <a:pPr algn="ctr" defTabSz="899476">
              <a:defRPr/>
            </a:pPr>
            <a:r>
              <a:rPr lang="en-CA" sz="2095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www.myBlueprint.ca/support</a:t>
            </a:r>
          </a:p>
          <a:p>
            <a:pPr marL="762015" lvl="1" indent="-326578" defTabSz="899476">
              <a:buFont typeface="Arial" panose="020B0604020202020204" pitchFamily="34" charset="0"/>
              <a:buChar char="•"/>
              <a:defRPr/>
            </a:pPr>
            <a:r>
              <a:rPr lang="en-CA" sz="2095" i="1" dirty="0">
                <a:latin typeface="Calibri" panose="020F0502020204030204" pitchFamily="34" charset="0"/>
                <a:cs typeface="Calibri" panose="020F0502020204030204" pitchFamily="34" charset="0"/>
              </a:rPr>
              <a:t>Getting Started Guides</a:t>
            </a:r>
          </a:p>
          <a:p>
            <a:pPr marL="762015" lvl="1" indent="-326578" defTabSz="899476">
              <a:buFont typeface="Arial" panose="020B0604020202020204" pitchFamily="34" charset="0"/>
              <a:buChar char="•"/>
              <a:defRPr/>
            </a:pPr>
            <a:r>
              <a:rPr lang="en-CA" sz="2095" i="1" dirty="0">
                <a:latin typeface="Calibri" panose="020F0502020204030204" pitchFamily="34" charset="0"/>
                <a:cs typeface="Calibri" panose="020F0502020204030204" pitchFamily="34" charset="0"/>
              </a:rPr>
              <a:t>Lesson Plans</a:t>
            </a:r>
          </a:p>
          <a:p>
            <a:pPr marL="762015" lvl="1" indent="-326578" defTabSz="899476">
              <a:buFont typeface="Arial" panose="020B0604020202020204" pitchFamily="34" charset="0"/>
              <a:buChar char="•"/>
              <a:defRPr/>
            </a:pPr>
            <a:r>
              <a:rPr lang="en-CA" sz="2095" i="1" dirty="0">
                <a:latin typeface="Calibri" panose="020F0502020204030204" pitchFamily="34" charset="0"/>
                <a:cs typeface="Calibri" panose="020F0502020204030204" pitchFamily="34" charset="0"/>
              </a:rPr>
              <a:t>Video Tutorials</a:t>
            </a:r>
          </a:p>
        </p:txBody>
      </p:sp>
      <p:pic>
        <p:nvPicPr>
          <p:cNvPr id="23560" name="Picture 5" descr="C:\Users\JenP\AppData\Local\Microsoft\Windows\INetCache\IE\C5US2PKJ\website-icon-md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2" y="4130524"/>
            <a:ext cx="654655" cy="6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62716" y="5464025"/>
            <a:ext cx="3634619" cy="4425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9915" tIns="44959" rIns="89915" bIns="44959">
            <a:spAutoFit/>
          </a:bodyPr>
          <a:lstStyle/>
          <a:p>
            <a:pPr algn="ctr" defTabSz="899476">
              <a:defRPr/>
            </a:pPr>
            <a:r>
              <a:rPr lang="en-CA" sz="2286" dirty="0"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CA" sz="2286" dirty="0" err="1">
                <a:latin typeface="Calibri" panose="020F0502020204030204" pitchFamily="34" charset="0"/>
                <a:cs typeface="Calibri" panose="020F0502020204030204" pitchFamily="34" charset="0"/>
              </a:rPr>
              <a:t>my_Blueprint</a:t>
            </a:r>
            <a:endParaRPr lang="en-CA" sz="2286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62" name="Picture 7" descr="C:\Users\JenP\AppData\Local\Microsoft\Windows\INetCache\IE\SXF33NR3\twitter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2" y="5391454"/>
            <a:ext cx="654655" cy="5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1504" y="116632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07466" y="887488"/>
            <a:ext cx="914399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CA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</a:t>
            </a:r>
            <a:r>
              <a:rPr lang="fr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You! </a:t>
            </a:r>
          </a:p>
        </p:txBody>
      </p:sp>
      <p:pic>
        <p:nvPicPr>
          <p:cNvPr id="12" name="Picture 11" descr="http://www.onwin.ca/UploadedFiles/images/ipp_menu.gif">
            <a:extLst>
              <a:ext uri="{FF2B5EF4-FFF2-40B4-BE49-F238E27FC236}">
                <a16:creationId xmlns:a16="http://schemas.microsoft.com/office/drawing/2014/main" xmlns="" id="{4563C4E0-DAB4-4FCE-BFB7-A52B820B5FE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09187"/>
            <a:ext cx="2627267" cy="15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1" y="232528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504" y="1632267"/>
            <a:ext cx="1742990" cy="16778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27243-7F28-4518-851A-0F88F5D9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75" y="2418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It All Started</a:t>
            </a:r>
            <a:b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CA" sz="2800" i="1" dirty="0" smtClean="0">
                <a:latin typeface="+mn-lt"/>
              </a:rPr>
              <a:t>K-12 Career, Education, and Life Planning Programs </a:t>
            </a:r>
            <a:endParaRPr lang="en-CA" sz="4000" i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5F48ED-A6FD-4E4E-87CF-A0416E60FC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24"/>
          <a:stretch/>
        </p:blipFill>
        <p:spPr>
          <a:xfrm>
            <a:off x="3428358" y="2298172"/>
            <a:ext cx="5048744" cy="3446735"/>
          </a:xfrm>
          <a:prstGeom prst="rect">
            <a:avLst/>
          </a:prstGeom>
        </p:spPr>
      </p:pic>
      <p:pic>
        <p:nvPicPr>
          <p:cNvPr id="1026" name="Picture 2" descr="Image result for cafÃ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5" y="3030354"/>
            <a:ext cx="3604833" cy="24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4" y="241854"/>
            <a:ext cx="2283834" cy="5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581" y="3310098"/>
            <a:ext cx="2146275" cy="16358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0341" y="4945953"/>
            <a:ext cx="1846305" cy="178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3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onwin.ca/UploadedFiles/images/ipp_menu.gif">
            <a:extLst>
              <a:ext uri="{FF2B5EF4-FFF2-40B4-BE49-F238E27FC236}">
                <a16:creationId xmlns:a16="http://schemas.microsoft.com/office/drawing/2014/main" xmlns="" id="{4563C4E0-DAB4-4FCE-BFB7-A52B820B5F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36" y="2208352"/>
            <a:ext cx="7210176" cy="4293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7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7" y="190492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26855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Student-Centered &amp; Inquiry-Based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682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9B9255FF-C1B1-48DE-AE89-BC0FEBA59D69}"/>
              </a:ext>
            </a:extLst>
          </p:cNvPr>
          <p:cNvCxnSpPr/>
          <p:nvPr/>
        </p:nvCxnSpPr>
        <p:spPr>
          <a:xfrm>
            <a:off x="5842847" y="258606"/>
            <a:ext cx="0" cy="627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70A549E-D93F-4D7E-81FB-43DB87FD0822}"/>
              </a:ext>
            </a:extLst>
          </p:cNvPr>
          <p:cNvCxnSpPr/>
          <p:nvPr/>
        </p:nvCxnSpPr>
        <p:spPr>
          <a:xfrm>
            <a:off x="577516" y="3397733"/>
            <a:ext cx="10972800" cy="94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752926-CA9A-423A-8D78-93B512DE4A7F}"/>
              </a:ext>
            </a:extLst>
          </p:cNvPr>
          <p:cNvSpPr txBox="1"/>
          <p:nvPr/>
        </p:nvSpPr>
        <p:spPr>
          <a:xfrm>
            <a:off x="1528492" y="1019533"/>
            <a:ext cx="2771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Dedicated Support</a:t>
            </a:r>
            <a:endParaRPr lang="en-CA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9DFDD9-D9E1-4311-B6C5-939045D5FAAF}"/>
              </a:ext>
            </a:extLst>
          </p:cNvPr>
          <p:cNvSpPr txBox="1"/>
          <p:nvPr/>
        </p:nvSpPr>
        <p:spPr>
          <a:xfrm>
            <a:off x="632565" y="4455208"/>
            <a:ext cx="4812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Improvements Based on Feedback</a:t>
            </a:r>
            <a:endParaRPr lang="en-CA" sz="4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7DFB75-D864-4B5D-9920-A133226871DE}"/>
              </a:ext>
            </a:extLst>
          </p:cNvPr>
          <p:cNvSpPr txBox="1"/>
          <p:nvPr/>
        </p:nvSpPr>
        <p:spPr>
          <a:xfrm>
            <a:off x="6923369" y="488898"/>
            <a:ext cx="42797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 err="1" smtClean="0"/>
              <a:t>Customized</a:t>
            </a:r>
            <a:r>
              <a:rPr lang="fr-CA" sz="4000" dirty="0" smtClean="0"/>
              <a:t> </a:t>
            </a:r>
          </a:p>
          <a:p>
            <a:pPr algn="ctr"/>
            <a:r>
              <a:rPr lang="fr-CA" sz="4000" dirty="0" smtClean="0"/>
              <a:t>to Provincial Curriculum &amp; </a:t>
            </a:r>
          </a:p>
          <a:p>
            <a:pPr algn="ctr"/>
            <a:r>
              <a:rPr lang="fr-CA" sz="4000" dirty="0" smtClean="0"/>
              <a:t>Local </a:t>
            </a:r>
            <a:r>
              <a:rPr lang="fr-CA" sz="4000" dirty="0" err="1" smtClean="0"/>
              <a:t>Needs</a:t>
            </a:r>
            <a:endParaRPr lang="en-CA" sz="4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F518BD-C295-4B28-83C7-A87EFB37A717}"/>
              </a:ext>
            </a:extLst>
          </p:cNvPr>
          <p:cNvSpPr txBox="1"/>
          <p:nvPr/>
        </p:nvSpPr>
        <p:spPr>
          <a:xfrm>
            <a:off x="7311035" y="4455207"/>
            <a:ext cx="3632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Committed to Engagement</a:t>
            </a:r>
            <a:endParaRPr lang="en-CA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3F50CF-C69D-4788-84F7-9070857D0728}"/>
              </a:ext>
            </a:extLst>
          </p:cNvPr>
          <p:cNvSpPr/>
          <p:nvPr/>
        </p:nvSpPr>
        <p:spPr>
          <a:xfrm>
            <a:off x="4652155" y="2846908"/>
            <a:ext cx="2413240" cy="9992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8B3371-EAFA-4B86-8F21-4D171BA96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45" y="3069389"/>
            <a:ext cx="2250344" cy="5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8126" y="998726"/>
            <a:ext cx="12240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Commitment </a:t>
            </a:r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Brunswick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803" y="1792281"/>
            <a:ext cx="11458394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NB </a:t>
            </a:r>
            <a:r>
              <a:rPr lang="fr-CA" sz="2000" dirty="0" err="1" smtClean="0"/>
              <a:t>Secondary</a:t>
            </a:r>
            <a:r>
              <a:rPr lang="fr-CA" sz="2000" dirty="0" smtClean="0"/>
              <a:t> </a:t>
            </a:r>
            <a:r>
              <a:rPr lang="fr-CA" sz="2000" dirty="0" err="1" smtClean="0"/>
              <a:t>School</a:t>
            </a:r>
            <a:r>
              <a:rPr lang="fr-CA" sz="2000" dirty="0" smtClean="0"/>
              <a:t> </a:t>
            </a:r>
            <a:r>
              <a:rPr lang="fr-CA" sz="2000" b="1" dirty="0" err="1"/>
              <a:t>d</a:t>
            </a:r>
            <a:r>
              <a:rPr lang="fr-CA" sz="2000" b="1" dirty="0" err="1" smtClean="0"/>
              <a:t>iploma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requirements</a:t>
            </a:r>
            <a:endParaRPr lang="fr-CA" sz="20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NB </a:t>
            </a:r>
            <a:r>
              <a:rPr lang="fr-CA" sz="2000" b="1" dirty="0" smtClean="0"/>
              <a:t>labour </a:t>
            </a:r>
            <a:r>
              <a:rPr lang="fr-CA" sz="2000" b="1" dirty="0" err="1"/>
              <a:t>m</a:t>
            </a:r>
            <a:r>
              <a:rPr lang="fr-CA" sz="2000" b="1" dirty="0" err="1" smtClean="0"/>
              <a:t>arket</a:t>
            </a:r>
            <a:r>
              <a:rPr lang="fr-CA" sz="2000" b="1" dirty="0" smtClean="0"/>
              <a:t> </a:t>
            </a:r>
            <a:r>
              <a:rPr lang="fr-CA" sz="2000" dirty="0"/>
              <a:t>i</a:t>
            </a:r>
            <a:r>
              <a:rPr lang="fr-CA" sz="2000" dirty="0" smtClean="0"/>
              <a:t>nformation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NB </a:t>
            </a:r>
            <a:r>
              <a:rPr lang="fr-CA" sz="2000" b="1" dirty="0"/>
              <a:t>p</a:t>
            </a:r>
            <a:r>
              <a:rPr lang="fr-CA" sz="2000" b="1" dirty="0" smtClean="0"/>
              <a:t>ost-</a:t>
            </a:r>
            <a:r>
              <a:rPr lang="fr-CA" sz="2000" b="1" dirty="0" err="1" smtClean="0"/>
              <a:t>secondary</a:t>
            </a:r>
            <a:r>
              <a:rPr lang="fr-CA" sz="2000" b="1" dirty="0" smtClean="0"/>
              <a:t> </a:t>
            </a:r>
            <a:r>
              <a:rPr lang="fr-CA" sz="2000" dirty="0" smtClean="0"/>
              <a:t>programs (</a:t>
            </a:r>
            <a:r>
              <a:rPr lang="fr-CA" sz="2000" dirty="0" err="1" smtClean="0"/>
              <a:t>College</a:t>
            </a:r>
            <a:r>
              <a:rPr lang="fr-CA" sz="2000" dirty="0" smtClean="0"/>
              <a:t>, </a:t>
            </a:r>
            <a:r>
              <a:rPr lang="fr-CA" sz="2000" dirty="0" err="1" smtClean="0"/>
              <a:t>University</a:t>
            </a:r>
            <a:r>
              <a:rPr lang="fr-CA" sz="2000" dirty="0" smtClean="0"/>
              <a:t>, </a:t>
            </a:r>
            <a:r>
              <a:rPr lang="fr-CA" sz="2000" dirty="0" err="1" smtClean="0"/>
              <a:t>Apprenticeships</a:t>
            </a:r>
            <a:r>
              <a:rPr lang="fr-CA" sz="2000" dirty="0" smtClean="0"/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Supports</a:t>
            </a:r>
            <a:r>
              <a:rPr lang="fr-CA" sz="2000" b="1" dirty="0" smtClean="0"/>
              <a:t> </a:t>
            </a:r>
            <a:r>
              <a:rPr lang="fr-CA" sz="2000" dirty="0" smtClean="0"/>
              <a:t>the</a:t>
            </a:r>
            <a:r>
              <a:rPr lang="fr-CA" sz="2000" b="1" dirty="0" smtClean="0"/>
              <a:t> 9/10 </a:t>
            </a:r>
            <a:r>
              <a:rPr lang="fr-CA" sz="2000" b="1" dirty="0" err="1" smtClean="0"/>
              <a:t>program’s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student-centered</a:t>
            </a:r>
            <a:r>
              <a:rPr lang="fr-CA" sz="2000" b="1" dirty="0" smtClean="0"/>
              <a:t> </a:t>
            </a:r>
            <a:r>
              <a:rPr lang="fr-CA" sz="2000" dirty="0" err="1" smtClean="0"/>
              <a:t>approach</a:t>
            </a:r>
            <a:r>
              <a:rPr lang="fr-CA" sz="2000" dirty="0" smtClean="0"/>
              <a:t> – the </a:t>
            </a:r>
            <a:r>
              <a:rPr lang="fr-CA" sz="2000" dirty="0" err="1" smtClean="0"/>
              <a:t>student</a:t>
            </a:r>
            <a:r>
              <a:rPr lang="fr-CA" sz="2000" dirty="0" smtClean="0"/>
              <a:t> </a:t>
            </a:r>
            <a:r>
              <a:rPr lang="fr-CA" sz="2000" dirty="0" err="1" smtClean="0"/>
              <a:t>is</a:t>
            </a:r>
            <a:r>
              <a:rPr lang="fr-CA" sz="2000" dirty="0" smtClean="0"/>
              <a:t> the </a:t>
            </a:r>
            <a:r>
              <a:rPr lang="fr-CA" sz="2000" dirty="0" err="1" smtClean="0"/>
              <a:t>architect</a:t>
            </a:r>
            <a:r>
              <a:rPr lang="fr-CA" sz="2000" dirty="0" smtClean="0"/>
              <a:t> of </a:t>
            </a:r>
            <a:r>
              <a:rPr lang="fr-CA" sz="2000" dirty="0" err="1" smtClean="0"/>
              <a:t>their</a:t>
            </a:r>
            <a:r>
              <a:rPr lang="fr-CA" sz="2000" dirty="0" smtClean="0"/>
              <a:t> </a:t>
            </a:r>
            <a:r>
              <a:rPr lang="fr-CA" sz="2000" dirty="0" err="1" smtClean="0"/>
              <a:t>learning</a:t>
            </a:r>
            <a:endParaRPr lang="fr-CA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smtClean="0"/>
              <a:t>Supports </a:t>
            </a:r>
            <a:r>
              <a:rPr lang="fr-CA" sz="2000" dirty="0" err="1" smtClean="0"/>
              <a:t>students</a:t>
            </a:r>
            <a:r>
              <a:rPr lang="fr-CA" sz="2000" dirty="0" smtClean="0"/>
              <a:t> </a:t>
            </a:r>
            <a:r>
              <a:rPr lang="fr-CA" sz="2000" dirty="0" err="1" smtClean="0"/>
              <a:t>with</a:t>
            </a:r>
            <a:r>
              <a:rPr lang="fr-CA" sz="2000" dirty="0" smtClean="0"/>
              <a:t> </a:t>
            </a:r>
            <a:r>
              <a:rPr lang="fr-CA" sz="2000" b="1" dirty="0" smtClean="0"/>
              <a:t>portfolio building </a:t>
            </a:r>
            <a:r>
              <a:rPr lang="fr-CA" sz="2000" dirty="0" smtClean="0"/>
              <a:t>and </a:t>
            </a:r>
            <a:r>
              <a:rPr lang="fr-CA" sz="2000" b="1" dirty="0" smtClean="0"/>
              <a:t>self-</a:t>
            </a:r>
            <a:r>
              <a:rPr lang="fr-CA" sz="2000" b="1" dirty="0" err="1" smtClean="0"/>
              <a:t>reflection</a:t>
            </a:r>
            <a:r>
              <a:rPr lang="fr-CA" sz="2000" b="1" dirty="0" smtClean="0"/>
              <a:t> </a:t>
            </a:r>
            <a:r>
              <a:rPr lang="fr-CA" sz="2000" dirty="0" smtClean="0"/>
              <a:t>of </a:t>
            </a:r>
            <a:r>
              <a:rPr lang="fr-CA" sz="2000" dirty="0" err="1" smtClean="0"/>
              <a:t>progress</a:t>
            </a:r>
            <a:r>
              <a:rPr lang="fr-CA" sz="2000" dirty="0" smtClean="0"/>
              <a:t> and </a:t>
            </a:r>
            <a:r>
              <a:rPr lang="fr-CA" sz="2000" dirty="0" err="1" smtClean="0"/>
              <a:t>growth</a:t>
            </a:r>
            <a:r>
              <a:rPr lang="fr-CA" sz="2000" dirty="0" smtClean="0"/>
              <a:t> over time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err="1" smtClean="0"/>
              <a:t>Integrates</a:t>
            </a:r>
            <a:r>
              <a:rPr lang="fr-CA" sz="2000" dirty="0" smtClean="0"/>
              <a:t> </a:t>
            </a:r>
            <a:r>
              <a:rPr lang="fr-CA" sz="2000" b="1" dirty="0" smtClean="0"/>
              <a:t>cross-</a:t>
            </a:r>
            <a:r>
              <a:rPr lang="fr-CA" sz="2000" b="1" dirty="0" err="1" smtClean="0"/>
              <a:t>curricular</a:t>
            </a:r>
            <a:r>
              <a:rPr lang="fr-CA" sz="2000" dirty="0" smtClean="0"/>
              <a:t> &amp; </a:t>
            </a:r>
            <a:r>
              <a:rPr lang="fr-CA" sz="2000" b="1" dirty="0" err="1" smtClean="0"/>
              <a:t>experiential</a:t>
            </a:r>
            <a:r>
              <a:rPr lang="fr-CA" sz="2000" dirty="0" smtClean="0"/>
              <a:t> </a:t>
            </a:r>
            <a:r>
              <a:rPr lang="fr-CA" sz="2000" dirty="0" err="1" smtClean="0"/>
              <a:t>learning</a:t>
            </a:r>
            <a:r>
              <a:rPr lang="fr-CA" sz="20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CA" sz="2000" dirty="0" err="1"/>
              <a:t>Connects</a:t>
            </a:r>
            <a:r>
              <a:rPr lang="fr-CA" sz="2000" dirty="0"/>
              <a:t> to </a:t>
            </a:r>
            <a:r>
              <a:rPr lang="fr-CA" sz="2000" b="1" dirty="0" err="1"/>
              <a:t>Personal</a:t>
            </a:r>
            <a:r>
              <a:rPr lang="fr-CA" sz="2000" b="1" dirty="0"/>
              <a:t> </a:t>
            </a:r>
            <a:r>
              <a:rPr lang="fr-CA" sz="2000" b="1" dirty="0" err="1"/>
              <a:t>Developement</a:t>
            </a:r>
            <a:r>
              <a:rPr lang="fr-CA" sz="2000" b="1" dirty="0"/>
              <a:t> and </a:t>
            </a:r>
            <a:r>
              <a:rPr lang="fr-CA" sz="2000" b="1" dirty="0" err="1"/>
              <a:t>Career</a:t>
            </a:r>
            <a:r>
              <a:rPr lang="fr-CA" sz="2000" b="1" dirty="0"/>
              <a:t> Curriculum 6-12</a:t>
            </a:r>
            <a:r>
              <a:rPr lang="fr-CA" sz="2000" dirty="0"/>
              <a:t>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/>
              <a:t>Portfolio </a:t>
            </a:r>
            <a:r>
              <a:rPr lang="en-CA" dirty="0"/>
              <a:t>“</a:t>
            </a:r>
            <a:r>
              <a:rPr lang="fr-CA" dirty="0" err="1"/>
              <a:t>Linking</a:t>
            </a:r>
            <a:r>
              <a:rPr lang="fr-CA" dirty="0"/>
              <a:t> to the Future</a:t>
            </a:r>
            <a:r>
              <a:rPr lang="en-CA" dirty="0"/>
              <a:t>“</a:t>
            </a:r>
            <a:endParaRPr lang="fr-CA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err="1"/>
              <a:t>Co-operative</a:t>
            </a:r>
            <a:r>
              <a:rPr lang="fr-CA" dirty="0"/>
              <a:t> </a:t>
            </a:r>
            <a:r>
              <a:rPr lang="fr-CA" dirty="0" err="1"/>
              <a:t>Education</a:t>
            </a:r>
            <a:endParaRPr lang="fr-CA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dirty="0" err="1"/>
              <a:t>Career</a:t>
            </a:r>
            <a:r>
              <a:rPr lang="fr-CA" dirty="0"/>
              <a:t> Exploration 110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000" i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7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7" y="190492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872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NEW!</a:t>
            </a: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NB Educator Resources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pic>
        <p:nvPicPr>
          <p:cNvPr id="10" name="Picture 4" descr="Image result for new brunswick government educa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817" y="190492"/>
            <a:ext cx="2184979" cy="10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976" y="1897212"/>
            <a:ext cx="1162784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b="1" dirty="0" smtClean="0">
                <a:hlinkClick r:id="rId4"/>
              </a:rPr>
              <a:t>Year-at-a-Glance </a:t>
            </a:r>
            <a:r>
              <a:rPr lang="en-CA" sz="2000" b="1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Guides</a:t>
            </a:r>
            <a:r>
              <a:rPr lang="en-CA" sz="2000" b="1" dirty="0" smtClean="0">
                <a:solidFill>
                  <a:schemeClr val="accent5">
                    <a:lumMod val="75000"/>
                  </a:schemeClr>
                </a:solidFill>
              </a:rPr>
              <a:t> (7-12)</a:t>
            </a:r>
            <a:r>
              <a:rPr lang="en-CA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CA" sz="2000" dirty="0" smtClean="0"/>
              <a:t>offer a month-by-month breakdown </a:t>
            </a:r>
            <a:r>
              <a:rPr lang="en-CA" sz="2000" dirty="0"/>
              <a:t>of </a:t>
            </a:r>
            <a:r>
              <a:rPr lang="en-CA" sz="2000" dirty="0" smtClean="0"/>
              <a:t>myBlueprint student </a:t>
            </a:r>
            <a:r>
              <a:rPr lang="en-CA" sz="2000" dirty="0"/>
              <a:t>activities </a:t>
            </a:r>
            <a:r>
              <a:rPr lang="en-CA" sz="2000" dirty="0" smtClean="0"/>
              <a:t>related to NB curriculum, and provide a list of lesson plans for successful implementation</a:t>
            </a:r>
            <a:endParaRPr lang="en-CA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401" y="3275597"/>
            <a:ext cx="5788324" cy="3257108"/>
          </a:xfrm>
          <a:prstGeom prst="rect">
            <a:avLst/>
          </a:prstGeom>
          <a:ln w="4762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15" y="3244334"/>
            <a:ext cx="4082100" cy="33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27173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Chinook’s Edge myBlueprint Scope &amp; Sequence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735059"/>
            <a:ext cx="1173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The board lead(s) polled every school to see what initiatives they have in place for career education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Based on poll responses, they created a plan for how myBlueprint could support </a:t>
            </a:r>
            <a:r>
              <a:rPr lang="en-CA" sz="2000" i="1" dirty="0" smtClean="0"/>
              <a:t>what they were already doing in their schools </a:t>
            </a:r>
            <a:r>
              <a:rPr lang="en-CA" sz="2000" dirty="0" smtClean="0"/>
              <a:t>for career education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Mapped each IPP activity to a specific month &amp; assigned tasks for staff (i.e. meetings to book, reports to pull, etc.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Added specific activity descriptions to provide students with clear instructions based on board objectives and career education </a:t>
            </a:r>
            <a:r>
              <a:rPr lang="en-CA" sz="2000" dirty="0" err="1" smtClean="0"/>
              <a:t>initatives</a:t>
            </a:r>
            <a:endParaRPr lang="en-CA" sz="2000" dirty="0" smtClean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pic>
        <p:nvPicPr>
          <p:cNvPr id="3074" name="Picture 2" descr="A picture of Coralie Mob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337" y="249361"/>
            <a:ext cx="1268063" cy="8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169825"/>
            <a:ext cx="11778574" cy="552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449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Trenton High School’s Scope &amp; Sequence (Grade 9)</a:t>
            </a:r>
            <a:endParaRPr lang="en-C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0961"/>
            <a:ext cx="2865688" cy="6877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398152"/>
            <a:ext cx="11734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Chose to roll-out myBlueprint by grade (selected Grade 9 as their first year of implementation)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Mapped each Grade 9 myBlueprint IPP activity to a course curriculum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CA" sz="2000" dirty="0" smtClean="0"/>
              <a:t>Subject teachers are responsible for having students complete the IPP activity related to their course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endParaRPr lang="en-CA" sz="2000" dirty="0" smtClean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pic>
        <p:nvPicPr>
          <p:cNvPr id="2050" name="Picture 2" descr="Image result for hpeds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332" y="120385"/>
            <a:ext cx="1150696" cy="115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637"/>
            <a:ext cx="12192000" cy="66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5658</TotalTime>
  <Words>913</Words>
  <Application>Microsoft Office PowerPoint</Application>
  <PresentationFormat>Widescreen</PresentationFormat>
  <Paragraphs>154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How It All Started K-12 Career, Education, and Life Planning Programs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Heagle</dc:creator>
  <cp:lastModifiedBy>Daphnee Morin</cp:lastModifiedBy>
  <cp:revision>92</cp:revision>
  <dcterms:created xsi:type="dcterms:W3CDTF">2015-12-02T22:25:40Z</dcterms:created>
  <dcterms:modified xsi:type="dcterms:W3CDTF">2018-09-13T20:21:33Z</dcterms:modified>
</cp:coreProperties>
</file>