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837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8" r:id="rId5"/>
    <p:sldId id="265" r:id="rId6"/>
    <p:sldId id="291" r:id="rId7"/>
    <p:sldId id="266" r:id="rId8"/>
    <p:sldId id="281" r:id="rId9"/>
    <p:sldId id="300" r:id="rId10"/>
    <p:sldId id="285" r:id="rId11"/>
    <p:sldId id="264" r:id="rId12"/>
    <p:sldId id="263" r:id="rId13"/>
    <p:sldId id="278" r:id="rId14"/>
    <p:sldId id="280" r:id="rId15"/>
    <p:sldId id="284" r:id="rId16"/>
    <p:sldId id="296" r:id="rId17"/>
    <p:sldId id="259" r:id="rId18"/>
    <p:sldId id="268" r:id="rId19"/>
    <p:sldId id="294" r:id="rId20"/>
    <p:sldId id="272" r:id="rId21"/>
    <p:sldId id="271" r:id="rId22"/>
    <p:sldId id="270" r:id="rId23"/>
    <p:sldId id="273" r:id="rId24"/>
    <p:sldId id="274" r:id="rId25"/>
    <p:sldId id="299" r:id="rId26"/>
    <p:sldId id="275" r:id="rId27"/>
    <p:sldId id="290" r:id="rId28"/>
    <p:sldId id="292" r:id="rId29"/>
    <p:sldId id="276" r:id="rId30"/>
    <p:sldId id="287" r:id="rId31"/>
    <p:sldId id="288" r:id="rId32"/>
    <p:sldId id="261" r:id="rId33"/>
    <p:sldId id="283" r:id="rId34"/>
    <p:sldId id="282" r:id="rId35"/>
    <p:sldId id="293" r:id="rId36"/>
  </p:sldIdLst>
  <p:sldSz cx="9144000" cy="5143500" type="screen16x9"/>
  <p:notesSz cx="6797675" cy="9926638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1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4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9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1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7" userDrawn="1">
          <p15:clr>
            <a:srgbClr val="A4A3A4"/>
          </p15:clr>
        </p15:guide>
        <p15:guide id="2" pos="1766" userDrawn="1">
          <p15:clr>
            <a:srgbClr val="A4A3A4"/>
          </p15:clr>
        </p15:guide>
        <p15:guide id="3" orient="horz" pos="2377" userDrawn="1">
          <p15:clr>
            <a:srgbClr val="A4A3A4"/>
          </p15:clr>
        </p15:guide>
        <p15:guide id="4" pos="4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58E"/>
    <a:srgbClr val="434B3F"/>
    <a:srgbClr val="D1D5CF"/>
    <a:srgbClr val="008066"/>
    <a:srgbClr val="FBBD4F"/>
    <a:srgbClr val="90C578"/>
    <a:srgbClr val="F39553"/>
    <a:srgbClr val="CCCCCC"/>
    <a:srgbClr val="DD9458"/>
    <a:srgbClr val="CCD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0F2F1-88FB-4472-A76A-3EF71C7655B5}" v="3" dt="2024-12-03T13:43:42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 autoAdjust="0"/>
    <p:restoredTop sz="96323" autoAdjust="0"/>
  </p:normalViewPr>
  <p:slideViewPr>
    <p:cSldViewPr snapToGrid="0">
      <p:cViewPr varScale="1">
        <p:scale>
          <a:sx n="146" d="100"/>
          <a:sy n="146" d="100"/>
        </p:scale>
        <p:origin x="372" y="114"/>
      </p:cViewPr>
      <p:guideLst>
        <p:guide orient="horz" pos="1067"/>
        <p:guide pos="1766"/>
        <p:guide orient="horz" pos="2377"/>
        <p:guide pos="40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2064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C643C-8410-4520-A078-EE6504DC24EB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50359-E4BA-4FA1-8E8C-2E5826FA6E7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5573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46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891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37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783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29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674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20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566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36918"/>
          <a:stretch/>
        </p:blipFill>
        <p:spPr>
          <a:xfrm>
            <a:off x="4572000" y="-5089"/>
            <a:ext cx="4578350" cy="5148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562372"/>
            <a:ext cx="3894248" cy="17907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523728"/>
            <a:ext cx="3894248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358775" y="2438401"/>
            <a:ext cx="389424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9CDBCF7-E2FD-854E-939C-29C78B280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59E384A-0C08-2649-8CBC-09FEBBA06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639B7F-0716-DF4B-8A48-E0534F228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lkomin grænn bak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718942" y="4770040"/>
            <a:ext cx="60325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40891" y="4770040"/>
            <a:ext cx="20701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567051"/>
            <a:ext cx="6858000" cy="797297"/>
          </a:xfrm>
        </p:spPr>
        <p:txBody>
          <a:bodyPr anchor="b">
            <a:noAutofit/>
          </a:bodyPr>
          <a:lstStyle>
            <a:lvl1pPr algn="ctr">
              <a:defRPr sz="5500" b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Hlé / Velkomin</a:t>
            </a:r>
            <a:endParaRPr lang="is-I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2731555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3E0BDA-CEB8-514E-8149-EF50EC029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7" y="4072278"/>
            <a:ext cx="644526" cy="6445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F2F386-0C30-F343-AFE5-B00C206C4B96}"/>
              </a:ext>
            </a:extLst>
          </p:cNvPr>
          <p:cNvSpPr txBox="1"/>
          <p:nvPr userDrawn="1"/>
        </p:nvSpPr>
        <p:spPr>
          <a:xfrm>
            <a:off x="3333746" y="4795441"/>
            <a:ext cx="247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6630659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273050" y="1339850"/>
            <a:ext cx="4150094" cy="3284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4727944" y="1339850"/>
            <a:ext cx="4057281" cy="3284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88939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6630659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931423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273050" y="1594884"/>
            <a:ext cx="4150094" cy="3029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4657063" y="1594884"/>
            <a:ext cx="4128161" cy="3029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73050" y="1127552"/>
            <a:ext cx="4150094" cy="32861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is-I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9973" y="1127552"/>
            <a:ext cx="4135251" cy="32861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83138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3415" y="102967"/>
            <a:ext cx="6630659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58775" y="818006"/>
            <a:ext cx="654529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sz="quarter" idx="17"/>
          </p:nvPr>
        </p:nvSpPr>
        <p:spPr>
          <a:xfrm>
            <a:off x="358776" y="1474381"/>
            <a:ext cx="2719202" cy="3150006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988119"/>
            <a:ext cx="2719203" cy="32861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is-IS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2"/>
          </p:nvPr>
        </p:nvSpPr>
        <p:spPr>
          <a:xfrm>
            <a:off x="3212399" y="1474381"/>
            <a:ext cx="2719202" cy="3150006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12398" y="988119"/>
            <a:ext cx="2719203" cy="32861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is-IS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24"/>
          </p:nvPr>
        </p:nvSpPr>
        <p:spPr>
          <a:xfrm>
            <a:off x="6066023" y="1474381"/>
            <a:ext cx="2719202" cy="3150006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066022" y="988119"/>
            <a:ext cx="2719203" cy="32861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93188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4298585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924334"/>
            <a:ext cx="429858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273414" y="1098698"/>
            <a:ext cx="4298585" cy="3525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4883888" y="2580168"/>
            <a:ext cx="3901337" cy="2044220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21"/>
          </p:nvPr>
        </p:nvSpPr>
        <p:spPr>
          <a:xfrm>
            <a:off x="4883888" y="453656"/>
            <a:ext cx="3901337" cy="2044220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457989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7934920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924334"/>
            <a:ext cx="793492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358775" y="1098698"/>
            <a:ext cx="4078546" cy="3525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4720855" y="2934369"/>
            <a:ext cx="4064400" cy="1692000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21"/>
          </p:nvPr>
        </p:nvSpPr>
        <p:spPr>
          <a:xfrm>
            <a:off x="4720856" y="1098698"/>
            <a:ext cx="4060800" cy="1692000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77537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627504"/>
            <a:ext cx="294470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1307103"/>
            <a:ext cx="294470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273414" y="1396411"/>
            <a:ext cx="2944707" cy="3227977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21"/>
          </p:nvPr>
        </p:nvSpPr>
        <p:spPr>
          <a:xfrm>
            <a:off x="3491536" y="627505"/>
            <a:ext cx="5293690" cy="3996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525288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358775" y="878960"/>
            <a:ext cx="4108582" cy="1800522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/>
          </p:nvPr>
        </p:nvSpPr>
        <p:spPr>
          <a:xfrm>
            <a:off x="4688067" y="878960"/>
            <a:ext cx="4094424" cy="1800522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22"/>
          </p:nvPr>
        </p:nvSpPr>
        <p:spPr>
          <a:xfrm>
            <a:off x="358775" y="2817671"/>
            <a:ext cx="4108582" cy="1800522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3"/>
          </p:nvPr>
        </p:nvSpPr>
        <p:spPr>
          <a:xfrm>
            <a:off x="4688067" y="2817671"/>
            <a:ext cx="4094424" cy="1800522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3415" y="88787"/>
            <a:ext cx="7934920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683330"/>
            <a:ext cx="793492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62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9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008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3340"/>
            <a:ext cx="7705724" cy="594032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250922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143069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19138" y="1120229"/>
            <a:ext cx="7705724" cy="76140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0" y="1034902"/>
            <a:ext cx="685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9BC960D-084A-0C4C-8C36-CAF7DE2186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F376C42B-FECF-0B4B-8272-3A9717105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FFFFFF"/>
                </a:solidFill>
              </a:rPr>
              <a:pPr/>
              <a:t>19.12.2024</a:t>
            </a:fld>
            <a:endParaRPr lang="is-IS" dirty="0">
              <a:solidFill>
                <a:srgbClr val="FFFFFF"/>
              </a:solidFill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699256E-9404-BB47-964F-03CE5990A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AD3E545-427F-E448-B32A-58775F82A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FFFFFF"/>
                </a:solidFill>
              </a:rPr>
              <a:pPr/>
              <a:t>‹#›</a:t>
            </a:fld>
            <a:endParaRPr lang="is-IS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AA4B3-AC17-DE4A-B6A8-FBEA741DD00B}"/>
              </a:ext>
            </a:extLst>
          </p:cNvPr>
          <p:cNvSpPr txBox="1"/>
          <p:nvPr userDrawn="1"/>
        </p:nvSpPr>
        <p:spPr>
          <a:xfrm>
            <a:off x="1586963" y="4795441"/>
            <a:ext cx="2719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96100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9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3340"/>
            <a:ext cx="7705724" cy="594032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250922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143069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19138" y="1120229"/>
            <a:ext cx="7705724" cy="76140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0" y="1034902"/>
            <a:ext cx="685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44B79FE-75E5-B842-8CC1-35C133C95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1E7261-3D59-2841-9F58-94CD3549B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FFFFFF"/>
                </a:solidFill>
              </a:rPr>
              <a:pPr/>
              <a:t>19.12.2024</a:t>
            </a:fld>
            <a:endParaRPr lang="is-IS" dirty="0">
              <a:solidFill>
                <a:srgbClr val="FFFFFF"/>
              </a:solidFill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9DF76D-7535-E94D-B215-D40BB2590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E8A6A98-CB16-4F42-A05D-C6873024A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FFFFFF"/>
                </a:solidFill>
              </a:rPr>
              <a:pPr/>
              <a:t>‹#›</a:t>
            </a:fld>
            <a:endParaRPr lang="is-IS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5FE1ED-4FA9-0642-9132-4A09C21633D4}"/>
              </a:ext>
            </a:extLst>
          </p:cNvPr>
          <p:cNvSpPr txBox="1"/>
          <p:nvPr userDrawn="1"/>
        </p:nvSpPr>
        <p:spPr>
          <a:xfrm>
            <a:off x="1586963" y="4795441"/>
            <a:ext cx="2708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04863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9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3340"/>
            <a:ext cx="7705724" cy="594032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250922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143069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19138" y="1120229"/>
            <a:ext cx="7705724" cy="76140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0" y="1034902"/>
            <a:ext cx="685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9762C6A-71F9-724A-85D8-FC6A6B26D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2144970-A9C4-F64B-A03A-918B0BDEE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FFFFFF"/>
                </a:solidFill>
              </a:rPr>
              <a:pPr/>
              <a:t>19.12.2024</a:t>
            </a:fld>
            <a:endParaRPr lang="is-IS" dirty="0">
              <a:solidFill>
                <a:srgbClr val="FFFFFF"/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51A932C-D0D4-3847-835A-2E4C44A4A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45ACDFD-FBFB-184D-8F9A-0E5AB592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FFFFFF"/>
                </a:solidFill>
              </a:rPr>
              <a:pPr/>
              <a:t>‹#›</a:t>
            </a:fld>
            <a:endParaRPr lang="is-IS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48B79-769F-224E-A72E-E7FC4FD9EA31}"/>
              </a:ext>
            </a:extLst>
          </p:cNvPr>
          <p:cNvSpPr txBox="1"/>
          <p:nvPr userDrawn="1"/>
        </p:nvSpPr>
        <p:spPr>
          <a:xfrm>
            <a:off x="1586963" y="4795441"/>
            <a:ext cx="2931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5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lkomin grænn bak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718942" y="4770040"/>
            <a:ext cx="60325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40891" y="4770040"/>
            <a:ext cx="20701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567051"/>
            <a:ext cx="6858000" cy="797297"/>
          </a:xfrm>
        </p:spPr>
        <p:txBody>
          <a:bodyPr anchor="b">
            <a:noAutofit/>
          </a:bodyPr>
          <a:lstStyle>
            <a:lvl1pPr algn="ctr">
              <a:defRPr sz="5500" b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Hlé / Velkomin</a:t>
            </a:r>
            <a:endParaRPr lang="is-I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2731555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CEB630-A3D5-CC49-827F-C064CB3BF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7" y="4072278"/>
            <a:ext cx="644526" cy="6445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52EEBD-AE25-2742-8F16-7441FA1ADD85}"/>
              </a:ext>
            </a:extLst>
          </p:cNvPr>
          <p:cNvSpPr txBox="1"/>
          <p:nvPr userDrawn="1"/>
        </p:nvSpPr>
        <p:spPr>
          <a:xfrm>
            <a:off x="3333746" y="4795441"/>
            <a:ext cx="247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9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3340"/>
            <a:ext cx="7705724" cy="594032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250922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143069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19138" y="1120229"/>
            <a:ext cx="7705724" cy="76140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0" y="1034902"/>
            <a:ext cx="685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64ED90E-56C9-444E-A01C-D46BB1399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B795369-E079-C942-915B-ECF5B5569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FFFFFF"/>
                </a:solidFill>
              </a:rPr>
              <a:pPr/>
              <a:t>19.12.2024</a:t>
            </a:fld>
            <a:endParaRPr lang="is-IS" dirty="0">
              <a:solidFill>
                <a:srgbClr val="FFFFFF"/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E29C9B4-B4EF-814F-8B4A-114535D24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38190E6-B6CD-8547-855E-F22AFD358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FFFFFF"/>
                </a:solidFill>
              </a:rPr>
              <a:pPr/>
              <a:t>‹#›</a:t>
            </a:fld>
            <a:endParaRPr lang="is-IS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92E5C7-E99E-0B45-A0DE-9F09A2078232}"/>
              </a:ext>
            </a:extLst>
          </p:cNvPr>
          <p:cNvSpPr txBox="1"/>
          <p:nvPr userDrawn="1"/>
        </p:nvSpPr>
        <p:spPr>
          <a:xfrm>
            <a:off x="1586963" y="4795441"/>
            <a:ext cx="28574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12573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yr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008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72382" y="1858052"/>
            <a:ext cx="4397359" cy="93871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tr-TR" sz="5500" dirty="0">
                <a:solidFill>
                  <a:srgbClr val="FFFFFF"/>
                </a:solidFill>
                <a:latin typeface="Montserrat" pitchFamily="2" charset="77"/>
              </a:rPr>
              <a:t>TAKK FYRIR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75589"/>
            <a:ext cx="927101" cy="927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871633-3EE1-C84B-8397-99AA2EBFD625}"/>
              </a:ext>
            </a:extLst>
          </p:cNvPr>
          <p:cNvSpPr txBox="1"/>
          <p:nvPr userDrawn="1"/>
        </p:nvSpPr>
        <p:spPr>
          <a:xfrm>
            <a:off x="3290277" y="4795441"/>
            <a:ext cx="2561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54479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k fyr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75589"/>
            <a:ext cx="927101" cy="927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AE0E97-4AC0-824E-9085-B6CB759CE609}"/>
              </a:ext>
            </a:extLst>
          </p:cNvPr>
          <p:cNvSpPr txBox="1"/>
          <p:nvPr userDrawn="1"/>
        </p:nvSpPr>
        <p:spPr>
          <a:xfrm>
            <a:off x="2878418" y="1858052"/>
            <a:ext cx="3385286" cy="93871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tr-TR" sz="5500" dirty="0">
                <a:solidFill>
                  <a:srgbClr val="FFFFFF"/>
                </a:solidFill>
              </a:rPr>
              <a:t>TAKK FYRIR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62C48-F0C9-704B-BAC4-C48E60943B00}"/>
              </a:ext>
            </a:extLst>
          </p:cNvPr>
          <p:cNvSpPr txBox="1"/>
          <p:nvPr userDrawn="1"/>
        </p:nvSpPr>
        <p:spPr>
          <a:xfrm>
            <a:off x="3290277" y="4795441"/>
            <a:ext cx="2561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75061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kk fyr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75589"/>
            <a:ext cx="927101" cy="927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8DE090-418F-1C48-83BC-EA230BACFC7D}"/>
              </a:ext>
            </a:extLst>
          </p:cNvPr>
          <p:cNvSpPr txBox="1"/>
          <p:nvPr userDrawn="1"/>
        </p:nvSpPr>
        <p:spPr>
          <a:xfrm>
            <a:off x="2878418" y="1858052"/>
            <a:ext cx="3385286" cy="93871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tr-TR" sz="5500" dirty="0">
                <a:solidFill>
                  <a:srgbClr val="FFFFFF"/>
                </a:solidFill>
              </a:rPr>
              <a:t>TAKK FYRIR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40882-4BCC-9248-8413-E0D42FC7AFC0}"/>
              </a:ext>
            </a:extLst>
          </p:cNvPr>
          <p:cNvSpPr txBox="1"/>
          <p:nvPr userDrawn="1"/>
        </p:nvSpPr>
        <p:spPr>
          <a:xfrm>
            <a:off x="3290277" y="4795441"/>
            <a:ext cx="2561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73935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kk fyr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75589"/>
            <a:ext cx="927101" cy="927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859121-66FE-9640-BB5B-0E03A972FE51}"/>
              </a:ext>
            </a:extLst>
          </p:cNvPr>
          <p:cNvSpPr txBox="1"/>
          <p:nvPr userDrawn="1"/>
        </p:nvSpPr>
        <p:spPr>
          <a:xfrm>
            <a:off x="2878418" y="1858052"/>
            <a:ext cx="3385286" cy="93871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tr-TR" sz="5500" dirty="0">
                <a:solidFill>
                  <a:srgbClr val="FFFFFF"/>
                </a:solidFill>
              </a:rPr>
              <a:t>TAKK FYRIR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1EBA3-08B8-754B-A5D3-BC68DFF4D743}"/>
              </a:ext>
            </a:extLst>
          </p:cNvPr>
          <p:cNvSpPr txBox="1"/>
          <p:nvPr userDrawn="1"/>
        </p:nvSpPr>
        <p:spPr>
          <a:xfrm>
            <a:off x="3290277" y="4795441"/>
            <a:ext cx="2561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0367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omin grár bak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850" y="4670424"/>
            <a:ext cx="3602517" cy="47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506">
              <a:latin typeface="Montserrat" pitchFamily="2" charset="77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9" name="Rectangle 8"/>
          <p:cNvSpPr/>
          <p:nvPr userDrawn="1"/>
        </p:nvSpPr>
        <p:spPr>
          <a:xfrm>
            <a:off x="3416595" y="4543647"/>
            <a:ext cx="5727405" cy="59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 dirty="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567051"/>
            <a:ext cx="6858000" cy="797297"/>
          </a:xfrm>
        </p:spPr>
        <p:txBody>
          <a:bodyPr anchor="b">
            <a:noAutofit/>
          </a:bodyPr>
          <a:lstStyle>
            <a:lvl1pPr algn="ctr">
              <a:defRPr sz="5500" b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Hlé / Velkomin!</a:t>
            </a:r>
            <a:endParaRPr lang="is-I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2731555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98" y="4064783"/>
            <a:ext cx="660401" cy="6604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8B9188-F4EA-C542-A107-ABCE2892B481}"/>
              </a:ext>
            </a:extLst>
          </p:cNvPr>
          <p:cNvSpPr txBox="1"/>
          <p:nvPr userDrawn="1"/>
        </p:nvSpPr>
        <p:spPr>
          <a:xfrm>
            <a:off x="3333746" y="4795441"/>
            <a:ext cx="247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syfir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-38" r="22669" b="123"/>
          <a:stretch/>
        </p:blipFill>
        <p:spPr>
          <a:xfrm>
            <a:off x="-63795" y="6350"/>
            <a:ext cx="4635795" cy="51371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450869" y="584200"/>
            <a:ext cx="3334357" cy="784622"/>
          </a:xfrm>
        </p:spPr>
        <p:txBody>
          <a:bodyPr anchor="b">
            <a:normAutofit/>
          </a:bodyPr>
          <a:lstStyle>
            <a:lvl1pPr algn="l">
              <a:defRPr sz="2400">
                <a:latin typeface="Montserrat" pitchFamily="2" charset="77"/>
              </a:defRPr>
            </a:lvl1pPr>
          </a:lstStyle>
          <a:p>
            <a:r>
              <a:rPr lang="en-US" dirty="0"/>
              <a:t>Efni kynningar</a:t>
            </a:r>
            <a:endParaRPr lang="is-I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450862" y="1539478"/>
            <a:ext cx="3334597" cy="289322"/>
          </a:xfrm>
        </p:spPr>
        <p:txBody>
          <a:bodyPr anchor="ctr">
            <a:normAutofit/>
          </a:bodyPr>
          <a:lstStyle>
            <a:lvl1pPr marL="0" indent="0" algn="l">
              <a:buFont typeface="Arial" charset="0"/>
              <a:buNone/>
              <a:defRPr sz="1400"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95175" y="1539478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1</a:t>
            </a:r>
            <a:endParaRPr lang="is-I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95175" y="1831637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</a:t>
            </a:r>
            <a:endParaRPr lang="is-I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450958" y="1831457"/>
            <a:ext cx="3334268" cy="289503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95175" y="2124610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3</a:t>
            </a:r>
            <a:endParaRPr lang="is-I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795175" y="2416769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4</a:t>
            </a:r>
            <a:endParaRPr lang="is-I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450958" y="2124105"/>
            <a:ext cx="3334268" cy="28982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450958" y="2419901"/>
            <a:ext cx="3334268" cy="286191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95175" y="2709742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5</a:t>
            </a:r>
            <a:endParaRPr lang="is-I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795175" y="3001901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6</a:t>
            </a:r>
            <a:endParaRPr lang="is-I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5450958" y="3001721"/>
            <a:ext cx="3334268" cy="289503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795175" y="3294874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7</a:t>
            </a:r>
            <a:endParaRPr lang="is-I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5175" y="3587033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8</a:t>
            </a:r>
            <a:endParaRPr lang="is-IS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5450958" y="3294369"/>
            <a:ext cx="3334268" cy="28982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5450958" y="3590165"/>
            <a:ext cx="3334268" cy="286191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5450958" y="2709150"/>
            <a:ext cx="3334268" cy="289503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795175" y="3877710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9</a:t>
            </a:r>
            <a:endParaRPr lang="is-IS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795175" y="4169869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10</a:t>
            </a:r>
            <a:endParaRPr lang="is-IS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5450958" y="3877206"/>
            <a:ext cx="3334268" cy="28982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31"/>
          </p:nvPr>
        </p:nvSpPr>
        <p:spPr>
          <a:xfrm>
            <a:off x="5450958" y="4173000"/>
            <a:ext cx="3334268" cy="286191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536019" y="1446027"/>
            <a:ext cx="324920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72D6716C-6B47-DA4C-9FBB-B0126F542A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7BF48806-A1B0-D241-8127-F400A1739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E321E6AB-0586-5742-8C2B-C51A6CB93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368634D8-CEF7-8C4D-9798-87891335B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B5D3E9-B3A7-E749-962A-7B6EBD8C3C76}"/>
              </a:ext>
            </a:extLst>
          </p:cNvPr>
          <p:cNvSpPr txBox="1"/>
          <p:nvPr userDrawn="1"/>
        </p:nvSpPr>
        <p:spPr>
          <a:xfrm>
            <a:off x="1586963" y="4795441"/>
            <a:ext cx="2559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lanú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5" name="Rectangle 4"/>
          <p:cNvSpPr/>
          <p:nvPr userDrawn="1"/>
        </p:nvSpPr>
        <p:spPr>
          <a:xfrm>
            <a:off x="358775" y="627063"/>
            <a:ext cx="4213225" cy="3630887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79704" y="990276"/>
            <a:ext cx="2567016" cy="1979195"/>
          </a:xfrm>
        </p:spPr>
        <p:txBody>
          <a:bodyPr anchor="b">
            <a:normAutofit/>
          </a:bodyPr>
          <a:lstStyle>
            <a:lvl1pPr algn="ctr">
              <a:defRPr sz="13125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1</a:t>
            </a:r>
            <a:endParaRPr lang="is-I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9704" y="2983406"/>
            <a:ext cx="2567016" cy="9140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571999" y="627063"/>
            <a:ext cx="4213225" cy="3630887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endParaRPr lang="is-I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fsstöðvar vmst">
    <p:bg>
      <p:bgPr>
        <a:solidFill>
          <a:schemeClr val="tx2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9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>
                <a:latin typeface="Montserrat" pitchFamily="2" charset="77"/>
              </a:rPr>
              <a:t>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77" y="1337110"/>
            <a:ext cx="4483100" cy="318231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50608" y="483117"/>
            <a:ext cx="6442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STARFSSTÖÐVAR VINNUM</a:t>
            </a:r>
            <a:r>
              <a:rPr lang="is-IS" sz="2200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ÁLASTOFNUNAR</a:t>
            </a:r>
            <a:endParaRPr lang="tr-TR" sz="2200" b="1" dirty="0">
              <a:solidFill>
                <a:schemeClr val="bg2">
                  <a:lumMod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197693" y="3608984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2840457" y="3910957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3816975" y="2239610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6274621" y="2521614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197693" y="3504826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Reykjav</a:t>
            </a:r>
            <a:r>
              <a:rPr lang="is-IS" sz="1000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ík</a:t>
            </a:r>
            <a:endParaRPr lang="tr-TR" sz="10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39863" y="1999360"/>
            <a:ext cx="1018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Skagaströnd</a:t>
            </a:r>
            <a:endParaRPr lang="tr-TR" sz="10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869307" y="2239611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Egilsstaðir</a:t>
            </a:r>
            <a:endParaRPr lang="tr-TR" sz="10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217440" y="3648953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Reykjanesbær</a:t>
            </a:r>
            <a:endParaRPr lang="tr-TR" sz="10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3773782" y="4057045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479875" y="3816795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Selfoss</a:t>
            </a:r>
            <a:endParaRPr lang="tr-TR" sz="10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2689788" y="1838822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2316068" y="1598572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000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Ísafjörður</a:t>
            </a:r>
            <a:endParaRPr lang="tr-TR" sz="10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4610724" y="2000405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268265" y="1760155"/>
            <a:ext cx="748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Akureyri</a:t>
            </a:r>
            <a:endParaRPr lang="tr-TR" sz="10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00FE66A-5809-AE4B-9CA7-DCDC2290DB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9A4512-0562-E743-8B59-8A77B9D65558}"/>
              </a:ext>
            </a:extLst>
          </p:cNvPr>
          <p:cNvSpPr txBox="1"/>
          <p:nvPr userDrawn="1"/>
        </p:nvSpPr>
        <p:spPr>
          <a:xfrm>
            <a:off x="1586963" y="4795441"/>
            <a:ext cx="26813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800A0C-3A8B-4EDE-8802-FBA344F352BE}"/>
              </a:ext>
            </a:extLst>
          </p:cNvPr>
          <p:cNvSpPr txBox="1"/>
          <p:nvPr userDrawn="1"/>
        </p:nvSpPr>
        <p:spPr>
          <a:xfrm>
            <a:off x="3099800" y="3303482"/>
            <a:ext cx="726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000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Akranes</a:t>
            </a:r>
            <a:endParaRPr lang="tr-TR" sz="10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FB1E0FB-4BC6-44AF-8F12-676BFC98D643}"/>
              </a:ext>
            </a:extLst>
          </p:cNvPr>
          <p:cNvSpPr/>
          <p:nvPr userDrawn="1"/>
        </p:nvSpPr>
        <p:spPr>
          <a:xfrm rot="20753530" flipH="1" flipV="1">
            <a:off x="3119987" y="3558979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8511810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8511809" cy="328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spcBef>
                <a:spcPts val="400"/>
              </a:spcBef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75D60F-C909-224B-88BF-2557DCFF7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55C39C-441C-654E-A6BF-3C5F19BA3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085058-49A5-8E4A-871D-C3A30CD9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7516706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12" y="-2936"/>
            <a:ext cx="360000" cy="336973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7516706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94920" y="0"/>
            <a:ext cx="104907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AF58F28-2108-384C-B191-390CFDCC1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6470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D905D27-D564-2048-9807-27A236A34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7639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1DFFE74-4EA7-8349-A407-242E10A6F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5621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7516706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12" y="-2936"/>
            <a:ext cx="360000" cy="336973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7516706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94920" y="0"/>
            <a:ext cx="10490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B008395-87C5-784D-B9F0-3A7004984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6470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552091-4E45-B241-A70F-6A18EF57E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7639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53AF1A9-7A2B-734E-91F8-C1540A0FF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5621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7516706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12" y="-2936"/>
            <a:ext cx="360000" cy="336973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7516706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94920" y="0"/>
            <a:ext cx="104907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0BEE637-07F0-FC40-A4B3-75BA91DB7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6470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B58704-AAB7-8B45-BD2A-986793AA1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7639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4C01C-71FE-5A4B-8CC9-38936CB08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5621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7232" y="-5089"/>
            <a:ext cx="4649082" cy="5148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562372"/>
            <a:ext cx="3837541" cy="17907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523728"/>
            <a:ext cx="3837541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6918"/>
          <a:stretch/>
        </p:blipFill>
        <p:spPr>
          <a:xfrm>
            <a:off x="4572000" y="-5089"/>
            <a:ext cx="4578350" cy="514858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58775" y="2438401"/>
            <a:ext cx="38942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0A8AB2C-8ADE-A34D-A5F4-E7FA30AECF5B}"/>
              </a:ext>
            </a:extLst>
          </p:cNvPr>
          <p:cNvSpPr txBox="1">
            <a:spLocks/>
          </p:cNvSpPr>
          <p:nvPr userDrawn="1"/>
        </p:nvSpPr>
        <p:spPr>
          <a:xfrm>
            <a:off x="7623544" y="4770040"/>
            <a:ext cx="6986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25705D-B83F-EA46-ABCB-D31E01248A56}" type="datetimeFigureOut">
              <a:rPr lang="is-IS" sz="800" smtClean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pPr/>
              <a:t>19.12.2024</a:t>
            </a:fld>
            <a:endParaRPr lang="is-IS" sz="800" dirty="0">
              <a:solidFill>
                <a:schemeClr val="bg1">
                  <a:lumMod val="85000"/>
                </a:schemeClr>
              </a:solidFill>
              <a:latin typeface="Montserrat" pitchFamily="2" charset="77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2A7F633-152A-5044-99F8-B71998170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C089FBB0-A332-214F-A31F-CB1A8EC59ACF}"/>
              </a:ext>
            </a:extLst>
          </p:cNvPr>
          <p:cNvSpPr txBox="1">
            <a:spLocks/>
          </p:cNvSpPr>
          <p:nvPr userDrawn="1"/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82C431-87ED-6340-BF49-DF4BFD9B35D9}" type="slidenum">
              <a:rPr lang="is-IS" sz="800" smtClean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pPr/>
              <a:t>‹#›</a:t>
            </a:fld>
            <a:endParaRPr lang="is-IS" sz="800">
              <a:solidFill>
                <a:schemeClr val="bg1">
                  <a:lumMod val="8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C9B61-7F3D-994F-93F6-4875E34143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E73AA7-A897-9345-BCA7-5613EF76E686}"/>
              </a:ext>
            </a:extLst>
          </p:cNvPr>
          <p:cNvSpPr txBox="1"/>
          <p:nvPr userDrawn="1"/>
        </p:nvSpPr>
        <p:spPr>
          <a:xfrm>
            <a:off x="1586963" y="4795441"/>
            <a:ext cx="2666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7516706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12" y="-2936"/>
            <a:ext cx="360000" cy="336973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7516706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94920" y="0"/>
            <a:ext cx="104907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C89060E-6A0D-904F-8642-EC9CEBB5F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6470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D156924-C131-8B4B-902F-8618B6680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7639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B45AF0-F97B-7644-BBAA-A296839A7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5621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66295"/>
          <a:stretch/>
        </p:blipFill>
        <p:spPr>
          <a:xfrm>
            <a:off x="7302500" y="-5089"/>
            <a:ext cx="1847850" cy="5148589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6722808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6722808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B2FC25D-8D57-4742-AB65-4C1C81E10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2572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7E544CA-EA7C-5246-9ED9-CBEF8545E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3741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D2A0BC-C092-074E-BA10-228118BDF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1723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670154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12" y="-2936"/>
            <a:ext cx="360000" cy="336973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6701543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322192" y="3174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Montserrat" pitchFamily="2" charset="77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302500" y="0"/>
            <a:ext cx="1841500" cy="514667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r>
              <a:rPr lang="is-IS"/>
              <a:t>Smelltu til að setja inn mynd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181E44-18C3-4D4C-BB67-C90233B11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2572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6063311-7F4E-F944-8BBD-B6949FC0C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3741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266CE62-5001-9844-ACAB-6F37F55E4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1723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424593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3701973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2"/>
              </a:buClr>
              <a:defRPr sz="1400"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2"/>
              </a:buClr>
              <a:defRPr sz="1200"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2"/>
              </a:buClr>
              <a:defRPr sz="1000"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2"/>
              </a:buClr>
              <a:defRPr sz="8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370197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415" y="1105788"/>
            <a:ext cx="37019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572000" y="627063"/>
            <a:ext cx="4213225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4BA1E0-CF85-7C4E-A82B-E0A2ABB9F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C06CCDD-F180-4447-89ED-8DD8DE3E1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828802C-CC9A-B44F-A40B-4292293D3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6982837-D29E-8545-8E65-1E0925AAB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E1518E-8AEE-8F48-9485-F1130A4BC161}"/>
              </a:ext>
            </a:extLst>
          </p:cNvPr>
          <p:cNvSpPr txBox="1"/>
          <p:nvPr userDrawn="1"/>
        </p:nvSpPr>
        <p:spPr>
          <a:xfrm>
            <a:off x="1586963" y="4795441"/>
            <a:ext cx="2538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424593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3701973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370197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415" y="1105788"/>
            <a:ext cx="37019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572000" y="627063"/>
            <a:ext cx="4213225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B005AC-A1BF-3C46-9E12-8FF248706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8EE4B7D-C12D-5546-9B5D-44C938C05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090F34C-AF1B-3048-A70A-DF11ED9D8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D872226-CFCC-3846-868D-C2D73B880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0718C-AAEC-464C-A66E-82CC9A3EFB52}"/>
              </a:ext>
            </a:extLst>
          </p:cNvPr>
          <p:cNvSpPr txBox="1"/>
          <p:nvPr userDrawn="1"/>
        </p:nvSpPr>
        <p:spPr>
          <a:xfrm>
            <a:off x="1586963" y="4795441"/>
            <a:ext cx="265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3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424593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3701973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370197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415" y="1105788"/>
            <a:ext cx="37019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572000" y="627063"/>
            <a:ext cx="4213225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F9B62D-9D6C-1048-B518-9FE51DFCD4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15FFBF0-BA18-164B-A200-C89CDFDC0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BFD34F3-BD88-9145-8533-A51FE9713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8CA096A-8597-EF4B-A66B-97B77D34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240D68-EEBF-4843-A55C-9340C7CD31EA}"/>
              </a:ext>
            </a:extLst>
          </p:cNvPr>
          <p:cNvSpPr txBox="1"/>
          <p:nvPr userDrawn="1"/>
        </p:nvSpPr>
        <p:spPr>
          <a:xfrm>
            <a:off x="1586963" y="4795441"/>
            <a:ext cx="265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3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424593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3701973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370197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415" y="1105788"/>
            <a:ext cx="37019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572000" y="627063"/>
            <a:ext cx="4213225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3F6FB6-8D04-1B4E-A904-112645E4C1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BBD28E7-A729-2B4C-886B-2EA0B4E86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7DF564D-955C-BF4C-813D-F6E6D89F7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72223AC-A14D-0F46-A64E-1A3B8BEFA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49F12-C909-3748-8BB2-AF1BAEED55A9}"/>
              </a:ext>
            </a:extLst>
          </p:cNvPr>
          <p:cNvSpPr txBox="1"/>
          <p:nvPr userDrawn="1"/>
        </p:nvSpPr>
        <p:spPr>
          <a:xfrm>
            <a:off x="1586963" y="4795441"/>
            <a:ext cx="265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3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96850" y="4670424"/>
            <a:ext cx="3602517" cy="47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506">
              <a:latin typeface="Montserrat" pitchFamily="2" charset="77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0"/>
            <a:ext cx="4245936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3701973" cy="337683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370197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415" y="1105788"/>
            <a:ext cx="370197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572000" y="627063"/>
            <a:ext cx="4213225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4A1B96-FFBD-9B43-A204-C5A927957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6" y="4719641"/>
            <a:ext cx="1205998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67397E9-5F0E-DA44-B1C3-E2B56DD8D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C2AA622-8DE2-BF4E-A02F-EFF0751F3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3B611DA-973A-144A-8937-58E6F5C3B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B821C-B103-2241-A672-A0524F7CE6D1}"/>
              </a:ext>
            </a:extLst>
          </p:cNvPr>
          <p:cNvSpPr txBox="1"/>
          <p:nvPr userDrawn="1"/>
        </p:nvSpPr>
        <p:spPr>
          <a:xfrm>
            <a:off x="1586963" y="4795441"/>
            <a:ext cx="2658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4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32" y="0"/>
            <a:ext cx="306805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341468" y="627063"/>
            <a:ext cx="5443758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8648" y="334036"/>
            <a:ext cx="2505898" cy="59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775" y="1105788"/>
            <a:ext cx="24257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/>
          <p:cNvSpPr>
            <a:spLocks noGrp="1"/>
          </p:cNvSpPr>
          <p:nvPr>
            <p:ph sz="quarter" idx="16"/>
          </p:nvPr>
        </p:nvSpPr>
        <p:spPr>
          <a:xfrm>
            <a:off x="276447" y="1247775"/>
            <a:ext cx="2508099" cy="33766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B951F-1636-C14A-A79E-1BEBCF1E8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DBA36E8-CC1A-C84C-AC9C-2EB2F7E1C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A347BE24-01D9-5542-9BED-AB9508725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619A8DB-3CEF-0146-B001-4E0ACB0F3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38196-BCC3-EC4C-83DD-D56A0AF2C2D7}"/>
              </a:ext>
            </a:extLst>
          </p:cNvPr>
          <p:cNvSpPr/>
          <p:nvPr userDrawn="1"/>
        </p:nvSpPr>
        <p:spPr>
          <a:xfrm>
            <a:off x="3070684" y="4719641"/>
            <a:ext cx="980321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B61264-387A-104C-9F52-2CA94DFCCF31}"/>
              </a:ext>
            </a:extLst>
          </p:cNvPr>
          <p:cNvSpPr txBox="1"/>
          <p:nvPr userDrawn="1"/>
        </p:nvSpPr>
        <p:spPr>
          <a:xfrm>
            <a:off x="3236506" y="4795441"/>
            <a:ext cx="2834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32" y="0"/>
            <a:ext cx="306805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341468" y="627063"/>
            <a:ext cx="5443758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8648" y="334036"/>
            <a:ext cx="2505898" cy="59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775" y="1105788"/>
            <a:ext cx="24257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/>
          <p:cNvSpPr>
            <a:spLocks noGrp="1"/>
          </p:cNvSpPr>
          <p:nvPr>
            <p:ph sz="quarter" idx="16"/>
          </p:nvPr>
        </p:nvSpPr>
        <p:spPr>
          <a:xfrm>
            <a:off x="276447" y="1247775"/>
            <a:ext cx="2508099" cy="33766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5D3207-F141-0D42-AE94-72EFE59B2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65DF51C0-27B3-1141-A92A-D4A1D401C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4F899C4-D8A8-0848-A94F-9FCED67C3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6F5326A-471F-E249-8426-456B792CF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3B972-D540-C34D-8BE3-D1208FF55CCE}"/>
              </a:ext>
            </a:extLst>
          </p:cNvPr>
          <p:cNvSpPr/>
          <p:nvPr userDrawn="1"/>
        </p:nvSpPr>
        <p:spPr>
          <a:xfrm>
            <a:off x="3070684" y="4719641"/>
            <a:ext cx="119297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6ABF33-7F5B-5041-A448-C3EFCF46BA57}"/>
              </a:ext>
            </a:extLst>
          </p:cNvPr>
          <p:cNvSpPr txBox="1"/>
          <p:nvPr userDrawn="1"/>
        </p:nvSpPr>
        <p:spPr>
          <a:xfrm>
            <a:off x="3236506" y="4795441"/>
            <a:ext cx="2834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7232" y="-5089"/>
            <a:ext cx="4649082" cy="5148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562372"/>
            <a:ext cx="3837541" cy="17907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523728"/>
            <a:ext cx="3837541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6918"/>
          <a:stretch/>
        </p:blipFill>
        <p:spPr>
          <a:xfrm>
            <a:off x="4572000" y="-5089"/>
            <a:ext cx="4578350" cy="514858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58775" y="2438401"/>
            <a:ext cx="38942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4E7CDB4-C22D-554A-8464-478DA2008A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8B6EF30-4F04-9848-B400-FC1E07B5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0991" y="4770040"/>
            <a:ext cx="711201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7E20C042-E818-E742-BEA4-5C675CC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FA409D3C-8FA6-F845-AC8B-03AF106DAF37}"/>
              </a:ext>
            </a:extLst>
          </p:cNvPr>
          <p:cNvSpPr txBox="1">
            <a:spLocks/>
          </p:cNvSpPr>
          <p:nvPr userDrawn="1"/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25705D-B83F-EA46-ABCB-D31E01248A56}" type="datetimeFigureOut">
              <a:rPr lang="is-IS" sz="800" smtClean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pPr/>
              <a:t>19.12.2024</a:t>
            </a:fld>
            <a:endParaRPr lang="is-IS" sz="800" dirty="0">
              <a:solidFill>
                <a:schemeClr val="bg1">
                  <a:lumMod val="85000"/>
                </a:schemeClr>
              </a:solidFill>
              <a:latin typeface="Montserrat" pitchFamily="2" charset="77"/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5D6FFF-03CD-5748-A4B5-E883B2041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BF849DA-5B1A-D447-A1D1-DBA740E692D7}"/>
              </a:ext>
            </a:extLst>
          </p:cNvPr>
          <p:cNvSpPr txBox="1">
            <a:spLocks/>
          </p:cNvSpPr>
          <p:nvPr userDrawn="1"/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82C431-87ED-6340-BF49-DF4BFD9B35D9}" type="slidenum">
              <a:rPr lang="is-IS" sz="800" smtClean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pPr/>
              <a:t>‹#›</a:t>
            </a:fld>
            <a:endParaRPr lang="is-IS" sz="800">
              <a:solidFill>
                <a:schemeClr val="bg1">
                  <a:lumMod val="85000"/>
                </a:schemeClr>
              </a:solidFill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BDDA8-5556-1048-B5E8-6EF5D28C61D6}"/>
              </a:ext>
            </a:extLst>
          </p:cNvPr>
          <p:cNvSpPr txBox="1"/>
          <p:nvPr userDrawn="1"/>
        </p:nvSpPr>
        <p:spPr>
          <a:xfrm>
            <a:off x="1586963" y="4795441"/>
            <a:ext cx="27093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4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32" y="0"/>
            <a:ext cx="3068052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341468" y="627063"/>
            <a:ext cx="5443758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8648" y="334036"/>
            <a:ext cx="2505898" cy="59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775" y="1105788"/>
            <a:ext cx="24257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/>
          <p:cNvSpPr>
            <a:spLocks noGrp="1"/>
          </p:cNvSpPr>
          <p:nvPr>
            <p:ph sz="quarter" idx="16"/>
          </p:nvPr>
        </p:nvSpPr>
        <p:spPr>
          <a:xfrm>
            <a:off x="276447" y="1247775"/>
            <a:ext cx="2508099" cy="33766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3DE18E-7C5F-0F47-B4F1-5CB835772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DC48ABD-A071-694A-ADCA-BB20FAA1E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681B32D-18A9-134B-B619-085B6E74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8FE3CDA-6069-6444-A804-C15A5AB82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B48FD-939A-C540-8FBA-D7F8757A7EE4}"/>
              </a:ext>
            </a:extLst>
          </p:cNvPr>
          <p:cNvSpPr/>
          <p:nvPr userDrawn="1"/>
        </p:nvSpPr>
        <p:spPr>
          <a:xfrm>
            <a:off x="3070684" y="4719641"/>
            <a:ext cx="1001586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D57A80-675A-F549-A02D-259A3CAE5E79}"/>
              </a:ext>
            </a:extLst>
          </p:cNvPr>
          <p:cNvSpPr txBox="1"/>
          <p:nvPr userDrawn="1"/>
        </p:nvSpPr>
        <p:spPr>
          <a:xfrm>
            <a:off x="3236506" y="4795441"/>
            <a:ext cx="2834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4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32" y="0"/>
            <a:ext cx="3068052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341468" y="627063"/>
            <a:ext cx="5443758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8648" y="334036"/>
            <a:ext cx="2505898" cy="59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775" y="1105788"/>
            <a:ext cx="24257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/>
          <p:cNvSpPr>
            <a:spLocks noGrp="1"/>
          </p:cNvSpPr>
          <p:nvPr>
            <p:ph sz="quarter" idx="16"/>
          </p:nvPr>
        </p:nvSpPr>
        <p:spPr>
          <a:xfrm>
            <a:off x="276447" y="1247775"/>
            <a:ext cx="2508099" cy="33766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73B40B-4A7D-3446-9029-547C71EF9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2B0D03F-B5F4-EC48-B481-CF7DCBCE1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5AA03F8-DBAD-0746-B17D-A529FA12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21A69B3-9595-7E44-A215-B6E381184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98CA82-AA62-7442-8F08-A4E2D9A1B154}"/>
              </a:ext>
            </a:extLst>
          </p:cNvPr>
          <p:cNvSpPr/>
          <p:nvPr userDrawn="1"/>
        </p:nvSpPr>
        <p:spPr>
          <a:xfrm>
            <a:off x="3070684" y="4719641"/>
            <a:ext cx="127803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FFFA14-FAFA-B441-AE4B-81FB3F944E85}"/>
              </a:ext>
            </a:extLst>
          </p:cNvPr>
          <p:cNvSpPr txBox="1"/>
          <p:nvPr userDrawn="1"/>
        </p:nvSpPr>
        <p:spPr>
          <a:xfrm>
            <a:off x="3236506" y="4795441"/>
            <a:ext cx="2685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4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96851" y="4670424"/>
            <a:ext cx="2922034" cy="47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506">
              <a:latin typeface="Montserrat" pitchFamily="2" charset="77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3068052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341468" y="627063"/>
            <a:ext cx="5443758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1637" y="334036"/>
            <a:ext cx="2595237" cy="59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64792" y="1105788"/>
            <a:ext cx="250208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6"/>
          <p:cNvSpPr>
            <a:spLocks noGrp="1"/>
          </p:cNvSpPr>
          <p:nvPr>
            <p:ph sz="quarter" idx="16"/>
          </p:nvPr>
        </p:nvSpPr>
        <p:spPr>
          <a:xfrm>
            <a:off x="269359" y="1247775"/>
            <a:ext cx="2597516" cy="3376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  <a:endParaRPr lang="is-I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08F7B2-6F97-524B-964B-D782920E8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6" y="4719641"/>
            <a:ext cx="1205998" cy="360241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5D0C2F16-914C-3F4E-B1F3-8352F4F6C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27C31378-62A7-C941-A6E5-51BF5DBD0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A0DC201-C07C-B747-8557-068D2A486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ED592-964D-3C48-9A38-07403BA1AA24}"/>
              </a:ext>
            </a:extLst>
          </p:cNvPr>
          <p:cNvSpPr/>
          <p:nvPr userDrawn="1"/>
        </p:nvSpPr>
        <p:spPr>
          <a:xfrm>
            <a:off x="3070684" y="4719641"/>
            <a:ext cx="1926618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811C7-68A8-754F-93A1-D6475AACF294}"/>
              </a:ext>
            </a:extLst>
          </p:cNvPr>
          <p:cNvSpPr txBox="1"/>
          <p:nvPr userDrawn="1"/>
        </p:nvSpPr>
        <p:spPr>
          <a:xfrm>
            <a:off x="3236506" y="4795441"/>
            <a:ext cx="2770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5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592587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5290957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529095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3415" y="1105788"/>
            <a:ext cx="529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237288" y="627063"/>
            <a:ext cx="2547937" cy="3997325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833D90-7B7D-ED49-BB44-72DF5D7CA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82C0D0-F222-EF41-ABA9-1DA0DFC53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13AB320-2DAE-F146-A0DB-B997B0DAF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A5F7BCA-4499-F44F-9647-451C8D145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E003EC-5391-564C-9F80-9B480EC9F095}"/>
              </a:ext>
            </a:extLst>
          </p:cNvPr>
          <p:cNvSpPr txBox="1"/>
          <p:nvPr userDrawn="1"/>
        </p:nvSpPr>
        <p:spPr>
          <a:xfrm>
            <a:off x="1586963" y="4795441"/>
            <a:ext cx="2740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59258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5290957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529095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3415" y="1105788"/>
            <a:ext cx="529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6237288" y="627063"/>
            <a:ext cx="2547937" cy="3997325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F91579-7701-154E-8C8E-9ABE8A52F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01C760E-B3BD-8843-8807-5E982DAA4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810563C-C31A-B443-A1F4-F85FD6447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DCD8A2D-2F1E-1949-956E-72E46CCD0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7F244-7BCF-FA46-BCA2-EBD19207EA27}"/>
              </a:ext>
            </a:extLst>
          </p:cNvPr>
          <p:cNvSpPr txBox="1"/>
          <p:nvPr userDrawn="1"/>
        </p:nvSpPr>
        <p:spPr>
          <a:xfrm>
            <a:off x="1586963" y="4795441"/>
            <a:ext cx="2751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5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592587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5290957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529095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3415" y="1105788"/>
            <a:ext cx="529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6237288" y="627063"/>
            <a:ext cx="2547937" cy="3997325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074B1A-B629-754D-A551-CC6798453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58809BD-90B0-414B-BA06-68B6282CC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DF1BE76-CA68-534E-B4CD-3E1596002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AECF40F-2509-3644-A4CC-EB85D4D2B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62A40-6B14-654C-BECA-8E6AFDF1FEA0}"/>
              </a:ext>
            </a:extLst>
          </p:cNvPr>
          <p:cNvSpPr txBox="1"/>
          <p:nvPr userDrawn="1"/>
        </p:nvSpPr>
        <p:spPr>
          <a:xfrm>
            <a:off x="1586963" y="4795441"/>
            <a:ext cx="2634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592587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5290957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529095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3415" y="1105788"/>
            <a:ext cx="529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6237288" y="627063"/>
            <a:ext cx="2547937" cy="3997325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A2099F-3CC7-4C47-B678-043AD1095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C4A4619-D050-094B-833F-6301CAD33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7C87FCBF-C0B3-0B4A-A35C-B1902C95F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DC4E4B-3BFA-3C40-B81E-2A2000790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E6071-F8F4-DF4F-987B-C77132EFF628}"/>
              </a:ext>
            </a:extLst>
          </p:cNvPr>
          <p:cNvSpPr txBox="1"/>
          <p:nvPr userDrawn="1"/>
        </p:nvSpPr>
        <p:spPr>
          <a:xfrm>
            <a:off x="1586963" y="4795441"/>
            <a:ext cx="2697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5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96850" y="4670424"/>
            <a:ext cx="6118889" cy="47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506"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5925879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5290957" cy="337683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529095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3415" y="1105788"/>
            <a:ext cx="52909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7"/>
          <p:cNvSpPr>
            <a:spLocks noGrp="1"/>
          </p:cNvSpPr>
          <p:nvPr>
            <p:ph sz="quarter" idx="16"/>
          </p:nvPr>
        </p:nvSpPr>
        <p:spPr>
          <a:xfrm>
            <a:off x="6237288" y="627063"/>
            <a:ext cx="2547937" cy="3997325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6D8EF8-43FA-AB46-9A4D-8518A77C5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6" y="4719641"/>
            <a:ext cx="1205998" cy="360241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72D9A4D-BAC6-214C-B727-CAAFAC85A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F154C94A-C5FE-1144-AC28-14E286F45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AF18092-6C6A-5741-B9F4-4B121FB88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0509E-F51C-404D-B51D-20444678E752}"/>
              </a:ext>
            </a:extLst>
          </p:cNvPr>
          <p:cNvSpPr txBox="1"/>
          <p:nvPr userDrawn="1"/>
        </p:nvSpPr>
        <p:spPr>
          <a:xfrm>
            <a:off x="1586963" y="4795441"/>
            <a:ext cx="2527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Montserrat" pitchFamily="2" charset="7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651760" y="268288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/>
          </p:nvPr>
        </p:nvSpPr>
        <p:spPr>
          <a:xfrm>
            <a:off x="2651760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21"/>
          </p:nvPr>
        </p:nvSpPr>
        <p:spPr>
          <a:xfrm>
            <a:off x="5806486" y="268289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22"/>
          </p:nvPr>
        </p:nvSpPr>
        <p:spPr>
          <a:xfrm>
            <a:off x="5806486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632" y="0"/>
            <a:ext cx="247314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8649" y="627063"/>
            <a:ext cx="2019992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8775" y="1398815"/>
            <a:ext cx="195540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358774" y="1540803"/>
            <a:ext cx="1939439" cy="3083586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charset="0"/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 marL="243452" indent="0">
              <a:buClr>
                <a:schemeClr val="bg2"/>
              </a:buClr>
              <a:buFont typeface="Arial" charset="0"/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 marL="505350" indent="0">
              <a:buClr>
                <a:schemeClr val="bg2"/>
              </a:buClr>
              <a:buFont typeface="Arial" charset="0"/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 marL="696150" indent="0">
              <a:buClr>
                <a:schemeClr val="bg2"/>
              </a:buClr>
              <a:buFont typeface="Arial" charset="0"/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 marL="829350" indent="0">
              <a:buClr>
                <a:schemeClr val="bg2"/>
              </a:buClr>
              <a:buFont typeface="Arial" charset="0"/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6E83227-B2F2-7744-8515-A5614FABA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747838AA-B687-C340-953A-63BEC922D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5B35706-01EE-AF43-8100-528223A15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7DBB54D-FD8D-614D-AB91-B3335D7ED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EA2E41-D514-3E47-9C3F-63D66BDB9703}"/>
              </a:ext>
            </a:extLst>
          </p:cNvPr>
          <p:cNvSpPr/>
          <p:nvPr userDrawn="1"/>
        </p:nvSpPr>
        <p:spPr>
          <a:xfrm>
            <a:off x="2482272" y="4719641"/>
            <a:ext cx="194087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93C6C-C165-C248-A3C3-00A42612552E}"/>
              </a:ext>
            </a:extLst>
          </p:cNvPr>
          <p:cNvSpPr txBox="1"/>
          <p:nvPr userDrawn="1"/>
        </p:nvSpPr>
        <p:spPr>
          <a:xfrm>
            <a:off x="2648094" y="4795441"/>
            <a:ext cx="2817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Montserrat" pitchFamily="2" charset="7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651760" y="268288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/>
          </p:nvPr>
        </p:nvSpPr>
        <p:spPr>
          <a:xfrm>
            <a:off x="2651760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21"/>
          </p:nvPr>
        </p:nvSpPr>
        <p:spPr>
          <a:xfrm>
            <a:off x="5806486" y="268289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22"/>
          </p:nvPr>
        </p:nvSpPr>
        <p:spPr>
          <a:xfrm>
            <a:off x="5806486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632" y="0"/>
            <a:ext cx="247314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8649" y="627063"/>
            <a:ext cx="2019992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8775" y="1398815"/>
            <a:ext cx="195540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358774" y="1540803"/>
            <a:ext cx="1939439" cy="3083586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charset="0"/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1pPr>
            <a:lvl2pPr marL="243452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2pPr>
            <a:lvl3pPr marL="5053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3pPr>
            <a:lvl4pPr marL="6961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4pPr>
            <a:lvl5pPr marL="8293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8386EDB-0499-7D4A-B902-92450501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AB4121EE-93C4-714E-9AFF-22FE0494B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E8D8C761-2873-894B-944A-DAC5188F7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4D1427F-7868-2540-AE39-03BC966C4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B6014D-79D0-8946-A861-5F16133D4F1E}"/>
              </a:ext>
            </a:extLst>
          </p:cNvPr>
          <p:cNvSpPr/>
          <p:nvPr userDrawn="1"/>
        </p:nvSpPr>
        <p:spPr>
          <a:xfrm>
            <a:off x="2482272" y="4719641"/>
            <a:ext cx="194087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4474EC-897F-C740-9F33-0D6EF1DDDBD7}"/>
              </a:ext>
            </a:extLst>
          </p:cNvPr>
          <p:cNvSpPr txBox="1"/>
          <p:nvPr userDrawn="1"/>
        </p:nvSpPr>
        <p:spPr>
          <a:xfrm>
            <a:off x="2648094" y="4795441"/>
            <a:ext cx="2817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7232" y="-5089"/>
            <a:ext cx="4649082" cy="5148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562372"/>
            <a:ext cx="3837541" cy="17907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523728"/>
            <a:ext cx="3837541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6918"/>
          <a:stretch/>
        </p:blipFill>
        <p:spPr>
          <a:xfrm>
            <a:off x="4572000" y="-5089"/>
            <a:ext cx="4578350" cy="514858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58775" y="2438401"/>
            <a:ext cx="38942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FB27383-C835-A440-813E-D2D3AD403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9C2C0FF-E946-2B4F-A675-1FB99B65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0991" y="4770040"/>
            <a:ext cx="711201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CEF1965-FEEF-9541-87C6-6FB6285B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28F737C7-7B46-8944-992E-19DF6930E785}"/>
              </a:ext>
            </a:extLst>
          </p:cNvPr>
          <p:cNvSpPr txBox="1">
            <a:spLocks/>
          </p:cNvSpPr>
          <p:nvPr userDrawn="1"/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25705D-B83F-EA46-ABCB-D31E01248A56}" type="datetimeFigureOut">
              <a:rPr lang="is-IS" sz="800" smtClean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pPr/>
              <a:t>19.12.2024</a:t>
            </a:fld>
            <a:endParaRPr lang="is-IS" sz="800" dirty="0">
              <a:solidFill>
                <a:schemeClr val="bg1">
                  <a:lumMod val="85000"/>
                </a:schemeClr>
              </a:solidFill>
              <a:latin typeface="Montserrat" pitchFamily="2" charset="77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DF024B22-BEF3-E34A-8E0C-9B1F16608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9402367C-7474-8F45-9F2F-FF61E8BFFA61}"/>
              </a:ext>
            </a:extLst>
          </p:cNvPr>
          <p:cNvSpPr txBox="1">
            <a:spLocks/>
          </p:cNvSpPr>
          <p:nvPr userDrawn="1"/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82C431-87ED-6340-BF49-DF4BFD9B35D9}" type="slidenum">
              <a:rPr lang="is-IS" sz="800" smtClean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pPr/>
              <a:t>‹#›</a:t>
            </a:fld>
            <a:endParaRPr lang="is-IS" sz="800">
              <a:solidFill>
                <a:schemeClr val="bg1">
                  <a:lumMod val="85000"/>
                </a:schemeClr>
              </a:solidFill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44CAC-185D-904B-BF98-2D69CCC006AE}"/>
              </a:ext>
            </a:extLst>
          </p:cNvPr>
          <p:cNvSpPr txBox="1"/>
          <p:nvPr userDrawn="1"/>
        </p:nvSpPr>
        <p:spPr>
          <a:xfrm>
            <a:off x="1586963" y="4795441"/>
            <a:ext cx="2609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6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Montserrat" pitchFamily="2" charset="7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651760" y="268288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/>
          </p:nvPr>
        </p:nvSpPr>
        <p:spPr>
          <a:xfrm>
            <a:off x="2651760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21"/>
          </p:nvPr>
        </p:nvSpPr>
        <p:spPr>
          <a:xfrm>
            <a:off x="5806486" y="268289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22"/>
          </p:nvPr>
        </p:nvSpPr>
        <p:spPr>
          <a:xfrm>
            <a:off x="5806486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632" y="0"/>
            <a:ext cx="2473141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8649" y="627063"/>
            <a:ext cx="2019992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8775" y="1398815"/>
            <a:ext cx="195540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358774" y="1540803"/>
            <a:ext cx="1939439" cy="3083586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1pPr>
            <a:lvl2pPr marL="243452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2pPr>
            <a:lvl3pPr marL="5053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3pPr>
            <a:lvl4pPr marL="6961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4pPr>
            <a:lvl5pPr marL="8293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38742F9-77A6-CB44-A519-A77BE0051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1BDD6CA-1570-0141-AAF2-BEAB8E438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313A709-BB4E-5246-97B1-3FE209B98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E733E01-D8A7-4B4F-A073-21760B6C7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AC7976-3640-214A-8B5A-85F4D6BEA6FB}"/>
              </a:ext>
            </a:extLst>
          </p:cNvPr>
          <p:cNvSpPr/>
          <p:nvPr userDrawn="1"/>
        </p:nvSpPr>
        <p:spPr>
          <a:xfrm>
            <a:off x="2482272" y="4719641"/>
            <a:ext cx="194087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A4D04-4FAA-844E-9190-86EB438FF0B4}"/>
              </a:ext>
            </a:extLst>
          </p:cNvPr>
          <p:cNvSpPr txBox="1"/>
          <p:nvPr userDrawn="1"/>
        </p:nvSpPr>
        <p:spPr>
          <a:xfrm>
            <a:off x="2648094" y="4795441"/>
            <a:ext cx="2817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6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Montserrat" pitchFamily="2" charset="7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651760" y="268288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/>
          </p:nvPr>
        </p:nvSpPr>
        <p:spPr>
          <a:xfrm>
            <a:off x="2651760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21"/>
          </p:nvPr>
        </p:nvSpPr>
        <p:spPr>
          <a:xfrm>
            <a:off x="5806486" y="268289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22"/>
          </p:nvPr>
        </p:nvSpPr>
        <p:spPr>
          <a:xfrm>
            <a:off x="5806486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632" y="0"/>
            <a:ext cx="2473141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8649" y="627063"/>
            <a:ext cx="2019992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8775" y="1398815"/>
            <a:ext cx="195540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358774" y="1540803"/>
            <a:ext cx="1939439" cy="3083586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 marL="243452" indent="0">
              <a:buClr>
                <a:schemeClr val="bg2"/>
              </a:buClr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 marL="505350" indent="0">
              <a:buClr>
                <a:schemeClr val="bg2"/>
              </a:buClr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 marL="696150" indent="0">
              <a:buClr>
                <a:schemeClr val="bg2"/>
              </a:buClr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 marL="829350" indent="0">
              <a:buClr>
                <a:schemeClr val="bg2"/>
              </a:buClr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80C3BB7-0D61-4B47-9B8E-C948ED4E0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0A156F8-FA96-6A43-AFCD-C628D6287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D9C60408-9A12-9D4B-B4F5-E58B50C9C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5A0163E-4FFA-7A49-A311-2EA7E3F9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3F8C4A-FCC6-584F-81C3-FB4F20EB943A}"/>
              </a:ext>
            </a:extLst>
          </p:cNvPr>
          <p:cNvSpPr/>
          <p:nvPr userDrawn="1"/>
        </p:nvSpPr>
        <p:spPr>
          <a:xfrm>
            <a:off x="2482272" y="4719641"/>
            <a:ext cx="194087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A05528-C8B6-444C-9716-83DB8F79237C}"/>
              </a:ext>
            </a:extLst>
          </p:cNvPr>
          <p:cNvSpPr txBox="1"/>
          <p:nvPr userDrawn="1"/>
        </p:nvSpPr>
        <p:spPr>
          <a:xfrm>
            <a:off x="2648094" y="4795441"/>
            <a:ext cx="2817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6630659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273050" y="1339850"/>
            <a:ext cx="5886450" cy="3284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6273209" y="1339850"/>
            <a:ext cx="2508099" cy="32845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43452" indent="0">
              <a:buNone/>
              <a:defRPr>
                <a:solidFill>
                  <a:schemeClr val="tx1"/>
                </a:solidFill>
              </a:defRPr>
            </a:lvl2pPr>
            <a:lvl3pPr marL="505350" indent="0">
              <a:buNone/>
              <a:defRPr>
                <a:solidFill>
                  <a:schemeClr val="tx1"/>
                </a:solidFill>
              </a:defRPr>
            </a:lvl3pPr>
            <a:lvl4pPr marL="696150" indent="0">
              <a:buNone/>
              <a:defRPr>
                <a:solidFill>
                  <a:schemeClr val="tx1"/>
                </a:solidFill>
              </a:defRPr>
            </a:lvl4pPr>
            <a:lvl5pPr marL="82935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  <a:endParaRPr lang="is-I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6630659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273050" y="1339850"/>
            <a:ext cx="4150094" cy="3284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4727944" y="1339850"/>
            <a:ext cx="4057281" cy="3284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6630659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931423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273050" y="1594884"/>
            <a:ext cx="4150094" cy="3029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4657063" y="1594884"/>
            <a:ext cx="4128161" cy="3029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73050" y="1127552"/>
            <a:ext cx="4150094" cy="32861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is-I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9973" y="1127552"/>
            <a:ext cx="4135251" cy="32861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is-I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3415" y="102967"/>
            <a:ext cx="6630659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58775" y="818006"/>
            <a:ext cx="654529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sz="quarter" idx="17"/>
          </p:nvPr>
        </p:nvSpPr>
        <p:spPr>
          <a:xfrm>
            <a:off x="358776" y="1474381"/>
            <a:ext cx="2719202" cy="3150006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988119"/>
            <a:ext cx="2719203" cy="32861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is-IS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2"/>
          </p:nvPr>
        </p:nvSpPr>
        <p:spPr>
          <a:xfrm>
            <a:off x="3212399" y="1474381"/>
            <a:ext cx="2719202" cy="3150006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12398" y="988119"/>
            <a:ext cx="2719203" cy="32861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is-IS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24"/>
          </p:nvPr>
        </p:nvSpPr>
        <p:spPr>
          <a:xfrm>
            <a:off x="6066023" y="1474381"/>
            <a:ext cx="2719202" cy="3150006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066022" y="988119"/>
            <a:ext cx="2719203" cy="32861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is-I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4298585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924334"/>
            <a:ext cx="429858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273414" y="1098698"/>
            <a:ext cx="4298585" cy="3525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4883888" y="2580168"/>
            <a:ext cx="3901337" cy="2044220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21"/>
          </p:nvPr>
        </p:nvSpPr>
        <p:spPr>
          <a:xfrm>
            <a:off x="4883888" y="453656"/>
            <a:ext cx="3901337" cy="2044220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7934920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924334"/>
            <a:ext cx="793492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358775" y="1098698"/>
            <a:ext cx="4078546" cy="3525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/>
          </p:nvPr>
        </p:nvSpPr>
        <p:spPr>
          <a:xfrm>
            <a:off x="4720855" y="2934369"/>
            <a:ext cx="4064400" cy="1692000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21"/>
          </p:nvPr>
        </p:nvSpPr>
        <p:spPr>
          <a:xfrm>
            <a:off x="4720856" y="1098698"/>
            <a:ext cx="4060800" cy="1692000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627504"/>
            <a:ext cx="294470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1307103"/>
            <a:ext cx="294470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273414" y="1396411"/>
            <a:ext cx="2944707" cy="3227977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21"/>
          </p:nvPr>
        </p:nvSpPr>
        <p:spPr>
          <a:xfrm>
            <a:off x="3491536" y="627505"/>
            <a:ext cx="5293690" cy="3996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358775" y="878960"/>
            <a:ext cx="4108582" cy="1800522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/>
          </p:nvPr>
        </p:nvSpPr>
        <p:spPr>
          <a:xfrm>
            <a:off x="4688067" y="878960"/>
            <a:ext cx="4094424" cy="1800522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22"/>
          </p:nvPr>
        </p:nvSpPr>
        <p:spPr>
          <a:xfrm>
            <a:off x="358775" y="2817671"/>
            <a:ext cx="4108582" cy="1800522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3"/>
          </p:nvPr>
        </p:nvSpPr>
        <p:spPr>
          <a:xfrm>
            <a:off x="4688067" y="2817671"/>
            <a:ext cx="4094424" cy="1800522"/>
          </a:xfrm>
        </p:spPr>
        <p:txBody>
          <a:bodyPr/>
          <a:lstStyle>
            <a:lvl1pPr marL="0" indent="0">
              <a:buNone/>
              <a:defRPr/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3415" y="88787"/>
            <a:ext cx="7934920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683330"/>
            <a:ext cx="793492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7232" y="-5089"/>
            <a:ext cx="4649082" cy="51485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562372"/>
            <a:ext cx="3837541" cy="17907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523728"/>
            <a:ext cx="3837541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6918"/>
          <a:stretch/>
        </p:blipFill>
        <p:spPr>
          <a:xfrm>
            <a:off x="4572000" y="-5089"/>
            <a:ext cx="4578350" cy="514858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58775" y="2438401"/>
            <a:ext cx="38942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F96B668-0A5F-B44E-A11D-B0268DB6BF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5569E70A-3659-2843-BF63-CD1C3D4A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0991" y="4770040"/>
            <a:ext cx="711201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4D483ECA-40CA-9D46-AFC3-FD7F9795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373F055-8F3F-0B4E-B7CD-04890A310F54}"/>
              </a:ext>
            </a:extLst>
          </p:cNvPr>
          <p:cNvSpPr txBox="1">
            <a:spLocks/>
          </p:cNvSpPr>
          <p:nvPr userDrawn="1"/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25705D-B83F-EA46-ABCB-D31E01248A56}" type="datetimeFigureOut">
              <a:rPr lang="is-IS" sz="800" smtClean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pPr/>
              <a:t>19.12.2024</a:t>
            </a:fld>
            <a:endParaRPr lang="is-IS" sz="800" dirty="0">
              <a:solidFill>
                <a:schemeClr val="bg1">
                  <a:lumMod val="85000"/>
                </a:schemeClr>
              </a:solidFill>
              <a:latin typeface="Montserrat" pitchFamily="2" charset="77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E6C53092-7A24-7A4E-A7E8-688A13D5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526D2B5-6C16-B846-8D3E-0ADC0D4DE291}"/>
              </a:ext>
            </a:extLst>
          </p:cNvPr>
          <p:cNvSpPr txBox="1">
            <a:spLocks/>
          </p:cNvSpPr>
          <p:nvPr userDrawn="1"/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82C431-87ED-6340-BF49-DF4BFD9B35D9}" type="slidenum">
              <a:rPr lang="is-IS" sz="800" smtClean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pPr/>
              <a:t>‹#›</a:t>
            </a:fld>
            <a:endParaRPr lang="is-IS" sz="800">
              <a:solidFill>
                <a:schemeClr val="bg1">
                  <a:lumMod val="85000"/>
                </a:schemeClr>
              </a:solidFill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DD16-E3E5-C34A-AA3E-3A0CEFDC3737}"/>
              </a:ext>
            </a:extLst>
          </p:cNvPr>
          <p:cNvSpPr txBox="1"/>
          <p:nvPr userDrawn="1"/>
        </p:nvSpPr>
        <p:spPr>
          <a:xfrm>
            <a:off x="1586963" y="4795441"/>
            <a:ext cx="2666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9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008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latin typeface="Montserrat" pitchFamily="2" charset="77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3340"/>
            <a:ext cx="7705724" cy="594032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250922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143069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19138" y="1120229"/>
            <a:ext cx="7705724" cy="76140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0" y="1034902"/>
            <a:ext cx="685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9BC960D-084A-0C4C-8C36-CAF7DE2186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F376C42B-FECF-0B4B-8272-3A9717105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699256E-9404-BB47-964F-03CE5990A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AD3E545-427F-E448-B32A-58775F82A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AA4B3-AC17-DE4A-B6A8-FBEA741DD00B}"/>
              </a:ext>
            </a:extLst>
          </p:cNvPr>
          <p:cNvSpPr txBox="1"/>
          <p:nvPr userDrawn="1"/>
        </p:nvSpPr>
        <p:spPr>
          <a:xfrm>
            <a:off x="1586963" y="4795441"/>
            <a:ext cx="2719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9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latin typeface="Montserrat" pitchFamily="2" charset="77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3340"/>
            <a:ext cx="7705724" cy="594032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250922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143069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19138" y="1120229"/>
            <a:ext cx="7705724" cy="76140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0" y="1034902"/>
            <a:ext cx="685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44B79FE-75E5-B842-8CC1-35C133C95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1E7261-3D59-2841-9F58-94CD3549B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9DF76D-7535-E94D-B215-D40BB2590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E8A6A98-CB16-4F42-A05D-C6873024A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5FE1ED-4FA9-0642-9132-4A09C21633D4}"/>
              </a:ext>
            </a:extLst>
          </p:cNvPr>
          <p:cNvSpPr txBox="1"/>
          <p:nvPr userDrawn="1"/>
        </p:nvSpPr>
        <p:spPr>
          <a:xfrm>
            <a:off x="1586963" y="4795441"/>
            <a:ext cx="2708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9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latin typeface="Montserrat" pitchFamily="2" charset="77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3340"/>
            <a:ext cx="7705724" cy="594032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250922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143069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19138" y="1120229"/>
            <a:ext cx="7705724" cy="76140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0" y="1034902"/>
            <a:ext cx="685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9762C6A-71F9-724A-85D8-FC6A6B26D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2144970-A9C4-F64B-A03A-918B0BDEE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51A932C-D0D4-3847-835A-2E4C44A4A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45ACDFD-FBFB-184D-8F9A-0E5AB592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48B79-769F-224E-A72E-E7FC4FD9EA31}"/>
              </a:ext>
            </a:extLst>
          </p:cNvPr>
          <p:cNvSpPr txBox="1"/>
          <p:nvPr userDrawn="1"/>
        </p:nvSpPr>
        <p:spPr>
          <a:xfrm>
            <a:off x="1586963" y="4795441"/>
            <a:ext cx="2931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9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latin typeface="Montserrat" pitchFamily="2" charset="77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3340"/>
            <a:ext cx="7705724" cy="594032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250922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143069" y="2334221"/>
            <a:ext cx="2642156" cy="171440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  <a:lvl2pPr algn="ctr">
              <a:defRPr sz="600"/>
            </a:lvl2pPr>
            <a:lvl3pPr algn="ctr">
              <a:defRPr sz="600"/>
            </a:lvl3pPr>
            <a:lvl4pPr algn="ctr">
              <a:defRPr sz="600"/>
            </a:lvl4pPr>
            <a:lvl5pPr algn="ctr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19138" y="1120229"/>
            <a:ext cx="7705724" cy="76140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0" y="1034902"/>
            <a:ext cx="685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64ED90E-56C9-444E-A01C-D46BB1399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B795369-E079-C942-915B-ECF5B5569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E29C9B4-B4EF-814F-8B4A-114535D24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38190E6-B6CD-8547-855E-F22AFD358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92E5C7-E99E-0B45-A0DE-9F09A2078232}"/>
              </a:ext>
            </a:extLst>
          </p:cNvPr>
          <p:cNvSpPr txBox="1"/>
          <p:nvPr userDrawn="1"/>
        </p:nvSpPr>
        <p:spPr>
          <a:xfrm>
            <a:off x="1586963" y="4795441"/>
            <a:ext cx="28574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yr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Montserrat" pitchFamily="2" charset="77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008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latin typeface="Montserrat" pitchFamily="2" charset="7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72382" y="1858052"/>
            <a:ext cx="4397359" cy="93871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tr-TR" sz="5500" dirty="0">
                <a:solidFill>
                  <a:schemeClr val="bg1"/>
                </a:solidFill>
                <a:latin typeface="Montserrat" pitchFamily="2" charset="77"/>
              </a:rPr>
              <a:t>TAKK FYRIR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75589"/>
            <a:ext cx="927101" cy="927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871633-3EE1-C84B-8397-99AA2EBFD625}"/>
              </a:ext>
            </a:extLst>
          </p:cNvPr>
          <p:cNvSpPr txBox="1"/>
          <p:nvPr userDrawn="1"/>
        </p:nvSpPr>
        <p:spPr>
          <a:xfrm>
            <a:off x="3290277" y="4795441"/>
            <a:ext cx="2561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k fyr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75589"/>
            <a:ext cx="927101" cy="927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AE0E97-4AC0-824E-9085-B6CB759CE609}"/>
              </a:ext>
            </a:extLst>
          </p:cNvPr>
          <p:cNvSpPr txBox="1"/>
          <p:nvPr userDrawn="1"/>
        </p:nvSpPr>
        <p:spPr>
          <a:xfrm>
            <a:off x="2878418" y="1858052"/>
            <a:ext cx="3385286" cy="93871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tr-TR" sz="5500" dirty="0">
                <a:solidFill>
                  <a:schemeClr val="bg1"/>
                </a:solidFill>
                <a:latin typeface="+mn-lt"/>
              </a:rPr>
              <a:t>TAKK FYRIR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62C48-F0C9-704B-BAC4-C48E60943B00}"/>
              </a:ext>
            </a:extLst>
          </p:cNvPr>
          <p:cNvSpPr txBox="1"/>
          <p:nvPr userDrawn="1"/>
        </p:nvSpPr>
        <p:spPr>
          <a:xfrm>
            <a:off x="3290277" y="4795441"/>
            <a:ext cx="2561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kk fyr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75589"/>
            <a:ext cx="927101" cy="927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8DE090-418F-1C48-83BC-EA230BACFC7D}"/>
              </a:ext>
            </a:extLst>
          </p:cNvPr>
          <p:cNvSpPr txBox="1"/>
          <p:nvPr userDrawn="1"/>
        </p:nvSpPr>
        <p:spPr>
          <a:xfrm>
            <a:off x="2878418" y="1858052"/>
            <a:ext cx="3385286" cy="93871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tr-TR" sz="5500" dirty="0">
                <a:solidFill>
                  <a:schemeClr val="bg1"/>
                </a:solidFill>
                <a:latin typeface="+mn-lt"/>
              </a:rPr>
              <a:t>TAKK FYRIR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40882-4BCC-9248-8413-E0D42FC7AFC0}"/>
              </a:ext>
            </a:extLst>
          </p:cNvPr>
          <p:cNvSpPr txBox="1"/>
          <p:nvPr userDrawn="1"/>
        </p:nvSpPr>
        <p:spPr>
          <a:xfrm>
            <a:off x="3290277" y="4795441"/>
            <a:ext cx="2561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kk fyr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75589"/>
            <a:ext cx="927101" cy="927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859121-66FE-9640-BB5B-0E03A972FE51}"/>
              </a:ext>
            </a:extLst>
          </p:cNvPr>
          <p:cNvSpPr txBox="1"/>
          <p:nvPr userDrawn="1"/>
        </p:nvSpPr>
        <p:spPr>
          <a:xfrm>
            <a:off x="2878418" y="1858052"/>
            <a:ext cx="3385286" cy="93871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tr-TR" sz="5500" dirty="0">
                <a:solidFill>
                  <a:schemeClr val="bg1"/>
                </a:solidFill>
                <a:latin typeface="+mn-lt"/>
              </a:rPr>
              <a:t>TAKK FYRIR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1EBA3-08B8-754B-A5D3-BC68DFF4D743}"/>
              </a:ext>
            </a:extLst>
          </p:cNvPr>
          <p:cNvSpPr txBox="1"/>
          <p:nvPr userDrawn="1"/>
        </p:nvSpPr>
        <p:spPr>
          <a:xfrm>
            <a:off x="3290277" y="4795441"/>
            <a:ext cx="2561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36918"/>
          <a:stretch/>
        </p:blipFill>
        <p:spPr>
          <a:xfrm>
            <a:off x="4572000" y="-5089"/>
            <a:ext cx="4578350" cy="5148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562372"/>
            <a:ext cx="3894248" cy="17907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523728"/>
            <a:ext cx="3894248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358775" y="2438401"/>
            <a:ext cx="389424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9CDBCF7-E2FD-854E-939C-29C78B280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FFFFFF">
                    <a:lumMod val="85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59E384A-0C08-2649-8CBC-09FEBBA06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639B7F-0716-DF4B-8A48-E0534F228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is-IS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610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7232" y="-5089"/>
            <a:ext cx="4649082" cy="5148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562372"/>
            <a:ext cx="3837541" cy="17907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523728"/>
            <a:ext cx="3837541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6918"/>
          <a:stretch/>
        </p:blipFill>
        <p:spPr>
          <a:xfrm>
            <a:off x="4572000" y="-5089"/>
            <a:ext cx="4578350" cy="514858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58775" y="2438401"/>
            <a:ext cx="38942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0A8AB2C-8ADE-A34D-A5F4-E7FA30AECF5B}"/>
              </a:ext>
            </a:extLst>
          </p:cNvPr>
          <p:cNvSpPr txBox="1">
            <a:spLocks/>
          </p:cNvSpPr>
          <p:nvPr userDrawn="1"/>
        </p:nvSpPr>
        <p:spPr>
          <a:xfrm>
            <a:off x="7623544" y="4770040"/>
            <a:ext cx="6986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25705D-B83F-EA46-ABCB-D31E01248A56}" type="datetimeFigureOut">
              <a:rPr lang="is-IS" sz="800" smtClean="0">
                <a:solidFill>
                  <a:srgbClr val="FFFFFF">
                    <a:lumMod val="85000"/>
                  </a:srgbClr>
                </a:solidFill>
                <a:latin typeface="Montserrat" pitchFamily="2" charset="77"/>
              </a:rPr>
              <a:pPr/>
              <a:t>19.12.2024</a:t>
            </a:fld>
            <a:endParaRPr lang="is-IS" sz="800" dirty="0">
              <a:solidFill>
                <a:srgbClr val="FFFFFF">
                  <a:lumMod val="85000"/>
                </a:srgbClr>
              </a:solidFill>
              <a:latin typeface="Montserrat" pitchFamily="2" charset="77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2A7F633-152A-5044-99F8-B71998170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C089FBB0-A332-214F-A31F-CB1A8EC59ACF}"/>
              </a:ext>
            </a:extLst>
          </p:cNvPr>
          <p:cNvSpPr txBox="1">
            <a:spLocks/>
          </p:cNvSpPr>
          <p:nvPr userDrawn="1"/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82C431-87ED-6340-BF49-DF4BFD9B35D9}" type="slidenum">
              <a:rPr lang="is-IS" sz="800" smtClean="0">
                <a:solidFill>
                  <a:srgbClr val="FFFFFF">
                    <a:lumMod val="85000"/>
                  </a:srgbClr>
                </a:solidFill>
                <a:latin typeface="Montserrat" pitchFamily="2" charset="77"/>
              </a:rPr>
              <a:pPr/>
              <a:t>‹#›</a:t>
            </a:fld>
            <a:endParaRPr lang="is-IS" sz="800">
              <a:solidFill>
                <a:srgbClr val="FFFFFF">
                  <a:lumMod val="85000"/>
                </a:srgbClr>
              </a:solidFill>
              <a:latin typeface="Montserrat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C9B61-7F3D-994F-93F6-4875E34143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E73AA7-A897-9345-BCA7-5613EF76E686}"/>
              </a:ext>
            </a:extLst>
          </p:cNvPr>
          <p:cNvSpPr txBox="1"/>
          <p:nvPr userDrawn="1"/>
        </p:nvSpPr>
        <p:spPr>
          <a:xfrm>
            <a:off x="1586963" y="4795441"/>
            <a:ext cx="2666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257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-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688931"/>
            <a:ext cx="6858000" cy="797297"/>
          </a:xfrm>
        </p:spPr>
        <p:txBody>
          <a:bodyPr anchor="b">
            <a:normAutofit/>
          </a:bodyPr>
          <a:lstStyle>
            <a:lvl1pPr algn="ctr">
              <a:defRPr sz="240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10542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31101" r="-68" b="26708"/>
          <a:stretch/>
        </p:blipFill>
        <p:spPr>
          <a:xfrm>
            <a:off x="0" y="-5088"/>
            <a:ext cx="9150350" cy="257683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143000" y="3593804"/>
            <a:ext cx="685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7421ABF-90A8-624F-96A9-15D5251B3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1614A6A-BD89-2745-B1D2-3327EDD2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34AB1D0-35CA-3D46-B7B3-FFB4A71B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6787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7232" y="-5089"/>
            <a:ext cx="4649082" cy="5148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562372"/>
            <a:ext cx="3837541" cy="17907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523728"/>
            <a:ext cx="3837541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6918"/>
          <a:stretch/>
        </p:blipFill>
        <p:spPr>
          <a:xfrm>
            <a:off x="4572000" y="-5089"/>
            <a:ext cx="4578350" cy="514858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58775" y="2438401"/>
            <a:ext cx="38942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4E7CDB4-C22D-554A-8464-478DA2008A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8B6EF30-4F04-9848-B400-FC1E07B5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0991" y="4770040"/>
            <a:ext cx="711201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7E20C042-E818-E742-BEA4-5C675CC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FA409D3C-8FA6-F845-AC8B-03AF106DAF37}"/>
              </a:ext>
            </a:extLst>
          </p:cNvPr>
          <p:cNvSpPr txBox="1">
            <a:spLocks/>
          </p:cNvSpPr>
          <p:nvPr userDrawn="1"/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25705D-B83F-EA46-ABCB-D31E01248A56}" type="datetimeFigureOut">
              <a:rPr lang="is-IS" sz="800" smtClean="0">
                <a:solidFill>
                  <a:srgbClr val="FFFFFF">
                    <a:lumMod val="85000"/>
                  </a:srgbClr>
                </a:solidFill>
                <a:latin typeface="Montserrat" pitchFamily="2" charset="77"/>
              </a:rPr>
              <a:pPr/>
              <a:t>19.12.2024</a:t>
            </a:fld>
            <a:endParaRPr lang="is-IS" sz="800" dirty="0">
              <a:solidFill>
                <a:srgbClr val="FFFFFF">
                  <a:lumMod val="85000"/>
                </a:srgbClr>
              </a:solidFill>
              <a:latin typeface="Montserrat" pitchFamily="2" charset="77"/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5D6FFF-03CD-5748-A4B5-E883B2041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BF849DA-5B1A-D447-A1D1-DBA740E692D7}"/>
              </a:ext>
            </a:extLst>
          </p:cNvPr>
          <p:cNvSpPr txBox="1">
            <a:spLocks/>
          </p:cNvSpPr>
          <p:nvPr userDrawn="1"/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82C431-87ED-6340-BF49-DF4BFD9B35D9}" type="slidenum">
              <a:rPr lang="is-IS" sz="800" smtClean="0">
                <a:solidFill>
                  <a:srgbClr val="FFFFFF">
                    <a:lumMod val="85000"/>
                  </a:srgbClr>
                </a:solidFill>
                <a:latin typeface="Montserrat" pitchFamily="2" charset="77"/>
              </a:rPr>
              <a:pPr/>
              <a:t>‹#›</a:t>
            </a:fld>
            <a:endParaRPr lang="is-IS" sz="800">
              <a:solidFill>
                <a:srgbClr val="FFFFFF">
                  <a:lumMod val="85000"/>
                </a:srgbClr>
              </a:solidFill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BDDA8-5556-1048-B5E8-6EF5D28C61D6}"/>
              </a:ext>
            </a:extLst>
          </p:cNvPr>
          <p:cNvSpPr txBox="1"/>
          <p:nvPr userDrawn="1"/>
        </p:nvSpPr>
        <p:spPr>
          <a:xfrm>
            <a:off x="1586963" y="4795441"/>
            <a:ext cx="27093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6042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7232" y="-5089"/>
            <a:ext cx="4649082" cy="5148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562372"/>
            <a:ext cx="3837541" cy="17907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523728"/>
            <a:ext cx="3837541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6918"/>
          <a:stretch/>
        </p:blipFill>
        <p:spPr>
          <a:xfrm>
            <a:off x="4572000" y="-5089"/>
            <a:ext cx="4578350" cy="514858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58775" y="2438401"/>
            <a:ext cx="38942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FB27383-C835-A440-813E-D2D3AD403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9C2C0FF-E946-2B4F-A675-1FB99B65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0991" y="4770040"/>
            <a:ext cx="711201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CEF1965-FEEF-9541-87C6-6FB6285B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28F737C7-7B46-8944-992E-19DF6930E785}"/>
              </a:ext>
            </a:extLst>
          </p:cNvPr>
          <p:cNvSpPr txBox="1">
            <a:spLocks/>
          </p:cNvSpPr>
          <p:nvPr userDrawn="1"/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25705D-B83F-EA46-ABCB-D31E01248A56}" type="datetimeFigureOut">
              <a:rPr lang="is-IS" sz="800" smtClean="0">
                <a:solidFill>
                  <a:srgbClr val="FFFFFF">
                    <a:lumMod val="85000"/>
                  </a:srgbClr>
                </a:solidFill>
                <a:latin typeface="Montserrat" pitchFamily="2" charset="77"/>
              </a:rPr>
              <a:pPr/>
              <a:t>19.12.2024</a:t>
            </a:fld>
            <a:endParaRPr lang="is-IS" sz="800" dirty="0">
              <a:solidFill>
                <a:srgbClr val="FFFFFF">
                  <a:lumMod val="85000"/>
                </a:srgbClr>
              </a:solidFill>
              <a:latin typeface="Montserrat" pitchFamily="2" charset="77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DF024B22-BEF3-E34A-8E0C-9B1F16608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9402367C-7474-8F45-9F2F-FF61E8BFFA61}"/>
              </a:ext>
            </a:extLst>
          </p:cNvPr>
          <p:cNvSpPr txBox="1">
            <a:spLocks/>
          </p:cNvSpPr>
          <p:nvPr userDrawn="1"/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82C431-87ED-6340-BF49-DF4BFD9B35D9}" type="slidenum">
              <a:rPr lang="is-IS" sz="800" smtClean="0">
                <a:solidFill>
                  <a:srgbClr val="FFFFFF">
                    <a:lumMod val="85000"/>
                  </a:srgbClr>
                </a:solidFill>
                <a:latin typeface="Montserrat" pitchFamily="2" charset="77"/>
              </a:rPr>
              <a:pPr/>
              <a:t>‹#›</a:t>
            </a:fld>
            <a:endParaRPr lang="is-IS" sz="800">
              <a:solidFill>
                <a:srgbClr val="FFFFFF">
                  <a:lumMod val="85000"/>
                </a:srgbClr>
              </a:solidFill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44CAC-185D-904B-BF98-2D69CCC006AE}"/>
              </a:ext>
            </a:extLst>
          </p:cNvPr>
          <p:cNvSpPr txBox="1"/>
          <p:nvPr userDrawn="1"/>
        </p:nvSpPr>
        <p:spPr>
          <a:xfrm>
            <a:off x="1586963" y="4795441"/>
            <a:ext cx="2609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24279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7232" y="-5089"/>
            <a:ext cx="4649082" cy="51485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562372"/>
            <a:ext cx="3837541" cy="17907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523728"/>
            <a:ext cx="3837541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6918"/>
          <a:stretch/>
        </p:blipFill>
        <p:spPr>
          <a:xfrm>
            <a:off x="4572000" y="-5089"/>
            <a:ext cx="4578350" cy="514858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58775" y="2438401"/>
            <a:ext cx="38942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F96B668-0A5F-B44E-A11D-B0268DB6BF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5569E70A-3659-2843-BF63-CD1C3D4A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0991" y="4770040"/>
            <a:ext cx="711201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4D483ECA-40CA-9D46-AFC3-FD7F9795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 sz="800"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373F055-8F3F-0B4E-B7CD-04890A310F54}"/>
              </a:ext>
            </a:extLst>
          </p:cNvPr>
          <p:cNvSpPr txBox="1">
            <a:spLocks/>
          </p:cNvSpPr>
          <p:nvPr userDrawn="1"/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25705D-B83F-EA46-ABCB-D31E01248A56}" type="datetimeFigureOut">
              <a:rPr lang="is-IS" sz="800" smtClean="0">
                <a:solidFill>
                  <a:srgbClr val="FFFFFF">
                    <a:lumMod val="85000"/>
                  </a:srgbClr>
                </a:solidFill>
                <a:latin typeface="Montserrat" pitchFamily="2" charset="77"/>
              </a:rPr>
              <a:pPr/>
              <a:t>19.12.2024</a:t>
            </a:fld>
            <a:endParaRPr lang="is-IS" sz="800" dirty="0">
              <a:solidFill>
                <a:srgbClr val="FFFFFF">
                  <a:lumMod val="85000"/>
                </a:srgbClr>
              </a:solidFill>
              <a:latin typeface="Montserrat" pitchFamily="2" charset="77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E6C53092-7A24-7A4E-A7E8-688A13D5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bg1">
                    <a:lumMod val="85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526D2B5-6C16-B846-8D3E-0ADC0D4DE291}"/>
              </a:ext>
            </a:extLst>
          </p:cNvPr>
          <p:cNvSpPr txBox="1">
            <a:spLocks/>
          </p:cNvSpPr>
          <p:nvPr userDrawn="1"/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83" rtl="0" eaLnBrk="1" latinLnBrk="0" hangingPunct="1">
              <a:defRPr sz="700" kern="120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82C431-87ED-6340-BF49-DF4BFD9B35D9}" type="slidenum">
              <a:rPr lang="is-IS" sz="800" smtClean="0">
                <a:solidFill>
                  <a:srgbClr val="FFFFFF">
                    <a:lumMod val="85000"/>
                  </a:srgbClr>
                </a:solidFill>
                <a:latin typeface="Montserrat" pitchFamily="2" charset="77"/>
              </a:rPr>
              <a:pPr/>
              <a:t>‹#›</a:t>
            </a:fld>
            <a:endParaRPr lang="is-IS" sz="800">
              <a:solidFill>
                <a:srgbClr val="FFFFFF">
                  <a:lumMod val="85000"/>
                </a:srgbClr>
              </a:solidFill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DD16-E3E5-C34A-AA3E-3A0CEFDC3737}"/>
              </a:ext>
            </a:extLst>
          </p:cNvPr>
          <p:cNvSpPr txBox="1"/>
          <p:nvPr userDrawn="1"/>
        </p:nvSpPr>
        <p:spPr>
          <a:xfrm>
            <a:off x="1586963" y="4795441"/>
            <a:ext cx="2666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58079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-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688931"/>
            <a:ext cx="6858000" cy="797297"/>
          </a:xfrm>
        </p:spPr>
        <p:txBody>
          <a:bodyPr anchor="b">
            <a:normAutofit/>
          </a:bodyPr>
          <a:lstStyle>
            <a:lvl1pPr algn="ctr">
              <a:defRPr sz="240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10542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31101" r="-68" b="26708"/>
          <a:stretch/>
        </p:blipFill>
        <p:spPr>
          <a:xfrm>
            <a:off x="0" y="-5088"/>
            <a:ext cx="9150350" cy="257683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143000" y="3593804"/>
            <a:ext cx="685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7421ABF-90A8-624F-96A9-15D5251B3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1614A6A-BD89-2745-B1D2-3327EDD2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34AB1D0-35CA-3D46-B7B3-FFB4A71B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40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glæra-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358"/>
            <a:ext cx="9144000" cy="257710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r>
              <a:rPr lang="is-IS" dirty="0"/>
              <a:t>Smelltu til að setja inn mynd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688931"/>
            <a:ext cx="6858000" cy="797297"/>
          </a:xfrm>
        </p:spPr>
        <p:txBody>
          <a:bodyPr anchor="b">
            <a:normAutofit/>
          </a:bodyPr>
          <a:lstStyle>
            <a:lvl1pPr algn="ctr">
              <a:defRPr sz="240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43000" y="3710542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1143000" y="3593804"/>
            <a:ext cx="685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4FDC1CD-73F8-3C46-9035-3BD8C4577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0C2575C-8BC7-F945-9ACF-735E47D17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00A9CBC-6E1B-8E4F-B63C-A50CBF563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07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omin grænn bak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718942" y="4770040"/>
            <a:ext cx="60325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40891" y="4770040"/>
            <a:ext cx="20701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00775E"/>
              </a:solidFill>
              <a:latin typeface="Montserrat" pitchFamily="2" charset="7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567051"/>
            <a:ext cx="6858000" cy="797297"/>
          </a:xfrm>
        </p:spPr>
        <p:txBody>
          <a:bodyPr anchor="b">
            <a:noAutofit/>
          </a:bodyPr>
          <a:lstStyle>
            <a:lvl1pPr algn="ctr">
              <a:defRPr sz="5500" b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Hlé / Velkomin</a:t>
            </a:r>
            <a:endParaRPr lang="is-I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2731555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7" y="4072278"/>
            <a:ext cx="644526" cy="6445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4FED33-CFC5-7243-92B8-C062C46A65AF}"/>
              </a:ext>
            </a:extLst>
          </p:cNvPr>
          <p:cNvSpPr txBox="1"/>
          <p:nvPr userDrawn="1"/>
        </p:nvSpPr>
        <p:spPr>
          <a:xfrm>
            <a:off x="3333746" y="4795441"/>
            <a:ext cx="247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8808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lkomin grænn bak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718942" y="4770040"/>
            <a:ext cx="60325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40891" y="4770040"/>
            <a:ext cx="20701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00775E"/>
              </a:solidFill>
              <a:latin typeface="Montserrat" pitchFamily="2" charset="7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567051"/>
            <a:ext cx="6858000" cy="797297"/>
          </a:xfrm>
        </p:spPr>
        <p:txBody>
          <a:bodyPr anchor="b">
            <a:noAutofit/>
          </a:bodyPr>
          <a:lstStyle>
            <a:lvl1pPr algn="ctr">
              <a:defRPr sz="5500" b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Hlé / Velkomin</a:t>
            </a:r>
            <a:endParaRPr lang="is-I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2731555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8E2495-B263-DB40-8805-73D2CFD299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7" y="4072278"/>
            <a:ext cx="644526" cy="6445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0DCF4B-2454-F34A-990C-BAD8889AEBCA}"/>
              </a:ext>
            </a:extLst>
          </p:cNvPr>
          <p:cNvSpPr txBox="1"/>
          <p:nvPr userDrawn="1"/>
        </p:nvSpPr>
        <p:spPr>
          <a:xfrm>
            <a:off x="3333746" y="4795441"/>
            <a:ext cx="247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49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lkomin grænn bak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718942" y="4770040"/>
            <a:ext cx="60325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40891" y="4770040"/>
            <a:ext cx="20701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00775E"/>
              </a:solidFill>
              <a:latin typeface="Montserrat" pitchFamily="2" charset="7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567051"/>
            <a:ext cx="6858000" cy="797297"/>
          </a:xfrm>
        </p:spPr>
        <p:txBody>
          <a:bodyPr anchor="b">
            <a:noAutofit/>
          </a:bodyPr>
          <a:lstStyle>
            <a:lvl1pPr algn="ctr">
              <a:defRPr sz="5500" b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Hlé / Velkomin</a:t>
            </a:r>
            <a:endParaRPr lang="is-I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2731555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3E0BDA-CEB8-514E-8149-EF50EC029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7" y="4072278"/>
            <a:ext cx="644526" cy="6445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F2F386-0C30-F343-AFE5-B00C206C4B96}"/>
              </a:ext>
            </a:extLst>
          </p:cNvPr>
          <p:cNvSpPr txBox="1"/>
          <p:nvPr userDrawn="1"/>
        </p:nvSpPr>
        <p:spPr>
          <a:xfrm>
            <a:off x="3333746" y="4795441"/>
            <a:ext cx="247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4276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lkomin grænn bak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718942" y="4770040"/>
            <a:ext cx="60325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40891" y="4770040"/>
            <a:ext cx="20701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00775E"/>
              </a:solidFill>
              <a:latin typeface="Montserrat" pitchFamily="2" charset="7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567051"/>
            <a:ext cx="6858000" cy="797297"/>
          </a:xfrm>
        </p:spPr>
        <p:txBody>
          <a:bodyPr anchor="b">
            <a:noAutofit/>
          </a:bodyPr>
          <a:lstStyle>
            <a:lvl1pPr algn="ctr">
              <a:defRPr sz="5500" b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Hlé / Velkomin</a:t>
            </a:r>
            <a:endParaRPr lang="is-I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2731555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CEB630-A3D5-CC49-827F-C064CB3BF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7" y="4072278"/>
            <a:ext cx="644526" cy="6445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52EEBD-AE25-2742-8F16-7441FA1ADD85}"/>
              </a:ext>
            </a:extLst>
          </p:cNvPr>
          <p:cNvSpPr txBox="1"/>
          <p:nvPr userDrawn="1"/>
        </p:nvSpPr>
        <p:spPr>
          <a:xfrm>
            <a:off x="3333746" y="4795441"/>
            <a:ext cx="247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17716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omin grár bak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850" y="4670424"/>
            <a:ext cx="3602517" cy="47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16595" y="4543647"/>
            <a:ext cx="5727405" cy="59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00775E"/>
              </a:solidFill>
              <a:latin typeface="Montserrat" pitchFamily="2" charset="77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 dirty="0">
              <a:solidFill>
                <a:srgbClr val="00775E"/>
              </a:solidFill>
              <a:latin typeface="Montserrat" pitchFamily="2" charset="7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567051"/>
            <a:ext cx="6858000" cy="797297"/>
          </a:xfrm>
        </p:spPr>
        <p:txBody>
          <a:bodyPr anchor="b">
            <a:noAutofit/>
          </a:bodyPr>
          <a:lstStyle>
            <a:lvl1pPr algn="ctr">
              <a:defRPr sz="5500" b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Hlé / Velkomin!</a:t>
            </a:r>
            <a:endParaRPr lang="is-I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2731555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98" y="4064783"/>
            <a:ext cx="660401" cy="6604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8B9188-F4EA-C542-A107-ABCE2892B481}"/>
              </a:ext>
            </a:extLst>
          </p:cNvPr>
          <p:cNvSpPr txBox="1"/>
          <p:nvPr userDrawn="1"/>
        </p:nvSpPr>
        <p:spPr>
          <a:xfrm>
            <a:off x="3333746" y="4795441"/>
            <a:ext cx="247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85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glæra-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358"/>
            <a:ext cx="9144000" cy="257710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r>
              <a:rPr lang="is-IS" dirty="0"/>
              <a:t>Smelltu til að setja inn mynd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688931"/>
            <a:ext cx="6858000" cy="797297"/>
          </a:xfrm>
        </p:spPr>
        <p:txBody>
          <a:bodyPr anchor="b">
            <a:normAutofit/>
          </a:bodyPr>
          <a:lstStyle>
            <a:lvl1pPr algn="ctr">
              <a:defRPr sz="240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43000" y="3710542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1143000" y="3593804"/>
            <a:ext cx="685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4FDC1CD-73F8-3C46-9035-3BD8C4577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0C2575C-8BC7-F945-9ACF-735E47D17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00A9CBC-6E1B-8E4F-B63C-A50CBF563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syfir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-38" r="22669" b="123"/>
          <a:stretch/>
        </p:blipFill>
        <p:spPr>
          <a:xfrm>
            <a:off x="-63795" y="6350"/>
            <a:ext cx="4635795" cy="51371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450869" y="584200"/>
            <a:ext cx="3334357" cy="784622"/>
          </a:xfrm>
        </p:spPr>
        <p:txBody>
          <a:bodyPr anchor="b">
            <a:normAutofit/>
          </a:bodyPr>
          <a:lstStyle>
            <a:lvl1pPr algn="l">
              <a:defRPr sz="2400">
                <a:latin typeface="Montserrat" pitchFamily="2" charset="77"/>
              </a:defRPr>
            </a:lvl1pPr>
          </a:lstStyle>
          <a:p>
            <a:r>
              <a:rPr lang="en-US" dirty="0"/>
              <a:t>Efni kynningar</a:t>
            </a:r>
            <a:endParaRPr lang="is-I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450862" y="1539478"/>
            <a:ext cx="3334597" cy="289322"/>
          </a:xfrm>
        </p:spPr>
        <p:txBody>
          <a:bodyPr anchor="ctr">
            <a:normAutofit/>
          </a:bodyPr>
          <a:lstStyle>
            <a:lvl1pPr marL="0" indent="0" algn="l">
              <a:buFont typeface="Arial" charset="0"/>
              <a:buNone/>
              <a:defRPr sz="1400"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95175" y="1539478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1</a:t>
            </a:r>
            <a:endParaRPr lang="is-I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95175" y="1831637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</a:t>
            </a:r>
            <a:endParaRPr lang="is-I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450958" y="1831457"/>
            <a:ext cx="3334268" cy="289503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95175" y="2124610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3</a:t>
            </a:r>
            <a:endParaRPr lang="is-I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795175" y="2416769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4</a:t>
            </a:r>
            <a:endParaRPr lang="is-I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450958" y="2124105"/>
            <a:ext cx="3334268" cy="28982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450958" y="2419901"/>
            <a:ext cx="3334268" cy="286191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95175" y="2709742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5</a:t>
            </a:r>
            <a:endParaRPr lang="is-I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795175" y="3001901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6</a:t>
            </a:r>
            <a:endParaRPr lang="is-I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5450958" y="3001721"/>
            <a:ext cx="3334268" cy="289503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795175" y="3294874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7</a:t>
            </a:r>
            <a:endParaRPr lang="is-I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5175" y="3587033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8</a:t>
            </a:r>
            <a:endParaRPr lang="is-IS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5450958" y="3294369"/>
            <a:ext cx="3334268" cy="28982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5450958" y="3590165"/>
            <a:ext cx="3334268" cy="286191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5450958" y="2709150"/>
            <a:ext cx="3334268" cy="289503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795175" y="3877710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9</a:t>
            </a:r>
            <a:endParaRPr lang="is-IS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795175" y="4169869"/>
            <a:ext cx="539416" cy="289322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10</a:t>
            </a:r>
            <a:endParaRPr lang="is-IS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5450958" y="3877206"/>
            <a:ext cx="3334268" cy="28982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31"/>
          </p:nvPr>
        </p:nvSpPr>
        <p:spPr>
          <a:xfrm>
            <a:off x="5450958" y="4173000"/>
            <a:ext cx="3334268" cy="286191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s-IS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536019" y="1446027"/>
            <a:ext cx="324920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72D6716C-6B47-DA4C-9FBB-B0126F542A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7BF48806-A1B0-D241-8127-F400A1739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E321E6AB-0586-5742-8C2B-C51A6CB93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368634D8-CEF7-8C4D-9798-87891335B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B5D3E9-B3A7-E749-962A-7B6EBD8C3C76}"/>
              </a:ext>
            </a:extLst>
          </p:cNvPr>
          <p:cNvSpPr txBox="1"/>
          <p:nvPr userDrawn="1"/>
        </p:nvSpPr>
        <p:spPr>
          <a:xfrm>
            <a:off x="1586963" y="4795441"/>
            <a:ext cx="2559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74792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lanú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58775" y="627063"/>
            <a:ext cx="4213225" cy="3630887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79704" y="990276"/>
            <a:ext cx="2567016" cy="1979195"/>
          </a:xfrm>
        </p:spPr>
        <p:txBody>
          <a:bodyPr anchor="b">
            <a:normAutofit/>
          </a:bodyPr>
          <a:lstStyle>
            <a:lvl1pPr algn="ctr">
              <a:defRPr sz="13125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1</a:t>
            </a:r>
            <a:endParaRPr lang="is-I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9704" y="2983406"/>
            <a:ext cx="2567016" cy="9140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571999" y="627063"/>
            <a:ext cx="4213225" cy="3630887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516435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fsstöðvar vmst">
    <p:bg>
      <p:bgPr>
        <a:solidFill>
          <a:schemeClr val="tx2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9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>
                <a:solidFill>
                  <a:srgbClr val="FFFFFF"/>
                </a:solidFill>
                <a:latin typeface="Montserrat" pitchFamily="2" charset="77"/>
              </a:rPr>
              <a:t>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77" y="1337110"/>
            <a:ext cx="4483100" cy="318231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50608" y="483117"/>
            <a:ext cx="6442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200" b="1" dirty="0">
                <a:solidFill>
                  <a:srgbClr val="D1D5CF">
                    <a:lumMod val="25000"/>
                  </a:srgbClr>
                </a:solidFill>
                <a:latin typeface="Montserrat" pitchFamily="2" charset="77"/>
              </a:rPr>
              <a:t>STARFSSTÖÐVAR VINNUM</a:t>
            </a:r>
            <a:r>
              <a:rPr lang="is-IS" sz="2200" b="1" dirty="0">
                <a:solidFill>
                  <a:srgbClr val="D1D5CF">
                    <a:lumMod val="25000"/>
                  </a:srgbClr>
                </a:solidFill>
                <a:latin typeface="Montserrat" pitchFamily="2" charset="77"/>
              </a:rPr>
              <a:t>ÁLASTOFNUNAR</a:t>
            </a:r>
            <a:endParaRPr lang="tr-TR" sz="2200" b="1" dirty="0">
              <a:solidFill>
                <a:srgbClr val="D1D5CF">
                  <a:lumMod val="25000"/>
                </a:srgbClr>
              </a:solidFill>
              <a:latin typeface="Montserrat" pitchFamily="2" charset="77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197693" y="3608984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rgbClr val="262626">
                  <a:lumMod val="75000"/>
                  <a:lumOff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2840457" y="3910957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rgbClr val="262626">
                  <a:lumMod val="75000"/>
                  <a:lumOff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3816975" y="2239610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rgbClr val="262626">
                  <a:lumMod val="75000"/>
                  <a:lumOff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6274621" y="2521614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rgbClr val="262626">
                  <a:lumMod val="75000"/>
                  <a:lumOff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197693" y="3504826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rgbClr val="D1D5CF">
                    <a:lumMod val="25000"/>
                  </a:srgb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Reykjav</a:t>
            </a:r>
            <a:r>
              <a:rPr lang="is-IS" sz="1000" b="1" dirty="0">
                <a:solidFill>
                  <a:srgbClr val="D1D5CF">
                    <a:lumMod val="25000"/>
                  </a:srgb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ík</a:t>
            </a:r>
            <a:endParaRPr lang="tr-TR" sz="1000" b="1" dirty="0">
              <a:solidFill>
                <a:srgbClr val="D1D5CF">
                  <a:lumMod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39863" y="1999360"/>
            <a:ext cx="1018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rgbClr val="D1D5CF">
                    <a:lumMod val="25000"/>
                  </a:srgb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Skagaströnd</a:t>
            </a:r>
            <a:endParaRPr lang="tr-TR" sz="1000" b="1" dirty="0">
              <a:solidFill>
                <a:srgbClr val="D1D5CF">
                  <a:lumMod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869307" y="2239611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rgbClr val="D1D5CF">
                    <a:lumMod val="25000"/>
                  </a:srgb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Egilsstaðir</a:t>
            </a:r>
            <a:endParaRPr lang="tr-TR" sz="1000" b="1" dirty="0">
              <a:solidFill>
                <a:srgbClr val="D1D5CF">
                  <a:lumMod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217440" y="3648953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rgbClr val="D1D5CF">
                    <a:lumMod val="25000"/>
                  </a:srgb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Reykjanesbær</a:t>
            </a:r>
            <a:endParaRPr lang="tr-TR" sz="1000" b="1" dirty="0">
              <a:solidFill>
                <a:srgbClr val="D1D5CF">
                  <a:lumMod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3773782" y="4057045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rgbClr val="262626">
                  <a:lumMod val="75000"/>
                  <a:lumOff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479875" y="3816795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rgbClr val="D1D5CF">
                    <a:lumMod val="25000"/>
                  </a:srgb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Selfoss</a:t>
            </a:r>
            <a:endParaRPr lang="tr-TR" sz="1000" b="1" dirty="0">
              <a:solidFill>
                <a:srgbClr val="D1D5CF">
                  <a:lumMod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2689788" y="1838822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rgbClr val="262626">
                  <a:lumMod val="75000"/>
                  <a:lumOff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2316068" y="1598572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000" b="1" dirty="0">
                <a:solidFill>
                  <a:srgbClr val="D1D5CF">
                    <a:lumMod val="25000"/>
                  </a:srgb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Ísafjörður</a:t>
            </a:r>
            <a:endParaRPr lang="tr-TR" sz="1000" b="1" dirty="0">
              <a:solidFill>
                <a:srgbClr val="D1D5CF">
                  <a:lumMod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4610724" y="2000405"/>
            <a:ext cx="61722" cy="617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rgbClr val="262626">
                  <a:lumMod val="75000"/>
                  <a:lumOff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268265" y="1760155"/>
            <a:ext cx="748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 err="1">
                <a:solidFill>
                  <a:srgbClr val="D1D5CF">
                    <a:lumMod val="25000"/>
                  </a:srgb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Akureyri</a:t>
            </a:r>
            <a:endParaRPr lang="tr-TR" sz="1000" b="1" dirty="0">
              <a:solidFill>
                <a:srgbClr val="D1D5CF">
                  <a:lumMod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FFFFFF">
                    <a:lumMod val="95000"/>
                  </a:srgbClr>
                </a:solidFill>
              </a:rPr>
              <a:pPr/>
              <a:t>19.12.2024</a:t>
            </a:fld>
            <a:endParaRPr lang="is-IS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endParaRPr lang="is-IS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FFFFFF">
                    <a:lumMod val="95000"/>
                  </a:srgbClr>
                </a:solidFill>
              </a:rPr>
              <a:pPr/>
              <a:t>‹#›</a:t>
            </a:fld>
            <a:endParaRPr lang="is-IS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00FE66A-5809-AE4B-9CA7-DCDC2290DB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9A4512-0562-E743-8B59-8A77B9D65558}"/>
              </a:ext>
            </a:extLst>
          </p:cNvPr>
          <p:cNvSpPr txBox="1"/>
          <p:nvPr userDrawn="1"/>
        </p:nvSpPr>
        <p:spPr>
          <a:xfrm>
            <a:off x="1586963" y="4795441"/>
            <a:ext cx="26813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800A0C-3A8B-4EDE-8802-FBA344F352BE}"/>
              </a:ext>
            </a:extLst>
          </p:cNvPr>
          <p:cNvSpPr txBox="1"/>
          <p:nvPr userDrawn="1"/>
        </p:nvSpPr>
        <p:spPr>
          <a:xfrm>
            <a:off x="3099800" y="3303482"/>
            <a:ext cx="726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000" b="1" dirty="0">
                <a:solidFill>
                  <a:srgbClr val="D1D5CF">
                    <a:lumMod val="25000"/>
                  </a:srgbClr>
                </a:solidFill>
                <a:latin typeface="Montserrat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Akranes</a:t>
            </a:r>
            <a:endParaRPr lang="tr-TR" sz="1000" b="1" dirty="0">
              <a:solidFill>
                <a:srgbClr val="D1D5CF">
                  <a:lumMod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FB1E0FB-4BC6-44AF-8F12-676BFC98D643}"/>
              </a:ext>
            </a:extLst>
          </p:cNvPr>
          <p:cNvSpPr/>
          <p:nvPr userDrawn="1"/>
        </p:nvSpPr>
        <p:spPr>
          <a:xfrm rot="20753530" flipH="1" flipV="1">
            <a:off x="3119987" y="3558979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rgbClr val="262626">
                  <a:lumMod val="75000"/>
                  <a:lumOff val="25000"/>
                </a:srgbClr>
              </a:solidFill>
              <a:latin typeface="Montserrat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12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8511810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8511809" cy="328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spcBef>
                <a:spcPts val="400"/>
              </a:spcBef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75D60F-C909-224B-88BF-2557DCFF7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55C39C-441C-654E-A6BF-3C5F19BA3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085058-49A5-8E4A-871D-C3A30CD9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8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7516706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12" y="-2936"/>
            <a:ext cx="360000" cy="336973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7516706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94920" y="0"/>
            <a:ext cx="104907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AF58F28-2108-384C-B191-390CFDCC1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6470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D905D27-D564-2048-9807-27A236A34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7639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1DFFE74-4EA7-8349-A407-242E10A6F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5621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506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7516706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12" y="-2936"/>
            <a:ext cx="360000" cy="336973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7516706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94920" y="0"/>
            <a:ext cx="10490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B008395-87C5-784D-B9F0-3A7004984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6470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552091-4E45-B241-A70F-6A18EF57E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7639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53AF1A9-7A2B-734E-91F8-C1540A0FF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5621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83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7516706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12" y="-2936"/>
            <a:ext cx="360000" cy="336973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7516706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94920" y="0"/>
            <a:ext cx="104907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0BEE637-07F0-FC40-A4B3-75BA91DB7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6470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B58704-AAB7-8B45-BD2A-986793AA1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7639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4C01C-71FE-5A4B-8CC9-38936CB08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5621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197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7516706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12" y="-2936"/>
            <a:ext cx="360000" cy="336973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7516706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94920" y="0"/>
            <a:ext cx="104907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C89060E-6A0D-904F-8642-EC9CEBB5F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6470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D156924-C131-8B4B-902F-8618B6680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7639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B45AF0-F97B-7644-BBAA-A296839A7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5621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411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66295"/>
          <a:stretch/>
        </p:blipFill>
        <p:spPr>
          <a:xfrm>
            <a:off x="7302500" y="-5089"/>
            <a:ext cx="1847850" cy="5148589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6722808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6722808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B2FC25D-8D57-4742-AB65-4C1C81E10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2572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7E544CA-EA7C-5246-9ED9-CBEF8545E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3741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D2A0BC-C092-074E-BA10-228118BDF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1723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48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2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670154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12" y="-2936"/>
            <a:ext cx="360000" cy="336973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273415" y="1339702"/>
            <a:ext cx="6701543" cy="328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375"/>
              </a:spcBef>
              <a:defRPr sz="1600"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  <a:lvl2pPr>
              <a:spcBef>
                <a:spcPts val="400"/>
              </a:spcBef>
              <a:defRPr sz="1400">
                <a:latin typeface="Montserrat" pitchFamily="2" charset="77"/>
                <a:ea typeface="Montserrat" pitchFamily="2" charset="77"/>
                <a:cs typeface="Montserrat" pitchFamily="2" charset="77"/>
              </a:defRPr>
            </a:lvl2pPr>
            <a:lvl3pPr>
              <a:spcBef>
                <a:spcPts val="400"/>
              </a:spcBef>
              <a:defRPr sz="1200">
                <a:latin typeface="Montserrat" pitchFamily="2" charset="77"/>
                <a:ea typeface="Montserrat" pitchFamily="2" charset="77"/>
                <a:cs typeface="Montserrat" pitchFamily="2" charset="77"/>
              </a:defRPr>
            </a:lvl3pPr>
            <a:lvl4pPr>
              <a:spcBef>
                <a:spcPts val="400"/>
              </a:spcBef>
              <a:defRPr sz="1000"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>
              <a:spcBef>
                <a:spcPts val="400"/>
              </a:spcBef>
              <a:defRPr sz="800">
                <a:latin typeface="Montserrat" pitchFamily="2" charset="77"/>
                <a:ea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322192" y="3174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302500" y="0"/>
            <a:ext cx="1841500" cy="514667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r>
              <a:rPr lang="is-IS"/>
              <a:t>Smelltu til að setja inn mynd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181E44-18C3-4D4C-BB67-C90233B11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2572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6063311-7F4E-F944-8BBD-B6949FC0C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3741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266CE62-5001-9844-ACAB-6F37F55E4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1723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0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omin grænn bak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718942" y="4770040"/>
            <a:ext cx="60325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40891" y="4770040"/>
            <a:ext cx="20701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567051"/>
            <a:ext cx="6858000" cy="797297"/>
          </a:xfrm>
        </p:spPr>
        <p:txBody>
          <a:bodyPr anchor="b">
            <a:noAutofit/>
          </a:bodyPr>
          <a:lstStyle>
            <a:lvl1pPr algn="ctr">
              <a:defRPr sz="5500" b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Hlé / Velkomin</a:t>
            </a:r>
            <a:endParaRPr lang="is-I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2731555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7" y="4072278"/>
            <a:ext cx="644526" cy="6445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4FED33-CFC5-7243-92B8-C062C46A65AF}"/>
              </a:ext>
            </a:extLst>
          </p:cNvPr>
          <p:cNvSpPr txBox="1"/>
          <p:nvPr userDrawn="1"/>
        </p:nvSpPr>
        <p:spPr>
          <a:xfrm>
            <a:off x="3333746" y="4795441"/>
            <a:ext cx="247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424593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3701973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2"/>
              </a:buClr>
              <a:defRPr sz="1400"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2"/>
              </a:buClr>
              <a:defRPr sz="1200"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2"/>
              </a:buClr>
              <a:defRPr sz="1000"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2"/>
              </a:buClr>
              <a:defRPr sz="8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370197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415" y="1105788"/>
            <a:ext cx="37019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572000" y="627063"/>
            <a:ext cx="4213225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4BA1E0-CF85-7C4E-A82B-E0A2ABB9F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C06CCDD-F180-4447-89ED-8DD8DE3E1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828802C-CC9A-B44F-A40B-4292293D3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6982837-D29E-8545-8E65-1E0925AAB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E1518E-8AEE-8F48-9485-F1130A4BC161}"/>
              </a:ext>
            </a:extLst>
          </p:cNvPr>
          <p:cNvSpPr txBox="1"/>
          <p:nvPr userDrawn="1"/>
        </p:nvSpPr>
        <p:spPr>
          <a:xfrm>
            <a:off x="1586963" y="4795441"/>
            <a:ext cx="2538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2535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424593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3701973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370197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415" y="1105788"/>
            <a:ext cx="37019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572000" y="627063"/>
            <a:ext cx="4213225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B005AC-A1BF-3C46-9E12-8FF248706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8EE4B7D-C12D-5546-9B5D-44C938C05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090F34C-AF1B-3048-A70A-DF11ED9D8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D872226-CFCC-3846-868D-C2D73B880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0718C-AAEC-464C-A66E-82CC9A3EFB52}"/>
              </a:ext>
            </a:extLst>
          </p:cNvPr>
          <p:cNvSpPr txBox="1"/>
          <p:nvPr userDrawn="1"/>
        </p:nvSpPr>
        <p:spPr>
          <a:xfrm>
            <a:off x="1586963" y="4795441"/>
            <a:ext cx="265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48070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3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424593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3701973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370197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415" y="1105788"/>
            <a:ext cx="37019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572000" y="627063"/>
            <a:ext cx="4213225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F9B62D-9D6C-1048-B518-9FE51DFCD4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15FFBF0-BA18-164B-A200-C89CDFDC0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BFD34F3-BD88-9145-8533-A51FE9713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8CA096A-8597-EF4B-A66B-97B77D34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240D68-EEBF-4843-A55C-9340C7CD31EA}"/>
              </a:ext>
            </a:extLst>
          </p:cNvPr>
          <p:cNvSpPr txBox="1"/>
          <p:nvPr userDrawn="1"/>
        </p:nvSpPr>
        <p:spPr>
          <a:xfrm>
            <a:off x="1586963" y="4795441"/>
            <a:ext cx="265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37815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3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424593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3701973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370197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415" y="1105788"/>
            <a:ext cx="37019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572000" y="627063"/>
            <a:ext cx="4213225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3F6FB6-8D04-1B4E-A904-112645E4C1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BBD28E7-A729-2B4C-886B-2EA0B4E86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7DF564D-955C-BF4C-813D-F6E6D89F7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72223AC-A14D-0F46-A64E-1A3B8BEFA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49F12-C909-3748-8BB2-AF1BAEED55A9}"/>
              </a:ext>
            </a:extLst>
          </p:cNvPr>
          <p:cNvSpPr txBox="1"/>
          <p:nvPr userDrawn="1"/>
        </p:nvSpPr>
        <p:spPr>
          <a:xfrm>
            <a:off x="1586963" y="4795441"/>
            <a:ext cx="265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659883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3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96850" y="4670424"/>
            <a:ext cx="3602517" cy="47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0"/>
            <a:ext cx="4245936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3701973" cy="337683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3701973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415" y="1105788"/>
            <a:ext cx="370197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572000" y="627063"/>
            <a:ext cx="4213225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4A1B96-FFBD-9B43-A204-C5A927957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6" y="4719641"/>
            <a:ext cx="1205998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67397E9-5F0E-DA44-B1C3-E2B56DD8D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C2AA622-8DE2-BF4E-A02F-EFF0751F3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3B611DA-973A-144A-8937-58E6F5C3B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B821C-B103-2241-A672-A0524F7CE6D1}"/>
              </a:ext>
            </a:extLst>
          </p:cNvPr>
          <p:cNvSpPr txBox="1"/>
          <p:nvPr userDrawn="1"/>
        </p:nvSpPr>
        <p:spPr>
          <a:xfrm>
            <a:off x="1586963" y="4795441"/>
            <a:ext cx="2658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7462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4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32" y="0"/>
            <a:ext cx="306805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341468" y="627063"/>
            <a:ext cx="5443758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8648" y="334036"/>
            <a:ext cx="2505898" cy="59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775" y="1105788"/>
            <a:ext cx="24257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/>
          <p:cNvSpPr>
            <a:spLocks noGrp="1"/>
          </p:cNvSpPr>
          <p:nvPr>
            <p:ph sz="quarter" idx="16"/>
          </p:nvPr>
        </p:nvSpPr>
        <p:spPr>
          <a:xfrm>
            <a:off x="276447" y="1247775"/>
            <a:ext cx="2508099" cy="33766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FB951F-1636-C14A-A79E-1BEBCF1E8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DBA36E8-CC1A-C84C-AC9C-2EB2F7E1C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A347BE24-01D9-5542-9BED-AB9508725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619A8DB-3CEF-0146-B001-4E0ACB0F3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38196-BCC3-EC4C-83DD-D56A0AF2C2D7}"/>
              </a:ext>
            </a:extLst>
          </p:cNvPr>
          <p:cNvSpPr/>
          <p:nvPr userDrawn="1"/>
        </p:nvSpPr>
        <p:spPr>
          <a:xfrm>
            <a:off x="3070684" y="4719641"/>
            <a:ext cx="980321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B61264-387A-104C-9F52-2CA94DFCCF31}"/>
              </a:ext>
            </a:extLst>
          </p:cNvPr>
          <p:cNvSpPr txBox="1"/>
          <p:nvPr userDrawn="1"/>
        </p:nvSpPr>
        <p:spPr>
          <a:xfrm>
            <a:off x="3236506" y="4795441"/>
            <a:ext cx="2834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96069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32" y="0"/>
            <a:ext cx="306805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341468" y="627063"/>
            <a:ext cx="5443758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8648" y="334036"/>
            <a:ext cx="2505898" cy="59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775" y="1105788"/>
            <a:ext cx="24257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/>
          <p:cNvSpPr>
            <a:spLocks noGrp="1"/>
          </p:cNvSpPr>
          <p:nvPr>
            <p:ph sz="quarter" idx="16"/>
          </p:nvPr>
        </p:nvSpPr>
        <p:spPr>
          <a:xfrm>
            <a:off x="276447" y="1247775"/>
            <a:ext cx="2508099" cy="33766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5D3207-F141-0D42-AE94-72EFE59B2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65DF51C0-27B3-1141-A92A-D4A1D401C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4F899C4-D8A8-0848-A94F-9FCED67C3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6F5326A-471F-E249-8426-456B792CF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3B972-D540-C34D-8BE3-D1208FF55CCE}"/>
              </a:ext>
            </a:extLst>
          </p:cNvPr>
          <p:cNvSpPr/>
          <p:nvPr userDrawn="1"/>
        </p:nvSpPr>
        <p:spPr>
          <a:xfrm>
            <a:off x="3070684" y="4719641"/>
            <a:ext cx="119297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6ABF33-7F5B-5041-A448-C3EFCF46BA57}"/>
              </a:ext>
            </a:extLst>
          </p:cNvPr>
          <p:cNvSpPr txBox="1"/>
          <p:nvPr userDrawn="1"/>
        </p:nvSpPr>
        <p:spPr>
          <a:xfrm>
            <a:off x="3236506" y="4795441"/>
            <a:ext cx="2834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5198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4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32" y="0"/>
            <a:ext cx="3068052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341468" y="627063"/>
            <a:ext cx="5443758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8648" y="334036"/>
            <a:ext cx="2505898" cy="59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775" y="1105788"/>
            <a:ext cx="24257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/>
          <p:cNvSpPr>
            <a:spLocks noGrp="1"/>
          </p:cNvSpPr>
          <p:nvPr>
            <p:ph sz="quarter" idx="16"/>
          </p:nvPr>
        </p:nvSpPr>
        <p:spPr>
          <a:xfrm>
            <a:off x="276447" y="1247775"/>
            <a:ext cx="2508099" cy="33766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3DE18E-7C5F-0F47-B4F1-5CB835772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DC48ABD-A071-694A-ADCA-BB20FAA1E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681B32D-18A9-134B-B619-085B6E74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8FE3CDA-6069-6444-A804-C15A5AB82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B48FD-939A-C540-8FBA-D7F8757A7EE4}"/>
              </a:ext>
            </a:extLst>
          </p:cNvPr>
          <p:cNvSpPr/>
          <p:nvPr userDrawn="1"/>
        </p:nvSpPr>
        <p:spPr>
          <a:xfrm>
            <a:off x="3070684" y="4719641"/>
            <a:ext cx="1001586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D57A80-675A-F549-A02D-259A3CAE5E79}"/>
              </a:ext>
            </a:extLst>
          </p:cNvPr>
          <p:cNvSpPr txBox="1"/>
          <p:nvPr userDrawn="1"/>
        </p:nvSpPr>
        <p:spPr>
          <a:xfrm>
            <a:off x="3236506" y="4795441"/>
            <a:ext cx="2834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19253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4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32" y="0"/>
            <a:ext cx="3068052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341468" y="627063"/>
            <a:ext cx="5443758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8648" y="334036"/>
            <a:ext cx="2505898" cy="59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8775" y="1105788"/>
            <a:ext cx="24257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6"/>
          <p:cNvSpPr>
            <a:spLocks noGrp="1"/>
          </p:cNvSpPr>
          <p:nvPr>
            <p:ph sz="quarter" idx="16"/>
          </p:nvPr>
        </p:nvSpPr>
        <p:spPr>
          <a:xfrm>
            <a:off x="276447" y="1247775"/>
            <a:ext cx="2508099" cy="33766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73B40B-4A7D-3446-9029-547C71EF9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2B0D03F-B5F4-EC48-B481-CF7DCBCE1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5AA03F8-DBAD-0746-B17D-A529FA12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21A69B3-9595-7E44-A215-B6E381184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98CA82-AA62-7442-8F08-A4E2D9A1B154}"/>
              </a:ext>
            </a:extLst>
          </p:cNvPr>
          <p:cNvSpPr/>
          <p:nvPr userDrawn="1"/>
        </p:nvSpPr>
        <p:spPr>
          <a:xfrm>
            <a:off x="3070684" y="4719641"/>
            <a:ext cx="127803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FFFA14-FAFA-B441-AE4B-81FB3F944E85}"/>
              </a:ext>
            </a:extLst>
          </p:cNvPr>
          <p:cNvSpPr txBox="1"/>
          <p:nvPr userDrawn="1"/>
        </p:nvSpPr>
        <p:spPr>
          <a:xfrm>
            <a:off x="3236506" y="4795441"/>
            <a:ext cx="2685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03010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4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96851" y="4670424"/>
            <a:ext cx="2922034" cy="47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3068052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341468" y="627063"/>
            <a:ext cx="5443758" cy="39973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1637" y="334036"/>
            <a:ext cx="2595237" cy="59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64792" y="1105788"/>
            <a:ext cx="250208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6"/>
          <p:cNvSpPr>
            <a:spLocks noGrp="1"/>
          </p:cNvSpPr>
          <p:nvPr>
            <p:ph sz="quarter" idx="16"/>
          </p:nvPr>
        </p:nvSpPr>
        <p:spPr>
          <a:xfrm>
            <a:off x="269359" y="1247775"/>
            <a:ext cx="2597516" cy="3376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  <a:endParaRPr lang="is-I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08F7B2-6F97-524B-964B-D782920E8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6" y="4719641"/>
            <a:ext cx="1205998" cy="360241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5D0C2F16-914C-3F4E-B1F3-8352F4F6C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27C31378-62A7-C941-A6E5-51BF5DBD0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A0DC201-C07C-B747-8557-068D2A486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ED592-964D-3C48-9A38-07403BA1AA24}"/>
              </a:ext>
            </a:extLst>
          </p:cNvPr>
          <p:cNvSpPr/>
          <p:nvPr userDrawn="1"/>
        </p:nvSpPr>
        <p:spPr>
          <a:xfrm>
            <a:off x="3070684" y="4719641"/>
            <a:ext cx="1926618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811C7-68A8-754F-93A1-D6475AACF294}"/>
              </a:ext>
            </a:extLst>
          </p:cNvPr>
          <p:cNvSpPr txBox="1"/>
          <p:nvPr userDrawn="1"/>
        </p:nvSpPr>
        <p:spPr>
          <a:xfrm>
            <a:off x="3236506" y="4795441"/>
            <a:ext cx="2770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516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lkomin grænn bak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718942" y="4770040"/>
            <a:ext cx="60325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40891" y="4770040"/>
            <a:ext cx="20701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is-I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0142" y="4770040"/>
            <a:ext cx="444500" cy="27384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567051"/>
            <a:ext cx="6858000" cy="797297"/>
          </a:xfrm>
        </p:spPr>
        <p:txBody>
          <a:bodyPr anchor="b">
            <a:noAutofit/>
          </a:bodyPr>
          <a:lstStyle>
            <a:lvl1pPr algn="ctr">
              <a:defRPr sz="5500" b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Hlé / Velkomin</a:t>
            </a:r>
            <a:endParaRPr lang="is-I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2731555"/>
            <a:ext cx="6858000" cy="91402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171452" indent="0" algn="ctr">
              <a:buNone/>
              <a:defRPr sz="750"/>
            </a:lvl2pPr>
            <a:lvl3pPr marL="342904" indent="0" algn="ctr">
              <a:buNone/>
              <a:defRPr sz="675"/>
            </a:lvl3pPr>
            <a:lvl4pPr marL="514356" indent="0" algn="ctr">
              <a:buNone/>
              <a:defRPr sz="600"/>
            </a:lvl4pPr>
            <a:lvl5pPr marL="685809" indent="0" algn="ctr">
              <a:buNone/>
              <a:defRPr sz="600"/>
            </a:lvl5pPr>
            <a:lvl6pPr marL="857261" indent="0" algn="ctr">
              <a:buNone/>
              <a:defRPr sz="600"/>
            </a:lvl6pPr>
            <a:lvl7pPr marL="1028713" indent="0" algn="ctr">
              <a:buNone/>
              <a:defRPr sz="600"/>
            </a:lvl7pPr>
            <a:lvl8pPr marL="1200165" indent="0" algn="ctr">
              <a:buNone/>
              <a:defRPr sz="600"/>
            </a:lvl8pPr>
            <a:lvl9pPr marL="1371617" indent="0" algn="ctr">
              <a:buNone/>
              <a:defRPr sz="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8E2495-B263-DB40-8805-73D2CFD299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7" y="4072278"/>
            <a:ext cx="644526" cy="6445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0DCF4B-2454-F34A-990C-BAD8889AEBCA}"/>
              </a:ext>
            </a:extLst>
          </p:cNvPr>
          <p:cNvSpPr txBox="1"/>
          <p:nvPr userDrawn="1"/>
        </p:nvSpPr>
        <p:spPr>
          <a:xfrm>
            <a:off x="3333746" y="4795441"/>
            <a:ext cx="247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800" dirty="0">
                <a:solidFill>
                  <a:schemeClr val="bg1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5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592587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5290957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529095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3415" y="1105788"/>
            <a:ext cx="529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237288" y="627063"/>
            <a:ext cx="2547937" cy="3997325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833D90-7B7D-ED49-BB44-72DF5D7CA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82C0D0-F222-EF41-ABA9-1DA0DFC53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13AB320-2DAE-F146-A0DB-B997B0DAF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A5F7BCA-4499-F44F-9647-451C8D145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E003EC-5391-564C-9F80-9B480EC9F095}"/>
              </a:ext>
            </a:extLst>
          </p:cNvPr>
          <p:cNvSpPr txBox="1"/>
          <p:nvPr userDrawn="1"/>
        </p:nvSpPr>
        <p:spPr>
          <a:xfrm>
            <a:off x="1586963" y="4795441"/>
            <a:ext cx="2740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28448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59258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5290957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529095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3415" y="1105788"/>
            <a:ext cx="529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6237288" y="627063"/>
            <a:ext cx="2547937" cy="3997325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F91579-7701-154E-8C8E-9ABE8A52F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01C760E-B3BD-8843-8807-5E982DAA4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810563C-C31A-B443-A1F4-F85FD6447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DCD8A2D-2F1E-1949-956E-72E46CCD0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7F244-7BCF-FA46-BCA2-EBD19207EA27}"/>
              </a:ext>
            </a:extLst>
          </p:cNvPr>
          <p:cNvSpPr txBox="1"/>
          <p:nvPr userDrawn="1"/>
        </p:nvSpPr>
        <p:spPr>
          <a:xfrm>
            <a:off x="1586963" y="4795441"/>
            <a:ext cx="2751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46874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5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592587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5290957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529095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3415" y="1105788"/>
            <a:ext cx="529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6237288" y="627063"/>
            <a:ext cx="2547937" cy="3997325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074B1A-B629-754D-A551-CC6798453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58809BD-90B0-414B-BA06-68B6282CC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DF1BE76-CA68-534E-B4CD-3E1596002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AECF40F-2509-3644-A4CC-EB85D4D2B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62A40-6B14-654C-BECA-8E6AFDF1FEA0}"/>
              </a:ext>
            </a:extLst>
          </p:cNvPr>
          <p:cNvSpPr txBox="1"/>
          <p:nvPr userDrawn="1"/>
        </p:nvSpPr>
        <p:spPr>
          <a:xfrm>
            <a:off x="1586963" y="4795441"/>
            <a:ext cx="2634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08340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592587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5290957" cy="3376835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 sz="1000"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 sz="8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529095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3415" y="1105788"/>
            <a:ext cx="529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6237288" y="627063"/>
            <a:ext cx="2547937" cy="3997325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A2099F-3CC7-4C47-B678-043AD1095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C4A4619-D050-094B-833F-6301CAD33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7C87FCBF-C0B3-0B4A-A35C-B1902C95F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DC4E4B-3BFA-3C40-B81E-2A2000790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E6071-F8F4-DF4F-987B-C77132EFF628}"/>
              </a:ext>
            </a:extLst>
          </p:cNvPr>
          <p:cNvSpPr txBox="1"/>
          <p:nvPr userDrawn="1"/>
        </p:nvSpPr>
        <p:spPr>
          <a:xfrm>
            <a:off x="1586963" y="4795441"/>
            <a:ext cx="2697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FFFFFF"/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17251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5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96850" y="4670424"/>
            <a:ext cx="6118889" cy="47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506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5925879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15" y="1247553"/>
            <a:ext cx="5290957" cy="337683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400"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 sz="1200"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 sz="1000"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 sz="8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5290957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3415" y="1105788"/>
            <a:ext cx="52909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7"/>
          <p:cNvSpPr>
            <a:spLocks noGrp="1"/>
          </p:cNvSpPr>
          <p:nvPr>
            <p:ph sz="quarter" idx="16"/>
          </p:nvPr>
        </p:nvSpPr>
        <p:spPr>
          <a:xfrm>
            <a:off x="6237288" y="627063"/>
            <a:ext cx="2547937" cy="3997325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6D8EF8-43FA-AB46-9A4D-8518A77C5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6" y="4719641"/>
            <a:ext cx="1205998" cy="360241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72D9A4D-BAC6-214C-B727-CAAFAC85A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F154C94A-C5FE-1144-AC28-14E286F45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AF18092-6C6A-5741-B9F4-4B121FB88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0509E-F51C-404D-B51D-20444678E752}"/>
              </a:ext>
            </a:extLst>
          </p:cNvPr>
          <p:cNvSpPr txBox="1"/>
          <p:nvPr userDrawn="1"/>
        </p:nvSpPr>
        <p:spPr>
          <a:xfrm>
            <a:off x="1586963" y="4795441"/>
            <a:ext cx="2527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44249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651760" y="268288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/>
          </p:nvPr>
        </p:nvSpPr>
        <p:spPr>
          <a:xfrm>
            <a:off x="2651760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21"/>
          </p:nvPr>
        </p:nvSpPr>
        <p:spPr>
          <a:xfrm>
            <a:off x="5806486" y="268289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22"/>
          </p:nvPr>
        </p:nvSpPr>
        <p:spPr>
          <a:xfrm>
            <a:off x="5806486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632" y="0"/>
            <a:ext cx="247314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8649" y="627063"/>
            <a:ext cx="2019992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8775" y="1398815"/>
            <a:ext cx="195540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358774" y="1540803"/>
            <a:ext cx="1939439" cy="3083586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charset="0"/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 marL="243452" indent="0">
              <a:buClr>
                <a:schemeClr val="bg2"/>
              </a:buClr>
              <a:buFont typeface="Arial" charset="0"/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 marL="505350" indent="0">
              <a:buClr>
                <a:schemeClr val="bg2"/>
              </a:buClr>
              <a:buFont typeface="Arial" charset="0"/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 marL="696150" indent="0">
              <a:buClr>
                <a:schemeClr val="bg2"/>
              </a:buClr>
              <a:buFont typeface="Arial" charset="0"/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 marL="829350" indent="0">
              <a:buClr>
                <a:schemeClr val="bg2"/>
              </a:buClr>
              <a:buFont typeface="Arial" charset="0"/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6E83227-B2F2-7744-8515-A5614FABA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747838AA-B687-C340-953A-63BEC922D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5B35706-01EE-AF43-8100-528223A15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7DBB54D-FD8D-614D-AB91-B3335D7ED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EA2E41-D514-3E47-9C3F-63D66BDB9703}"/>
              </a:ext>
            </a:extLst>
          </p:cNvPr>
          <p:cNvSpPr/>
          <p:nvPr userDrawn="1"/>
        </p:nvSpPr>
        <p:spPr>
          <a:xfrm>
            <a:off x="2482272" y="4719641"/>
            <a:ext cx="194087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93C6C-C165-C248-A3C3-00A42612552E}"/>
              </a:ext>
            </a:extLst>
          </p:cNvPr>
          <p:cNvSpPr txBox="1"/>
          <p:nvPr userDrawn="1"/>
        </p:nvSpPr>
        <p:spPr>
          <a:xfrm>
            <a:off x="2648094" y="4795441"/>
            <a:ext cx="2817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6907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651760" y="268288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/>
          </p:nvPr>
        </p:nvSpPr>
        <p:spPr>
          <a:xfrm>
            <a:off x="2651760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21"/>
          </p:nvPr>
        </p:nvSpPr>
        <p:spPr>
          <a:xfrm>
            <a:off x="5806486" y="268289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22"/>
          </p:nvPr>
        </p:nvSpPr>
        <p:spPr>
          <a:xfrm>
            <a:off x="5806486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632" y="0"/>
            <a:ext cx="247314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8649" y="627063"/>
            <a:ext cx="2019992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8775" y="1398815"/>
            <a:ext cx="195540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358774" y="1540803"/>
            <a:ext cx="1939439" cy="3083586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charset="0"/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1pPr>
            <a:lvl2pPr marL="243452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2pPr>
            <a:lvl3pPr marL="5053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3pPr>
            <a:lvl4pPr marL="6961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4pPr>
            <a:lvl5pPr marL="8293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8386EDB-0499-7D4A-B902-92450501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AB4121EE-93C4-714E-9AFF-22FE0494B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E8D8C761-2873-894B-944A-DAC5188F7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4D1427F-7868-2540-AE39-03BC966C4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B6014D-79D0-8946-A861-5F16133D4F1E}"/>
              </a:ext>
            </a:extLst>
          </p:cNvPr>
          <p:cNvSpPr/>
          <p:nvPr userDrawn="1"/>
        </p:nvSpPr>
        <p:spPr>
          <a:xfrm>
            <a:off x="2482272" y="4719641"/>
            <a:ext cx="194087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4474EC-897F-C740-9F33-0D6EF1DDDBD7}"/>
              </a:ext>
            </a:extLst>
          </p:cNvPr>
          <p:cNvSpPr txBox="1"/>
          <p:nvPr userDrawn="1"/>
        </p:nvSpPr>
        <p:spPr>
          <a:xfrm>
            <a:off x="2648094" y="4795441"/>
            <a:ext cx="2817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12248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6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651760" y="268288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/>
          </p:nvPr>
        </p:nvSpPr>
        <p:spPr>
          <a:xfrm>
            <a:off x="2651760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21"/>
          </p:nvPr>
        </p:nvSpPr>
        <p:spPr>
          <a:xfrm>
            <a:off x="5806486" y="268289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22"/>
          </p:nvPr>
        </p:nvSpPr>
        <p:spPr>
          <a:xfrm>
            <a:off x="5806486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632" y="0"/>
            <a:ext cx="2473141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8649" y="627063"/>
            <a:ext cx="2019992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8775" y="1398815"/>
            <a:ext cx="195540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358774" y="1540803"/>
            <a:ext cx="1939439" cy="3083586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1pPr>
            <a:lvl2pPr marL="243452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2pPr>
            <a:lvl3pPr marL="5053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3pPr>
            <a:lvl4pPr marL="6961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4pPr>
            <a:lvl5pPr marL="82935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38742F9-77A6-CB44-A519-A77BE0051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1BDD6CA-1570-0141-AAF2-BEAB8E438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313A709-BB4E-5246-97B1-3FE209B98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E733E01-D8A7-4B4F-A073-21760B6C7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AC7976-3640-214A-8B5A-85F4D6BEA6FB}"/>
              </a:ext>
            </a:extLst>
          </p:cNvPr>
          <p:cNvSpPr/>
          <p:nvPr userDrawn="1"/>
        </p:nvSpPr>
        <p:spPr>
          <a:xfrm>
            <a:off x="2482272" y="4719641"/>
            <a:ext cx="194087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A4D04-4FAA-844E-9190-86EB438FF0B4}"/>
              </a:ext>
            </a:extLst>
          </p:cNvPr>
          <p:cNvSpPr txBox="1"/>
          <p:nvPr userDrawn="1"/>
        </p:nvSpPr>
        <p:spPr>
          <a:xfrm>
            <a:off x="2648094" y="4795441"/>
            <a:ext cx="2817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43806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6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322192" y="-1"/>
            <a:ext cx="552450" cy="36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651760" y="268288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</a:lstStyle>
          <a:p>
            <a:pPr lvl="0"/>
            <a:endParaRPr lang="is-I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/>
          </p:nvPr>
        </p:nvSpPr>
        <p:spPr>
          <a:xfrm>
            <a:off x="2651760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21"/>
          </p:nvPr>
        </p:nvSpPr>
        <p:spPr>
          <a:xfrm>
            <a:off x="5806486" y="268289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22"/>
          </p:nvPr>
        </p:nvSpPr>
        <p:spPr>
          <a:xfrm>
            <a:off x="5806486" y="2422900"/>
            <a:ext cx="2978739" cy="2201488"/>
          </a:xfrm>
        </p:spPr>
        <p:txBody>
          <a:bodyPr/>
          <a:lstStyle>
            <a:lvl1pPr marL="0" indent="0">
              <a:buNone/>
              <a:defRPr>
                <a:latin typeface="Montserrat" pitchFamily="2" charset="77"/>
              </a:defRPr>
            </a:lvl1pPr>
            <a:lvl2pPr marL="243452" indent="0">
              <a:buNone/>
              <a:defRPr/>
            </a:lvl2pPr>
            <a:lvl3pPr marL="505350" indent="0">
              <a:buNone/>
              <a:defRPr/>
            </a:lvl3pPr>
            <a:lvl4pPr marL="696150" indent="0">
              <a:buNone/>
              <a:defRPr/>
            </a:lvl4pPr>
            <a:lvl5pPr marL="829350" indent="0">
              <a:buNone/>
              <a:defRPr/>
            </a:lvl5pPr>
          </a:lstStyle>
          <a:p>
            <a:pPr lvl="0"/>
            <a:endParaRPr lang="is-I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632" y="0"/>
            <a:ext cx="2473141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6">
              <a:solidFill>
                <a:srgbClr val="D1D5CF"/>
              </a:solidFill>
              <a:latin typeface="Montserrat" pitchFamily="2" charset="77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8649" y="627063"/>
            <a:ext cx="2019992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8775" y="1398815"/>
            <a:ext cx="195540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358774" y="1540803"/>
            <a:ext cx="1939439" cy="3083586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 marL="243452" indent="0">
              <a:buClr>
                <a:schemeClr val="bg2"/>
              </a:buClr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 marL="505350" indent="0">
              <a:buClr>
                <a:schemeClr val="bg2"/>
              </a:buClr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 marL="696150" indent="0">
              <a:buClr>
                <a:schemeClr val="bg2"/>
              </a:buClr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 marL="829350" indent="0">
              <a:buClr>
                <a:schemeClr val="bg2"/>
              </a:buClr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80C3BB7-0D61-4B47-9B8E-C948ED4E0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0A156F8-FA96-6A43-AFCD-C628D6287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0991" y="4770040"/>
            <a:ext cx="7112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D9C60408-9A12-9D4B-B4F5-E58B50C9C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2160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5A0163E-4FFA-7A49-A311-2EA7E3F9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3F8C4A-FCC6-584F-81C3-FB4F20EB943A}"/>
              </a:ext>
            </a:extLst>
          </p:cNvPr>
          <p:cNvSpPr/>
          <p:nvPr userDrawn="1"/>
        </p:nvSpPr>
        <p:spPr>
          <a:xfrm>
            <a:off x="2482272" y="4719641"/>
            <a:ext cx="1940872" cy="3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A05528-C8B6-444C-9716-83DB8F79237C}"/>
              </a:ext>
            </a:extLst>
          </p:cNvPr>
          <p:cNvSpPr txBox="1"/>
          <p:nvPr userDrawn="1"/>
        </p:nvSpPr>
        <p:spPr>
          <a:xfrm>
            <a:off x="2648094" y="4795441"/>
            <a:ext cx="2817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262626">
                    <a:lumMod val="50000"/>
                    <a:lumOff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65391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glæra-8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3415" y="329791"/>
            <a:ext cx="6630659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3415" y="1127052"/>
            <a:ext cx="66306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273050" y="1339850"/>
            <a:ext cx="5886450" cy="3284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6273209" y="1339850"/>
            <a:ext cx="2508099" cy="32845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43452" indent="0">
              <a:buNone/>
              <a:defRPr>
                <a:solidFill>
                  <a:schemeClr val="tx1"/>
                </a:solidFill>
              </a:defRPr>
            </a:lvl2pPr>
            <a:lvl3pPr marL="505350" indent="0">
              <a:buNone/>
              <a:defRPr>
                <a:solidFill>
                  <a:schemeClr val="tx1"/>
                </a:solidFill>
              </a:defRPr>
            </a:lvl3pPr>
            <a:lvl4pPr marL="696150" indent="0">
              <a:buNone/>
              <a:defRPr>
                <a:solidFill>
                  <a:schemeClr val="tx1"/>
                </a:solidFill>
              </a:defRPr>
            </a:lvl4pPr>
            <a:lvl5pPr marL="82935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1191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8511810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15" y="1339702"/>
            <a:ext cx="8511809" cy="328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3544" y="4770040"/>
            <a:ext cx="6986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/>
              <a:pPr/>
              <a:t>19.12.2024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467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/>
              <a:pPr/>
              <a:t>‹#›</a:t>
            </a:fld>
            <a:endParaRPr lang="is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A612F-F597-624D-A952-904C1852D9F4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CD9588-589D-F84E-AA61-45BE034587EB}"/>
              </a:ext>
            </a:extLst>
          </p:cNvPr>
          <p:cNvSpPr txBox="1"/>
          <p:nvPr userDrawn="1"/>
        </p:nvSpPr>
        <p:spPr>
          <a:xfrm>
            <a:off x="1586963" y="4795441"/>
            <a:ext cx="2708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434B3F">
                    <a:alpha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996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807" r:id="rId3"/>
    <p:sldLayoutId id="2147483808" r:id="rId4"/>
    <p:sldLayoutId id="2147483809" r:id="rId5"/>
    <p:sldLayoutId id="2147483667" r:id="rId6"/>
    <p:sldLayoutId id="2147483680" r:id="rId7"/>
    <p:sldLayoutId id="2147483717" r:id="rId8"/>
    <p:sldLayoutId id="2147483810" r:id="rId9"/>
    <p:sldLayoutId id="2147483811" r:id="rId10"/>
    <p:sldLayoutId id="2147483812" r:id="rId11"/>
    <p:sldLayoutId id="2147483718" r:id="rId12"/>
    <p:sldLayoutId id="2147483719" r:id="rId13"/>
    <p:sldLayoutId id="2147483721" r:id="rId14"/>
    <p:sldLayoutId id="2147483720" r:id="rId15"/>
    <p:sldLayoutId id="2147483781" r:id="rId16"/>
    <p:sldLayoutId id="2147483794" r:id="rId17"/>
    <p:sldLayoutId id="2147483804" r:id="rId18"/>
    <p:sldLayoutId id="2147483805" r:id="rId19"/>
    <p:sldLayoutId id="2147483806" r:id="rId20"/>
    <p:sldLayoutId id="2147483796" r:id="rId21"/>
    <p:sldLayoutId id="2147483795" r:id="rId22"/>
    <p:sldLayoutId id="2147483730" r:id="rId23"/>
    <p:sldLayoutId id="2147483815" r:id="rId24"/>
    <p:sldLayoutId id="2147483817" r:id="rId25"/>
    <p:sldLayoutId id="2147483816" r:id="rId26"/>
    <p:sldLayoutId id="2147483783" r:id="rId27"/>
    <p:sldLayoutId id="2147483787" r:id="rId28"/>
    <p:sldLayoutId id="2147483828" r:id="rId29"/>
    <p:sldLayoutId id="2147483829" r:id="rId30"/>
    <p:sldLayoutId id="2147483830" r:id="rId31"/>
    <p:sldLayoutId id="2147483788" r:id="rId32"/>
    <p:sldLayoutId id="2147483789" r:id="rId33"/>
    <p:sldLayoutId id="2147483831" r:id="rId34"/>
    <p:sldLayoutId id="2147483832" r:id="rId35"/>
    <p:sldLayoutId id="2147483833" r:id="rId36"/>
    <p:sldLayoutId id="2147483729" r:id="rId37"/>
    <p:sldLayoutId id="2147483747" r:id="rId38"/>
    <p:sldLayoutId id="2147483834" r:id="rId39"/>
    <p:sldLayoutId id="2147483835" r:id="rId40"/>
    <p:sldLayoutId id="2147483836" r:id="rId41"/>
    <p:sldLayoutId id="2147483770" r:id="rId42"/>
    <p:sldLayoutId id="2147483797" r:id="rId43"/>
    <p:sldLayoutId id="2147483798" r:id="rId44"/>
    <p:sldLayoutId id="2147483801" r:id="rId45"/>
    <p:sldLayoutId id="2147483799" r:id="rId46"/>
    <p:sldLayoutId id="2147483802" r:id="rId47"/>
    <p:sldLayoutId id="2147483800" r:id="rId48"/>
    <p:sldLayoutId id="2147483774" r:id="rId49"/>
    <p:sldLayoutId id="2147483741" r:id="rId50"/>
    <p:sldLayoutId id="2147483824" r:id="rId51"/>
    <p:sldLayoutId id="2147483825" r:id="rId52"/>
    <p:sldLayoutId id="2147483826" r:id="rId53"/>
    <p:sldLayoutId id="2147483748" r:id="rId54"/>
    <p:sldLayoutId id="2147483818" r:id="rId55"/>
    <p:sldLayoutId id="2147483819" r:id="rId56"/>
    <p:sldLayoutId id="2147483820" r:id="rId57"/>
  </p:sldLayoutIdLst>
  <p:txStyles>
    <p:titleStyle>
      <a:lvl1pPr algn="l" defTabSz="342904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1pPr>
    </p:titleStyle>
    <p:bodyStyle>
      <a:lvl1pPr marL="213750" indent="-213750" algn="l" defTabSz="342904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charset="0"/>
        <a:buChar char="•"/>
        <a:defRPr lang="en-US" sz="1600" kern="1200" dirty="0" smtClean="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1pPr>
      <a:lvl2pPr marL="493202" indent="-249750" algn="l" defTabSz="342904" rtl="0" eaLnBrk="1" latinLnBrk="0" hangingPunct="1">
        <a:lnSpc>
          <a:spcPct val="90000"/>
        </a:lnSpc>
        <a:spcBef>
          <a:spcPts val="400"/>
        </a:spcBef>
        <a:buClr>
          <a:schemeClr val="accent3"/>
        </a:buClr>
        <a:buFont typeface=".AppleSystemUIFont" charset="-120"/>
        <a:buChar char="›"/>
        <a:defRPr lang="en-US" sz="1400" kern="1200" dirty="0" smtClean="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2pPr>
      <a:lvl3pPr marL="676800" indent="-171450" algn="l" defTabSz="342904" rtl="0" eaLnBrk="1" latinLnBrk="0" hangingPunct="1">
        <a:lnSpc>
          <a:spcPct val="90000"/>
        </a:lnSpc>
        <a:spcBef>
          <a:spcPts val="400"/>
        </a:spcBef>
        <a:buClr>
          <a:schemeClr val="accent3"/>
        </a:buClr>
        <a:buFont typeface=".AppleSystemUIFont" charset="-120"/>
        <a:buChar char="»"/>
        <a:defRPr lang="en-US" sz="1200" kern="1200" dirty="0" smtClean="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3pPr>
      <a:lvl4pPr marL="867600" indent="-171450" algn="l" defTabSz="342904" rtl="0" eaLnBrk="1" latinLnBrk="0" hangingPunct="1">
        <a:lnSpc>
          <a:spcPct val="90000"/>
        </a:lnSpc>
        <a:spcBef>
          <a:spcPts val="400"/>
        </a:spcBef>
        <a:buClr>
          <a:schemeClr val="accent3"/>
        </a:buClr>
        <a:buFont typeface=".AppleSystemUIFont" charset="-120"/>
        <a:buChar char="–"/>
        <a:defRPr lang="en-US" sz="1000" kern="1200" dirty="0" smtClean="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4pPr>
      <a:lvl5pPr marL="964800" indent="-135450" algn="l" defTabSz="342904" rtl="0" eaLnBrk="1" latinLnBrk="0" hangingPunct="1">
        <a:lnSpc>
          <a:spcPct val="90000"/>
        </a:lnSpc>
        <a:spcBef>
          <a:spcPts val="400"/>
        </a:spcBef>
        <a:buClr>
          <a:schemeClr val="accent3"/>
        </a:buClr>
        <a:buFont typeface=".AppleSystemUIFont" charset="-120"/>
        <a:buChar char="–"/>
        <a:defRPr lang="is-IS" sz="800" kern="1200" dirty="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5pPr>
      <a:lvl6pPr marL="942987" indent="-85726" algn="l" defTabSz="342904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39" indent="-85726" algn="l" defTabSz="342904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91" indent="-85726" algn="l" defTabSz="342904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43" indent="-85726" algn="l" defTabSz="342904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2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4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6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9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61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13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65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17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69" userDrawn="1">
          <p15:clr>
            <a:srgbClr val="F26B43"/>
          </p15:clr>
        </p15:guide>
        <p15:guide id="4" orient="horz" pos="2913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4" userDrawn="1">
          <p15:clr>
            <a:srgbClr val="F26B43"/>
          </p15:clr>
        </p15:guide>
        <p15:guide id="7" pos="453" userDrawn="1">
          <p15:clr>
            <a:srgbClr val="F26B43"/>
          </p15:clr>
        </p15:guide>
        <p15:guide id="8" pos="5307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415" y="334036"/>
            <a:ext cx="8511810" cy="59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15" y="1339702"/>
            <a:ext cx="8511809" cy="328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3544" y="4770040"/>
            <a:ext cx="6986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9C25705D-B83F-EA46-ABCB-D31E01248A56}" type="datetimeFigureOut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19.12.2024</a:t>
            </a:fld>
            <a:endParaRPr lang="is-IS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467" y="4770040"/>
            <a:ext cx="3828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endParaRPr lang="tr-TR" dirty="0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0142" y="4770040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fld id="{7F82C431-87ED-6340-BF49-DF4BFD9B35D9}" type="slidenum">
              <a:rPr lang="is-IS" smtClean="0">
                <a:solidFill>
                  <a:srgbClr val="26262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is-IS">
              <a:solidFill>
                <a:srgbClr val="26262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A612F-F597-624D-A952-904C1852D9F4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" y="4719641"/>
            <a:ext cx="1206000" cy="360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CD9588-589D-F84E-AA61-45BE034587EB}"/>
              </a:ext>
            </a:extLst>
          </p:cNvPr>
          <p:cNvSpPr txBox="1"/>
          <p:nvPr userDrawn="1"/>
        </p:nvSpPr>
        <p:spPr>
          <a:xfrm>
            <a:off x="1586963" y="4795441"/>
            <a:ext cx="2708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" dirty="0">
                <a:solidFill>
                  <a:srgbClr val="434B3F">
                    <a:alpha val="50000"/>
                  </a:srgbClr>
                </a:solidFill>
                <a:latin typeface="Montserrat" panose="00000500000000000000" pitchFamily="50" charset="-94"/>
              </a:rPr>
              <a:t>Fyrirmyndarþjónusta – Virðing – Áreiðanleiki</a:t>
            </a:r>
            <a:endParaRPr lang="en-US" sz="800" dirty="0">
              <a:solidFill>
                <a:srgbClr val="262626">
                  <a:lumMod val="50000"/>
                  <a:lumOff val="50000"/>
                </a:srgb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226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  <p:sldLayoutId id="2147483862" r:id="rId25"/>
    <p:sldLayoutId id="2147483863" r:id="rId26"/>
    <p:sldLayoutId id="2147483864" r:id="rId27"/>
    <p:sldLayoutId id="2147483865" r:id="rId28"/>
    <p:sldLayoutId id="2147483866" r:id="rId29"/>
    <p:sldLayoutId id="2147483867" r:id="rId30"/>
    <p:sldLayoutId id="2147483868" r:id="rId31"/>
    <p:sldLayoutId id="2147483869" r:id="rId32"/>
    <p:sldLayoutId id="2147483870" r:id="rId33"/>
    <p:sldLayoutId id="2147483871" r:id="rId34"/>
    <p:sldLayoutId id="2147483872" r:id="rId35"/>
    <p:sldLayoutId id="2147483873" r:id="rId36"/>
    <p:sldLayoutId id="2147483874" r:id="rId37"/>
    <p:sldLayoutId id="2147483875" r:id="rId38"/>
    <p:sldLayoutId id="2147483876" r:id="rId39"/>
    <p:sldLayoutId id="2147483877" r:id="rId40"/>
    <p:sldLayoutId id="2147483878" r:id="rId41"/>
    <p:sldLayoutId id="2147483879" r:id="rId42"/>
    <p:sldLayoutId id="2147483880" r:id="rId43"/>
    <p:sldLayoutId id="2147483881" r:id="rId44"/>
    <p:sldLayoutId id="2147483882" r:id="rId45"/>
    <p:sldLayoutId id="2147483883" r:id="rId46"/>
    <p:sldLayoutId id="2147483884" r:id="rId47"/>
    <p:sldLayoutId id="2147483885" r:id="rId48"/>
    <p:sldLayoutId id="2147483886" r:id="rId49"/>
    <p:sldLayoutId id="2147483887" r:id="rId50"/>
    <p:sldLayoutId id="2147483888" r:id="rId51"/>
    <p:sldLayoutId id="2147483889" r:id="rId52"/>
    <p:sldLayoutId id="2147483890" r:id="rId53"/>
    <p:sldLayoutId id="2147483891" r:id="rId54"/>
    <p:sldLayoutId id="2147483892" r:id="rId55"/>
    <p:sldLayoutId id="2147483893" r:id="rId56"/>
    <p:sldLayoutId id="2147483894" r:id="rId57"/>
  </p:sldLayoutIdLst>
  <p:txStyles>
    <p:titleStyle>
      <a:lvl1pPr algn="l" defTabSz="342904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1pPr>
    </p:titleStyle>
    <p:bodyStyle>
      <a:lvl1pPr marL="213750" indent="-213750" algn="l" defTabSz="342904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charset="0"/>
        <a:buChar char="•"/>
        <a:defRPr lang="en-US" sz="1600" kern="1200" dirty="0" smtClean="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1pPr>
      <a:lvl2pPr marL="493202" indent="-249750" algn="l" defTabSz="342904" rtl="0" eaLnBrk="1" latinLnBrk="0" hangingPunct="1">
        <a:lnSpc>
          <a:spcPct val="90000"/>
        </a:lnSpc>
        <a:spcBef>
          <a:spcPts val="400"/>
        </a:spcBef>
        <a:buClr>
          <a:schemeClr val="accent3"/>
        </a:buClr>
        <a:buFont typeface=".AppleSystemUIFont" charset="-120"/>
        <a:buChar char="›"/>
        <a:defRPr lang="en-US" sz="1400" kern="1200" dirty="0" smtClean="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2pPr>
      <a:lvl3pPr marL="676800" indent="-171450" algn="l" defTabSz="342904" rtl="0" eaLnBrk="1" latinLnBrk="0" hangingPunct="1">
        <a:lnSpc>
          <a:spcPct val="90000"/>
        </a:lnSpc>
        <a:spcBef>
          <a:spcPts val="400"/>
        </a:spcBef>
        <a:buClr>
          <a:schemeClr val="accent3"/>
        </a:buClr>
        <a:buFont typeface=".AppleSystemUIFont" charset="-120"/>
        <a:buChar char="»"/>
        <a:defRPr lang="en-US" sz="1200" kern="1200" dirty="0" smtClean="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3pPr>
      <a:lvl4pPr marL="867600" indent="-171450" algn="l" defTabSz="342904" rtl="0" eaLnBrk="1" latinLnBrk="0" hangingPunct="1">
        <a:lnSpc>
          <a:spcPct val="90000"/>
        </a:lnSpc>
        <a:spcBef>
          <a:spcPts val="400"/>
        </a:spcBef>
        <a:buClr>
          <a:schemeClr val="accent3"/>
        </a:buClr>
        <a:buFont typeface=".AppleSystemUIFont" charset="-120"/>
        <a:buChar char="–"/>
        <a:defRPr lang="en-US" sz="1000" kern="1200" dirty="0" smtClean="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4pPr>
      <a:lvl5pPr marL="964800" indent="-135450" algn="l" defTabSz="342904" rtl="0" eaLnBrk="1" latinLnBrk="0" hangingPunct="1">
        <a:lnSpc>
          <a:spcPct val="90000"/>
        </a:lnSpc>
        <a:spcBef>
          <a:spcPts val="400"/>
        </a:spcBef>
        <a:buClr>
          <a:schemeClr val="accent3"/>
        </a:buClr>
        <a:buFont typeface=".AppleSystemUIFont" charset="-120"/>
        <a:buChar char="–"/>
        <a:defRPr lang="is-IS" sz="800" kern="1200" dirty="0">
          <a:solidFill>
            <a:schemeClr val="tx1"/>
          </a:solidFill>
          <a:latin typeface="Montserrat" pitchFamily="2" charset="77"/>
          <a:ea typeface="Montserrat" pitchFamily="2" charset="77"/>
          <a:cs typeface="Montserrat" pitchFamily="2" charset="77"/>
        </a:defRPr>
      </a:lvl5pPr>
      <a:lvl6pPr marL="942987" indent="-85726" algn="l" defTabSz="342904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39" indent="-85726" algn="l" defTabSz="342904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91" indent="-85726" algn="l" defTabSz="342904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43" indent="-85726" algn="l" defTabSz="342904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2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4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6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9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61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13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65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17" algn="l" defTabSz="342904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69" userDrawn="1">
          <p15:clr>
            <a:srgbClr val="F26B43"/>
          </p15:clr>
        </p15:guide>
        <p15:guide id="4" orient="horz" pos="2913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4" userDrawn="1">
          <p15:clr>
            <a:srgbClr val="F26B43"/>
          </p15:clr>
        </p15:guide>
        <p15:guide id="7" pos="453" userDrawn="1">
          <p15:clr>
            <a:srgbClr val="F26B43"/>
          </p15:clr>
        </p15:guide>
        <p15:guide id="8" pos="5307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adgjafar@vmst.is" TargetMode="External"/><Relationship Id="rId2" Type="http://schemas.openxmlformats.org/officeDocument/2006/relationships/hyperlink" Target="http://www.vinnumalastofnun.is/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nnumalastofnun.is/radgjof-og-thjonusta/starfsthjalfun-og-nam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nnumalastofnun.is/radgjof-og-thjonusta/starfsthjalfun-og-nam/namssamningar" TargetMode="Externa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nnumalastofnun.is/radgjof-og-thjonusta/starfsthjalfun-og-nam/namsstyrkir" TargetMode="Externa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es/public/language-selection" TargetMode="External"/><Relationship Id="rId2" Type="http://schemas.openxmlformats.org/officeDocument/2006/relationships/hyperlink" Target="https://vinnumalastofnun.is/atvinnuleitandi/atvinnuleysisbaetur-og-utlond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c.europa.eu/eures/public/en/homepage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thingi.is/lagas/nuna/2006055.html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nnumalastofnun.is/atvinnuleitandi/fjarhaedir-og-greidslur-atvinnuleysisbota/fjarhaedir-atvinnuleysisbota" TargetMode="External"/><Relationship Id="rId2" Type="http://schemas.openxmlformats.org/officeDocument/2006/relationships/hyperlink" Target="https://innskraning.island.is/?id=vmst.is&amp;design=true" TargetMode="Externa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nnumalastofnun.is/atvinnuleitandi/fjarhaedir-og-greidslur-atvinnuleysisbota/fjarhaedir-atvinnuleysisbota" TargetMode="Externa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kraning.island.is/?id=vmst.is&amp;design=true" TargetMode="Externa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nnumalastofnun.is/atvinnuleitandi/rettindi-og-skyldur/bidtimi-og-vidurlog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nnumalastofnun.is/radgjof-og-thjonusta/radgjafathjonusta/ferilskra-og-kynningarbref" TargetMode="Externa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innumalastofnun.is/storf-i-bodi/adrar-vinnumidlanir" TargetMode="External"/><Relationship Id="rId2" Type="http://schemas.openxmlformats.org/officeDocument/2006/relationships/hyperlink" Target="https://vinnumalastofnun.is/storf-i-bodi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ec.europa.eu/eures/public/language-selectio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vinnumalastofnun.is/um-okkur/thjonustuskrifstofur" TargetMode="Externa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sland.is/s/vinnumalastofnun" TargetMode="Externa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Lf18WCcM4GE" TargetMode="Externa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attur.is/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Hvað þarftu að vita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Upplýsingar til atvinnuleitenda</a:t>
            </a:r>
          </a:p>
        </p:txBody>
      </p:sp>
    </p:spTree>
    <p:extLst>
      <p:ext uri="{BB962C8B-B14F-4D97-AF65-F5344CB8AC3E}">
        <p14:creationId xmlns:p14="http://schemas.microsoft.com/office/powerpoint/2010/main" val="162527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80B8-0ACC-4FF1-8FA1-9AF435A3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Ráðgjöf og vinnumiðlun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AA19F-0D66-4A3A-8681-4F05F566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5" y="1371600"/>
            <a:ext cx="7060835" cy="32527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s-IS" sz="1400" dirty="0">
                <a:latin typeface="+mn-lt"/>
              </a:rPr>
              <a:t>Ráðgjafar Vinnumálastofnunar bjóða upp á fjölþætta ráðgjöf. Ráðgjöfin er ókeypis.</a:t>
            </a:r>
          </a:p>
          <a:p>
            <a:r>
              <a:rPr lang="is-IS" sz="1400" dirty="0">
                <a:latin typeface="+mn-lt"/>
              </a:rPr>
              <a:t>Boðið er upp á:</a:t>
            </a:r>
          </a:p>
          <a:p>
            <a:pPr lvl="1"/>
            <a:r>
              <a:rPr lang="is-IS" sz="1200" i="1" dirty="0">
                <a:latin typeface="Calibri" panose="020F0502020204030204" pitchFamily="34" charset="0"/>
                <a:cs typeface="Calibri" panose="020F0502020204030204" pitchFamily="34" charset="0"/>
              </a:rPr>
              <a:t>Aðstoð við gerð ferilskrár, kynningarbréfs og undirbúning fyrir atvinnuviðtal. </a:t>
            </a:r>
          </a:p>
          <a:p>
            <a:pPr lvl="1"/>
            <a:r>
              <a:rPr lang="is-IS" sz="1200" i="1" dirty="0">
                <a:latin typeface="+mn-lt"/>
              </a:rPr>
              <a:t>Aðstoð við að setja sér markmið í atvinnuleit</a:t>
            </a:r>
          </a:p>
          <a:p>
            <a:pPr lvl="1"/>
            <a:r>
              <a:rPr lang="is-IS" sz="1200" i="1" dirty="0">
                <a:latin typeface="+mn-lt"/>
              </a:rPr>
              <a:t>Áhugasviðskannanir</a:t>
            </a:r>
          </a:p>
          <a:p>
            <a:pPr lvl="1"/>
            <a:r>
              <a:rPr lang="is-IS" sz="1200" i="1" dirty="0">
                <a:latin typeface="+mn-lt"/>
              </a:rPr>
              <a:t>Leiðbeiningar varðandi náms- og starfsval og möguleikar skoðaðir á starfsþjálfunar- og námstækifærum. </a:t>
            </a:r>
          </a:p>
          <a:p>
            <a:pPr lvl="1"/>
            <a:r>
              <a:rPr lang="is-IS" sz="1200" i="1" dirty="0">
                <a:latin typeface="+mn-lt"/>
              </a:rPr>
              <a:t>Aðstoð inn á vinnustað – Atvinna með stuðningi</a:t>
            </a:r>
          </a:p>
          <a:p>
            <a:pPr lvl="1"/>
            <a:endParaRPr lang="is-IS" i="1" dirty="0">
              <a:latin typeface="+mn-lt"/>
            </a:endParaRPr>
          </a:p>
          <a:p>
            <a:r>
              <a:rPr lang="is-IS" sz="1400" dirty="0">
                <a:latin typeface="+mn-lt"/>
              </a:rPr>
              <a:t>Tímapantanir á vef Vinnumálastofnunar </a:t>
            </a:r>
            <a:r>
              <a:rPr lang="is-IS" sz="1400" dirty="0">
                <a:latin typeface="+mn-lt"/>
                <a:hlinkClick r:id="rId2"/>
              </a:rPr>
              <a:t>www.vinnumalastofnun.is</a:t>
            </a:r>
            <a:r>
              <a:rPr lang="is-IS" sz="1400" dirty="0">
                <a:latin typeface="+mn-lt"/>
              </a:rPr>
              <a:t>  með því að smella á hnappinn „Panta tíma“  Hægt er að velja um tíma í almenna ráðgjöf eða panta tíma hjá ráðgjafa (sjá skáskot á glæru 34).</a:t>
            </a:r>
          </a:p>
          <a:p>
            <a:endParaRPr lang="is-IS" sz="1400" dirty="0">
              <a:latin typeface="+mn-lt"/>
            </a:endParaRPr>
          </a:p>
          <a:p>
            <a:r>
              <a:rPr lang="is-IS" sz="1400" dirty="0">
                <a:latin typeface="+mn-lt"/>
              </a:rPr>
              <a:t>Einnig má senda tölvupóst á netfangið </a:t>
            </a:r>
            <a:r>
              <a:rPr lang="is-IS" sz="1400" dirty="0">
                <a:latin typeface="+mn-lt"/>
                <a:hlinkClick r:id="rId3"/>
              </a:rPr>
              <a:t>radgjafar@vmst.is</a:t>
            </a:r>
            <a:r>
              <a:rPr lang="is-IS" sz="1400" dirty="0">
                <a:latin typeface="+mn-lt"/>
              </a:rPr>
              <a:t> eða beint til viðkomandi þjónustuskrifstofu.</a:t>
            </a:r>
          </a:p>
        </p:txBody>
      </p:sp>
    </p:spTree>
    <p:extLst>
      <p:ext uri="{BB962C8B-B14F-4D97-AF65-F5344CB8AC3E}">
        <p14:creationId xmlns:p14="http://schemas.microsoft.com/office/powerpoint/2010/main" val="203840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D74B-6C50-438F-972B-573DAE4B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Vinnumarkaðsúrræðin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554BA-FEC7-4948-975F-DD3083ACD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04" y="1267326"/>
            <a:ext cx="6411495" cy="30239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is-IS" b="1" dirty="0">
                <a:latin typeface="+mn-lt"/>
              </a:rPr>
              <a:t>Markmið vinnumarkaðsúrræða er að:</a:t>
            </a:r>
          </a:p>
          <a:p>
            <a:pPr lvl="1"/>
            <a:r>
              <a:rPr lang="is-IS" dirty="0">
                <a:latin typeface="+mn-lt"/>
              </a:rPr>
              <a:t>Sporna gegn atvinnuleysi</a:t>
            </a:r>
          </a:p>
          <a:p>
            <a:pPr lvl="1"/>
            <a:r>
              <a:rPr lang="is-IS" dirty="0">
                <a:latin typeface="+mn-lt"/>
              </a:rPr>
              <a:t>Auðvelda fólki að halda virkni</a:t>
            </a:r>
          </a:p>
          <a:p>
            <a:pPr lvl="1"/>
            <a:r>
              <a:rPr lang="is-IS" dirty="0">
                <a:latin typeface="+mn-lt"/>
              </a:rPr>
              <a:t>Stuðla að tengslum við atvinnulífið</a:t>
            </a:r>
          </a:p>
          <a:p>
            <a:pPr lvl="1"/>
            <a:r>
              <a:rPr lang="is-IS" dirty="0">
                <a:latin typeface="+mn-lt"/>
              </a:rPr>
              <a:t>Viðhalda og öðlast nýja færni/hæfni</a:t>
            </a:r>
          </a:p>
          <a:p>
            <a:pPr lvl="0">
              <a:spcAft>
                <a:spcPts val="600"/>
              </a:spcAft>
              <a:buClr>
                <a:srgbClr val="999999"/>
              </a:buClr>
            </a:pPr>
            <a:r>
              <a:rPr lang="is-IS" b="1" dirty="0">
                <a:solidFill>
                  <a:srgbClr val="262626"/>
                </a:solidFill>
                <a:latin typeface="+mn-lt"/>
              </a:rPr>
              <a:t>Tegundir vinnumarkaðsúrræða:</a:t>
            </a:r>
          </a:p>
          <a:p>
            <a:pPr lvl="1">
              <a:buClr>
                <a:srgbClr val="999999"/>
              </a:buClr>
            </a:pPr>
            <a:r>
              <a:rPr lang="is-IS" b="1" dirty="0">
                <a:solidFill>
                  <a:srgbClr val="262626"/>
                </a:solidFill>
                <a:latin typeface="+mn-lt"/>
              </a:rPr>
              <a:t>Starfstengd vinnumarkaðsúrræði</a:t>
            </a:r>
          </a:p>
          <a:p>
            <a:pPr lvl="2">
              <a:buClr>
                <a:srgbClr val="999999"/>
              </a:buClr>
            </a:pPr>
            <a:r>
              <a:rPr lang="is-IS" sz="1400" dirty="0">
                <a:solidFill>
                  <a:srgbClr val="262626"/>
                </a:solidFill>
                <a:latin typeface="+mn-lt"/>
              </a:rPr>
              <a:t>Ráðningarstyrkur, Nýsköpunarstyrkur og Frumkvæði</a:t>
            </a:r>
          </a:p>
          <a:p>
            <a:pPr lvl="1">
              <a:buClr>
                <a:srgbClr val="999999"/>
              </a:buClr>
            </a:pPr>
            <a:r>
              <a:rPr lang="is-IS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Námsúrræði</a:t>
            </a:r>
          </a:p>
          <a:p>
            <a:pPr lvl="2">
              <a:buClr>
                <a:srgbClr val="999999"/>
              </a:buClr>
            </a:pPr>
            <a:r>
              <a:rPr lang="is-IS" sz="14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Námskeið, námsstyrkur og námssamningur.</a:t>
            </a:r>
          </a:p>
          <a:p>
            <a:pPr lvl="1">
              <a:buClr>
                <a:srgbClr val="999999"/>
              </a:buClr>
            </a:pPr>
            <a:r>
              <a:rPr lang="is-IS" b="1" dirty="0">
                <a:solidFill>
                  <a:srgbClr val="262626"/>
                </a:solidFill>
                <a:latin typeface="+mn-lt"/>
              </a:rPr>
              <a:t>Önnur úrræði</a:t>
            </a:r>
          </a:p>
          <a:p>
            <a:pPr lvl="2"/>
            <a:r>
              <a:rPr lang="is-IS" sz="1400" dirty="0">
                <a:latin typeface="+mn-lt"/>
              </a:rPr>
              <a:t>Sjálfboðaliðastarf og atvinnutengd endurhæfing</a:t>
            </a:r>
          </a:p>
          <a:p>
            <a:pPr lvl="2"/>
            <a:endParaRPr lang="is-IS" sz="800" dirty="0">
              <a:latin typeface="+mn-lt"/>
            </a:endParaRPr>
          </a:p>
          <a:p>
            <a:pPr marL="243452" lvl="1" indent="0">
              <a:buNone/>
            </a:pPr>
            <a:r>
              <a:rPr lang="is-IS" dirty="0">
                <a:latin typeface="+mn-lt"/>
              </a:rPr>
              <a:t> 		Frekari upplýsingar á heimasíðunni: </a:t>
            </a:r>
            <a:r>
              <a:rPr lang="is-IS" dirty="0">
                <a:latin typeface="+mn-lt"/>
                <a:hlinkClick r:id="rId2"/>
              </a:rPr>
              <a:t>Starfsþjálfun og nám  </a:t>
            </a:r>
            <a:endParaRPr lang="is-I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6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AE7F5C-FBBA-4CAF-BD8E-95C6D8507FA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51760" y="803723"/>
            <a:ext cx="2978739" cy="1418109"/>
          </a:xfrm>
        </p:spPr>
        <p:txBody>
          <a:bodyPr>
            <a:normAutofit/>
          </a:bodyPr>
          <a:lstStyle/>
          <a:p>
            <a:pPr marL="0" marR="0" lvl="0" indent="0" algn="ctr" defTabSz="342904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Tx/>
              <a:buFont typeface="Arial" charset="0"/>
              <a:buNone/>
              <a:tabLst/>
              <a:defRPr/>
            </a:pPr>
            <a:r>
              <a:rPr kumimoji="0" lang="is-IS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</a:rPr>
              <a:t>Vegna náms á framhaldsskólastigi samhliða virkri atvinnuleit þarf að gera námssamning við Vinnumálastofnun.</a:t>
            </a:r>
          </a:p>
          <a:p>
            <a:pPr marL="0" marR="0" lvl="0" indent="0" algn="ctr" defTabSz="342904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Tx/>
              <a:buFont typeface="Arial" charset="0"/>
              <a:buNone/>
              <a:tabLst/>
              <a:defRPr/>
            </a:pP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</a:rPr>
              <a:t>Hámark 12 </a:t>
            </a:r>
            <a:r>
              <a:rPr kumimoji="0" lang="is-I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</a:rPr>
              <a:t>fein</a:t>
            </a:r>
            <a:r>
              <a:rPr kumimoji="0" lang="is-IS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</a:rPr>
              <a:t>. á önn</a:t>
            </a:r>
            <a:endParaRPr kumimoji="0" lang="is-IS" sz="15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</a:endParaRPr>
          </a:p>
          <a:p>
            <a:pPr algn="ctr"/>
            <a:endParaRPr lang="is-IS" sz="1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0F56B-7689-401D-805A-AD365DE907D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651760" y="2673726"/>
            <a:ext cx="2978739" cy="1597653"/>
          </a:xfrm>
        </p:spPr>
        <p:txBody>
          <a:bodyPr>
            <a:normAutofit/>
          </a:bodyPr>
          <a:lstStyle/>
          <a:p>
            <a:pPr algn="ctr"/>
            <a:endParaRPr lang="is-IS" sz="14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9B65E-350D-4F99-9C61-6E2DAC3EA9B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806485" y="803723"/>
            <a:ext cx="2978739" cy="1524033"/>
          </a:xfrm>
        </p:spPr>
        <p:txBody>
          <a:bodyPr>
            <a:normAutofit/>
          </a:bodyPr>
          <a:lstStyle/>
          <a:p>
            <a:pPr marL="0" marR="0" lvl="0" indent="0" algn="ctr" defTabSz="342904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Tx/>
              <a:buFont typeface="Arial" charset="0"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</a:rPr>
              <a:t>Vegna náms á háskólastigi </a:t>
            </a:r>
          </a:p>
          <a:p>
            <a:pPr marL="0" marR="0" lvl="0" indent="0" algn="ctr" defTabSz="342904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Tx/>
              <a:buFont typeface="Arial" charset="0"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</a:rPr>
              <a:t>samhliða virkri atvinnuleit er gerður námssamningur fyrir </a:t>
            </a:r>
          </a:p>
          <a:p>
            <a:pPr marL="0" marR="0" lvl="0" indent="0" algn="ctr" defTabSz="342904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Tx/>
              <a:buFont typeface="Arial" charset="0"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</a:rPr>
              <a:t>allt að </a:t>
            </a: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</a:rPr>
              <a:t>12 ECTS ein.</a:t>
            </a:r>
          </a:p>
          <a:p>
            <a:pPr marL="0" marR="0" lvl="0" indent="0" algn="ctr" defTabSz="342904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Tx/>
              <a:buFont typeface="Arial" charset="0"/>
              <a:buNone/>
              <a:tabLst/>
              <a:defRPr/>
            </a:pPr>
            <a:endParaRPr kumimoji="0" lang="is-IS" sz="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342904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9999"/>
              </a:buClr>
              <a:buSzTx/>
              <a:buFont typeface="Arial" charset="0"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</a:rPr>
              <a:t>Með fleiri einingum á misseri skerðast bætur um ákveðið hlutfall.</a:t>
            </a:r>
          </a:p>
          <a:p>
            <a:pPr algn="ctr"/>
            <a:endParaRPr lang="is-IS" sz="10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4942D-A225-421D-93AE-30259D54124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806486" y="3082597"/>
            <a:ext cx="2978739" cy="994104"/>
          </a:xfrm>
        </p:spPr>
        <p:txBody>
          <a:bodyPr>
            <a:normAutofit/>
          </a:bodyPr>
          <a:lstStyle/>
          <a:p>
            <a:pPr algn="ctr"/>
            <a:r>
              <a:rPr lang="is-IS" sz="1400" dirty="0">
                <a:latin typeface="+mn-lt"/>
              </a:rPr>
              <a:t>Nánari upplýsingar á </a:t>
            </a:r>
          </a:p>
          <a:p>
            <a:pPr algn="ctr"/>
            <a:r>
              <a:rPr lang="is-IS" sz="1400" dirty="0">
                <a:latin typeface="+mn-lt"/>
              </a:rPr>
              <a:t>vefsíðu Vinnumálastofnunar:  </a:t>
            </a:r>
            <a:r>
              <a:rPr lang="is-IS" sz="1400" dirty="0">
                <a:latin typeface="+mn-lt"/>
                <a:hlinkClick r:id="rId2"/>
              </a:rPr>
              <a:t>Námssamningar.</a:t>
            </a:r>
            <a:endParaRPr lang="is-IS" sz="1400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D484CF-B2F7-4C3A-AE7E-24623450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>
                <a:latin typeface="+mn-lt"/>
              </a:rPr>
              <a:t>Nám og atvinnuleysis-bætur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E1DAD3-D26F-4F5D-8E84-0615E8BAC6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774" y="1580147"/>
            <a:ext cx="1939439" cy="311216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200" dirty="0">
                <a:latin typeface="+mn-lt"/>
              </a:rPr>
              <a:t>Almennt er </a:t>
            </a:r>
            <a:r>
              <a:rPr lang="is-IS" sz="1200" b="1" dirty="0">
                <a:latin typeface="+mn-lt"/>
              </a:rPr>
              <a:t>ekki heimilt að stunda nám samhliða greiðslu atvinnuleysisbóta</a:t>
            </a:r>
            <a:r>
              <a:rPr lang="is-IS" sz="1200" dirty="0">
                <a:latin typeface="+mn-lt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200" dirty="0">
                <a:latin typeface="+mn-lt"/>
              </a:rPr>
              <a:t>Á því getur þó verið undantekning því </a:t>
            </a:r>
            <a:r>
              <a:rPr lang="is-IS" sz="1200" b="1" dirty="0">
                <a:latin typeface="+mn-lt"/>
              </a:rPr>
              <a:t>að uppfylltum ákveðnum skilyrðum getur verið heimilt að stunda nám</a:t>
            </a:r>
            <a:r>
              <a:rPr lang="is-IS" sz="1200" dirty="0">
                <a:latin typeface="+mn-lt"/>
              </a:rPr>
              <a:t> samhliða atvinnuleit og greiðslu bóta.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200" dirty="0">
                <a:latin typeface="+mn-lt"/>
              </a:rPr>
              <a:t>Slíkt nám atvinnuleitanda þarf að vera </a:t>
            </a:r>
            <a:r>
              <a:rPr lang="is-IS" sz="1200" b="1" dirty="0">
                <a:latin typeface="+mn-lt"/>
              </a:rPr>
              <a:t>samþykkt af Vinnumálastofnun </a:t>
            </a:r>
            <a:r>
              <a:rPr lang="is-IS" sz="1200" dirty="0">
                <a:latin typeface="+mn-lt"/>
              </a:rPr>
              <a:t>og uppfylla ákveðin skilyrði skv. reglugerð. Mikilvægt að ráðfæra sig við ráðgjafa VMST vegna náms samhliða atvinnuleit.</a:t>
            </a:r>
          </a:p>
          <a:p>
            <a:endParaRPr lang="is-IS" sz="1100" dirty="0"/>
          </a:p>
        </p:txBody>
      </p:sp>
    </p:spTree>
    <p:extLst>
      <p:ext uri="{BB962C8B-B14F-4D97-AF65-F5344CB8AC3E}">
        <p14:creationId xmlns:p14="http://schemas.microsoft.com/office/powerpoint/2010/main" val="311563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007ADC-3FE0-427E-BBA5-E6CEF7BA79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51760" y="924334"/>
            <a:ext cx="2602029" cy="1270403"/>
          </a:xfrm>
        </p:spPr>
        <p:txBody>
          <a:bodyPr>
            <a:normAutofit/>
          </a:bodyPr>
          <a:lstStyle/>
          <a:p>
            <a:pPr algn="ctr"/>
            <a:r>
              <a:rPr lang="is-IS" sz="1400" dirty="0">
                <a:latin typeface="+mn-lt"/>
              </a:rPr>
              <a:t>Skilyrði er að námið </a:t>
            </a:r>
          </a:p>
          <a:p>
            <a:pPr algn="ctr"/>
            <a:r>
              <a:rPr lang="is-IS" sz="1400" b="1" dirty="0">
                <a:latin typeface="+mn-lt"/>
              </a:rPr>
              <a:t>auki líkur á vinnu </a:t>
            </a:r>
          </a:p>
          <a:p>
            <a:pPr algn="ctr"/>
            <a:r>
              <a:rPr lang="is-IS" sz="1400" dirty="0">
                <a:latin typeface="+mn-lt"/>
              </a:rPr>
              <a:t>og að umsækjandi sé kominn með staðfestan bótarétt.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1D15-6031-49B4-BA01-61F287A3D52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651760" y="2948763"/>
            <a:ext cx="3211629" cy="1675624"/>
          </a:xfrm>
        </p:spPr>
        <p:txBody>
          <a:bodyPr>
            <a:normAutofit/>
          </a:bodyPr>
          <a:lstStyle/>
          <a:p>
            <a:pPr algn="ctr"/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Námsstyrkur er veittur til greiðslu </a:t>
            </a:r>
          </a:p>
          <a:p>
            <a:pPr algn="ctr"/>
            <a:r>
              <a:rPr lang="is-I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hluta námsskeiðsgjalda </a:t>
            </a:r>
          </a:p>
          <a:p>
            <a:pPr algn="ctr"/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vegna annarra námskeiða en þeirra sem Vinnumálastofnun stendur fyrir (valnámskeið).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ED4E5-A1A1-44DB-9893-E8E8B5889F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511800" y="936784"/>
            <a:ext cx="3273426" cy="1420698"/>
          </a:xfrm>
        </p:spPr>
        <p:txBody>
          <a:bodyPr>
            <a:normAutofit/>
          </a:bodyPr>
          <a:lstStyle/>
          <a:p>
            <a:pPr algn="ctr"/>
            <a:r>
              <a:rPr lang="is-IS" sz="1400" dirty="0">
                <a:latin typeface="+mn-lt"/>
              </a:rPr>
              <a:t>Námsstyrkur getur að hámarki verið </a:t>
            </a:r>
          </a:p>
          <a:p>
            <a:pPr algn="ctr"/>
            <a:r>
              <a:rPr lang="is-IS" sz="1400" b="1" dirty="0">
                <a:latin typeface="+mn-lt"/>
              </a:rPr>
              <a:t>75% af námskeiðsgjaldi, </a:t>
            </a:r>
          </a:p>
          <a:p>
            <a:pPr algn="ctr"/>
            <a:r>
              <a:rPr lang="is-IS" sz="1400" dirty="0">
                <a:latin typeface="+mn-lt"/>
              </a:rPr>
              <a:t>eða hæst </a:t>
            </a:r>
            <a:r>
              <a:rPr lang="is-IS" sz="1400" b="1" dirty="0">
                <a:latin typeface="+mn-lt"/>
              </a:rPr>
              <a:t>kr. 80.000 á ári</a:t>
            </a:r>
            <a:r>
              <a:rPr lang="is-IS" sz="1400" dirty="0">
                <a:latin typeface="+mn-lt"/>
              </a:rPr>
              <a:t>.</a:t>
            </a:r>
          </a:p>
          <a:p>
            <a:pPr algn="ctr"/>
            <a:endParaRPr lang="is-IS" sz="18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1E15F1-7A8B-4CC0-8C16-EB116FF3786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69000" y="2948763"/>
            <a:ext cx="2816225" cy="791388"/>
          </a:xfrm>
        </p:spPr>
        <p:txBody>
          <a:bodyPr>
            <a:normAutofit/>
          </a:bodyPr>
          <a:lstStyle/>
          <a:p>
            <a:pPr algn="ctr"/>
            <a:r>
              <a:rPr lang="is-IS" sz="1400" dirty="0">
                <a:latin typeface="+mn-lt"/>
              </a:rPr>
              <a:t>Nánari upplýsingar um námsstyrki á vefsíðu VMST: </a:t>
            </a:r>
            <a:r>
              <a:rPr lang="is-IS" sz="1400" dirty="0">
                <a:latin typeface="+mn-lt"/>
                <a:hlinkClick r:id="rId2"/>
              </a:rPr>
              <a:t>Námsstyrkir</a:t>
            </a:r>
            <a:endParaRPr lang="is-IS" sz="1400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E37F16-F1AC-4261-B262-6532C324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>
                <a:latin typeface="+mn-lt"/>
              </a:rPr>
              <a:t>Námskeið og námsstyrkir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C9D99A-B298-4644-A3FE-07676B0178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774" y="1566529"/>
            <a:ext cx="1939439" cy="30578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200" dirty="0">
                <a:latin typeface="+mn-lt"/>
              </a:rPr>
              <a:t>Vinnumálastofnun býður atvinnuleitendum að taka þátt í námstengdum vinnumarkaðsúrræðum.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200" dirty="0">
                <a:latin typeface="+mn-lt"/>
              </a:rPr>
              <a:t>Annars vegar er um að ræða námskeið sem Vinnumálastofnun skipuleggur og boðar á (</a:t>
            </a:r>
            <a:r>
              <a:rPr lang="is-IS" sz="1200" b="1" dirty="0">
                <a:latin typeface="+mn-lt"/>
              </a:rPr>
              <a:t>skyldunámskeið</a:t>
            </a:r>
            <a:r>
              <a:rPr lang="is-IS" sz="1200" dirty="0">
                <a:latin typeface="+mn-lt"/>
              </a:rPr>
              <a:t>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200" dirty="0">
                <a:latin typeface="+mn-lt"/>
              </a:rPr>
              <a:t>Hins vegar er um að ræða ýmis </a:t>
            </a:r>
            <a:r>
              <a:rPr lang="is-IS" sz="1200" b="1" dirty="0">
                <a:latin typeface="+mn-lt"/>
              </a:rPr>
              <a:t>valnámskeið</a:t>
            </a:r>
            <a:r>
              <a:rPr lang="is-IS" sz="1200" dirty="0">
                <a:latin typeface="+mn-lt"/>
              </a:rPr>
              <a:t> sem eru í boði  og atvinnuleitendur geta óskað eftir skráningu á.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s-IS" sz="1000" dirty="0"/>
          </a:p>
        </p:txBody>
      </p:sp>
    </p:spTree>
    <p:extLst>
      <p:ext uri="{BB962C8B-B14F-4D97-AF65-F5344CB8AC3E}">
        <p14:creationId xmlns:p14="http://schemas.microsoft.com/office/powerpoint/2010/main" val="410981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1C86-92CF-4B51-83DB-F35F8305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Atvinnuleit í Evrópu – Flutningur bótaréttar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94B5-A1B4-48BF-9115-02574200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73" y="1339702"/>
            <a:ext cx="6849979" cy="3284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b="1" dirty="0">
                <a:latin typeface="+mn-lt"/>
              </a:rPr>
              <a:t>U-2 vottorð:</a:t>
            </a:r>
          </a:p>
          <a:p>
            <a:pPr marL="243452" lvl="1" indent="0">
              <a:buNone/>
            </a:pPr>
            <a:r>
              <a:rPr lang="is-IS" sz="1600" dirty="0">
                <a:latin typeface="+mn-lt"/>
              </a:rPr>
              <a:t>Veitir þeim sem eiga staðfestan rétt til atvinnuleysisbóta heimild til að leita að starfi erlendis í allt að þrjá mánuði á greiddum atvinnuleysisbótum frá Íslandi.  Gildir aðeins um lönd innan Evrópu.</a:t>
            </a:r>
          </a:p>
          <a:p>
            <a:pPr lvl="2"/>
            <a:r>
              <a:rPr lang="is-IS" sz="1600" dirty="0">
                <a:latin typeface="+mn-lt"/>
              </a:rPr>
              <a:t>Afgreiðsla U-2 umsókna tekur 3-4 vikur</a:t>
            </a:r>
          </a:p>
          <a:p>
            <a:pPr lvl="2"/>
            <a:r>
              <a:rPr lang="is-IS" sz="1600" dirty="0">
                <a:latin typeface="+mn-lt"/>
              </a:rPr>
              <a:t>Nánari upplýsingar á vefsíðu Vinnumálastofnunar: </a:t>
            </a:r>
          </a:p>
          <a:p>
            <a:pPr marL="505350" lvl="2" indent="0">
              <a:buNone/>
            </a:pPr>
            <a:r>
              <a:rPr lang="is-IS" dirty="0" err="1">
                <a:hlinkClick r:id="rId2"/>
              </a:rPr>
              <a:t>Atvinnululeysisbætur</a:t>
            </a:r>
            <a:r>
              <a:rPr lang="is-IS" dirty="0">
                <a:hlinkClick r:id="rId2"/>
              </a:rPr>
              <a:t> og útlönd | Vinnumálastofnun (vinnumalastofnun.is)</a:t>
            </a:r>
            <a:r>
              <a:rPr lang="is-IS" dirty="0"/>
              <a:t> </a:t>
            </a:r>
          </a:p>
          <a:p>
            <a:pPr marL="505350" lvl="2" indent="0">
              <a:buNone/>
            </a:pPr>
            <a:endParaRPr lang="is-IS" dirty="0">
              <a:latin typeface="+mn-lt"/>
            </a:endParaRPr>
          </a:p>
          <a:p>
            <a:pPr marL="0" indent="0">
              <a:buNone/>
            </a:pPr>
            <a:r>
              <a:rPr lang="is-IS" b="1" dirty="0">
                <a:latin typeface="Calibri" panose="020F0502020204030204" pitchFamily="34" charset="0"/>
                <a:cs typeface="Calibri" panose="020F0502020204030204" pitchFamily="34" charset="0"/>
              </a:rPr>
              <a:t>EURES vefgáttin:  </a:t>
            </a:r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Upplýsingar um laus störf í Evrópu. </a:t>
            </a:r>
          </a:p>
          <a:p>
            <a:pPr marL="0" indent="0">
              <a:buNone/>
            </a:pPr>
            <a:r>
              <a:rPr lang="is-IS" sz="1200" dirty="0">
                <a:hlinkClick r:id="rId3"/>
              </a:rPr>
              <a:t>EURES - The European </a:t>
            </a:r>
            <a:r>
              <a:rPr lang="is-IS" sz="1200" dirty="0" err="1">
                <a:hlinkClick r:id="rId3"/>
              </a:rPr>
              <a:t>job</a:t>
            </a:r>
            <a:r>
              <a:rPr lang="is-IS" sz="1200" dirty="0">
                <a:hlinkClick r:id="rId3"/>
              </a:rPr>
              <a:t> </a:t>
            </a:r>
            <a:r>
              <a:rPr lang="is-IS" sz="1200" dirty="0" err="1">
                <a:hlinkClick r:id="rId3"/>
              </a:rPr>
              <a:t>mobility</a:t>
            </a:r>
            <a:r>
              <a:rPr lang="is-IS" sz="1200" dirty="0">
                <a:hlinkClick r:id="rId3"/>
              </a:rPr>
              <a:t> </a:t>
            </a:r>
            <a:r>
              <a:rPr lang="is-IS" sz="1200" dirty="0" err="1">
                <a:hlinkClick r:id="rId3"/>
              </a:rPr>
              <a:t>portal</a:t>
            </a:r>
            <a:r>
              <a:rPr lang="is-IS" sz="1200" dirty="0">
                <a:hlinkClick r:id="rId3"/>
              </a:rPr>
              <a:t> - European </a:t>
            </a:r>
            <a:r>
              <a:rPr lang="is-IS" sz="1200" dirty="0" err="1">
                <a:hlinkClick r:id="rId3"/>
              </a:rPr>
              <a:t>Commission</a:t>
            </a:r>
            <a:r>
              <a:rPr lang="is-IS" sz="1200" dirty="0">
                <a:hlinkClick r:id="rId3"/>
              </a:rPr>
              <a:t> (europa.eu)</a:t>
            </a:r>
            <a:endParaRPr lang="is-IS" sz="1200" dirty="0"/>
          </a:p>
          <a:p>
            <a:pPr marL="0" indent="0">
              <a:buNone/>
            </a:pPr>
            <a:r>
              <a:rPr lang="is-IS" sz="1200" dirty="0"/>
              <a:t> </a:t>
            </a:r>
            <a:endParaRPr lang="is-I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s-IS" b="1" dirty="0">
                <a:latin typeface="Calibri" panose="020F0502020204030204" pitchFamily="34" charset="0"/>
                <a:cs typeface="Calibri" panose="020F0502020204030204" pitchFamily="34" charset="0"/>
              </a:rPr>
              <a:t>EURES ráðgjöf:	</a:t>
            </a:r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Veittar upplýsingar um atvinnuleit í Evrópu.  </a:t>
            </a:r>
            <a:r>
              <a:rPr lang="is-IS" sz="1600" dirty="0">
                <a:latin typeface="Calibri" panose="020F0502020204030204" pitchFamily="34" charset="0"/>
                <a:cs typeface="Calibri" panose="020F0502020204030204" pitchFamily="34" charset="0"/>
              </a:rPr>
              <a:t>Hjá VMST starfa 					EURES ráðgjafar sem veita ráðgjöf og miðla í störf.</a:t>
            </a:r>
          </a:p>
          <a:p>
            <a:pPr marL="243452" lvl="1" indent="0">
              <a:buNone/>
            </a:pPr>
            <a:endParaRPr lang="is-I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6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5AEA78BC-9CCB-4609-8B8E-2E11BB91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EURES -  </a:t>
            </a:r>
            <a:r>
              <a:rPr lang="en-GB" dirty="0" err="1"/>
              <a:t>Evrópsk</a:t>
            </a:r>
            <a:r>
              <a:rPr lang="en-GB" dirty="0"/>
              <a:t> </a:t>
            </a:r>
            <a:r>
              <a:rPr lang="en-GB" dirty="0" err="1"/>
              <a:t>vinnumiðlun</a:t>
            </a:r>
            <a:r>
              <a:rPr lang="en-GB" dirty="0"/>
              <a:t>  </a:t>
            </a:r>
            <a:r>
              <a:rPr lang="en-GB" sz="1400" dirty="0"/>
              <a:t>The European Job Mobility Portal</a:t>
            </a:r>
            <a:endParaRPr lang="is-IS" sz="1400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75A5275B-EB40-49DA-ABDB-E40E8DEC4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Í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vefgátt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EURES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https://ec.europa.eu/eures/public/en/homepage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að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finna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mikið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af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gagnlegum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upplýsingum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varðandi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atvinnuleit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í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öðrum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Evrópulöndum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s-I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68E99F4D-1AAC-4431-8E99-00C75C92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013" y="3765550"/>
            <a:ext cx="839108" cy="942314"/>
          </a:xfrm>
          <a:prstGeom prst="rect">
            <a:avLst/>
          </a:prstGeom>
        </p:spPr>
      </p:pic>
      <p:pic>
        <p:nvPicPr>
          <p:cNvPr id="6" name="Mynd 5">
            <a:extLst>
              <a:ext uri="{FF2B5EF4-FFF2-40B4-BE49-F238E27FC236}">
                <a16:creationId xmlns:a16="http://schemas.microsoft.com/office/drawing/2014/main" id="{DBF0F9B1-4D98-41F0-A724-F920DBCA9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24" y="1913114"/>
            <a:ext cx="4202476" cy="27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9CD1-E228-48A0-A91C-2EF0DF025B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2E82B-63D8-468A-8C28-CB7F467BF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" y="2983406"/>
            <a:ext cx="3498850" cy="914027"/>
          </a:xfrm>
        </p:spPr>
        <p:txBody>
          <a:bodyPr>
            <a:noAutofit/>
          </a:bodyPr>
          <a:lstStyle/>
          <a:p>
            <a:r>
              <a:rPr lang="is-IS" sz="2800" dirty="0">
                <a:latin typeface="+mn-lt"/>
              </a:rPr>
              <a:t>Atvinnuleit – </a:t>
            </a:r>
          </a:p>
          <a:p>
            <a:r>
              <a:rPr lang="is-IS" sz="2800" dirty="0">
                <a:latin typeface="+mn-lt"/>
              </a:rPr>
              <a:t>Réttindi og skyldur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D0A5308-EB4C-4964-8B4F-93AC180DEC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9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606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A938-4A70-4757-99CC-E982AA61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Réttur til atvinnuleysisbóta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0EB6D-938D-432C-B02C-0486FBCB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6" y="1339702"/>
            <a:ext cx="7049806" cy="328468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is-IS" sz="1700" b="1" dirty="0">
                <a:latin typeface="+mn-lt"/>
              </a:rPr>
              <a:t>Almenn skilyrði</a:t>
            </a:r>
          </a:p>
          <a:p>
            <a:pPr>
              <a:spcBef>
                <a:spcPts val="600"/>
              </a:spcBef>
            </a:pPr>
            <a:r>
              <a:rPr lang="is-IS" dirty="0">
                <a:latin typeface="+mn-lt"/>
              </a:rPr>
              <a:t>Launþegar á aldrinum 18-70 ára með búsetu og lögheimili á Íslandi.</a:t>
            </a:r>
          </a:p>
          <a:p>
            <a:pPr>
              <a:buNone/>
            </a:pPr>
            <a:endParaRPr lang="is-IS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is-IS" sz="1700" b="1" dirty="0">
                <a:latin typeface="+mn-lt"/>
              </a:rPr>
              <a:t>Virkni í atvinnuleit</a:t>
            </a:r>
          </a:p>
          <a:p>
            <a:pPr>
              <a:spcBef>
                <a:spcPts val="600"/>
              </a:spcBef>
            </a:pPr>
            <a:r>
              <a:rPr lang="is-IS" sz="1700" dirty="0">
                <a:latin typeface="+mn-lt"/>
              </a:rPr>
              <a:t>Atvinnuleitandi þarf að </a:t>
            </a:r>
            <a:r>
              <a:rPr lang="is-IS" sz="1700" b="1" dirty="0">
                <a:latin typeface="+mn-lt"/>
              </a:rPr>
              <a:t>vera staddur á landinu </a:t>
            </a:r>
            <a:r>
              <a:rPr lang="is-IS" sz="1700" dirty="0">
                <a:latin typeface="+mn-lt"/>
              </a:rPr>
              <a:t>og vera virkur í atvinnuleit til að eiga rétt á greiðslu atvinnuleysisbóta skráða daga.</a:t>
            </a:r>
          </a:p>
          <a:p>
            <a:pPr>
              <a:spcBef>
                <a:spcPts val="600"/>
              </a:spcBef>
            </a:pPr>
            <a:r>
              <a:rPr lang="is-IS" sz="1700" dirty="0">
                <a:latin typeface="+mn-lt"/>
              </a:rPr>
              <a:t>Atvinnuleitandi þarf að </a:t>
            </a:r>
            <a:r>
              <a:rPr lang="is-IS" sz="1700" b="1" dirty="0">
                <a:latin typeface="+mn-lt"/>
              </a:rPr>
              <a:t>vera fær til flestra almennra starfa. </a:t>
            </a:r>
            <a:r>
              <a:rPr lang="is-IS" sz="1700" dirty="0">
                <a:latin typeface="+mn-lt"/>
              </a:rPr>
              <a:t> Skila þarf læknisvottorði ef vinnufærni er skert.</a:t>
            </a:r>
          </a:p>
          <a:p>
            <a:pPr>
              <a:spcBef>
                <a:spcPts val="600"/>
              </a:spcBef>
            </a:pPr>
            <a:r>
              <a:rPr lang="is-IS" sz="1700" dirty="0">
                <a:latin typeface="+mn-lt"/>
              </a:rPr>
              <a:t>Atvinnuleitandi þarf að </a:t>
            </a:r>
            <a:r>
              <a:rPr lang="is-IS" sz="1700" b="1" dirty="0">
                <a:latin typeface="+mn-lt"/>
              </a:rPr>
              <a:t>sýna frumkvæði í atvinnuleitinni </a:t>
            </a:r>
            <a:r>
              <a:rPr lang="is-IS" sz="1700" dirty="0">
                <a:latin typeface="+mn-lt"/>
              </a:rPr>
              <a:t>og vera </a:t>
            </a:r>
            <a:r>
              <a:rPr lang="is-IS" sz="1700" b="1" dirty="0">
                <a:latin typeface="+mn-lt"/>
              </a:rPr>
              <a:t>reiðubúinn að taka starfi á Íslandi </a:t>
            </a:r>
            <a:r>
              <a:rPr lang="is-IS" sz="1700" dirty="0">
                <a:latin typeface="+mn-lt"/>
              </a:rPr>
              <a:t>sem greitt er fyrir skv. lögum og kjarasamningum.</a:t>
            </a:r>
          </a:p>
          <a:p>
            <a:pPr>
              <a:spcBef>
                <a:spcPts val="600"/>
              </a:spcBef>
            </a:pPr>
            <a:r>
              <a:rPr lang="is-IS" sz="1700" dirty="0">
                <a:latin typeface="+mn-lt"/>
              </a:rPr>
              <a:t>Atvinnuleitandi þarf að hafa </a:t>
            </a:r>
            <a:r>
              <a:rPr lang="is-IS" sz="1700" b="1" dirty="0">
                <a:latin typeface="+mn-lt"/>
              </a:rPr>
              <a:t>vilja og getu til að taka þátt í úrræðum </a:t>
            </a:r>
            <a:r>
              <a:rPr lang="is-IS" sz="1700" dirty="0">
                <a:latin typeface="+mn-lt"/>
              </a:rPr>
              <a:t>samanber </a:t>
            </a:r>
            <a:r>
              <a:rPr lang="is-IS" sz="1700" dirty="0">
                <a:latin typeface="+mn-lt"/>
                <a:hlinkClick r:id="rId2"/>
              </a:rPr>
              <a:t>lög um vinnumarkaðsaðgerðir</a:t>
            </a:r>
            <a:r>
              <a:rPr lang="is-IS" sz="17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4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Þátttaka í úrræðum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16" y="1548063"/>
            <a:ext cx="6913448" cy="2877887"/>
          </a:xfrm>
        </p:spPr>
        <p:txBody>
          <a:bodyPr/>
          <a:lstStyle/>
          <a:p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Atvinnuleitanda sem boðaður er á fund, námskeið eða í viðtal á vegum  Vinnumálastofnunar ber að mæta sé hann boðaður.   Ef ekki er mætt á viðkomandi ekki rétt á að fá greiddar bætur fyrir þann dag.</a:t>
            </a:r>
          </a:p>
          <a:p>
            <a:pPr marL="0" indent="0">
              <a:buNone/>
            </a:pPr>
            <a:endParaRPr lang="is-I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Á fundi, námskeið eða í viðtöl, sem boðuð eru á vegum Vinnumálastofnunar,  er 100% mætingaskylda. Ef um forföll er að ræða er mikilvægt er að tilkynna það fyrirfram eða í síðasta lagi samdægurs ef ekki er mætt. </a:t>
            </a:r>
          </a:p>
          <a:p>
            <a:pPr marL="0" indent="0">
              <a:buNone/>
            </a:pPr>
            <a:endParaRPr lang="is-I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Mál vegna fjarvista eru send Greiðslustofu til úrskurðar. Fjarvistir kunna að leiða til missis bótagreiðslna. </a:t>
            </a:r>
          </a:p>
        </p:txBody>
      </p:sp>
    </p:spTree>
    <p:extLst>
      <p:ext uri="{BB962C8B-B14F-4D97-AF65-F5344CB8AC3E}">
        <p14:creationId xmlns:p14="http://schemas.microsoft.com/office/powerpoint/2010/main" val="377053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DE06-B909-46C8-9366-8E2350E6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15" y="329791"/>
            <a:ext cx="6728276" cy="594543"/>
          </a:xfrm>
        </p:spPr>
        <p:txBody>
          <a:bodyPr/>
          <a:lstStyle/>
          <a:p>
            <a:r>
              <a:rPr lang="is-IS" dirty="0">
                <a:latin typeface="+mn-lt"/>
              </a:rPr>
              <a:t>Að staðfesta atvinnuleit á Mínum síðum atvinnuleitenda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379EF-549A-4FC5-9B2E-F1D2949D0A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7257" y="1811383"/>
            <a:ext cx="2424051" cy="2179998"/>
          </a:xfrm>
        </p:spPr>
        <p:txBody>
          <a:bodyPr/>
          <a:lstStyle/>
          <a:p>
            <a:r>
              <a:rPr lang="is-IS" sz="1400" dirty="0">
                <a:latin typeface="Calibri" pitchFamily="34" charset="0"/>
              </a:rPr>
              <a:t>Þegar atvinnuleit hefur verið staðfest berst </a:t>
            </a:r>
            <a:r>
              <a:rPr lang="is-IS" sz="1400" b="1" dirty="0">
                <a:latin typeface="Calibri" pitchFamily="34" charset="0"/>
              </a:rPr>
              <a:t>tölvupóstur</a:t>
            </a:r>
            <a:r>
              <a:rPr lang="is-IS" sz="1400" dirty="0">
                <a:latin typeface="Calibri" pitchFamily="34" charset="0"/>
              </a:rPr>
              <a:t> um að skráning hafi tekist.  </a:t>
            </a:r>
          </a:p>
          <a:p>
            <a:endParaRPr lang="is-IS" sz="1400" dirty="0">
              <a:latin typeface="Calibri" pitchFamily="34" charset="0"/>
            </a:endParaRPr>
          </a:p>
          <a:p>
            <a:r>
              <a:rPr lang="is-IS" sz="1400" dirty="0">
                <a:latin typeface="Calibri" pitchFamily="34" charset="0"/>
              </a:rPr>
              <a:t>Berist tölvupóstur </a:t>
            </a:r>
            <a:r>
              <a:rPr lang="is-IS" sz="1400" b="1" dirty="0">
                <a:latin typeface="Calibri" pitchFamily="34" charset="0"/>
              </a:rPr>
              <a:t>ekki</a:t>
            </a:r>
            <a:r>
              <a:rPr lang="is-IS" sz="1400" dirty="0">
                <a:latin typeface="Calibri" pitchFamily="34" charset="0"/>
              </a:rPr>
              <a:t> er mikilvægt að </a:t>
            </a:r>
            <a:r>
              <a:rPr lang="is-IS" sz="1400" b="1" dirty="0">
                <a:latin typeface="Calibri" pitchFamily="34" charset="0"/>
              </a:rPr>
              <a:t>hafa strax samband</a:t>
            </a:r>
            <a:r>
              <a:rPr lang="is-IS" sz="1400" dirty="0">
                <a:latin typeface="Calibri" pitchFamily="34" charset="0"/>
              </a:rPr>
              <a:t> við þjónustu-skrifstofu VMST eða hringja í þjónustuver.</a:t>
            </a:r>
          </a:p>
          <a:p>
            <a:endParaRPr lang="is-I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E38364-4221-4272-BDFB-D52F2F25D019}"/>
              </a:ext>
            </a:extLst>
          </p:cNvPr>
          <p:cNvSpPr/>
          <p:nvPr/>
        </p:nvSpPr>
        <p:spPr>
          <a:xfrm>
            <a:off x="4073365" y="1297209"/>
            <a:ext cx="997269" cy="35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8FC3BAA-E00F-78A5-162D-E475AF599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20" y="1400311"/>
            <a:ext cx="474408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2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462B-EC0E-4C48-ADC5-03B8C27E0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Efni kynningar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4213C-90D2-4C4F-BB70-97B15DE97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0533" y="1580199"/>
            <a:ext cx="3334597" cy="289322"/>
          </a:xfrm>
        </p:spPr>
        <p:txBody>
          <a:bodyPr>
            <a:noAutofit/>
          </a:bodyPr>
          <a:lstStyle/>
          <a:p>
            <a:r>
              <a:rPr lang="is-IS" sz="1600" dirty="0">
                <a:latin typeface="+mn-lt"/>
              </a:rPr>
              <a:t>Þjónustan okkar – Hvað er í boði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4EEB3-81A2-45CE-8B0E-D26402EFA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5175" y="1583413"/>
            <a:ext cx="539416" cy="289322"/>
          </a:xfrm>
        </p:spPr>
        <p:txBody>
          <a:bodyPr/>
          <a:lstStyle/>
          <a:p>
            <a:r>
              <a:rPr lang="is-IS" dirty="0">
                <a:latin typeface="+mn-lt"/>
              </a:rPr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C1A8F-6C37-4E6C-9207-5681D0F96B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4734" y="2083285"/>
            <a:ext cx="539416" cy="289322"/>
          </a:xfrm>
        </p:spPr>
        <p:txBody>
          <a:bodyPr/>
          <a:lstStyle/>
          <a:p>
            <a:r>
              <a:rPr lang="is-IS" dirty="0">
                <a:latin typeface="+mn-lt"/>
              </a:rPr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22CAA9-958D-4FAE-B1ED-C493077A2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0533" y="2125458"/>
            <a:ext cx="3334268" cy="257698"/>
          </a:xfrm>
        </p:spPr>
        <p:txBody>
          <a:bodyPr/>
          <a:lstStyle/>
          <a:p>
            <a:r>
              <a:rPr lang="is-IS" sz="1600" dirty="0">
                <a:latin typeface="+mn-lt"/>
              </a:rPr>
              <a:t>Atvinnuleit - réttindi og skyldur</a:t>
            </a:r>
            <a:r>
              <a:rPr lang="is-IS" dirty="0">
                <a:latin typeface="+mn-lt"/>
              </a:rPr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3F8C57-34E0-45A0-8C21-D086E9D10F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5175" y="2588725"/>
            <a:ext cx="539416" cy="289322"/>
          </a:xfrm>
        </p:spPr>
        <p:txBody>
          <a:bodyPr/>
          <a:lstStyle/>
          <a:p>
            <a:r>
              <a:rPr lang="is-IS" dirty="0">
                <a:latin typeface="+mn-lt"/>
              </a:rPr>
              <a:t>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7EFC7D-1BBA-41A9-A6CC-66468634E5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5175" y="3003320"/>
            <a:ext cx="539416" cy="289322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FA7461-158A-4BEB-B8A6-FE6E4B26B1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50533" y="2614193"/>
            <a:ext cx="3334268" cy="289827"/>
          </a:xfrm>
        </p:spPr>
        <p:txBody>
          <a:bodyPr/>
          <a:lstStyle/>
          <a:p>
            <a:r>
              <a:rPr lang="is-IS" sz="1600" dirty="0">
                <a:latin typeface="+mn-lt"/>
              </a:rPr>
              <a:t>Góð ráð í atvinnuleitinni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46C955-944E-42CB-AE4C-F14A863D5E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50533" y="2911903"/>
            <a:ext cx="3334268" cy="472155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ED0FC2-8E5C-4722-B30B-9EDD304FF0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5175" y="4356905"/>
            <a:ext cx="539416" cy="289322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4D5C1E-2AEB-4E0C-8218-F36FFA2860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000" y="4543941"/>
            <a:ext cx="539416" cy="289322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B9F878-8D09-4220-BA37-320DA88C40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67325" y="4149390"/>
            <a:ext cx="3334268" cy="289503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350877-AF2A-4E70-BC09-7CC8DB7451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95175" y="4630910"/>
            <a:ext cx="539416" cy="289322"/>
          </a:xfrm>
        </p:spPr>
        <p:txBody>
          <a:bodyPr/>
          <a:lstStyle/>
          <a:p>
            <a:endParaRPr lang="is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F9198E-2055-4B53-9F74-CCE73E189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DB1006-04E4-4BB1-B66F-9A7ABC2B67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44150" y="4122801"/>
            <a:ext cx="3334268" cy="289827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8E08FF8-339F-4AFB-9D53-647EE24322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7014B3-DAD6-48D3-84F8-700842B3A2E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57766" y="4418595"/>
            <a:ext cx="3334268" cy="289503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2A6DF1C-731D-49AF-8AC5-F394E4EE1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B736F5-9F05-44AE-8BFD-A19BC5454F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E02661A-CB3A-420D-B8DC-D4A2E781EA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3ECFF07-DA65-4814-B56A-28031A20A8C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1850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E0877-AFB6-4FB6-8D0D-F1CEE36315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51760" y="627064"/>
            <a:ext cx="2978739" cy="1842712"/>
          </a:xfrm>
        </p:spPr>
        <p:txBody>
          <a:bodyPr/>
          <a:lstStyle/>
          <a:p>
            <a:pPr algn="ctr"/>
            <a:r>
              <a:rPr lang="is-IS" sz="1400" dirty="0">
                <a:latin typeface="+mn-lt"/>
              </a:rPr>
              <a:t>Atvinnuleysisbætur eru greiddar út </a:t>
            </a:r>
          </a:p>
          <a:p>
            <a:pPr algn="ctr"/>
            <a:r>
              <a:rPr lang="is-IS" sz="1400" b="1" dirty="0">
                <a:latin typeface="+mn-lt"/>
              </a:rPr>
              <a:t>Síðasta virka dag </a:t>
            </a:r>
            <a:r>
              <a:rPr lang="is-IS" sz="1400" dirty="0">
                <a:latin typeface="+mn-lt"/>
              </a:rPr>
              <a:t>í hverjum mánuði.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46E86-70DD-44EB-AF2B-54E36C82600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651761" y="2250102"/>
            <a:ext cx="2891790" cy="2201489"/>
          </a:xfrm>
        </p:spPr>
        <p:txBody>
          <a:bodyPr>
            <a:normAutofit fontScale="925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is-IS" sz="1500" dirty="0">
                <a:latin typeface="Calibri" panose="020F0502020204030204" pitchFamily="34" charset="0"/>
                <a:cs typeface="Calibri" panose="020F0502020204030204" pitchFamily="34" charset="0"/>
              </a:rPr>
              <a:t>Ef þú ert án vinnu og óskar eftir að vera skráður í leit að starfi þarftu að 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is-IS" sz="2000" b="1" dirty="0">
                <a:latin typeface="+mn-lt"/>
              </a:rPr>
              <a:t>staðfesta atvinnuleit        20.-25. hvers mánaðar</a:t>
            </a:r>
          </a:p>
          <a:p>
            <a:pPr algn="ctr">
              <a:lnSpc>
                <a:spcPct val="120000"/>
              </a:lnSpc>
            </a:pPr>
            <a:r>
              <a:rPr lang="is-IS" sz="1400" dirty="0">
                <a:latin typeface="+mn-lt"/>
              </a:rPr>
              <a:t>Atvinnuleit er staðfest á </a:t>
            </a:r>
          </a:p>
          <a:p>
            <a:pPr algn="ctr">
              <a:lnSpc>
                <a:spcPct val="120000"/>
              </a:lnSpc>
            </a:pPr>
            <a:r>
              <a:rPr lang="is-IS" sz="1400" dirty="0">
                <a:latin typeface="+mn-lt"/>
                <a:hlinkClick r:id="rId2"/>
              </a:rPr>
              <a:t>Mínum síðum</a:t>
            </a:r>
            <a:endParaRPr lang="is-IS" sz="14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A1B57-C77C-4DA6-A019-746CF007C6F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algn="ctr"/>
            <a:endParaRPr lang="is-IS" dirty="0"/>
          </a:p>
          <a:p>
            <a:pPr algn="ctr"/>
            <a:r>
              <a:rPr lang="is-I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Greitt er eftir á</a:t>
            </a:r>
          </a:p>
          <a:p>
            <a:pPr algn="ctr"/>
            <a:r>
              <a:rPr lang="is-IS" sz="1400" dirty="0">
                <a:latin typeface="+mn-lt"/>
              </a:rPr>
              <a:t>fyrir tímabilið frá 1.-31. hvers mánaðar. </a:t>
            </a:r>
          </a:p>
          <a:p>
            <a:pPr algn="ctr"/>
            <a:r>
              <a:rPr lang="is-IS" sz="1400" dirty="0">
                <a:latin typeface="+mn-lt"/>
              </a:rPr>
              <a:t>Dæmi: 1.mars er greitt fyrir febrúarmánuð.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F7A51B-C0E7-4E7E-B04B-C081248F952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56960" y="2205185"/>
            <a:ext cx="2706642" cy="2305855"/>
          </a:xfrm>
        </p:spPr>
        <p:txBody>
          <a:bodyPr>
            <a:normAutofit fontScale="85000" lnSpcReduction="20000"/>
          </a:bodyPr>
          <a:lstStyle/>
          <a:p>
            <a:pPr algn="ctr"/>
            <a:endParaRPr lang="is-IS" dirty="0"/>
          </a:p>
          <a:p>
            <a:pPr algn="ctr"/>
            <a:r>
              <a:rPr lang="is-IS" dirty="0">
                <a:latin typeface="+mn-lt"/>
              </a:rPr>
              <a:t>Ef þú </a:t>
            </a:r>
            <a:r>
              <a:rPr lang="is-IS" sz="1800" b="1" dirty="0">
                <a:latin typeface="+mn-lt"/>
              </a:rPr>
              <a:t>gleymir</a:t>
            </a:r>
            <a:r>
              <a:rPr lang="is-IS" dirty="0">
                <a:latin typeface="+mn-lt"/>
              </a:rPr>
              <a:t> að staðfesta atvinnuleit á tímabilinu 20.-25. er opið fyrir að </a:t>
            </a:r>
            <a:r>
              <a:rPr lang="is-IS" b="1" dirty="0">
                <a:latin typeface="+mn-lt"/>
              </a:rPr>
              <a:t>staðfesta atvinnuleitina frá 26.-3. næsta mánaðar. </a:t>
            </a:r>
            <a:r>
              <a:rPr lang="is-IS" dirty="0">
                <a:latin typeface="+mn-lt"/>
              </a:rPr>
              <a:t>Sé það gert </a:t>
            </a:r>
            <a:r>
              <a:rPr lang="is-IS" b="1" dirty="0">
                <a:latin typeface="+mn-lt"/>
              </a:rPr>
              <a:t>seinkar greiðslum um 5 virka daga </a:t>
            </a:r>
            <a:r>
              <a:rPr lang="is-IS" dirty="0">
                <a:latin typeface="+mn-lt"/>
              </a:rPr>
              <a:t>frá því sem annars hefði verið.</a:t>
            </a:r>
          </a:p>
          <a:p>
            <a:pPr algn="ctr"/>
            <a:endParaRPr lang="is-IS" dirty="0">
              <a:latin typeface="+mn-lt"/>
            </a:endParaRPr>
          </a:p>
          <a:p>
            <a:pPr algn="ctr"/>
            <a:r>
              <a:rPr lang="is-IS" dirty="0">
                <a:latin typeface="+mn-lt"/>
              </a:rPr>
              <a:t>Þeir sem ekki staðfesta atvinnuleit á þessum dögum verða </a:t>
            </a:r>
            <a:r>
              <a:rPr lang="is-IS" b="1" dirty="0">
                <a:latin typeface="+mn-lt"/>
              </a:rPr>
              <a:t>afskráðir úr atvinnuleit 4.næsta mánaðar.</a:t>
            </a:r>
            <a:endParaRPr lang="is-IS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B1097D-1441-4288-9269-81F1584F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Útborgun atvinnuleysisbóta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3FB837-9C31-405B-89EA-CE161A49694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774" y="1767839"/>
            <a:ext cx="1939439" cy="2856549"/>
          </a:xfrm>
        </p:spPr>
        <p:txBody>
          <a:bodyPr/>
          <a:lstStyle/>
          <a:p>
            <a:pPr algn="ctr"/>
            <a:endParaRPr lang="is-IS" dirty="0">
              <a:latin typeface="+mn-lt"/>
            </a:endParaRPr>
          </a:p>
          <a:p>
            <a:pPr algn="ctr"/>
            <a:r>
              <a:rPr lang="is-IS" dirty="0">
                <a:latin typeface="+mn-lt"/>
              </a:rPr>
              <a:t>Sjá nánar á vefsíðunni:</a:t>
            </a:r>
          </a:p>
          <a:p>
            <a:endParaRPr lang="is-IS" sz="1800" dirty="0">
              <a:latin typeface="+mn-lt"/>
            </a:endParaRPr>
          </a:p>
          <a:p>
            <a:pPr algn="ctr"/>
            <a:r>
              <a:rPr lang="is-IS" sz="1800" dirty="0">
                <a:latin typeface="+mn-lt"/>
                <a:hlinkClick r:id="rId3"/>
              </a:rPr>
              <a:t>Greiðslur atvinnuleysisbóta</a:t>
            </a:r>
            <a:endParaRPr lang="is-IS" sz="1800" dirty="0">
              <a:latin typeface="+mn-lt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F0F8B88-3EDB-4625-92FC-58B005552E38}"/>
              </a:ext>
            </a:extLst>
          </p:cNvPr>
          <p:cNvSpPr/>
          <p:nvPr/>
        </p:nvSpPr>
        <p:spPr>
          <a:xfrm>
            <a:off x="5684724" y="3078547"/>
            <a:ext cx="418011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00970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CA22C-1FAD-4DC8-A3A3-5ABC5671BE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75684" y="505326"/>
            <a:ext cx="2805780" cy="1676400"/>
          </a:xfrm>
        </p:spPr>
        <p:txBody>
          <a:bodyPr>
            <a:normAutofit fontScale="85000" lnSpcReduction="10000"/>
          </a:bodyPr>
          <a:lstStyle/>
          <a:p>
            <a:pPr algn="ctr"/>
            <a:endParaRPr lang="is-IS" dirty="0"/>
          </a:p>
          <a:p>
            <a:pPr algn="ctr"/>
            <a:r>
              <a:rPr lang="is-IS" sz="1800" dirty="0">
                <a:latin typeface="Calibri" panose="020F0502020204030204" pitchFamily="34" charset="0"/>
                <a:cs typeface="Calibri" panose="020F0502020204030204" pitchFamily="34" charset="0"/>
              </a:rPr>
              <a:t>Greiddar eru </a:t>
            </a:r>
            <a:r>
              <a:rPr lang="is-I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kr. 13.994  </a:t>
            </a:r>
            <a:r>
              <a:rPr lang="is-IS" sz="1800" dirty="0">
                <a:latin typeface="Calibri" panose="020F0502020204030204" pitchFamily="34" charset="0"/>
                <a:cs typeface="Calibri" panose="020F0502020204030204" pitchFamily="34" charset="0"/>
              </a:rPr>
              <a:t>á mánuði vegna framfæris barns sem er yngra en 18 ára hjá þeim sem fá greiddar grunnbætur. </a:t>
            </a:r>
          </a:p>
          <a:p>
            <a:pPr algn="ctr"/>
            <a:r>
              <a:rPr lang="is-IS" sz="1800" dirty="0">
                <a:latin typeface="Calibri" panose="020F0502020204030204" pitchFamily="34" charset="0"/>
                <a:cs typeface="Calibri" panose="020F0502020204030204" pitchFamily="34" charset="0"/>
              </a:rPr>
              <a:t>Sú greiðsla er óháð hlutfalli bótaréttar og ræðst einungis af fjölda barna á framfæri.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F782-DF62-44E4-A3B7-99C5000B9D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16650" y="2422900"/>
            <a:ext cx="2648700" cy="1868363"/>
          </a:xfrm>
        </p:spPr>
        <p:txBody>
          <a:bodyPr>
            <a:normAutofit/>
          </a:bodyPr>
          <a:lstStyle/>
          <a:p>
            <a:pPr algn="ctr"/>
            <a:endParaRPr lang="is-I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Bótatímabilið er </a:t>
            </a:r>
            <a:r>
              <a:rPr lang="is-I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mánuðir</a:t>
            </a:r>
          </a:p>
          <a:p>
            <a:pPr algn="ctr"/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sem þýðir að atvinnuleitandi getur að hámarki fengið atvinnuleysisbætur greiddar í   2,5 ár ef hann þarf á því að halda.</a:t>
            </a:r>
          </a:p>
          <a:p>
            <a:pPr algn="ctr"/>
            <a:endParaRPr lang="is-I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74410-7F53-4E71-8D79-991AA3BAC09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27747" y="2181726"/>
            <a:ext cx="2978739" cy="2366211"/>
          </a:xfrm>
        </p:spPr>
        <p:txBody>
          <a:bodyPr>
            <a:normAutofit/>
          </a:bodyPr>
          <a:lstStyle/>
          <a:p>
            <a:pPr algn="ctr"/>
            <a:endParaRPr lang="is-IS" dirty="0">
              <a:latin typeface="+mn-lt"/>
            </a:endParaRPr>
          </a:p>
          <a:p>
            <a:pPr algn="ctr"/>
            <a:r>
              <a:rPr lang="is-IS" sz="1400" dirty="0">
                <a:latin typeface="+mn-lt"/>
              </a:rPr>
              <a:t>Hámark tekjutengdra atvinnuleysisbóta er </a:t>
            </a:r>
          </a:p>
          <a:p>
            <a:pPr algn="ctr"/>
            <a:r>
              <a:rPr lang="is-IS" sz="1400" b="1" dirty="0">
                <a:solidFill>
                  <a:schemeClr val="accent1"/>
                </a:solidFill>
                <a:latin typeface="+mn-lt"/>
              </a:rPr>
              <a:t>kr. 551.530</a:t>
            </a:r>
          </a:p>
          <a:p>
            <a:pPr algn="ctr"/>
            <a:r>
              <a:rPr lang="is-IS" sz="1400" dirty="0">
                <a:latin typeface="+mn-lt"/>
              </a:rPr>
              <a:t>á mánuði miðað við </a:t>
            </a:r>
          </a:p>
          <a:p>
            <a:pPr algn="ctr"/>
            <a:r>
              <a:rPr lang="is-IS" sz="1400" dirty="0">
                <a:latin typeface="+mn-lt"/>
              </a:rPr>
              <a:t>100% bótarétt. </a:t>
            </a:r>
          </a:p>
          <a:p>
            <a:pPr algn="ctr"/>
            <a:endParaRPr lang="is-IS" sz="800" dirty="0">
              <a:latin typeface="+mn-lt"/>
            </a:endParaRPr>
          </a:p>
          <a:p>
            <a:pPr algn="ctr"/>
            <a:r>
              <a:rPr lang="is-IS" sz="1000" dirty="0">
                <a:latin typeface="+mn-lt"/>
              </a:rPr>
              <a:t>Tekjutengingin tekur gildi eftir tvær fyrstu vikurnar á skrá og gildir í þrjá mánuði, en aðeins í upphafi bótatímabils.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89A6A0-88BA-44A6-B792-00A6C870A74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739753" y="725397"/>
            <a:ext cx="3235931" cy="1122454"/>
          </a:xfrm>
        </p:spPr>
        <p:txBody>
          <a:bodyPr>
            <a:normAutofit/>
          </a:bodyPr>
          <a:lstStyle/>
          <a:p>
            <a:pPr algn="ctr"/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Grunnatvinnuleysisbætur eru </a:t>
            </a:r>
          </a:p>
          <a:p>
            <a:pPr algn="ctr"/>
            <a:r>
              <a:rPr lang="is-I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kr. 349.851 </a:t>
            </a:r>
          </a:p>
          <a:p>
            <a:pPr algn="ctr"/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á mánuði miðað við 100% bótarétt.</a:t>
            </a:r>
          </a:p>
          <a:p>
            <a:pPr algn="ctr"/>
            <a:endParaRPr lang="is-IS" sz="1800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C5DB34-EBE5-45D0-B7AB-EF2A700A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Upphæðir atvinnuleysisbóta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6C76B6-6375-4AEA-B243-C2FFB6B43AC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8649" y="2041945"/>
            <a:ext cx="2019992" cy="2582443"/>
          </a:xfrm>
        </p:spPr>
        <p:txBody>
          <a:bodyPr/>
          <a:lstStyle/>
          <a:p>
            <a:pPr algn="ctr"/>
            <a:r>
              <a:rPr lang="is-IS" dirty="0">
                <a:latin typeface="+mn-lt"/>
              </a:rPr>
              <a:t>Sjá nánar á vefsíðunni:</a:t>
            </a:r>
          </a:p>
          <a:p>
            <a:pPr algn="ctr"/>
            <a:endParaRPr lang="is-IS" sz="1800" dirty="0">
              <a:latin typeface="+mn-lt"/>
            </a:endParaRPr>
          </a:p>
          <a:p>
            <a:pPr algn="ctr"/>
            <a:r>
              <a:rPr lang="is-IS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is-IS" sz="18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Upphæðir atvinnuleysisbóta.</a:t>
            </a:r>
            <a:endParaRPr lang="is-I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25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A58F-1065-46A2-9DE6-3BE6E3C7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Upplýsingaskylda – Tilkynntu fyrirfram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B278-F613-4693-9A84-46979F8EA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5" y="1195137"/>
            <a:ext cx="6622685" cy="3617495"/>
          </a:xfrm>
        </p:spPr>
        <p:txBody>
          <a:bodyPr>
            <a:normAutofit fontScale="92500" lnSpcReduction="10000"/>
          </a:bodyPr>
          <a:lstStyle/>
          <a:p>
            <a:r>
              <a:rPr lang="is-IS" sz="1500" b="1" dirty="0">
                <a:latin typeface="+mn-lt"/>
              </a:rPr>
              <a:t>Nauðsynlegt er að tilkynna um breytingar á högum sem varða atvinnuleitina.  Flestar tilkynningar um breytingar er hægt að framkvæma á </a:t>
            </a:r>
            <a:r>
              <a:rPr lang="is-IS" sz="1500" b="1" dirty="0">
                <a:latin typeface="+mn-lt"/>
                <a:hlinkClick r:id="rId2"/>
              </a:rPr>
              <a:t>Mínum síðum atvinnuleitenda</a:t>
            </a:r>
            <a:r>
              <a:rPr lang="is-IS" sz="1500" b="1" dirty="0">
                <a:latin typeface="+mn-lt"/>
              </a:rPr>
              <a:t>.  </a:t>
            </a:r>
          </a:p>
          <a:p>
            <a:pPr marL="0" indent="0">
              <a:buNone/>
            </a:pPr>
            <a:endParaRPr lang="is-IS" sz="1500" b="1" dirty="0">
              <a:latin typeface="+mn-lt"/>
            </a:endParaRPr>
          </a:p>
          <a:p>
            <a:r>
              <a:rPr lang="is-IS" sz="1300" dirty="0">
                <a:latin typeface="+mn-lt"/>
              </a:rPr>
              <a:t>Þú þarft að tilkynna um breytingar sem varða:</a:t>
            </a:r>
          </a:p>
          <a:p>
            <a:pPr lvl="1"/>
            <a:r>
              <a:rPr lang="is-IS" sz="1300" b="1" dirty="0">
                <a:latin typeface="+mn-lt"/>
              </a:rPr>
              <a:t>Netfang og símanúmer</a:t>
            </a:r>
          </a:p>
          <a:p>
            <a:pPr lvl="1"/>
            <a:r>
              <a:rPr lang="is-IS" sz="1300" b="1" dirty="0">
                <a:latin typeface="+mn-lt"/>
              </a:rPr>
              <a:t>Heimilisfang</a:t>
            </a:r>
            <a:r>
              <a:rPr lang="is-IS" sz="1300" dirty="0">
                <a:latin typeface="+mn-lt"/>
              </a:rPr>
              <a:t> ef þú flytur milli þjónustusvæða og óskar eftir breytingu á þjónustuskrifstofu</a:t>
            </a:r>
          </a:p>
          <a:p>
            <a:pPr lvl="1"/>
            <a:r>
              <a:rPr lang="is-IS" sz="1300" b="1" dirty="0">
                <a:latin typeface="+mn-lt"/>
              </a:rPr>
              <a:t>Vinnu</a:t>
            </a:r>
            <a:r>
              <a:rPr lang="is-IS" sz="1300" dirty="0">
                <a:latin typeface="+mn-lt"/>
              </a:rPr>
              <a:t> (t.d. tilfallandi vinnu, verktakavinnu, hlutastarf og fullt starf)</a:t>
            </a:r>
          </a:p>
          <a:p>
            <a:pPr lvl="1"/>
            <a:r>
              <a:rPr lang="is-IS" sz="1300" b="1" dirty="0">
                <a:latin typeface="+mn-lt"/>
              </a:rPr>
              <a:t>Tekjur</a:t>
            </a:r>
            <a:r>
              <a:rPr lang="is-IS" sz="1300" dirty="0">
                <a:latin typeface="+mn-lt"/>
              </a:rPr>
              <a:t> (Tilkynna þarf um allar tekjur og styrki til VMST skráða daga)</a:t>
            </a:r>
          </a:p>
          <a:p>
            <a:pPr lvl="1"/>
            <a:r>
              <a:rPr lang="is-IS" sz="1300" b="1" dirty="0">
                <a:latin typeface="+mn-lt"/>
              </a:rPr>
              <a:t>Umsókn um námssamning </a:t>
            </a:r>
            <a:r>
              <a:rPr lang="is-IS" sz="1300" dirty="0">
                <a:latin typeface="+mn-lt"/>
              </a:rPr>
              <a:t>vegna náms samhliða atvinnuleit.</a:t>
            </a:r>
          </a:p>
          <a:p>
            <a:pPr lvl="1"/>
            <a:r>
              <a:rPr lang="is-IS" sz="1300" b="1" dirty="0">
                <a:latin typeface="+mn-lt"/>
              </a:rPr>
              <a:t>Orlof og utanlandsferðir</a:t>
            </a:r>
          </a:p>
          <a:p>
            <a:pPr lvl="2"/>
            <a:r>
              <a:rPr lang="is-IS" sz="1300" dirty="0">
                <a:latin typeface="+mn-lt"/>
              </a:rPr>
              <a:t>Atvinnuleysisbætur er ekki greiddar þegar dvalið er erlendis skráða daga.</a:t>
            </a:r>
          </a:p>
          <a:p>
            <a:pPr lvl="2"/>
            <a:r>
              <a:rPr lang="is-IS" sz="1300" dirty="0">
                <a:latin typeface="+mn-lt"/>
              </a:rPr>
              <a:t>Tilkynna þarf um dvöl erlendis fyrir brottför á Mínum síðum atvinnuleitenda.</a:t>
            </a:r>
          </a:p>
          <a:p>
            <a:pPr lvl="1"/>
            <a:r>
              <a:rPr lang="is-IS" sz="1300" b="1" dirty="0">
                <a:latin typeface="+mn-lt"/>
              </a:rPr>
              <a:t>Veikindi</a:t>
            </a:r>
            <a:r>
              <a:rPr lang="is-IS" sz="1300" dirty="0">
                <a:latin typeface="+mn-lt"/>
              </a:rPr>
              <a:t> sem hindra virka atvinnuleit. </a:t>
            </a:r>
          </a:p>
          <a:p>
            <a:pPr lvl="2"/>
            <a:r>
              <a:rPr lang="is-IS" sz="1300" dirty="0">
                <a:latin typeface="+mn-lt"/>
              </a:rPr>
              <a:t>5 daga greidd veikindi á 12 mán tímabili </a:t>
            </a:r>
            <a:r>
              <a:rPr lang="is-IS" sz="1100" dirty="0">
                <a:latin typeface="+mn-lt"/>
              </a:rPr>
              <a:t>(eftir 5 mánuði af bótatímabili).</a:t>
            </a:r>
          </a:p>
          <a:p>
            <a:pPr lvl="1"/>
            <a:r>
              <a:rPr lang="is-IS" sz="1300" b="1" dirty="0">
                <a:latin typeface="+mn-lt"/>
              </a:rPr>
              <a:t>Vinnufærni </a:t>
            </a:r>
            <a:r>
              <a:rPr lang="is-IS" sz="1300" dirty="0">
                <a:latin typeface="+mn-lt"/>
              </a:rPr>
              <a:t>(Skert vinnufærni eða óvinnufærni)</a:t>
            </a:r>
          </a:p>
          <a:p>
            <a:pPr lvl="1"/>
            <a:endParaRPr lang="is-IS" sz="1100" dirty="0">
              <a:solidFill>
                <a:schemeClr val="accent2"/>
              </a:solidFill>
              <a:latin typeface="+mn-lt"/>
            </a:endParaRPr>
          </a:p>
          <a:p>
            <a:pPr marL="243452" lvl="1" indent="0">
              <a:buNone/>
            </a:pPr>
            <a:r>
              <a:rPr lang="is-IS" sz="1300" b="1" dirty="0">
                <a:solidFill>
                  <a:srgbClr val="FF0000"/>
                </a:solidFill>
                <a:latin typeface="+mn-lt"/>
              </a:rPr>
              <a:t>Ef ekki er tilkynnt um breytingar á högum þá getur það leitt til viðurlaga/biðtíma. </a:t>
            </a:r>
          </a:p>
        </p:txBody>
      </p:sp>
    </p:spTree>
    <p:extLst>
      <p:ext uri="{BB962C8B-B14F-4D97-AF65-F5344CB8AC3E}">
        <p14:creationId xmlns:p14="http://schemas.microsoft.com/office/powerpoint/2010/main" val="412749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B0F1-B94E-41A1-8DA6-DA885071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Hvað getur valdið biðtíma/viðurlögum?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3EDB-2F1E-4CF7-A5F3-43F740DB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1339702"/>
            <a:ext cx="6922168" cy="3284687"/>
          </a:xfrm>
        </p:spPr>
        <p:txBody>
          <a:bodyPr>
            <a:normAutofit/>
          </a:bodyPr>
          <a:lstStyle/>
          <a:p>
            <a:endParaRPr lang="is-IS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is-IS" sz="1400" dirty="0">
                <a:latin typeface="+mn-lt"/>
              </a:rPr>
              <a:t>Biðtími og synjun eru þau viðurlög sem Vinnumálastofnun getur gripið til ef skilyrði laga um atvinnuleysistryggingar eru ekki uppfyllt.</a:t>
            </a:r>
          </a:p>
          <a:p>
            <a:pPr>
              <a:spcAft>
                <a:spcPts val="600"/>
              </a:spcAft>
            </a:pPr>
            <a:r>
              <a:rPr lang="is-IS" sz="1400" dirty="0">
                <a:latin typeface="+mn-lt"/>
              </a:rPr>
              <a:t>Biðtími er tímabilið þar sem atvinnuleitandi er skráður í virka atvinnuleit en fær ekki greiddar atvinnuleysisbætur. </a:t>
            </a:r>
          </a:p>
          <a:p>
            <a:pPr>
              <a:spcAft>
                <a:spcPts val="600"/>
              </a:spcAft>
            </a:pPr>
            <a:r>
              <a:rPr lang="is-IS" sz="1400" dirty="0">
                <a:latin typeface="+mn-lt"/>
              </a:rPr>
              <a:t>Til að biðtími telji þarf atvinnuleitandi að staðfesta atvinnuleitina mánaðarlega og vera virkur í atvinnuleitinni.</a:t>
            </a:r>
          </a:p>
          <a:p>
            <a:pPr>
              <a:spcAft>
                <a:spcPts val="600"/>
              </a:spcAft>
            </a:pPr>
            <a:r>
              <a:rPr lang="is-IS" sz="1400" dirty="0">
                <a:latin typeface="+mn-lt"/>
              </a:rPr>
              <a:t>Málum er vísað til Greiðslustofu atvinnuleysistrygginga til úrskurðar.  Kallað er eftir skýringum atvinnuleitanda áður en úrskurðað er.  </a:t>
            </a:r>
          </a:p>
          <a:p>
            <a:pPr>
              <a:spcAft>
                <a:spcPts val="600"/>
              </a:spcAft>
            </a:pPr>
            <a:r>
              <a:rPr lang="is-IS" sz="1400" dirty="0">
                <a:latin typeface="+mn-lt"/>
              </a:rPr>
              <a:t>Frekari upplýsingar um ástæður viðurlaga og biðtíma má lesa á heimasíðu Vinnumálastofnunar:</a:t>
            </a:r>
          </a:p>
          <a:p>
            <a:pPr marL="0" indent="0" algn="ctr">
              <a:buNone/>
            </a:pPr>
            <a:r>
              <a:rPr lang="is-IS" sz="1400" dirty="0">
                <a:latin typeface="+mn-lt"/>
                <a:hlinkClick r:id="rId2"/>
              </a:rPr>
              <a:t>Upplýsingar um biðtíma og viðurlög á vefsíðunni. </a:t>
            </a:r>
            <a:endParaRPr lang="is-I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978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5799EB9-030D-4C56-B4FE-211A4319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334036"/>
            <a:ext cx="7383721" cy="594543"/>
          </a:xfrm>
        </p:spPr>
        <p:txBody>
          <a:bodyPr/>
          <a:lstStyle/>
          <a:p>
            <a:r>
              <a:rPr lang="en-GB" dirty="0" err="1">
                <a:latin typeface="+mn-lt"/>
              </a:rPr>
              <a:t>Ótilkynnt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vinna</a:t>
            </a:r>
            <a:endParaRPr lang="is-IS" dirty="0">
              <a:latin typeface="+mn-lt"/>
            </a:endParaRP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604789F2-E7DE-4E5A-A85E-EFCAC50C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49" y="1485900"/>
            <a:ext cx="6413501" cy="3138489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err="1">
                <a:latin typeface="+mn-lt"/>
              </a:rPr>
              <a:t>Þeir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einstaklingar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sem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eru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skráðir</a:t>
            </a:r>
            <a:r>
              <a:rPr lang="en-GB" sz="1400" dirty="0">
                <a:latin typeface="+mn-lt"/>
              </a:rPr>
              <a:t> í </a:t>
            </a:r>
            <a:r>
              <a:rPr lang="en-GB" sz="1400" dirty="0" err="1">
                <a:latin typeface="+mn-lt"/>
              </a:rPr>
              <a:t>atvinnuleit</a:t>
            </a:r>
            <a:r>
              <a:rPr lang="en-GB" sz="1400" dirty="0">
                <a:latin typeface="+mn-lt"/>
              </a:rPr>
              <a:t> og </a:t>
            </a:r>
            <a:r>
              <a:rPr lang="en-GB" sz="1400" dirty="0" err="1">
                <a:latin typeface="+mn-lt"/>
              </a:rPr>
              <a:t>fá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greiddar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atvinnuleysisbætur</a:t>
            </a:r>
            <a:r>
              <a:rPr lang="en-GB" sz="1400" dirty="0">
                <a:latin typeface="+mn-lt"/>
              </a:rPr>
              <a:t> en </a:t>
            </a:r>
            <a:r>
              <a:rPr lang="en-GB" sz="1400" dirty="0" err="1">
                <a:latin typeface="+mn-lt"/>
              </a:rPr>
              <a:t>láta</a:t>
            </a:r>
            <a:r>
              <a:rPr lang="en-GB" sz="1400" dirty="0">
                <a:latin typeface="+mn-lt"/>
              </a:rPr>
              <a:t> hjá </a:t>
            </a:r>
            <a:r>
              <a:rPr lang="en-GB" sz="1400" dirty="0" err="1">
                <a:latin typeface="+mn-lt"/>
              </a:rPr>
              <a:t>líða</a:t>
            </a:r>
            <a:r>
              <a:rPr lang="en-GB" sz="1400" dirty="0">
                <a:latin typeface="+mn-lt"/>
              </a:rPr>
              <a:t> að tilkynna um vinnu og/eða </a:t>
            </a:r>
            <a:r>
              <a:rPr lang="en-GB" sz="1400" dirty="0" err="1">
                <a:latin typeface="+mn-lt"/>
              </a:rPr>
              <a:t>tekjur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samhliða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atvinnuleit</a:t>
            </a:r>
            <a:r>
              <a:rPr lang="en-GB" sz="1400" dirty="0">
                <a:latin typeface="+mn-lt"/>
              </a:rPr>
              <a:t> geta átt von á </a:t>
            </a:r>
            <a:r>
              <a:rPr lang="en-GB" sz="1400" dirty="0" err="1">
                <a:latin typeface="+mn-lt"/>
              </a:rPr>
              <a:t>viðurlögum</a:t>
            </a:r>
            <a:r>
              <a:rPr lang="en-GB" sz="1400" dirty="0">
                <a:latin typeface="+mn-lt"/>
              </a:rPr>
              <a:t> vegna </a:t>
            </a:r>
            <a:r>
              <a:rPr lang="en-GB" sz="1400" dirty="0" err="1">
                <a:latin typeface="+mn-lt"/>
              </a:rPr>
              <a:t>þess</a:t>
            </a:r>
            <a:r>
              <a:rPr lang="en-GB" sz="14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en-GB" sz="1400" dirty="0">
              <a:latin typeface="+mn-lt"/>
            </a:endParaRPr>
          </a:p>
          <a:p>
            <a:pPr marL="0" indent="0">
              <a:buNone/>
            </a:pPr>
            <a:r>
              <a:rPr lang="en-GB" sz="1400" dirty="0">
                <a:latin typeface="+mn-lt"/>
              </a:rPr>
              <a:t>Sá </a:t>
            </a:r>
            <a:r>
              <a:rPr lang="en-GB" sz="1400" dirty="0" err="1">
                <a:latin typeface="+mn-lt"/>
              </a:rPr>
              <a:t>sem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tekur</a:t>
            </a:r>
            <a:r>
              <a:rPr lang="en-GB" sz="1400" dirty="0">
                <a:latin typeface="+mn-lt"/>
              </a:rPr>
              <a:t> að sér vinnu, </a:t>
            </a:r>
            <a:r>
              <a:rPr lang="en-GB" sz="1400" dirty="0" err="1">
                <a:latin typeface="+mn-lt"/>
              </a:rPr>
              <a:t>hvort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heldur</a:t>
            </a:r>
            <a:r>
              <a:rPr lang="en-GB" sz="1400" dirty="0">
                <a:latin typeface="+mn-lt"/>
              </a:rPr>
              <a:t> er </a:t>
            </a:r>
            <a:r>
              <a:rPr lang="en-GB" sz="1400" dirty="0" err="1">
                <a:latin typeface="+mn-lt"/>
              </a:rPr>
              <a:t>sem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launamaður</a:t>
            </a:r>
            <a:r>
              <a:rPr lang="en-GB" sz="1400" dirty="0">
                <a:latin typeface="+mn-lt"/>
              </a:rPr>
              <a:t> eða </a:t>
            </a:r>
            <a:r>
              <a:rPr lang="en-GB" sz="1400" dirty="0" err="1">
                <a:latin typeface="+mn-lt"/>
              </a:rPr>
              <a:t>verktaki</a:t>
            </a:r>
            <a:r>
              <a:rPr lang="en-GB" sz="1400" dirty="0">
                <a:latin typeface="+mn-lt"/>
              </a:rPr>
              <a:t>, án </a:t>
            </a:r>
            <a:r>
              <a:rPr lang="en-GB" sz="1400" dirty="0" err="1">
                <a:latin typeface="+mn-lt"/>
              </a:rPr>
              <a:t>þess</a:t>
            </a:r>
            <a:r>
              <a:rPr lang="en-GB" sz="1400" dirty="0">
                <a:latin typeface="+mn-lt"/>
              </a:rPr>
              <a:t> að tilkynna það </a:t>
            </a:r>
            <a:r>
              <a:rPr lang="en-GB" sz="1400" dirty="0" err="1">
                <a:latin typeface="+mn-lt"/>
              </a:rPr>
              <a:t>til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Vinnumálastofnunar</a:t>
            </a:r>
            <a:r>
              <a:rPr lang="en-GB" sz="1400" dirty="0">
                <a:latin typeface="+mn-lt"/>
              </a:rPr>
              <a:t> á ekki </a:t>
            </a:r>
            <a:r>
              <a:rPr lang="en-GB" sz="1400" dirty="0" err="1">
                <a:latin typeface="+mn-lt"/>
              </a:rPr>
              <a:t>rétt</a:t>
            </a:r>
            <a:r>
              <a:rPr lang="en-GB" sz="1400" dirty="0">
                <a:latin typeface="+mn-lt"/>
              </a:rPr>
              <a:t> á </a:t>
            </a:r>
            <a:r>
              <a:rPr lang="en-GB" sz="1400" dirty="0" err="1">
                <a:latin typeface="+mn-lt"/>
              </a:rPr>
              <a:t>greiðslu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atvinnuleysisbóta</a:t>
            </a:r>
            <a:r>
              <a:rPr lang="en-GB" sz="1400" dirty="0">
                <a:latin typeface="+mn-lt"/>
              </a:rPr>
              <a:t> að </a:t>
            </a:r>
            <a:r>
              <a:rPr lang="en-GB" sz="1400" dirty="0" err="1">
                <a:latin typeface="+mn-lt"/>
              </a:rPr>
              <a:t>nýju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fyrr</a:t>
            </a:r>
            <a:r>
              <a:rPr lang="en-GB" sz="1400" dirty="0">
                <a:latin typeface="+mn-lt"/>
              </a:rPr>
              <a:t> en </a:t>
            </a:r>
            <a:r>
              <a:rPr lang="en-GB" sz="1400" dirty="0" err="1">
                <a:latin typeface="+mn-lt"/>
              </a:rPr>
              <a:t>hann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hefur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starfað</a:t>
            </a:r>
            <a:r>
              <a:rPr lang="en-GB" sz="1400" dirty="0">
                <a:latin typeface="+mn-lt"/>
              </a:rPr>
              <a:t> í </a:t>
            </a:r>
            <a:r>
              <a:rPr lang="en-GB" sz="1400" dirty="0" err="1">
                <a:latin typeface="+mn-lt"/>
              </a:rPr>
              <a:t>a.m.k</a:t>
            </a:r>
            <a:r>
              <a:rPr lang="en-GB" sz="1400" dirty="0">
                <a:latin typeface="+mn-lt"/>
              </a:rPr>
              <a:t>. 6 </a:t>
            </a:r>
            <a:r>
              <a:rPr lang="en-GB" sz="1400" dirty="0" err="1">
                <a:latin typeface="+mn-lt"/>
              </a:rPr>
              <a:t>mánuði</a:t>
            </a:r>
            <a:r>
              <a:rPr lang="en-GB" sz="1400" dirty="0">
                <a:latin typeface="+mn-lt"/>
              </a:rPr>
              <a:t> á </a:t>
            </a:r>
            <a:r>
              <a:rPr lang="en-GB" sz="1400" dirty="0" err="1">
                <a:latin typeface="+mn-lt"/>
              </a:rPr>
              <a:t>Íslandi</a:t>
            </a:r>
            <a:r>
              <a:rPr lang="en-GB" sz="1400" dirty="0">
                <a:latin typeface="+mn-lt"/>
              </a:rPr>
              <a:t>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96445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7C45A8-5DDC-4959-AB8A-F883024DF78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08" y="410684"/>
            <a:ext cx="4721839" cy="419199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B0AAD4-2E1C-4F83-BF33-C19CB408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600" dirty="0">
                <a:latin typeface="+mn-lt"/>
              </a:rPr>
              <a:t>Tilkynntu vinnu, tekjur og styrki inni á Mínum síðum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5AC6D-6C55-4FA7-B046-56EA13D15BB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6447" y="1580707"/>
            <a:ext cx="2508099" cy="304368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is-IS" sz="1400" dirty="0">
                <a:latin typeface="+mn-lt"/>
              </a:rPr>
              <a:t>Þú þarft að upplýsa um ALLA vinnu fyrirfram ef þú ert skráður í atvinnuleit.</a:t>
            </a:r>
          </a:p>
          <a:p>
            <a:pPr>
              <a:spcAft>
                <a:spcPts val="600"/>
              </a:spcAft>
            </a:pPr>
            <a:r>
              <a:rPr lang="is-IS" sz="1400" dirty="0">
                <a:latin typeface="+mn-lt"/>
              </a:rPr>
              <a:t>Þú þarft að upplýsa um allar tekjur, greiðslur og styrki þá daga sem þú ert skráður í atvinnuleit.</a:t>
            </a:r>
          </a:p>
          <a:p>
            <a:pPr marL="0" indent="0">
              <a:buNone/>
            </a:pPr>
            <a:endParaRPr lang="is-IS" sz="14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029BA-6A09-4EE5-BE06-22270949F721}"/>
              </a:ext>
            </a:extLst>
          </p:cNvPr>
          <p:cNvSpPr/>
          <p:nvPr/>
        </p:nvSpPr>
        <p:spPr>
          <a:xfrm>
            <a:off x="7336465" y="540819"/>
            <a:ext cx="853052" cy="201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94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>
                <a:latin typeface="+mn-lt"/>
              </a:rPr>
              <a:t>Dæmi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dirty="0">
                <a:latin typeface="Calibri" panose="020F0502020204030204" pitchFamily="34" charset="0"/>
                <a:cs typeface="Calibri" panose="020F0502020204030204" pitchFamily="34" charset="0"/>
              </a:rPr>
              <a:t>Skráning í hlutastarf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73" y="2037349"/>
            <a:ext cx="5857542" cy="242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046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>
                <a:latin typeface="Calibri" panose="020F0502020204030204" pitchFamily="34" charset="0"/>
                <a:cs typeface="Calibri" panose="020F0502020204030204" pitchFamily="34" charset="0"/>
              </a:rPr>
              <a:t>Dæmi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dirty="0">
                <a:latin typeface="Calibri" panose="020F0502020204030204" pitchFamily="34" charset="0"/>
                <a:cs typeface="Calibri" panose="020F0502020204030204" pitchFamily="34" charset="0"/>
              </a:rPr>
              <a:t>Skráning á tilfallandi vinnu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1824075"/>
            <a:ext cx="5443537" cy="20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219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BE9F-30A7-48B6-914F-9F5C6495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Tilfallandi tekjur samhliða skráningu í atvinnuleit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845F-E076-41FF-BF57-4DFA67280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83" y="1259491"/>
            <a:ext cx="7065848" cy="35772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s-IS" dirty="0">
                <a:latin typeface="+mn-lt"/>
              </a:rPr>
              <a:t>Heimilt er að hafa tekjur fyrir tilfallandi vinnu allt að </a:t>
            </a:r>
            <a:r>
              <a:rPr lang="is-IS" sz="2000" b="1" dirty="0">
                <a:solidFill>
                  <a:schemeClr val="accent1"/>
                </a:solidFill>
                <a:latin typeface="+mn-lt"/>
              </a:rPr>
              <a:t>kr. 86.114 á mánuði</a:t>
            </a:r>
            <a:r>
              <a:rPr lang="is-IS" dirty="0">
                <a:latin typeface="+mn-lt"/>
              </a:rPr>
              <a:t> án þess að það skerði upphæð greiddra atvinnuleysisbóta (frítekjumark).</a:t>
            </a:r>
          </a:p>
          <a:p>
            <a:pPr marL="0" indent="0">
              <a:buNone/>
            </a:pPr>
            <a:endParaRPr lang="is-IS" sz="800" dirty="0">
              <a:latin typeface="+mn-lt"/>
            </a:endParaRPr>
          </a:p>
          <a:p>
            <a:pPr marL="0" indent="0">
              <a:buNone/>
            </a:pPr>
            <a:r>
              <a:rPr lang="is-IS" b="1" dirty="0">
                <a:latin typeface="+mn-lt"/>
              </a:rPr>
              <a:t>Dæmi:</a:t>
            </a:r>
          </a:p>
          <a:p>
            <a:pPr marL="0" indent="0">
              <a:buNone/>
            </a:pPr>
            <a:r>
              <a:rPr lang="is-IS" dirty="0">
                <a:latin typeface="+mn-lt"/>
              </a:rPr>
              <a:t>Heildartekjur						kr. 96.114</a:t>
            </a:r>
          </a:p>
          <a:p>
            <a:pPr marL="0" indent="0">
              <a:buNone/>
            </a:pPr>
            <a:r>
              <a:rPr lang="is-IS" dirty="0">
                <a:latin typeface="+mn-lt"/>
              </a:rPr>
              <a:t>Frítekjumark						kr. 86.114</a:t>
            </a:r>
          </a:p>
          <a:p>
            <a:pPr marL="0" indent="0">
              <a:buNone/>
            </a:pPr>
            <a:r>
              <a:rPr lang="is-IS" dirty="0">
                <a:latin typeface="+mn-lt"/>
              </a:rPr>
              <a:t>Tekjur umfram frítekjumark		kr. 10.000 </a:t>
            </a:r>
          </a:p>
          <a:p>
            <a:pPr marL="0" indent="0">
              <a:buNone/>
            </a:pPr>
            <a:endParaRPr lang="is-IS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is-IS" dirty="0">
                <a:latin typeface="+mn-lt"/>
              </a:rPr>
              <a:t>Helmingur þeirra tekna sem eru umfram frítekjumarkið mynda frádrátt í útreikningi á greiðslu bóta síðar.  Frádráttur vegna tekna í þessu dæmi væri þá kr. 5.000.-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s-IS" dirty="0">
                <a:latin typeface="+mn-lt"/>
              </a:rPr>
              <a:t>Mikilvægt er að tilkynna um alla vinnu fyrirfram þá daga sem atvinnuleitandi er skráður í atvinnuleit og áætla tekjur fyrir vinnuna.  Þetta er gert í gegnum Mínar síður.</a:t>
            </a:r>
          </a:p>
          <a:p>
            <a:pPr marL="0" indent="0">
              <a:buNone/>
            </a:pPr>
            <a:endParaRPr lang="is-IS" dirty="0">
              <a:latin typeface="+mn-lt"/>
            </a:endParaRPr>
          </a:p>
          <a:p>
            <a:pPr marL="0" indent="0" algn="ctr">
              <a:buNone/>
            </a:pPr>
            <a:r>
              <a:rPr lang="is-IS" dirty="0">
                <a:latin typeface="+mn-lt"/>
              </a:rPr>
              <a:t>Það borgar sig alltaf að vinna!</a:t>
            </a:r>
          </a:p>
        </p:txBody>
      </p:sp>
    </p:spTree>
    <p:extLst>
      <p:ext uri="{BB962C8B-B14F-4D97-AF65-F5344CB8AC3E}">
        <p14:creationId xmlns:p14="http://schemas.microsoft.com/office/powerpoint/2010/main" val="1178255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Verktakavinna – Sjálfstætt starfandi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9" y="1473200"/>
            <a:ext cx="6898105" cy="3151189"/>
          </a:xfrm>
        </p:spPr>
        <p:txBody>
          <a:bodyPr/>
          <a:lstStyle/>
          <a:p>
            <a:pPr marL="0" indent="0">
              <a:buNone/>
            </a:pPr>
            <a:r>
              <a:rPr lang="is-IS" b="1" dirty="0">
                <a:latin typeface="+mn-lt"/>
              </a:rPr>
              <a:t>Verktakavinna</a:t>
            </a:r>
          </a:p>
          <a:p>
            <a:pPr marL="0" indent="0">
              <a:buNone/>
            </a:pPr>
            <a:r>
              <a:rPr lang="is-IS" dirty="0">
                <a:latin typeface="Calibri" pitchFamily="34" charset="0"/>
                <a:cs typeface="Calibri" pitchFamily="34" charset="0"/>
              </a:rPr>
              <a:t>	</a:t>
            </a:r>
            <a:r>
              <a:rPr lang="is-IS" sz="1400" dirty="0">
                <a:latin typeface="Calibri" pitchFamily="34" charset="0"/>
                <a:cs typeface="Calibri" pitchFamily="34" charset="0"/>
              </a:rPr>
              <a:t>Þeim sem býðst vinna sem verktakar á eigin kennitölu verða að skrá sig </a:t>
            </a:r>
            <a:r>
              <a:rPr lang="is-IS" sz="1400" u="sng" dirty="0">
                <a:latin typeface="Calibri" pitchFamily="34" charset="0"/>
                <a:cs typeface="Calibri" pitchFamily="34" charset="0"/>
              </a:rPr>
              <a:t>ekki </a:t>
            </a:r>
            <a:r>
              <a:rPr lang="is-IS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is-IS" sz="1400" u="sng" dirty="0">
                <a:latin typeface="Calibri" pitchFamily="34" charset="0"/>
                <a:cs typeface="Calibri" pitchFamily="34" charset="0"/>
              </a:rPr>
              <a:t>atvinnulausa</a:t>
            </a:r>
            <a:r>
              <a:rPr lang="is-IS" sz="1400" dirty="0">
                <a:latin typeface="Calibri" pitchFamily="34" charset="0"/>
                <a:cs typeface="Calibri" pitchFamily="34" charset="0"/>
              </a:rPr>
              <a:t>  meðan á verkefni/vinnu stendur. Tilkynna þarf um verktakavinnu </a:t>
            </a:r>
            <a:r>
              <a:rPr lang="is-IS" sz="1400" dirty="0" err="1">
                <a:latin typeface="Calibri" pitchFamily="34" charset="0"/>
                <a:cs typeface="Calibri" pitchFamily="34" charset="0"/>
              </a:rPr>
              <a:t>fyrirfram</a:t>
            </a:r>
            <a:r>
              <a:rPr lang="is-IS" sz="1400" dirty="0">
                <a:latin typeface="Calibri" pitchFamily="34" charset="0"/>
                <a:cs typeface="Calibri" pitchFamily="34" charset="0"/>
              </a:rPr>
              <a:t> 	á Mínum síðum. (Aðgerðir/Tilkynna um vinnu og tekjur/Tilkynna verktakavinnu). </a:t>
            </a:r>
          </a:p>
          <a:p>
            <a:endParaRPr lang="is-IS" dirty="0"/>
          </a:p>
          <a:p>
            <a:pPr marL="0" indent="0">
              <a:buNone/>
            </a:pPr>
            <a:r>
              <a:rPr lang="is-IS" b="1" dirty="0">
                <a:latin typeface="+mn-lt"/>
              </a:rPr>
              <a:t>Sjálfstætt starfandi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dirty="0">
                <a:latin typeface="Calibri" pitchFamily="34" charset="0"/>
                <a:cs typeface="Calibri" pitchFamily="34" charset="0"/>
              </a:rPr>
              <a:t>	</a:t>
            </a:r>
            <a:r>
              <a:rPr lang="is-IS" sz="1400" dirty="0">
                <a:latin typeface="Calibri" pitchFamily="34" charset="0"/>
                <a:cs typeface="Calibri" pitchFamily="34" charset="0"/>
              </a:rPr>
              <a:t>Einstaklingur hefur </a:t>
            </a:r>
            <a:r>
              <a:rPr lang="is-IS" sz="1400" u="sng" dirty="0">
                <a:latin typeface="Calibri" pitchFamily="34" charset="0"/>
                <a:cs typeface="Calibri" pitchFamily="34" charset="0"/>
              </a:rPr>
              <a:t>ekki</a:t>
            </a:r>
            <a:r>
              <a:rPr lang="is-IS" sz="1400" dirty="0">
                <a:latin typeface="Calibri" pitchFamily="34" charset="0"/>
                <a:cs typeface="Calibri" pitchFamily="34" charset="0"/>
              </a:rPr>
              <a:t> heimild til að vera með sjálfstæðan rekstur og fá greiddar 	atvinnuleysisbætur samhliða.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is-IS" sz="1400" u="sng" dirty="0">
                <a:latin typeface="Calibri" pitchFamily="34" charset="0"/>
                <a:cs typeface="Calibri" pitchFamily="34" charset="0"/>
              </a:rPr>
              <a:t>Ekki</a:t>
            </a:r>
            <a:r>
              <a:rPr lang="is-IS" sz="1400" dirty="0">
                <a:latin typeface="Calibri" pitchFamily="34" charset="0"/>
                <a:cs typeface="Calibri" pitchFamily="34" charset="0"/>
              </a:rPr>
              <a:t> er heimilt að opna launagreiðendaskrá samhliða því að fá greiddar 	atvinnuleysisbætur.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0718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1383-8C7E-4D6A-8A37-B3C2C6721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E5B97-BD55-4580-9DDE-B7A644E9C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2983406"/>
            <a:ext cx="2851150" cy="914027"/>
          </a:xfrm>
        </p:spPr>
        <p:txBody>
          <a:bodyPr>
            <a:noAutofit/>
          </a:bodyPr>
          <a:lstStyle/>
          <a:p>
            <a:r>
              <a:rPr lang="is-IS" sz="2800" dirty="0">
                <a:latin typeface="+mn-lt"/>
              </a:rPr>
              <a:t>Þjónustan okkar- </a:t>
            </a:r>
          </a:p>
          <a:p>
            <a:r>
              <a:rPr lang="is-IS" sz="2800" dirty="0">
                <a:latin typeface="+mn-lt"/>
              </a:rPr>
              <a:t>Hvað er í boði 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CC806D-34C9-4134-BB60-E23B86EFE6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9456"/>
          <a:stretch>
            <a:fillRect/>
          </a:stretch>
        </p:blipFill>
        <p:spPr>
          <a:xfrm>
            <a:off x="4572000" y="627174"/>
            <a:ext cx="4213225" cy="3630613"/>
          </a:xfrm>
        </p:spPr>
      </p:pic>
    </p:spTree>
    <p:extLst>
      <p:ext uri="{BB962C8B-B14F-4D97-AF65-F5344CB8AC3E}">
        <p14:creationId xmlns:p14="http://schemas.microsoft.com/office/powerpoint/2010/main" val="3566675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Styrkir og afsláttarkjör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9702"/>
            <a:ext cx="6978317" cy="328468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is-IS" b="1" dirty="0">
                <a:latin typeface="Calibri" pitchFamily="34" charset="0"/>
                <a:cs typeface="Calibri" pitchFamily="34" charset="0"/>
              </a:rPr>
              <a:t>Stéttarfélög</a:t>
            </a:r>
            <a:r>
              <a:rPr lang="is-IS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s-IS" dirty="0">
                <a:latin typeface="Calibri" pitchFamily="34" charset="0"/>
                <a:cs typeface="Calibri" pitchFamily="34" charset="0"/>
              </a:rPr>
              <a:t>	</a:t>
            </a:r>
            <a:r>
              <a:rPr lang="is-IS" sz="1400" dirty="0">
                <a:latin typeface="Calibri" pitchFamily="34" charset="0"/>
                <a:cs typeface="Calibri" pitchFamily="34" charset="0"/>
              </a:rPr>
              <a:t>bjóða fjölbreytta þjónustu þeim félagsmönnum sínum, sem hafa misst 	vinnu 	og fá 	greiddar atvinnuleysisbætur frá Vinnumálastofnun.  Atvinnuleitendur 	hafa val um það 	hvort þeir halda áfram að greiða félagsgjald í 	sitt stéttarfélag 	eftir að 	þeir hætta 	störfum og skrá sig í atvinnuleit.  Með áframhaldandi greiðslu félagsgjalds er áunnum 	réttindum viðhaldið. </a:t>
            </a:r>
          </a:p>
          <a:p>
            <a:pPr marL="0" indent="0">
              <a:spcAft>
                <a:spcPts val="600"/>
              </a:spcAft>
              <a:buNone/>
            </a:pPr>
            <a:endParaRPr lang="is-IS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is-IS" b="1" dirty="0">
                <a:latin typeface="Calibri" pitchFamily="34" charset="0"/>
                <a:cs typeface="Calibri" pitchFamily="34" charset="0"/>
              </a:rPr>
              <a:t>Búferlastyrkur</a:t>
            </a:r>
          </a:p>
          <a:p>
            <a:pPr>
              <a:buNone/>
            </a:pPr>
            <a:r>
              <a:rPr lang="is-IS" dirty="0">
                <a:latin typeface="Calibri" pitchFamily="34" charset="0"/>
                <a:cs typeface="Calibri" pitchFamily="34" charset="0"/>
              </a:rPr>
              <a:t>		</a:t>
            </a:r>
            <a:r>
              <a:rPr lang="is-IS" sz="1400" dirty="0">
                <a:latin typeface="Calibri" pitchFamily="34" charset="0"/>
                <a:cs typeface="Calibri" pitchFamily="34" charset="0"/>
              </a:rPr>
              <a:t>Heimilt er að veita styrk vegna búferlaflutnings innanlands frá lögheimili til 	þess staðar 	sem lögheimili er flutt  í því skyni að sækja vinnu hjá nýjum 	atvinnurekanda sem hefur 	sannanlega boðið fastráðningu í starf.  Með umsókninni þurfa að fylgja reikningar 	fyrir útlögðum kostnaði.</a:t>
            </a:r>
          </a:p>
          <a:p>
            <a:pPr marL="0" indent="0">
              <a:spcAft>
                <a:spcPts val="600"/>
              </a:spcAft>
              <a:buNone/>
            </a:pPr>
            <a:endParaRPr lang="is-IS" dirty="0">
              <a:latin typeface="Calibri" pitchFamily="34" charset="0"/>
              <a:cs typeface="Calibri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318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1602-03EF-49A5-B7BB-3D0EAA3FB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335A9-F116-48C4-A0E7-6E471F46BF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sz="2800" dirty="0">
                <a:latin typeface="+mn-lt"/>
              </a:rPr>
              <a:t>Góð ráð </a:t>
            </a:r>
          </a:p>
          <a:p>
            <a:r>
              <a:rPr lang="is-IS" sz="2800" dirty="0">
                <a:latin typeface="+mn-lt"/>
              </a:rPr>
              <a:t>í atvinnuleitinni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581BC9A-0B6A-4F81-AFEE-B2BAD2F519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r="11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9126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D19A-09F5-4BCE-B092-0D1235A8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Góð ráð í atvinnuleit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AF2E5-C4A1-4997-B5B1-5E0C1A2A7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5" y="1339702"/>
            <a:ext cx="7186164" cy="344084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+mn-lt"/>
              </a:rPr>
              <a:t>Settu þér markmið í atvinnuleitinni.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+mn-lt"/>
              </a:rPr>
              <a:t>Fylgdu markmiðunum eftir með því að skrá niður það sem þú gerir í atvinnuleit, t.d. umsóknir og fyrirspurnir.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Mikilvægt að vera virkur í atvinnuleitinni frá fyrsta degi sem þú ert án vinnu.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Mættu á staðinn til að ræða við þann sem sér um að ráða í störf í fyrirtækinu.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Ferilskrá og kynningarbréf eru mikilvæg verkfæri í atvinnuleit. Nánari upplýsngar varðandi ferilskrárgerð er m.a. að finna á vefsíðu Vinnumálastofnunar  </a:t>
            </a:r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Ferilskrá og kynningarbréf</a:t>
            </a:r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Eftirfylgni með innsendum umsóknum er mikilvæg.  Hringdu eða sendu tölvupóst.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Vertu á skrá hjá ráðningarþjónustum á þínu svæði.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Calibri" panose="020F0502020204030204" pitchFamily="34" charset="0"/>
                <a:cs typeface="Calibri" panose="020F0502020204030204" pitchFamily="34" charset="0"/>
              </a:rPr>
              <a:t>Virkjaðu tengslanetið þitt og samfélagsmiðla í atvinnuleitinni.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s-I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72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ED5F-1065-4749-9034-55FA6E9E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Hvar finn ég laus störf?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95E0-703B-4FCA-8C6D-AC158BA5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5" y="1307432"/>
            <a:ext cx="7516706" cy="331695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400" dirty="0">
                <a:latin typeface="+mn-lt"/>
              </a:rPr>
              <a:t>Upplýsingar um laus störf má m.a. finna á eftirtöldum stöðum: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+mn-lt"/>
              </a:rPr>
              <a:t>Vefsíða Vinnumálastofnunar – </a:t>
            </a:r>
            <a:r>
              <a:rPr lang="is-IS" sz="1400" dirty="0">
                <a:latin typeface="+mn-lt"/>
                <a:hlinkClick r:id="rId2"/>
              </a:rPr>
              <a:t>Störf í boði</a:t>
            </a:r>
            <a:endParaRPr lang="is-IS" sz="1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+mn-lt"/>
                <a:hlinkClick r:id="rId3"/>
              </a:rPr>
              <a:t>Tenglasafn:  Ráðningarstofur, vinnumiðlanir, stofnanir ofl.</a:t>
            </a:r>
            <a:endParaRPr lang="is-IS" sz="1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hlinkClick r:id="rId4"/>
              </a:rPr>
              <a:t>Vefgátt EURES </a:t>
            </a:r>
            <a:r>
              <a:rPr lang="is-IS" sz="1400" dirty="0">
                <a:latin typeface="+mn-lt"/>
              </a:rPr>
              <a:t>– Evrópsk vinnumiðlun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+mn-lt"/>
              </a:rPr>
              <a:t>Alfreð (app)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+mn-lt"/>
              </a:rPr>
              <a:t>Helgardagblöð og héraðsfréttablöð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+mn-lt"/>
              </a:rPr>
              <a:t>Vefsíður sveitarfélaga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+mn-lt"/>
              </a:rPr>
              <a:t>Vefsíður fyrirtækja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s-IS" sz="1400" dirty="0">
                <a:latin typeface="+mn-lt"/>
              </a:rPr>
              <a:t>Samfélagsmiðlar og tengslanet</a:t>
            </a:r>
          </a:p>
        </p:txBody>
      </p:sp>
    </p:spTree>
    <p:extLst>
      <p:ext uri="{BB962C8B-B14F-4D97-AF65-F5344CB8AC3E}">
        <p14:creationId xmlns:p14="http://schemas.microsoft.com/office/powerpoint/2010/main" val="137408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Aðstoð við atvinnuleit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1" y="1219200"/>
            <a:ext cx="5731042" cy="36449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s-IS" sz="4800" dirty="0">
                <a:latin typeface="Calibri" panose="020F0502020204030204" pitchFamily="34" charset="0"/>
                <a:cs typeface="Calibri" panose="020F0502020204030204" pitchFamily="34" charset="0"/>
              </a:rPr>
              <a:t>Minnum á að á þjónustuskrifstofum Vinnumálastofnunar vítt og breitt um landið eru starfsmenn tilbúnir að aðstoða í atvinnuleitinni.  </a:t>
            </a:r>
          </a:p>
          <a:p>
            <a:pPr marL="0" indent="0">
              <a:buNone/>
            </a:pPr>
            <a:endParaRPr lang="is-I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s-IS" sz="4800" dirty="0">
                <a:latin typeface="Calibri" panose="020F0502020204030204" pitchFamily="34" charset="0"/>
                <a:cs typeface="Calibri" panose="020F0502020204030204" pitchFamily="34" charset="0"/>
              </a:rPr>
              <a:t>Á vef Vinnumálastofnunar svarar </a:t>
            </a:r>
            <a:r>
              <a:rPr lang="is-I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snjallmennið</a:t>
            </a:r>
            <a:r>
              <a:rPr lang="is-IS" sz="4800" dirty="0">
                <a:latin typeface="Calibri" panose="020F0502020204030204" pitchFamily="34" charset="0"/>
                <a:cs typeface="Calibri" panose="020F0502020204030204" pitchFamily="34" charset="0"/>
              </a:rPr>
              <a:t> Vinný almennum spurningum.</a:t>
            </a:r>
          </a:p>
          <a:p>
            <a:pPr marL="0" indent="0">
              <a:buNone/>
            </a:pPr>
            <a:endParaRPr lang="is-I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s-I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s-I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s-I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s-I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s-IS" sz="4800" dirty="0">
                <a:latin typeface="Calibri" panose="020F0502020204030204" pitchFamily="34" charset="0"/>
                <a:cs typeface="Calibri" panose="020F0502020204030204" pitchFamily="34" charset="0"/>
              </a:rPr>
              <a:t>Sími: 515-4800 (þjónustuver) mán. - fim. kl.9-15 og fös. kl.9-13</a:t>
            </a:r>
          </a:p>
          <a:p>
            <a:pPr marL="0" indent="0">
              <a:buNone/>
            </a:pPr>
            <a:r>
              <a:rPr lang="is-IS" sz="4800" dirty="0">
                <a:latin typeface="Calibri" panose="020F0502020204030204" pitchFamily="34" charset="0"/>
                <a:cs typeface="Calibri" panose="020F0502020204030204" pitchFamily="34" charset="0"/>
              </a:rPr>
              <a:t>Þjónustuskrifstofur: </a:t>
            </a:r>
            <a:r>
              <a:rPr lang="is-IS" sz="4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https://www.vinnumalastofnun.is/um-okkur/thjonustuskrifstofur</a:t>
            </a:r>
            <a:r>
              <a:rPr lang="is-I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is-I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s-IS" sz="4800" dirty="0">
                <a:latin typeface="Calibri" panose="020F0502020204030204" pitchFamily="34" charset="0"/>
                <a:cs typeface="Calibri" panose="020F0502020204030204" pitchFamily="34" charset="0"/>
              </a:rPr>
              <a:t>Einnig er hægt er bóka símaviðtal í almenna ráðgjöf eða hjá náms- og starfsráðgjafa í gegnum vef Vinnumálastofnunar.</a:t>
            </a:r>
          </a:p>
          <a:p>
            <a:pPr marL="0" indent="0">
              <a:buNone/>
            </a:pPr>
            <a:endParaRPr lang="is-I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s-I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s-I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s-I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s-I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s-I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s-I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is-I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is-I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is-I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s-I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Gangi þér vel.</a:t>
            </a:r>
          </a:p>
          <a:p>
            <a:pPr marL="0" indent="0" algn="ctr">
              <a:buNone/>
            </a:pPr>
            <a:endParaRPr lang="is-I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0F7D4E27-4EA6-45F8-B396-C4DFB460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938" y="3607851"/>
            <a:ext cx="3001812" cy="882996"/>
          </a:xfrm>
          <a:prstGeom prst="rect">
            <a:avLst/>
          </a:prstGeom>
        </p:spPr>
      </p:pic>
      <p:sp>
        <p:nvSpPr>
          <p:cNvPr id="5" name="Sporaskja 4">
            <a:extLst>
              <a:ext uri="{FF2B5EF4-FFF2-40B4-BE49-F238E27FC236}">
                <a16:creationId xmlns:a16="http://schemas.microsoft.com/office/drawing/2014/main" id="{3A036259-FA72-4BBF-8A0D-375F5C5D3C4C}"/>
              </a:ext>
            </a:extLst>
          </p:cNvPr>
          <p:cNvSpPr/>
          <p:nvPr/>
        </p:nvSpPr>
        <p:spPr>
          <a:xfrm>
            <a:off x="5003800" y="3800558"/>
            <a:ext cx="488950" cy="268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08C7B5E7-7BF6-4AFE-AF03-18FCFD854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1871392"/>
            <a:ext cx="1438594" cy="7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80A8-473C-4C51-AE29-9A0F8998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Vefsíða Vinnumálastofnunar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09D6-255A-4CB0-A4FB-1AAE9CE3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39702"/>
            <a:ext cx="5916864" cy="3284687"/>
          </a:xfrm>
        </p:spPr>
        <p:txBody>
          <a:bodyPr>
            <a:normAutofit/>
          </a:bodyPr>
          <a:lstStyle/>
          <a:p>
            <a:endParaRPr lang="is-IS" sz="2000" dirty="0">
              <a:latin typeface="+mn-lt"/>
            </a:endParaRPr>
          </a:p>
          <a:p>
            <a:pPr marL="0" indent="0">
              <a:buNone/>
            </a:pPr>
            <a:r>
              <a:rPr lang="is-IS" dirty="0">
                <a:latin typeface="+mn-lt"/>
              </a:rPr>
              <a:t>Vefsíða Vinnumálastofnunar er fyrsti viðkomustaðurinn þegar þú sækir um atvinnu og atvinnuleysisbætur.  </a:t>
            </a:r>
          </a:p>
          <a:p>
            <a:pPr marL="0" indent="0">
              <a:buNone/>
            </a:pPr>
            <a:endParaRPr lang="is-IS" dirty="0">
              <a:latin typeface="+mn-lt"/>
            </a:endParaRPr>
          </a:p>
          <a:p>
            <a:pPr marL="0" indent="0">
              <a:buNone/>
            </a:pPr>
            <a:r>
              <a:rPr lang="is-IS" dirty="0">
                <a:latin typeface="+mn-lt"/>
              </a:rPr>
              <a:t>Þar finnur þú allar upplýsingar varðandi atvinnuleitina og það sem mikilvægt er að vita.</a:t>
            </a:r>
          </a:p>
          <a:p>
            <a:endParaRPr lang="is-IS" dirty="0">
              <a:latin typeface="+mn-lt"/>
            </a:endParaRPr>
          </a:p>
          <a:p>
            <a:pPr marL="0" indent="0">
              <a:buNone/>
            </a:pPr>
            <a:r>
              <a:rPr lang="is-IS" dirty="0">
                <a:latin typeface="+mn-lt"/>
              </a:rPr>
              <a:t>Kynntu þér málið á </a:t>
            </a:r>
            <a:r>
              <a:rPr lang="is-IS" dirty="0">
                <a:latin typeface="+mn-lt"/>
                <a:hlinkClick r:id="rId2"/>
              </a:rPr>
              <a:t>https://island.is/s/vinnumalastofnun</a:t>
            </a:r>
            <a:endParaRPr lang="is-IS" dirty="0">
              <a:latin typeface="+mn-lt"/>
            </a:endParaRPr>
          </a:p>
          <a:p>
            <a:pPr marL="0" indent="0">
              <a:buNone/>
            </a:pPr>
            <a:endParaRPr lang="is-IS" dirty="0">
              <a:latin typeface="+mn-lt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485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08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Mínar síður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Rectangle 5"/>
          <p:cNvSpPr/>
          <p:nvPr/>
        </p:nvSpPr>
        <p:spPr>
          <a:xfrm>
            <a:off x="3541776" y="1493520"/>
            <a:ext cx="603504" cy="15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6D099D-BABB-DEDD-05F6-BF4249225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785" y="1339850"/>
            <a:ext cx="5536955" cy="32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1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E07D-BEF3-4E14-9EC6-2FCE79F6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Mínar síður atvinnuleitenda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FBF2B-D6A5-48A0-9DC5-4143C5F14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5" y="1339702"/>
            <a:ext cx="6701543" cy="3368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>
                <a:latin typeface="+mn-lt"/>
              </a:rPr>
              <a:t>Mínar síður eru þitt svæði hjá Vinnumálastofnun. </a:t>
            </a:r>
          </a:p>
          <a:p>
            <a:pPr marL="0" indent="0">
              <a:buNone/>
            </a:pPr>
            <a:r>
              <a:rPr lang="is-IS" dirty="0">
                <a:latin typeface="+mn-lt"/>
              </a:rPr>
              <a:t>Þar getur þú m.a.:</a:t>
            </a:r>
          </a:p>
          <a:p>
            <a:pPr lvl="1"/>
            <a:endParaRPr lang="is-IS" sz="800" dirty="0">
              <a:latin typeface="+mn-lt"/>
            </a:endParaRPr>
          </a:p>
          <a:p>
            <a:pPr lvl="1"/>
            <a:r>
              <a:rPr lang="is-IS" dirty="0">
                <a:latin typeface="+mn-lt"/>
              </a:rPr>
              <a:t>Sótt um atvinnu og atvinnuleysisbætur</a:t>
            </a:r>
          </a:p>
          <a:p>
            <a:pPr lvl="1"/>
            <a:r>
              <a:rPr lang="is-IS" dirty="0">
                <a:latin typeface="+mn-lt"/>
              </a:rPr>
              <a:t>Séð stöðu umsóknar í umsóknarferli</a:t>
            </a:r>
          </a:p>
          <a:p>
            <a:pPr lvl="1"/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Sótt um auglýst störf af vef Vinnumálastofnunar</a:t>
            </a:r>
          </a:p>
          <a:p>
            <a:pPr lvl="1"/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Skilað gögnum</a:t>
            </a:r>
          </a:p>
          <a:p>
            <a:pPr lvl="1"/>
            <a:r>
              <a:rPr lang="is-IS" dirty="0">
                <a:latin typeface="+mn-lt"/>
              </a:rPr>
              <a:t>Skoðað greiðsluseðla, bréf og svarað bréfum.</a:t>
            </a:r>
          </a:p>
          <a:p>
            <a:pPr lvl="1"/>
            <a:r>
              <a:rPr lang="is-IS" dirty="0">
                <a:latin typeface="+mn-lt"/>
                <a:hlinkClick r:id="rId2"/>
              </a:rPr>
              <a:t>Tilkynnt um alla vinnu og tekjur</a:t>
            </a:r>
            <a:r>
              <a:rPr lang="is-IS" dirty="0">
                <a:latin typeface="+mn-lt"/>
              </a:rPr>
              <a:t> (Myndband)</a:t>
            </a:r>
          </a:p>
          <a:p>
            <a:pPr lvl="1"/>
            <a:r>
              <a:rPr lang="is-IS" dirty="0">
                <a:latin typeface="+mn-lt"/>
              </a:rPr>
              <a:t>Tilkynnt um orlof</a:t>
            </a:r>
          </a:p>
          <a:p>
            <a:pPr lvl="1"/>
            <a:r>
              <a:rPr lang="is-IS" dirty="0">
                <a:latin typeface="+mn-lt"/>
              </a:rPr>
              <a:t>Breytt persónulegum upplýsingum</a:t>
            </a:r>
          </a:p>
          <a:p>
            <a:pPr lvl="1"/>
            <a:r>
              <a:rPr lang="is-IS" dirty="0">
                <a:latin typeface="+mn-lt"/>
              </a:rPr>
              <a:t>Skráð þig í atvinnuleit án umsóknar um bætur</a:t>
            </a:r>
          </a:p>
          <a:p>
            <a:pPr lvl="1"/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Skráð þig af atvinnuleysisbótum</a:t>
            </a:r>
          </a:p>
          <a:p>
            <a:pPr lvl="1"/>
            <a:endParaRPr lang="is-IS" dirty="0">
              <a:latin typeface="+mn-lt"/>
            </a:endParaRPr>
          </a:p>
          <a:p>
            <a:pPr lvl="1"/>
            <a:endParaRPr lang="is-IS" dirty="0">
              <a:latin typeface="+mn-lt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r="1872"/>
          <a:stretch>
            <a:fillRect/>
          </a:stretch>
        </p:blipFill>
        <p:spPr bwMode="auto">
          <a:xfrm>
            <a:off x="7302500" y="0"/>
            <a:ext cx="18415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32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2DE2-2A35-4E67-8C4C-00E6EFCB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Gögnum skilað á Mínum síðum</a:t>
            </a:r>
          </a:p>
        </p:txBody>
      </p:sp>
      <p:pic>
        <p:nvPicPr>
          <p:cNvPr id="6" name="Staðgengill efnis 5">
            <a:extLst>
              <a:ext uri="{FF2B5EF4-FFF2-40B4-BE49-F238E27FC236}">
                <a16:creationId xmlns:a16="http://schemas.microsoft.com/office/drawing/2014/main" id="{6623372F-2A1B-49E5-BABD-7B83C64C0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76" y="1358900"/>
            <a:ext cx="3266324" cy="3284538"/>
          </a:xfrm>
          <a:prstGeom prst="rect">
            <a:avLst/>
          </a:prstGeom>
        </p:spPr>
      </p:pic>
      <p:sp>
        <p:nvSpPr>
          <p:cNvPr id="7" name="Rétthyrningur 6">
            <a:extLst>
              <a:ext uri="{FF2B5EF4-FFF2-40B4-BE49-F238E27FC236}">
                <a16:creationId xmlns:a16="http://schemas.microsoft.com/office/drawing/2014/main" id="{D739E559-B409-4A00-9D63-EC0A1CD4DF2F}"/>
              </a:ext>
            </a:extLst>
          </p:cNvPr>
          <p:cNvSpPr/>
          <p:nvPr/>
        </p:nvSpPr>
        <p:spPr>
          <a:xfrm>
            <a:off x="2411781" y="1744472"/>
            <a:ext cx="446227" cy="95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8" name="Rétthyrningur 7">
            <a:extLst>
              <a:ext uri="{FF2B5EF4-FFF2-40B4-BE49-F238E27FC236}">
                <a16:creationId xmlns:a16="http://schemas.microsoft.com/office/drawing/2014/main" id="{B9130BE0-6FEE-4F7A-A650-A6FE6DEF5765}"/>
              </a:ext>
            </a:extLst>
          </p:cNvPr>
          <p:cNvSpPr/>
          <p:nvPr/>
        </p:nvSpPr>
        <p:spPr>
          <a:xfrm>
            <a:off x="2411781" y="2019300"/>
            <a:ext cx="687019" cy="950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504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430DFA5-07D7-4EF4-8F5C-9CA5158A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334036"/>
            <a:ext cx="7345621" cy="594543"/>
          </a:xfrm>
        </p:spPr>
        <p:txBody>
          <a:bodyPr/>
          <a:lstStyle/>
          <a:p>
            <a:r>
              <a:rPr lang="is-IS" dirty="0">
                <a:latin typeface="Calibri" panose="020F0502020204030204" pitchFamily="34" charset="0"/>
                <a:cs typeface="Calibri" panose="020F0502020204030204" pitchFamily="34" charset="0"/>
              </a:rPr>
              <a:t>Rafrænn persónuafsláttur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350BB391-1FDA-4D1F-B5A1-5796DA288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492250"/>
            <a:ext cx="6604000" cy="3132139"/>
          </a:xfrm>
        </p:spPr>
        <p:txBody>
          <a:bodyPr/>
          <a:lstStyle/>
          <a:p>
            <a:r>
              <a:rPr lang="is-IS" sz="1400" dirty="0">
                <a:latin typeface="+mn-lt"/>
              </a:rPr>
              <a:t>Eftir að atvinnuleitandi hefur sótt um atvinnuleysisbætur þarf hann að upplýsa Vinnumálastofnun um hvernig hann vill nýta rafræna persónuafslátt sinn. </a:t>
            </a:r>
            <a:br>
              <a:rPr lang="is-IS" sz="1400" dirty="0">
                <a:latin typeface="+mn-lt"/>
              </a:rPr>
            </a:br>
            <a:r>
              <a:rPr lang="is-IS" sz="1400" dirty="0">
                <a:latin typeface="+mn-lt"/>
              </a:rPr>
              <a:t>Það er gert með því að fylla út beiðni um nýtingu á persónuafslætti rafrænt í gegnum Mínar síður á vefsíðu Vinnumálastofnunar.</a:t>
            </a:r>
          </a:p>
          <a:p>
            <a:pPr marL="0" indent="0">
              <a:buNone/>
            </a:pPr>
            <a:endParaRPr lang="is-IS" sz="1400" dirty="0">
              <a:latin typeface="+mn-lt"/>
            </a:endParaRPr>
          </a:p>
          <a:p>
            <a:r>
              <a:rPr lang="is-IS" sz="1400" dirty="0">
                <a:latin typeface="+mn-lt"/>
              </a:rPr>
              <a:t>Hægt er að nálgast upplýsingar um nýttan persónuafslátt á þjónustusíðu RSK, </a:t>
            </a:r>
            <a:r>
              <a:rPr lang="is-IS" sz="1400" dirty="0">
                <a:latin typeface="+mn-lt"/>
                <a:hlinkClick r:id="rId2"/>
              </a:rPr>
              <a:t>www.skattur.is. </a:t>
            </a:r>
            <a:br>
              <a:rPr lang="is-IS" sz="1400" dirty="0">
                <a:latin typeface="+mn-lt"/>
              </a:rPr>
            </a:br>
            <a:endParaRPr lang="is-IS" sz="1400" dirty="0">
              <a:latin typeface="+mn-lt"/>
            </a:endParaRPr>
          </a:p>
          <a:p>
            <a:r>
              <a:rPr lang="is-IS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Ef breyta þarf persónuafslætti er hægt að fá samband við ráðgjafa gegnum netspjall Vinný. Netspjall við ráðgjafa er opið mánudaga til fimmtudaga frá kl. 9:00 til 15:00 og föstudaga frá kl. 9:00 til 12:00.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5708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221E-A439-4499-BBEC-56A39A1C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+mn-lt"/>
              </a:rPr>
              <a:t>Ferilskrá – CV</a:t>
            </a:r>
            <a:br>
              <a:rPr lang="is-IS" dirty="0">
                <a:latin typeface="+mn-lt"/>
              </a:rPr>
            </a:br>
            <a:r>
              <a:rPr lang="is-IS" sz="1400" b="0" dirty="0">
                <a:latin typeface="+mn-lt"/>
              </a:rPr>
              <a:t>Settu ferilskrána þína inn sem viðhengi á Mínum síðum.</a:t>
            </a:r>
            <a:endParaRPr lang="is-IS" b="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C8F173-247B-4569-AB44-0F2F9FFFD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3133" y="256770"/>
            <a:ext cx="2994779" cy="4602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12588-FEDE-473F-9AFF-F293C7AF1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6" y="1306406"/>
            <a:ext cx="4371375" cy="31533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07CE18-64C2-458A-957B-6240DC3F3465}"/>
              </a:ext>
            </a:extLst>
          </p:cNvPr>
          <p:cNvSpPr/>
          <p:nvPr/>
        </p:nvSpPr>
        <p:spPr>
          <a:xfrm>
            <a:off x="418214" y="3040912"/>
            <a:ext cx="1495646" cy="311888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33645"/>
      </p:ext>
    </p:extLst>
  </p:cSld>
  <p:clrMapOvr>
    <a:masterClrMapping/>
  </p:clrMapOvr>
</p:sld>
</file>

<file path=ppt/theme/theme1.xml><?xml version="1.0" encoding="utf-8"?>
<a:theme xmlns:a="http://schemas.openxmlformats.org/drawingml/2006/main" name="VMST-master-montserrat">
  <a:themeElements>
    <a:clrScheme name="VMST-palletta-2017">
      <a:dk1>
        <a:srgbClr val="262626"/>
      </a:dk1>
      <a:lt1>
        <a:srgbClr val="FFFFFF"/>
      </a:lt1>
      <a:dk2>
        <a:srgbClr val="43483C"/>
      </a:dk2>
      <a:lt2>
        <a:srgbClr val="D1D5CF"/>
      </a:lt2>
      <a:accent1>
        <a:srgbClr val="00775E"/>
      </a:accent1>
      <a:accent2>
        <a:srgbClr val="FABC4F"/>
      </a:accent2>
      <a:accent3>
        <a:srgbClr val="999999"/>
      </a:accent3>
      <a:accent4>
        <a:srgbClr val="8EC478"/>
      </a:accent4>
      <a:accent5>
        <a:srgbClr val="CCCCCC"/>
      </a:accent5>
      <a:accent6>
        <a:srgbClr val="F19453"/>
      </a:accent6>
      <a:hlink>
        <a:srgbClr val="00775E"/>
      </a:hlink>
      <a:folHlink>
        <a:srgbClr val="F2935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MST-2018-16-9" id="{63914DF9-90C0-034C-8D97-9C3C730A75DA}" vid="{55B4B07A-C1A8-9C49-80BB-E8138E8505CA}"/>
    </a:ext>
  </a:extLst>
</a:theme>
</file>

<file path=ppt/theme/theme2.xml><?xml version="1.0" encoding="utf-8"?>
<a:theme xmlns:a="http://schemas.openxmlformats.org/drawingml/2006/main" name="1_VMST-master-montserrat">
  <a:themeElements>
    <a:clrScheme name="VMST-palletta-2017">
      <a:dk1>
        <a:srgbClr val="262626"/>
      </a:dk1>
      <a:lt1>
        <a:srgbClr val="FFFFFF"/>
      </a:lt1>
      <a:dk2>
        <a:srgbClr val="43483C"/>
      </a:dk2>
      <a:lt2>
        <a:srgbClr val="D1D5CF"/>
      </a:lt2>
      <a:accent1>
        <a:srgbClr val="00775E"/>
      </a:accent1>
      <a:accent2>
        <a:srgbClr val="FABC4F"/>
      </a:accent2>
      <a:accent3>
        <a:srgbClr val="999999"/>
      </a:accent3>
      <a:accent4>
        <a:srgbClr val="8EC478"/>
      </a:accent4>
      <a:accent5>
        <a:srgbClr val="CCCCCC"/>
      </a:accent5>
      <a:accent6>
        <a:srgbClr val="F19453"/>
      </a:accent6>
      <a:hlink>
        <a:srgbClr val="00775E"/>
      </a:hlink>
      <a:folHlink>
        <a:srgbClr val="F2935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MST-2018-16-9" id="{63914DF9-90C0-034C-8D97-9C3C730A75DA}" vid="{55B4B07A-C1A8-9C49-80BB-E8138E8505C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95413</TotalTime>
  <Words>2352</Words>
  <Application>Microsoft Office PowerPoint</Application>
  <PresentationFormat>On-screen Show (16:9)</PresentationFormat>
  <Paragraphs>276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.AppleSystemUIFont</vt:lpstr>
      <vt:lpstr>Arial</vt:lpstr>
      <vt:lpstr>Calibri</vt:lpstr>
      <vt:lpstr>Montserrat</vt:lpstr>
      <vt:lpstr>VMST-master-montserrat</vt:lpstr>
      <vt:lpstr>1_VMST-master-montserrat</vt:lpstr>
      <vt:lpstr>Hvað þarftu að vita ?</vt:lpstr>
      <vt:lpstr>Efni kynningar</vt:lpstr>
      <vt:lpstr>1</vt:lpstr>
      <vt:lpstr>Vefsíða Vinnumálastofnunar</vt:lpstr>
      <vt:lpstr>Mínar síður</vt:lpstr>
      <vt:lpstr>Mínar síður atvinnuleitenda</vt:lpstr>
      <vt:lpstr>Gögnum skilað á Mínum síðum</vt:lpstr>
      <vt:lpstr>Rafrænn persónuafsláttur</vt:lpstr>
      <vt:lpstr>Ferilskrá – CV Settu ferilskrána þína inn sem viðhengi á Mínum síðum.</vt:lpstr>
      <vt:lpstr>Ráðgjöf og vinnumiðlun</vt:lpstr>
      <vt:lpstr>Vinnumarkaðsúrræðin</vt:lpstr>
      <vt:lpstr>Nám og atvinnuleysis-bætur</vt:lpstr>
      <vt:lpstr>Námskeið og námsstyrkir</vt:lpstr>
      <vt:lpstr>Atvinnuleit í Evrópu – Flutningur bótaréttar</vt:lpstr>
      <vt:lpstr>EURES -  Evrópsk vinnumiðlun  The European Job Mobility Portal</vt:lpstr>
      <vt:lpstr>2</vt:lpstr>
      <vt:lpstr>Réttur til atvinnuleysisbóta</vt:lpstr>
      <vt:lpstr>Þátttaka í úrræðum</vt:lpstr>
      <vt:lpstr>Að staðfesta atvinnuleit á Mínum síðum atvinnuleitenda</vt:lpstr>
      <vt:lpstr>Útborgun atvinnuleysisbóta</vt:lpstr>
      <vt:lpstr>Upphæðir atvinnuleysisbóta</vt:lpstr>
      <vt:lpstr>Upplýsingaskylda – Tilkynntu fyrirfram !</vt:lpstr>
      <vt:lpstr>Hvað getur valdið biðtíma/viðurlögum?</vt:lpstr>
      <vt:lpstr>Ótilkynnt vinna</vt:lpstr>
      <vt:lpstr>Tilkynntu vinnu, tekjur og styrki inni á Mínum síðum</vt:lpstr>
      <vt:lpstr>Dæmi</vt:lpstr>
      <vt:lpstr>Dæmi</vt:lpstr>
      <vt:lpstr>Tilfallandi tekjur samhliða skráningu í atvinnuleit</vt:lpstr>
      <vt:lpstr>Verktakavinna – Sjálfstætt starfandi</vt:lpstr>
      <vt:lpstr>Styrkir og afsláttarkjör</vt:lpstr>
      <vt:lpstr>3</vt:lpstr>
      <vt:lpstr>Góð ráð í atvinnuleit </vt:lpstr>
      <vt:lpstr>Hvar finn ég laus störf?</vt:lpstr>
      <vt:lpstr>Aðstoð við atvinnuleit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Margrét Lind Ólafsdóttir - VINNU</cp:lastModifiedBy>
  <cp:revision>2543</cp:revision>
  <cp:lastPrinted>2020-12-28T08:56:05Z</cp:lastPrinted>
  <dcterms:created xsi:type="dcterms:W3CDTF">2014-09-26T10:57:37Z</dcterms:created>
  <dcterms:modified xsi:type="dcterms:W3CDTF">2024-12-19T13:04:10Z</dcterms:modified>
</cp:coreProperties>
</file>